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301" r:id="rId3"/>
    <p:sldId id="264" r:id="rId4"/>
    <p:sldId id="260" r:id="rId5"/>
    <p:sldId id="277" r:id="rId6"/>
    <p:sldId id="305" r:id="rId7"/>
    <p:sldId id="304" r:id="rId8"/>
    <p:sldId id="306" r:id="rId9"/>
    <p:sldId id="265" r:id="rId10"/>
    <p:sldId id="268" r:id="rId11"/>
    <p:sldId id="278" r:id="rId12"/>
    <p:sldId id="300" r:id="rId13"/>
    <p:sldId id="283" r:id="rId14"/>
    <p:sldId id="282" r:id="rId15"/>
    <p:sldId id="279" r:id="rId16"/>
    <p:sldId id="287" r:id="rId17"/>
    <p:sldId id="289" r:id="rId18"/>
    <p:sldId id="290" r:id="rId19"/>
    <p:sldId id="288" r:id="rId20"/>
    <p:sldId id="285" r:id="rId21"/>
    <p:sldId id="286" r:id="rId22"/>
    <p:sldId id="297" r:id="rId23"/>
    <p:sldId id="295" r:id="rId24"/>
    <p:sldId id="281" r:id="rId25"/>
    <p:sldId id="298" r:id="rId26"/>
    <p:sldId id="292" r:id="rId27"/>
    <p:sldId id="291" r:id="rId28"/>
    <p:sldId id="303" r:id="rId29"/>
    <p:sldId id="263" r:id="rId30"/>
    <p:sldId id="30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29518D-026C-47E1-A851-CCB406CC562A}" v="11" dt="2026-01-26T21:33:05.3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841" autoAdjust="0"/>
  </p:normalViewPr>
  <p:slideViewPr>
    <p:cSldViewPr snapToGrid="0">
      <p:cViewPr>
        <p:scale>
          <a:sx n="91" d="100"/>
          <a:sy n="91" d="100"/>
        </p:scale>
        <p:origin x="-452"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custSel addSld modSld">
      <pc:chgData name="Alisdair Cunningham" userId="67e8d9ba-4582-42f1-b26c-e866daa7f65b" providerId="ADAL" clId="{D55405F9-96CE-42DD-9571-C3D40844E8B0}" dt="2026-01-26T21:33:05.327" v="97"/>
      <pc:docMkLst>
        <pc:docMk/>
      </pc:docMkLst>
      <pc:sldChg chg="modSp">
        <pc:chgData name="Alisdair Cunningham" userId="67e8d9ba-4582-42f1-b26c-e866daa7f65b" providerId="ADAL" clId="{D55405F9-96CE-42DD-9571-C3D40844E8B0}" dt="2026-01-26T21:30:51.745" v="94"/>
        <pc:sldMkLst>
          <pc:docMk/>
          <pc:sldMk cId="3701768522" sldId="256"/>
        </pc:sldMkLst>
        <pc:spChg chg="mod">
          <ac:chgData name="Alisdair Cunningham" userId="67e8d9ba-4582-42f1-b26c-e866daa7f65b" providerId="ADAL" clId="{D55405F9-96CE-42DD-9571-C3D40844E8B0}" dt="2026-01-26T21:30:51.745" v="94"/>
          <ac:spMkLst>
            <pc:docMk/>
            <pc:sldMk cId="3701768522" sldId="256"/>
            <ac:spMk id="37" creationId="{8F4A015C-4060-7569-C996-C0E610DFAC4C}"/>
          </ac:spMkLst>
        </pc:spChg>
        <pc:spChg chg="mod">
          <ac:chgData name="Alisdair Cunningham" userId="67e8d9ba-4582-42f1-b26c-e866daa7f65b" providerId="ADAL" clId="{D55405F9-96CE-42DD-9571-C3D40844E8B0}" dt="2026-01-26T17:30:58.474" v="1"/>
          <ac:spMkLst>
            <pc:docMk/>
            <pc:sldMk cId="3701768522" sldId="256"/>
            <ac:spMk id="38" creationId="{065D01E9-11A0-DBC0-6713-29D01B31E987}"/>
          </ac:spMkLst>
        </pc:spChg>
        <pc:spChg chg="mod">
          <ac:chgData name="Alisdair Cunningham" userId="67e8d9ba-4582-42f1-b26c-e866daa7f65b" providerId="ADAL" clId="{D55405F9-96CE-42DD-9571-C3D40844E8B0}" dt="2026-01-26T17:30:48.778" v="0"/>
          <ac:spMkLst>
            <pc:docMk/>
            <pc:sldMk cId="3701768522" sldId="256"/>
            <ac:spMk id="39" creationId="{28BEEBE5-1649-2D3F-4E37-5E30C4D917BA}"/>
          </ac:spMkLst>
        </pc:spChg>
      </pc:sldChg>
      <pc:sldChg chg="modSp mod">
        <pc:chgData name="Alisdair Cunningham" userId="67e8d9ba-4582-42f1-b26c-e866daa7f65b" providerId="ADAL" clId="{D55405F9-96CE-42DD-9571-C3D40844E8B0}" dt="2026-01-26T21:30:51.745" v="94"/>
        <pc:sldMkLst>
          <pc:docMk/>
          <pc:sldMk cId="1337602262" sldId="260"/>
        </pc:sldMkLst>
        <pc:spChg chg="mod">
          <ac:chgData name="Alisdair Cunningham" userId="67e8d9ba-4582-42f1-b26c-e866daa7f65b" providerId="ADAL" clId="{D55405F9-96CE-42DD-9571-C3D40844E8B0}" dt="2026-01-26T17:30:48.778" v="0"/>
          <ac:spMkLst>
            <pc:docMk/>
            <pc:sldMk cId="1337602262" sldId="260"/>
            <ac:spMk id="2" creationId="{26266620-7CAA-8759-73EA-DAF7383F10D9}"/>
          </ac:spMkLst>
        </pc:spChg>
        <pc:spChg chg="mod">
          <ac:chgData name="Alisdair Cunningham" userId="67e8d9ba-4582-42f1-b26c-e866daa7f65b" providerId="ADAL" clId="{D55405F9-96CE-42DD-9571-C3D40844E8B0}" dt="2026-01-26T21:30:51.745" v="94"/>
          <ac:spMkLst>
            <pc:docMk/>
            <pc:sldMk cId="1337602262" sldId="260"/>
            <ac:spMk id="5" creationId="{D2D54484-8CEE-D063-40B3-6FDB609D0D75}"/>
          </ac:spMkLst>
        </pc:spChg>
        <pc:spChg chg="mod">
          <ac:chgData name="Alisdair Cunningham" userId="67e8d9ba-4582-42f1-b26c-e866daa7f65b" providerId="ADAL" clId="{D55405F9-96CE-42DD-9571-C3D40844E8B0}" dt="2026-01-26T17:30:58.474" v="1"/>
          <ac:spMkLst>
            <pc:docMk/>
            <pc:sldMk cId="1337602262" sldId="260"/>
            <ac:spMk id="8" creationId="{C39BE701-A67E-5BFD-B044-ECF13A621788}"/>
          </ac:spMkLst>
        </pc:spChg>
        <pc:spChg chg="mod">
          <ac:chgData name="Alisdair Cunningham" userId="67e8d9ba-4582-42f1-b26c-e866daa7f65b" providerId="ADAL" clId="{D55405F9-96CE-42DD-9571-C3D40844E8B0}" dt="2026-01-26T21:27:58.578" v="31" actId="20577"/>
          <ac:spMkLst>
            <pc:docMk/>
            <pc:sldMk cId="1337602262" sldId="260"/>
            <ac:spMk id="12" creationId="{38C4A143-C346-A5D7-3DFF-2CAF7FBCDBED}"/>
          </ac:spMkLst>
        </pc:spChg>
        <pc:graphicFrameChg chg="modGraphic">
          <ac:chgData name="Alisdair Cunningham" userId="67e8d9ba-4582-42f1-b26c-e866daa7f65b" providerId="ADAL" clId="{D55405F9-96CE-42DD-9571-C3D40844E8B0}" dt="2026-01-26T21:27:29.637" v="9" actId="20577"/>
          <ac:graphicFrameMkLst>
            <pc:docMk/>
            <pc:sldMk cId="1337602262" sldId="260"/>
            <ac:graphicFrameMk id="4" creationId="{CF20806C-E171-E38E-C12B-D1DB47017582}"/>
          </ac:graphicFrameMkLst>
        </pc:graphicFrameChg>
      </pc:sldChg>
      <pc:sldChg chg="modSp mod">
        <pc:chgData name="Alisdair Cunningham" userId="67e8d9ba-4582-42f1-b26c-e866daa7f65b" providerId="ADAL" clId="{D55405F9-96CE-42DD-9571-C3D40844E8B0}" dt="2026-01-26T21:33:05.327" v="97"/>
        <pc:sldMkLst>
          <pc:docMk/>
          <pc:sldMk cId="2545193714" sldId="263"/>
        </pc:sldMkLst>
        <pc:spChg chg="mod">
          <ac:chgData name="Alisdair Cunningham" userId="67e8d9ba-4582-42f1-b26c-e866daa7f65b" providerId="ADAL" clId="{D55405F9-96CE-42DD-9571-C3D40844E8B0}" dt="2026-01-26T17:30:48.778" v="0"/>
          <ac:spMkLst>
            <pc:docMk/>
            <pc:sldMk cId="2545193714" sldId="263"/>
            <ac:spMk id="2" creationId="{F51C16DF-F564-481C-CCA4-180408A5301A}"/>
          </ac:spMkLst>
        </pc:spChg>
        <pc:spChg chg="mod">
          <ac:chgData name="Alisdair Cunningham" userId="67e8d9ba-4582-42f1-b26c-e866daa7f65b" providerId="ADAL" clId="{D55405F9-96CE-42DD-9571-C3D40844E8B0}" dt="2026-01-26T21:30:51.745" v="94"/>
          <ac:spMkLst>
            <pc:docMk/>
            <pc:sldMk cId="2545193714" sldId="263"/>
            <ac:spMk id="5" creationId="{D2D54484-8CEE-D063-40B3-6FDB609D0D75}"/>
          </ac:spMkLst>
        </pc:spChg>
        <pc:spChg chg="mod">
          <ac:chgData name="Alisdair Cunningham" userId="67e8d9ba-4582-42f1-b26c-e866daa7f65b" providerId="ADAL" clId="{D55405F9-96CE-42DD-9571-C3D40844E8B0}" dt="2026-01-26T17:30:58.474" v="1"/>
          <ac:spMkLst>
            <pc:docMk/>
            <pc:sldMk cId="2545193714" sldId="263"/>
            <ac:spMk id="8" creationId="{C39BE701-A67E-5BFD-B044-ECF13A621788}"/>
          </ac:spMkLst>
        </pc:spChg>
        <pc:spChg chg="mod">
          <ac:chgData name="Alisdair Cunningham" userId="67e8d9ba-4582-42f1-b26c-e866daa7f65b" providerId="ADAL" clId="{D55405F9-96CE-42DD-9571-C3D40844E8B0}" dt="2026-01-26T21:33:05.327" v="97"/>
          <ac:spMkLst>
            <pc:docMk/>
            <pc:sldMk cId="2545193714" sldId="263"/>
            <ac:spMk id="12" creationId="{38C4A143-C346-A5D7-3DFF-2CAF7FBCDBED}"/>
          </ac:spMkLst>
        </pc:spChg>
      </pc:sldChg>
      <pc:sldChg chg="modSp">
        <pc:chgData name="Alisdair Cunningham" userId="67e8d9ba-4582-42f1-b26c-e866daa7f65b" providerId="ADAL" clId="{D55405F9-96CE-42DD-9571-C3D40844E8B0}" dt="2026-01-26T21:30:51.745" v="94"/>
        <pc:sldMkLst>
          <pc:docMk/>
          <pc:sldMk cId="2419514132" sldId="264"/>
        </pc:sldMkLst>
        <pc:spChg chg="mod">
          <ac:chgData name="Alisdair Cunningham" userId="67e8d9ba-4582-42f1-b26c-e866daa7f65b" providerId="ADAL" clId="{D55405F9-96CE-42DD-9571-C3D40844E8B0}" dt="2026-01-26T17:30:48.778" v="0"/>
          <ac:spMkLst>
            <pc:docMk/>
            <pc:sldMk cId="2419514132" sldId="264"/>
            <ac:spMk id="2" creationId="{DCC55022-FB6B-03B1-63B3-3DF214375334}"/>
          </ac:spMkLst>
        </pc:spChg>
        <pc:spChg chg="mod">
          <ac:chgData name="Alisdair Cunningham" userId="67e8d9ba-4582-42f1-b26c-e866daa7f65b" providerId="ADAL" clId="{D55405F9-96CE-42DD-9571-C3D40844E8B0}" dt="2026-01-26T21:30:51.745" v="94"/>
          <ac:spMkLst>
            <pc:docMk/>
            <pc:sldMk cId="2419514132" sldId="264"/>
            <ac:spMk id="5" creationId="{D2D54484-8CEE-D063-40B3-6FDB609D0D75}"/>
          </ac:spMkLst>
        </pc:spChg>
        <pc:spChg chg="mod">
          <ac:chgData name="Alisdair Cunningham" userId="67e8d9ba-4582-42f1-b26c-e866daa7f65b" providerId="ADAL" clId="{D55405F9-96CE-42DD-9571-C3D40844E8B0}" dt="2026-01-26T17:30:58.474" v="1"/>
          <ac:spMkLst>
            <pc:docMk/>
            <pc:sldMk cId="2419514132" sldId="264"/>
            <ac:spMk id="8" creationId="{C39BE701-A67E-5BFD-B044-ECF13A621788}"/>
          </ac:spMkLst>
        </pc:spChg>
      </pc:sldChg>
      <pc:sldChg chg="modSp">
        <pc:chgData name="Alisdair Cunningham" userId="67e8d9ba-4582-42f1-b26c-e866daa7f65b" providerId="ADAL" clId="{D55405F9-96CE-42DD-9571-C3D40844E8B0}" dt="2026-01-26T21:30:51.745" v="94"/>
        <pc:sldMkLst>
          <pc:docMk/>
          <pc:sldMk cId="3206688729" sldId="265"/>
        </pc:sldMkLst>
        <pc:spChg chg="mod">
          <ac:chgData name="Alisdair Cunningham" userId="67e8d9ba-4582-42f1-b26c-e866daa7f65b" providerId="ADAL" clId="{D55405F9-96CE-42DD-9571-C3D40844E8B0}" dt="2026-01-26T17:30:48.778" v="0"/>
          <ac:spMkLst>
            <pc:docMk/>
            <pc:sldMk cId="3206688729" sldId="265"/>
            <ac:spMk id="3" creationId="{FC166DDA-B509-215E-99A6-F662175F2F0F}"/>
          </ac:spMkLst>
        </pc:spChg>
        <pc:spChg chg="mod">
          <ac:chgData name="Alisdair Cunningham" userId="67e8d9ba-4582-42f1-b26c-e866daa7f65b" providerId="ADAL" clId="{D55405F9-96CE-42DD-9571-C3D40844E8B0}" dt="2026-01-26T21:30:51.745" v="94"/>
          <ac:spMkLst>
            <pc:docMk/>
            <pc:sldMk cId="3206688729" sldId="265"/>
            <ac:spMk id="5" creationId="{D2D54484-8CEE-D063-40B3-6FDB609D0D75}"/>
          </ac:spMkLst>
        </pc:spChg>
        <pc:spChg chg="mod">
          <ac:chgData name="Alisdair Cunningham" userId="67e8d9ba-4582-42f1-b26c-e866daa7f65b" providerId="ADAL" clId="{D55405F9-96CE-42DD-9571-C3D40844E8B0}" dt="2026-01-26T17:30:58.474" v="1"/>
          <ac:spMkLst>
            <pc:docMk/>
            <pc:sldMk cId="3206688729" sldId="265"/>
            <ac:spMk id="8" creationId="{C39BE701-A67E-5BFD-B044-ECF13A621788}"/>
          </ac:spMkLst>
        </pc:spChg>
      </pc:sldChg>
      <pc:sldChg chg="modSp">
        <pc:chgData name="Alisdair Cunningham" userId="67e8d9ba-4582-42f1-b26c-e866daa7f65b" providerId="ADAL" clId="{D55405F9-96CE-42DD-9571-C3D40844E8B0}" dt="2026-01-26T21:30:51.745" v="94"/>
        <pc:sldMkLst>
          <pc:docMk/>
          <pc:sldMk cId="3227866719" sldId="268"/>
        </pc:sldMkLst>
        <pc:spChg chg="mod">
          <ac:chgData name="Alisdair Cunningham" userId="67e8d9ba-4582-42f1-b26c-e866daa7f65b" providerId="ADAL" clId="{D55405F9-96CE-42DD-9571-C3D40844E8B0}" dt="2026-01-26T17:30:48.778" v="0"/>
          <ac:spMkLst>
            <pc:docMk/>
            <pc:sldMk cId="3227866719" sldId="268"/>
            <ac:spMk id="4" creationId="{F3F43CE5-EA3D-1DDC-C0DE-7CFCA6ED4E52}"/>
          </ac:spMkLst>
        </pc:spChg>
        <pc:spChg chg="mod">
          <ac:chgData name="Alisdair Cunningham" userId="67e8d9ba-4582-42f1-b26c-e866daa7f65b" providerId="ADAL" clId="{D55405F9-96CE-42DD-9571-C3D40844E8B0}" dt="2026-01-26T21:30:51.745" v="94"/>
          <ac:spMkLst>
            <pc:docMk/>
            <pc:sldMk cId="3227866719" sldId="268"/>
            <ac:spMk id="5" creationId="{D2D54484-8CEE-D063-40B3-6FDB609D0D75}"/>
          </ac:spMkLst>
        </pc:spChg>
        <pc:spChg chg="mod">
          <ac:chgData name="Alisdair Cunningham" userId="67e8d9ba-4582-42f1-b26c-e866daa7f65b" providerId="ADAL" clId="{D55405F9-96CE-42DD-9571-C3D40844E8B0}" dt="2026-01-26T17:30:58.474" v="1"/>
          <ac:spMkLst>
            <pc:docMk/>
            <pc:sldMk cId="3227866719" sldId="268"/>
            <ac:spMk id="8" creationId="{C39BE701-A67E-5BFD-B044-ECF13A621788}"/>
          </ac:spMkLst>
        </pc:spChg>
      </pc:sldChg>
      <pc:sldChg chg="modSp mod">
        <pc:chgData name="Alisdair Cunningham" userId="67e8d9ba-4582-42f1-b26c-e866daa7f65b" providerId="ADAL" clId="{D55405F9-96CE-42DD-9571-C3D40844E8B0}" dt="2026-01-26T21:30:51.745" v="94"/>
        <pc:sldMkLst>
          <pc:docMk/>
          <pc:sldMk cId="4067541576" sldId="277"/>
        </pc:sldMkLst>
        <pc:spChg chg="mod">
          <ac:chgData name="Alisdair Cunningham" userId="67e8d9ba-4582-42f1-b26c-e866daa7f65b" providerId="ADAL" clId="{D55405F9-96CE-42DD-9571-C3D40844E8B0}" dt="2026-01-26T17:30:48.778" v="0"/>
          <ac:spMkLst>
            <pc:docMk/>
            <pc:sldMk cId="4067541576" sldId="277"/>
            <ac:spMk id="2" creationId="{26266620-7CAA-8759-73EA-DAF7383F10D9}"/>
          </ac:spMkLst>
        </pc:spChg>
        <pc:spChg chg="mod">
          <ac:chgData name="Alisdair Cunningham" userId="67e8d9ba-4582-42f1-b26c-e866daa7f65b" providerId="ADAL" clId="{D55405F9-96CE-42DD-9571-C3D40844E8B0}" dt="2026-01-26T21:30:51.745" v="94"/>
          <ac:spMkLst>
            <pc:docMk/>
            <pc:sldMk cId="4067541576" sldId="277"/>
            <ac:spMk id="5" creationId="{D2D54484-8CEE-D063-40B3-6FDB609D0D75}"/>
          </ac:spMkLst>
        </pc:spChg>
        <pc:spChg chg="mod">
          <ac:chgData name="Alisdair Cunningham" userId="67e8d9ba-4582-42f1-b26c-e866daa7f65b" providerId="ADAL" clId="{D55405F9-96CE-42DD-9571-C3D40844E8B0}" dt="2026-01-26T17:30:58.474" v="1"/>
          <ac:spMkLst>
            <pc:docMk/>
            <pc:sldMk cId="4067541576" sldId="277"/>
            <ac:spMk id="8" creationId="{C39BE701-A67E-5BFD-B044-ECF13A621788}"/>
          </ac:spMkLst>
        </pc:spChg>
        <pc:spChg chg="mod">
          <ac:chgData name="Alisdair Cunningham" userId="67e8d9ba-4582-42f1-b26c-e866daa7f65b" providerId="ADAL" clId="{D55405F9-96CE-42DD-9571-C3D40844E8B0}" dt="2026-01-26T21:29:19.893" v="84" actId="20577"/>
          <ac:spMkLst>
            <pc:docMk/>
            <pc:sldMk cId="4067541576" sldId="277"/>
            <ac:spMk id="12" creationId="{38C4A143-C346-A5D7-3DFF-2CAF7FBCDBED}"/>
          </ac:spMkLst>
        </pc:spChg>
      </pc:sldChg>
      <pc:sldChg chg="modSp">
        <pc:chgData name="Alisdair Cunningham" userId="67e8d9ba-4582-42f1-b26c-e866daa7f65b" providerId="ADAL" clId="{D55405F9-96CE-42DD-9571-C3D40844E8B0}" dt="2026-01-26T21:30:51.745" v="94"/>
        <pc:sldMkLst>
          <pc:docMk/>
          <pc:sldMk cId="1969081691" sldId="278"/>
        </pc:sldMkLst>
        <pc:spChg chg="mod">
          <ac:chgData name="Alisdair Cunningham" userId="67e8d9ba-4582-42f1-b26c-e866daa7f65b" providerId="ADAL" clId="{D55405F9-96CE-42DD-9571-C3D40844E8B0}" dt="2026-01-26T17:30:48.778" v="0"/>
          <ac:spMkLst>
            <pc:docMk/>
            <pc:sldMk cId="1969081691" sldId="278"/>
            <ac:spMk id="4" creationId="{F3F43CE5-EA3D-1DDC-C0DE-7CFCA6ED4E52}"/>
          </ac:spMkLst>
        </pc:spChg>
        <pc:spChg chg="mod">
          <ac:chgData name="Alisdair Cunningham" userId="67e8d9ba-4582-42f1-b26c-e866daa7f65b" providerId="ADAL" clId="{D55405F9-96CE-42DD-9571-C3D40844E8B0}" dt="2026-01-26T21:30:51.745" v="94"/>
          <ac:spMkLst>
            <pc:docMk/>
            <pc:sldMk cId="1969081691" sldId="278"/>
            <ac:spMk id="5" creationId="{D2D54484-8CEE-D063-40B3-6FDB609D0D75}"/>
          </ac:spMkLst>
        </pc:spChg>
        <pc:spChg chg="mod">
          <ac:chgData name="Alisdair Cunningham" userId="67e8d9ba-4582-42f1-b26c-e866daa7f65b" providerId="ADAL" clId="{D55405F9-96CE-42DD-9571-C3D40844E8B0}" dt="2026-01-26T17:30:58.474" v="1"/>
          <ac:spMkLst>
            <pc:docMk/>
            <pc:sldMk cId="1969081691" sldId="278"/>
            <ac:spMk id="8" creationId="{C39BE701-A67E-5BFD-B044-ECF13A621788}"/>
          </ac:spMkLst>
        </pc:spChg>
      </pc:sldChg>
      <pc:sldChg chg="modSp">
        <pc:chgData name="Alisdair Cunningham" userId="67e8d9ba-4582-42f1-b26c-e866daa7f65b" providerId="ADAL" clId="{D55405F9-96CE-42DD-9571-C3D40844E8B0}" dt="2026-01-26T21:30:51.745" v="94"/>
        <pc:sldMkLst>
          <pc:docMk/>
          <pc:sldMk cId="1928334619" sldId="279"/>
        </pc:sldMkLst>
        <pc:spChg chg="mod">
          <ac:chgData name="Alisdair Cunningham" userId="67e8d9ba-4582-42f1-b26c-e866daa7f65b" providerId="ADAL" clId="{D55405F9-96CE-42DD-9571-C3D40844E8B0}" dt="2026-01-26T17:30:48.778" v="0"/>
          <ac:spMkLst>
            <pc:docMk/>
            <pc:sldMk cId="1928334619" sldId="279"/>
            <ac:spMk id="4" creationId="{F3F43CE5-EA3D-1DDC-C0DE-7CFCA6ED4E52}"/>
          </ac:spMkLst>
        </pc:spChg>
        <pc:spChg chg="mod">
          <ac:chgData name="Alisdair Cunningham" userId="67e8d9ba-4582-42f1-b26c-e866daa7f65b" providerId="ADAL" clId="{D55405F9-96CE-42DD-9571-C3D40844E8B0}" dt="2026-01-26T21:30:51.745" v="94"/>
          <ac:spMkLst>
            <pc:docMk/>
            <pc:sldMk cId="1928334619" sldId="279"/>
            <ac:spMk id="5" creationId="{D2D54484-8CEE-D063-40B3-6FDB609D0D75}"/>
          </ac:spMkLst>
        </pc:spChg>
        <pc:spChg chg="mod">
          <ac:chgData name="Alisdair Cunningham" userId="67e8d9ba-4582-42f1-b26c-e866daa7f65b" providerId="ADAL" clId="{D55405F9-96CE-42DD-9571-C3D40844E8B0}" dt="2026-01-26T17:30:58.474" v="1"/>
          <ac:spMkLst>
            <pc:docMk/>
            <pc:sldMk cId="1928334619" sldId="279"/>
            <ac:spMk id="8" creationId="{C39BE701-A67E-5BFD-B044-ECF13A621788}"/>
          </ac:spMkLst>
        </pc:spChg>
      </pc:sldChg>
      <pc:sldChg chg="modSp">
        <pc:chgData name="Alisdair Cunningham" userId="67e8d9ba-4582-42f1-b26c-e866daa7f65b" providerId="ADAL" clId="{D55405F9-96CE-42DD-9571-C3D40844E8B0}" dt="2026-01-26T21:30:51.745" v="94"/>
        <pc:sldMkLst>
          <pc:docMk/>
          <pc:sldMk cId="3699072541" sldId="281"/>
        </pc:sldMkLst>
        <pc:spChg chg="mod">
          <ac:chgData name="Alisdair Cunningham" userId="67e8d9ba-4582-42f1-b26c-e866daa7f65b" providerId="ADAL" clId="{D55405F9-96CE-42DD-9571-C3D40844E8B0}" dt="2026-01-26T17:30:48.778" v="0"/>
          <ac:spMkLst>
            <pc:docMk/>
            <pc:sldMk cId="3699072541" sldId="281"/>
            <ac:spMk id="4" creationId="{F3F43CE5-EA3D-1DDC-C0DE-7CFCA6ED4E52}"/>
          </ac:spMkLst>
        </pc:spChg>
        <pc:spChg chg="mod">
          <ac:chgData name="Alisdair Cunningham" userId="67e8d9ba-4582-42f1-b26c-e866daa7f65b" providerId="ADAL" clId="{D55405F9-96CE-42DD-9571-C3D40844E8B0}" dt="2026-01-26T21:30:51.745" v="94"/>
          <ac:spMkLst>
            <pc:docMk/>
            <pc:sldMk cId="3699072541" sldId="281"/>
            <ac:spMk id="5" creationId="{D2D54484-8CEE-D063-40B3-6FDB609D0D75}"/>
          </ac:spMkLst>
        </pc:spChg>
        <pc:spChg chg="mod">
          <ac:chgData name="Alisdair Cunningham" userId="67e8d9ba-4582-42f1-b26c-e866daa7f65b" providerId="ADAL" clId="{D55405F9-96CE-42DD-9571-C3D40844E8B0}" dt="2026-01-26T17:30:58.474" v="1"/>
          <ac:spMkLst>
            <pc:docMk/>
            <pc:sldMk cId="3699072541" sldId="281"/>
            <ac:spMk id="8" creationId="{C39BE701-A67E-5BFD-B044-ECF13A621788}"/>
          </ac:spMkLst>
        </pc:spChg>
      </pc:sldChg>
      <pc:sldChg chg="modSp">
        <pc:chgData name="Alisdair Cunningham" userId="67e8d9ba-4582-42f1-b26c-e866daa7f65b" providerId="ADAL" clId="{D55405F9-96CE-42DD-9571-C3D40844E8B0}" dt="2026-01-26T21:30:51.745" v="94"/>
        <pc:sldMkLst>
          <pc:docMk/>
          <pc:sldMk cId="2118816074" sldId="282"/>
        </pc:sldMkLst>
        <pc:spChg chg="mod">
          <ac:chgData name="Alisdair Cunningham" userId="67e8d9ba-4582-42f1-b26c-e866daa7f65b" providerId="ADAL" clId="{D55405F9-96CE-42DD-9571-C3D40844E8B0}" dt="2026-01-26T17:30:48.778" v="0"/>
          <ac:spMkLst>
            <pc:docMk/>
            <pc:sldMk cId="2118816074" sldId="282"/>
            <ac:spMk id="4" creationId="{F3F43CE5-EA3D-1DDC-C0DE-7CFCA6ED4E52}"/>
          </ac:spMkLst>
        </pc:spChg>
        <pc:spChg chg="mod">
          <ac:chgData name="Alisdair Cunningham" userId="67e8d9ba-4582-42f1-b26c-e866daa7f65b" providerId="ADAL" clId="{D55405F9-96CE-42DD-9571-C3D40844E8B0}" dt="2026-01-26T21:30:51.745" v="94"/>
          <ac:spMkLst>
            <pc:docMk/>
            <pc:sldMk cId="2118816074" sldId="282"/>
            <ac:spMk id="5" creationId="{D2D54484-8CEE-D063-40B3-6FDB609D0D75}"/>
          </ac:spMkLst>
        </pc:spChg>
        <pc:spChg chg="mod">
          <ac:chgData name="Alisdair Cunningham" userId="67e8d9ba-4582-42f1-b26c-e866daa7f65b" providerId="ADAL" clId="{D55405F9-96CE-42DD-9571-C3D40844E8B0}" dt="2026-01-26T17:30:58.474" v="1"/>
          <ac:spMkLst>
            <pc:docMk/>
            <pc:sldMk cId="2118816074" sldId="282"/>
            <ac:spMk id="8" creationId="{C39BE701-A67E-5BFD-B044-ECF13A621788}"/>
          </ac:spMkLst>
        </pc:spChg>
      </pc:sldChg>
      <pc:sldChg chg="modSp">
        <pc:chgData name="Alisdair Cunningham" userId="67e8d9ba-4582-42f1-b26c-e866daa7f65b" providerId="ADAL" clId="{D55405F9-96CE-42DD-9571-C3D40844E8B0}" dt="2026-01-26T21:30:51.745" v="94"/>
        <pc:sldMkLst>
          <pc:docMk/>
          <pc:sldMk cId="2422032979" sldId="283"/>
        </pc:sldMkLst>
        <pc:spChg chg="mod">
          <ac:chgData name="Alisdair Cunningham" userId="67e8d9ba-4582-42f1-b26c-e866daa7f65b" providerId="ADAL" clId="{D55405F9-96CE-42DD-9571-C3D40844E8B0}" dt="2026-01-26T17:30:48.778" v="0"/>
          <ac:spMkLst>
            <pc:docMk/>
            <pc:sldMk cId="2422032979" sldId="283"/>
            <ac:spMk id="4" creationId="{F3F43CE5-EA3D-1DDC-C0DE-7CFCA6ED4E52}"/>
          </ac:spMkLst>
        </pc:spChg>
        <pc:spChg chg="mod">
          <ac:chgData name="Alisdair Cunningham" userId="67e8d9ba-4582-42f1-b26c-e866daa7f65b" providerId="ADAL" clId="{D55405F9-96CE-42DD-9571-C3D40844E8B0}" dt="2026-01-26T21:30:51.745" v="94"/>
          <ac:spMkLst>
            <pc:docMk/>
            <pc:sldMk cId="2422032979" sldId="283"/>
            <ac:spMk id="5" creationId="{D2D54484-8CEE-D063-40B3-6FDB609D0D75}"/>
          </ac:spMkLst>
        </pc:spChg>
        <pc:spChg chg="mod">
          <ac:chgData name="Alisdair Cunningham" userId="67e8d9ba-4582-42f1-b26c-e866daa7f65b" providerId="ADAL" clId="{D55405F9-96CE-42DD-9571-C3D40844E8B0}" dt="2026-01-26T17:30:58.474" v="1"/>
          <ac:spMkLst>
            <pc:docMk/>
            <pc:sldMk cId="2422032979" sldId="283"/>
            <ac:spMk id="8" creationId="{C39BE701-A67E-5BFD-B044-ECF13A621788}"/>
          </ac:spMkLst>
        </pc:spChg>
      </pc:sldChg>
      <pc:sldChg chg="modSp">
        <pc:chgData name="Alisdair Cunningham" userId="67e8d9ba-4582-42f1-b26c-e866daa7f65b" providerId="ADAL" clId="{D55405F9-96CE-42DD-9571-C3D40844E8B0}" dt="2026-01-26T21:30:51.745" v="94"/>
        <pc:sldMkLst>
          <pc:docMk/>
          <pc:sldMk cId="666049554" sldId="285"/>
        </pc:sldMkLst>
        <pc:spChg chg="mod">
          <ac:chgData name="Alisdair Cunningham" userId="67e8d9ba-4582-42f1-b26c-e866daa7f65b" providerId="ADAL" clId="{D55405F9-96CE-42DD-9571-C3D40844E8B0}" dt="2026-01-26T17:30:48.778" v="0"/>
          <ac:spMkLst>
            <pc:docMk/>
            <pc:sldMk cId="666049554" sldId="285"/>
            <ac:spMk id="4" creationId="{F3F43CE5-EA3D-1DDC-C0DE-7CFCA6ED4E52}"/>
          </ac:spMkLst>
        </pc:spChg>
        <pc:spChg chg="mod">
          <ac:chgData name="Alisdair Cunningham" userId="67e8d9ba-4582-42f1-b26c-e866daa7f65b" providerId="ADAL" clId="{D55405F9-96CE-42DD-9571-C3D40844E8B0}" dt="2026-01-26T21:30:51.745" v="94"/>
          <ac:spMkLst>
            <pc:docMk/>
            <pc:sldMk cId="666049554" sldId="285"/>
            <ac:spMk id="5" creationId="{D2D54484-8CEE-D063-40B3-6FDB609D0D75}"/>
          </ac:spMkLst>
        </pc:spChg>
        <pc:spChg chg="mod">
          <ac:chgData name="Alisdair Cunningham" userId="67e8d9ba-4582-42f1-b26c-e866daa7f65b" providerId="ADAL" clId="{D55405F9-96CE-42DD-9571-C3D40844E8B0}" dt="2026-01-26T17:30:58.474" v="1"/>
          <ac:spMkLst>
            <pc:docMk/>
            <pc:sldMk cId="666049554" sldId="285"/>
            <ac:spMk id="8" creationId="{C39BE701-A67E-5BFD-B044-ECF13A621788}"/>
          </ac:spMkLst>
        </pc:spChg>
      </pc:sldChg>
      <pc:sldChg chg="modSp">
        <pc:chgData name="Alisdair Cunningham" userId="67e8d9ba-4582-42f1-b26c-e866daa7f65b" providerId="ADAL" clId="{D55405F9-96CE-42DD-9571-C3D40844E8B0}" dt="2026-01-26T21:30:51.745" v="94"/>
        <pc:sldMkLst>
          <pc:docMk/>
          <pc:sldMk cId="1433153479" sldId="286"/>
        </pc:sldMkLst>
        <pc:spChg chg="mod">
          <ac:chgData name="Alisdair Cunningham" userId="67e8d9ba-4582-42f1-b26c-e866daa7f65b" providerId="ADAL" clId="{D55405F9-96CE-42DD-9571-C3D40844E8B0}" dt="2026-01-26T17:30:48.778" v="0"/>
          <ac:spMkLst>
            <pc:docMk/>
            <pc:sldMk cId="1433153479" sldId="286"/>
            <ac:spMk id="4" creationId="{F3F43CE5-EA3D-1DDC-C0DE-7CFCA6ED4E52}"/>
          </ac:spMkLst>
        </pc:spChg>
        <pc:spChg chg="mod">
          <ac:chgData name="Alisdair Cunningham" userId="67e8d9ba-4582-42f1-b26c-e866daa7f65b" providerId="ADAL" clId="{D55405F9-96CE-42DD-9571-C3D40844E8B0}" dt="2026-01-26T21:30:51.745" v="94"/>
          <ac:spMkLst>
            <pc:docMk/>
            <pc:sldMk cId="1433153479" sldId="286"/>
            <ac:spMk id="5" creationId="{D2D54484-8CEE-D063-40B3-6FDB609D0D75}"/>
          </ac:spMkLst>
        </pc:spChg>
        <pc:spChg chg="mod">
          <ac:chgData name="Alisdair Cunningham" userId="67e8d9ba-4582-42f1-b26c-e866daa7f65b" providerId="ADAL" clId="{D55405F9-96CE-42DD-9571-C3D40844E8B0}" dt="2026-01-26T17:30:58.474" v="1"/>
          <ac:spMkLst>
            <pc:docMk/>
            <pc:sldMk cId="1433153479" sldId="286"/>
            <ac:spMk id="8" creationId="{C39BE701-A67E-5BFD-B044-ECF13A621788}"/>
          </ac:spMkLst>
        </pc:spChg>
      </pc:sldChg>
      <pc:sldChg chg="modSp">
        <pc:chgData name="Alisdair Cunningham" userId="67e8d9ba-4582-42f1-b26c-e866daa7f65b" providerId="ADAL" clId="{D55405F9-96CE-42DD-9571-C3D40844E8B0}" dt="2026-01-26T21:30:51.745" v="94"/>
        <pc:sldMkLst>
          <pc:docMk/>
          <pc:sldMk cId="915764663" sldId="287"/>
        </pc:sldMkLst>
        <pc:spChg chg="mod">
          <ac:chgData name="Alisdair Cunningham" userId="67e8d9ba-4582-42f1-b26c-e866daa7f65b" providerId="ADAL" clId="{D55405F9-96CE-42DD-9571-C3D40844E8B0}" dt="2026-01-26T17:30:48.778" v="0"/>
          <ac:spMkLst>
            <pc:docMk/>
            <pc:sldMk cId="915764663" sldId="287"/>
            <ac:spMk id="4" creationId="{F3F43CE5-EA3D-1DDC-C0DE-7CFCA6ED4E52}"/>
          </ac:spMkLst>
        </pc:spChg>
        <pc:spChg chg="mod">
          <ac:chgData name="Alisdair Cunningham" userId="67e8d9ba-4582-42f1-b26c-e866daa7f65b" providerId="ADAL" clId="{D55405F9-96CE-42DD-9571-C3D40844E8B0}" dt="2026-01-26T21:30:51.745" v="94"/>
          <ac:spMkLst>
            <pc:docMk/>
            <pc:sldMk cId="915764663" sldId="287"/>
            <ac:spMk id="5" creationId="{D2D54484-8CEE-D063-40B3-6FDB609D0D75}"/>
          </ac:spMkLst>
        </pc:spChg>
        <pc:spChg chg="mod">
          <ac:chgData name="Alisdair Cunningham" userId="67e8d9ba-4582-42f1-b26c-e866daa7f65b" providerId="ADAL" clId="{D55405F9-96CE-42DD-9571-C3D40844E8B0}" dt="2026-01-26T17:30:58.474" v="1"/>
          <ac:spMkLst>
            <pc:docMk/>
            <pc:sldMk cId="915764663" sldId="287"/>
            <ac:spMk id="8" creationId="{C39BE701-A67E-5BFD-B044-ECF13A621788}"/>
          </ac:spMkLst>
        </pc:spChg>
      </pc:sldChg>
      <pc:sldChg chg="modSp">
        <pc:chgData name="Alisdair Cunningham" userId="67e8d9ba-4582-42f1-b26c-e866daa7f65b" providerId="ADAL" clId="{D55405F9-96CE-42DD-9571-C3D40844E8B0}" dt="2026-01-26T21:30:51.745" v="94"/>
        <pc:sldMkLst>
          <pc:docMk/>
          <pc:sldMk cId="2721214275" sldId="288"/>
        </pc:sldMkLst>
        <pc:spChg chg="mod">
          <ac:chgData name="Alisdair Cunningham" userId="67e8d9ba-4582-42f1-b26c-e866daa7f65b" providerId="ADAL" clId="{D55405F9-96CE-42DD-9571-C3D40844E8B0}" dt="2026-01-26T17:30:48.778" v="0"/>
          <ac:spMkLst>
            <pc:docMk/>
            <pc:sldMk cId="2721214275" sldId="288"/>
            <ac:spMk id="4" creationId="{F3F43CE5-EA3D-1DDC-C0DE-7CFCA6ED4E52}"/>
          </ac:spMkLst>
        </pc:spChg>
        <pc:spChg chg="mod">
          <ac:chgData name="Alisdair Cunningham" userId="67e8d9ba-4582-42f1-b26c-e866daa7f65b" providerId="ADAL" clId="{D55405F9-96CE-42DD-9571-C3D40844E8B0}" dt="2026-01-26T21:30:51.745" v="94"/>
          <ac:spMkLst>
            <pc:docMk/>
            <pc:sldMk cId="2721214275" sldId="288"/>
            <ac:spMk id="5" creationId="{D2D54484-8CEE-D063-40B3-6FDB609D0D75}"/>
          </ac:spMkLst>
        </pc:spChg>
        <pc:spChg chg="mod">
          <ac:chgData name="Alisdair Cunningham" userId="67e8d9ba-4582-42f1-b26c-e866daa7f65b" providerId="ADAL" clId="{D55405F9-96CE-42DD-9571-C3D40844E8B0}" dt="2026-01-26T17:30:58.474" v="1"/>
          <ac:spMkLst>
            <pc:docMk/>
            <pc:sldMk cId="2721214275" sldId="288"/>
            <ac:spMk id="8" creationId="{C39BE701-A67E-5BFD-B044-ECF13A621788}"/>
          </ac:spMkLst>
        </pc:spChg>
      </pc:sldChg>
      <pc:sldChg chg="modSp">
        <pc:chgData name="Alisdair Cunningham" userId="67e8d9ba-4582-42f1-b26c-e866daa7f65b" providerId="ADAL" clId="{D55405F9-96CE-42DD-9571-C3D40844E8B0}" dt="2026-01-26T21:30:51.745" v="94"/>
        <pc:sldMkLst>
          <pc:docMk/>
          <pc:sldMk cId="4024593602" sldId="289"/>
        </pc:sldMkLst>
        <pc:spChg chg="mod">
          <ac:chgData name="Alisdair Cunningham" userId="67e8d9ba-4582-42f1-b26c-e866daa7f65b" providerId="ADAL" clId="{D55405F9-96CE-42DD-9571-C3D40844E8B0}" dt="2026-01-26T17:30:48.778" v="0"/>
          <ac:spMkLst>
            <pc:docMk/>
            <pc:sldMk cId="4024593602" sldId="289"/>
            <ac:spMk id="4" creationId="{F3F43CE5-EA3D-1DDC-C0DE-7CFCA6ED4E52}"/>
          </ac:spMkLst>
        </pc:spChg>
        <pc:spChg chg="mod">
          <ac:chgData name="Alisdair Cunningham" userId="67e8d9ba-4582-42f1-b26c-e866daa7f65b" providerId="ADAL" clId="{D55405F9-96CE-42DD-9571-C3D40844E8B0}" dt="2026-01-26T21:30:51.745" v="94"/>
          <ac:spMkLst>
            <pc:docMk/>
            <pc:sldMk cId="4024593602" sldId="289"/>
            <ac:spMk id="5" creationId="{D2D54484-8CEE-D063-40B3-6FDB609D0D75}"/>
          </ac:spMkLst>
        </pc:spChg>
        <pc:spChg chg="mod">
          <ac:chgData name="Alisdair Cunningham" userId="67e8d9ba-4582-42f1-b26c-e866daa7f65b" providerId="ADAL" clId="{D55405F9-96CE-42DD-9571-C3D40844E8B0}" dt="2026-01-26T17:30:58.474" v="1"/>
          <ac:spMkLst>
            <pc:docMk/>
            <pc:sldMk cId="4024593602" sldId="289"/>
            <ac:spMk id="8" creationId="{C39BE701-A67E-5BFD-B044-ECF13A621788}"/>
          </ac:spMkLst>
        </pc:spChg>
      </pc:sldChg>
      <pc:sldChg chg="modSp">
        <pc:chgData name="Alisdair Cunningham" userId="67e8d9ba-4582-42f1-b26c-e866daa7f65b" providerId="ADAL" clId="{D55405F9-96CE-42DD-9571-C3D40844E8B0}" dt="2026-01-26T21:30:51.745" v="94"/>
        <pc:sldMkLst>
          <pc:docMk/>
          <pc:sldMk cId="2716515478" sldId="290"/>
        </pc:sldMkLst>
        <pc:spChg chg="mod">
          <ac:chgData name="Alisdair Cunningham" userId="67e8d9ba-4582-42f1-b26c-e866daa7f65b" providerId="ADAL" clId="{D55405F9-96CE-42DD-9571-C3D40844E8B0}" dt="2026-01-26T17:30:48.778" v="0"/>
          <ac:spMkLst>
            <pc:docMk/>
            <pc:sldMk cId="2716515478" sldId="290"/>
            <ac:spMk id="4" creationId="{F3F43CE5-EA3D-1DDC-C0DE-7CFCA6ED4E52}"/>
          </ac:spMkLst>
        </pc:spChg>
        <pc:spChg chg="mod">
          <ac:chgData name="Alisdair Cunningham" userId="67e8d9ba-4582-42f1-b26c-e866daa7f65b" providerId="ADAL" clId="{D55405F9-96CE-42DD-9571-C3D40844E8B0}" dt="2026-01-26T21:30:51.745" v="94"/>
          <ac:spMkLst>
            <pc:docMk/>
            <pc:sldMk cId="2716515478" sldId="290"/>
            <ac:spMk id="5" creationId="{D2D54484-8CEE-D063-40B3-6FDB609D0D75}"/>
          </ac:spMkLst>
        </pc:spChg>
        <pc:spChg chg="mod">
          <ac:chgData name="Alisdair Cunningham" userId="67e8d9ba-4582-42f1-b26c-e866daa7f65b" providerId="ADAL" clId="{D55405F9-96CE-42DD-9571-C3D40844E8B0}" dt="2026-01-26T17:30:58.474" v="1"/>
          <ac:spMkLst>
            <pc:docMk/>
            <pc:sldMk cId="2716515478" sldId="290"/>
            <ac:spMk id="8" creationId="{C39BE701-A67E-5BFD-B044-ECF13A621788}"/>
          </ac:spMkLst>
        </pc:spChg>
      </pc:sldChg>
      <pc:sldChg chg="modSp">
        <pc:chgData name="Alisdair Cunningham" userId="67e8d9ba-4582-42f1-b26c-e866daa7f65b" providerId="ADAL" clId="{D55405F9-96CE-42DD-9571-C3D40844E8B0}" dt="2026-01-26T21:30:51.745" v="94"/>
        <pc:sldMkLst>
          <pc:docMk/>
          <pc:sldMk cId="4245341726" sldId="291"/>
        </pc:sldMkLst>
        <pc:spChg chg="mod">
          <ac:chgData name="Alisdair Cunningham" userId="67e8d9ba-4582-42f1-b26c-e866daa7f65b" providerId="ADAL" clId="{D55405F9-96CE-42DD-9571-C3D40844E8B0}" dt="2026-01-26T17:30:48.778" v="0"/>
          <ac:spMkLst>
            <pc:docMk/>
            <pc:sldMk cId="4245341726" sldId="291"/>
            <ac:spMk id="3" creationId="{FC166DDA-B509-215E-99A6-F662175F2F0F}"/>
          </ac:spMkLst>
        </pc:spChg>
        <pc:spChg chg="mod">
          <ac:chgData name="Alisdair Cunningham" userId="67e8d9ba-4582-42f1-b26c-e866daa7f65b" providerId="ADAL" clId="{D55405F9-96CE-42DD-9571-C3D40844E8B0}" dt="2026-01-26T21:30:51.745" v="94"/>
          <ac:spMkLst>
            <pc:docMk/>
            <pc:sldMk cId="4245341726" sldId="291"/>
            <ac:spMk id="5" creationId="{D2D54484-8CEE-D063-40B3-6FDB609D0D75}"/>
          </ac:spMkLst>
        </pc:spChg>
        <pc:spChg chg="mod">
          <ac:chgData name="Alisdair Cunningham" userId="67e8d9ba-4582-42f1-b26c-e866daa7f65b" providerId="ADAL" clId="{D55405F9-96CE-42DD-9571-C3D40844E8B0}" dt="2026-01-26T17:30:58.474" v="1"/>
          <ac:spMkLst>
            <pc:docMk/>
            <pc:sldMk cId="4245341726" sldId="291"/>
            <ac:spMk id="8" creationId="{C39BE701-A67E-5BFD-B044-ECF13A621788}"/>
          </ac:spMkLst>
        </pc:spChg>
      </pc:sldChg>
      <pc:sldChg chg="modSp">
        <pc:chgData name="Alisdair Cunningham" userId="67e8d9ba-4582-42f1-b26c-e866daa7f65b" providerId="ADAL" clId="{D55405F9-96CE-42DD-9571-C3D40844E8B0}" dt="2026-01-26T21:30:51.745" v="94"/>
        <pc:sldMkLst>
          <pc:docMk/>
          <pc:sldMk cId="1706733279" sldId="292"/>
        </pc:sldMkLst>
        <pc:spChg chg="mod">
          <ac:chgData name="Alisdair Cunningham" userId="67e8d9ba-4582-42f1-b26c-e866daa7f65b" providerId="ADAL" clId="{D55405F9-96CE-42DD-9571-C3D40844E8B0}" dt="2026-01-26T17:30:48.778" v="0"/>
          <ac:spMkLst>
            <pc:docMk/>
            <pc:sldMk cId="1706733279" sldId="292"/>
            <ac:spMk id="4" creationId="{F3F43CE5-EA3D-1DDC-C0DE-7CFCA6ED4E52}"/>
          </ac:spMkLst>
        </pc:spChg>
        <pc:spChg chg="mod">
          <ac:chgData name="Alisdair Cunningham" userId="67e8d9ba-4582-42f1-b26c-e866daa7f65b" providerId="ADAL" clId="{D55405F9-96CE-42DD-9571-C3D40844E8B0}" dt="2026-01-26T21:30:51.745" v="94"/>
          <ac:spMkLst>
            <pc:docMk/>
            <pc:sldMk cId="1706733279" sldId="292"/>
            <ac:spMk id="5" creationId="{D2D54484-8CEE-D063-40B3-6FDB609D0D75}"/>
          </ac:spMkLst>
        </pc:spChg>
        <pc:spChg chg="mod">
          <ac:chgData name="Alisdair Cunningham" userId="67e8d9ba-4582-42f1-b26c-e866daa7f65b" providerId="ADAL" clId="{D55405F9-96CE-42DD-9571-C3D40844E8B0}" dt="2026-01-26T17:30:58.474" v="1"/>
          <ac:spMkLst>
            <pc:docMk/>
            <pc:sldMk cId="1706733279" sldId="292"/>
            <ac:spMk id="8" creationId="{C39BE701-A67E-5BFD-B044-ECF13A621788}"/>
          </ac:spMkLst>
        </pc:spChg>
      </pc:sldChg>
      <pc:sldChg chg="modSp">
        <pc:chgData name="Alisdair Cunningham" userId="67e8d9ba-4582-42f1-b26c-e866daa7f65b" providerId="ADAL" clId="{D55405F9-96CE-42DD-9571-C3D40844E8B0}" dt="2026-01-26T21:30:51.745" v="94"/>
        <pc:sldMkLst>
          <pc:docMk/>
          <pc:sldMk cId="451895557" sldId="295"/>
        </pc:sldMkLst>
        <pc:spChg chg="mod">
          <ac:chgData name="Alisdair Cunningham" userId="67e8d9ba-4582-42f1-b26c-e866daa7f65b" providerId="ADAL" clId="{D55405F9-96CE-42DD-9571-C3D40844E8B0}" dt="2026-01-26T17:30:48.778" v="0"/>
          <ac:spMkLst>
            <pc:docMk/>
            <pc:sldMk cId="451895557" sldId="295"/>
            <ac:spMk id="4" creationId="{F3F43CE5-EA3D-1DDC-C0DE-7CFCA6ED4E52}"/>
          </ac:spMkLst>
        </pc:spChg>
        <pc:spChg chg="mod">
          <ac:chgData name="Alisdair Cunningham" userId="67e8d9ba-4582-42f1-b26c-e866daa7f65b" providerId="ADAL" clId="{D55405F9-96CE-42DD-9571-C3D40844E8B0}" dt="2026-01-26T21:30:51.745" v="94"/>
          <ac:spMkLst>
            <pc:docMk/>
            <pc:sldMk cId="451895557" sldId="295"/>
            <ac:spMk id="5" creationId="{D2D54484-8CEE-D063-40B3-6FDB609D0D75}"/>
          </ac:spMkLst>
        </pc:spChg>
        <pc:spChg chg="mod">
          <ac:chgData name="Alisdair Cunningham" userId="67e8d9ba-4582-42f1-b26c-e866daa7f65b" providerId="ADAL" clId="{D55405F9-96CE-42DD-9571-C3D40844E8B0}" dt="2026-01-26T17:30:58.474" v="1"/>
          <ac:spMkLst>
            <pc:docMk/>
            <pc:sldMk cId="451895557" sldId="295"/>
            <ac:spMk id="8" creationId="{C39BE701-A67E-5BFD-B044-ECF13A621788}"/>
          </ac:spMkLst>
        </pc:spChg>
      </pc:sldChg>
      <pc:sldChg chg="modSp">
        <pc:chgData name="Alisdair Cunningham" userId="67e8d9ba-4582-42f1-b26c-e866daa7f65b" providerId="ADAL" clId="{D55405F9-96CE-42DD-9571-C3D40844E8B0}" dt="2026-01-26T21:30:51.745" v="94"/>
        <pc:sldMkLst>
          <pc:docMk/>
          <pc:sldMk cId="2705770919" sldId="297"/>
        </pc:sldMkLst>
        <pc:spChg chg="mod">
          <ac:chgData name="Alisdair Cunningham" userId="67e8d9ba-4582-42f1-b26c-e866daa7f65b" providerId="ADAL" clId="{D55405F9-96CE-42DD-9571-C3D40844E8B0}" dt="2026-01-26T17:30:48.778" v="0"/>
          <ac:spMkLst>
            <pc:docMk/>
            <pc:sldMk cId="2705770919" sldId="297"/>
            <ac:spMk id="4" creationId="{F3F43CE5-EA3D-1DDC-C0DE-7CFCA6ED4E52}"/>
          </ac:spMkLst>
        </pc:spChg>
        <pc:spChg chg="mod">
          <ac:chgData name="Alisdair Cunningham" userId="67e8d9ba-4582-42f1-b26c-e866daa7f65b" providerId="ADAL" clId="{D55405F9-96CE-42DD-9571-C3D40844E8B0}" dt="2026-01-26T21:30:51.745" v="94"/>
          <ac:spMkLst>
            <pc:docMk/>
            <pc:sldMk cId="2705770919" sldId="297"/>
            <ac:spMk id="5" creationId="{D2D54484-8CEE-D063-40B3-6FDB609D0D75}"/>
          </ac:spMkLst>
        </pc:spChg>
        <pc:spChg chg="mod">
          <ac:chgData name="Alisdair Cunningham" userId="67e8d9ba-4582-42f1-b26c-e866daa7f65b" providerId="ADAL" clId="{D55405F9-96CE-42DD-9571-C3D40844E8B0}" dt="2026-01-26T17:30:58.474" v="1"/>
          <ac:spMkLst>
            <pc:docMk/>
            <pc:sldMk cId="2705770919" sldId="297"/>
            <ac:spMk id="8" creationId="{C39BE701-A67E-5BFD-B044-ECF13A621788}"/>
          </ac:spMkLst>
        </pc:spChg>
      </pc:sldChg>
      <pc:sldChg chg="modSp">
        <pc:chgData name="Alisdair Cunningham" userId="67e8d9ba-4582-42f1-b26c-e866daa7f65b" providerId="ADAL" clId="{D55405F9-96CE-42DD-9571-C3D40844E8B0}" dt="2026-01-26T21:30:51.745" v="94"/>
        <pc:sldMkLst>
          <pc:docMk/>
          <pc:sldMk cId="1229595177" sldId="298"/>
        </pc:sldMkLst>
        <pc:spChg chg="mod">
          <ac:chgData name="Alisdair Cunningham" userId="67e8d9ba-4582-42f1-b26c-e866daa7f65b" providerId="ADAL" clId="{D55405F9-96CE-42DD-9571-C3D40844E8B0}" dt="2026-01-26T17:30:48.778" v="0"/>
          <ac:spMkLst>
            <pc:docMk/>
            <pc:sldMk cId="1229595177" sldId="298"/>
            <ac:spMk id="4" creationId="{F3F43CE5-EA3D-1DDC-C0DE-7CFCA6ED4E52}"/>
          </ac:spMkLst>
        </pc:spChg>
        <pc:spChg chg="mod">
          <ac:chgData name="Alisdair Cunningham" userId="67e8d9ba-4582-42f1-b26c-e866daa7f65b" providerId="ADAL" clId="{D55405F9-96CE-42DD-9571-C3D40844E8B0}" dt="2026-01-26T21:30:51.745" v="94"/>
          <ac:spMkLst>
            <pc:docMk/>
            <pc:sldMk cId="1229595177" sldId="298"/>
            <ac:spMk id="5" creationId="{D2D54484-8CEE-D063-40B3-6FDB609D0D75}"/>
          </ac:spMkLst>
        </pc:spChg>
        <pc:spChg chg="mod">
          <ac:chgData name="Alisdair Cunningham" userId="67e8d9ba-4582-42f1-b26c-e866daa7f65b" providerId="ADAL" clId="{D55405F9-96CE-42DD-9571-C3D40844E8B0}" dt="2026-01-26T17:30:58.474" v="1"/>
          <ac:spMkLst>
            <pc:docMk/>
            <pc:sldMk cId="1229595177" sldId="298"/>
            <ac:spMk id="8" creationId="{C39BE701-A67E-5BFD-B044-ECF13A621788}"/>
          </ac:spMkLst>
        </pc:spChg>
      </pc:sldChg>
      <pc:sldChg chg="modSp">
        <pc:chgData name="Alisdair Cunningham" userId="67e8d9ba-4582-42f1-b26c-e866daa7f65b" providerId="ADAL" clId="{D55405F9-96CE-42DD-9571-C3D40844E8B0}" dt="2026-01-26T21:30:51.745" v="94"/>
        <pc:sldMkLst>
          <pc:docMk/>
          <pc:sldMk cId="1586411558" sldId="300"/>
        </pc:sldMkLst>
        <pc:spChg chg="mod">
          <ac:chgData name="Alisdair Cunningham" userId="67e8d9ba-4582-42f1-b26c-e866daa7f65b" providerId="ADAL" clId="{D55405F9-96CE-42DD-9571-C3D40844E8B0}" dt="2026-01-26T17:30:48.778" v="0"/>
          <ac:spMkLst>
            <pc:docMk/>
            <pc:sldMk cId="1586411558" sldId="300"/>
            <ac:spMk id="4" creationId="{F3F43CE5-EA3D-1DDC-C0DE-7CFCA6ED4E52}"/>
          </ac:spMkLst>
        </pc:spChg>
        <pc:spChg chg="mod">
          <ac:chgData name="Alisdair Cunningham" userId="67e8d9ba-4582-42f1-b26c-e866daa7f65b" providerId="ADAL" clId="{D55405F9-96CE-42DD-9571-C3D40844E8B0}" dt="2026-01-26T21:30:51.745" v="94"/>
          <ac:spMkLst>
            <pc:docMk/>
            <pc:sldMk cId="1586411558" sldId="300"/>
            <ac:spMk id="5" creationId="{D2D54484-8CEE-D063-40B3-6FDB609D0D75}"/>
          </ac:spMkLst>
        </pc:spChg>
        <pc:spChg chg="mod">
          <ac:chgData name="Alisdair Cunningham" userId="67e8d9ba-4582-42f1-b26c-e866daa7f65b" providerId="ADAL" clId="{D55405F9-96CE-42DD-9571-C3D40844E8B0}" dt="2026-01-26T17:30:58.474" v="1"/>
          <ac:spMkLst>
            <pc:docMk/>
            <pc:sldMk cId="1586411558" sldId="300"/>
            <ac:spMk id="8" creationId="{C39BE701-A67E-5BFD-B044-ECF13A621788}"/>
          </ac:spMkLst>
        </pc:spChg>
      </pc:sldChg>
      <pc:sldChg chg="modSp">
        <pc:chgData name="Alisdair Cunningham" userId="67e8d9ba-4582-42f1-b26c-e866daa7f65b" providerId="ADAL" clId="{D55405F9-96CE-42DD-9571-C3D40844E8B0}" dt="2026-01-26T21:30:51.745" v="94"/>
        <pc:sldMkLst>
          <pc:docMk/>
          <pc:sldMk cId="1004067724" sldId="301"/>
        </pc:sldMkLst>
        <pc:spChg chg="mod">
          <ac:chgData name="Alisdair Cunningham" userId="67e8d9ba-4582-42f1-b26c-e866daa7f65b" providerId="ADAL" clId="{D55405F9-96CE-42DD-9571-C3D40844E8B0}" dt="2026-01-26T21:30:51.745" v="94"/>
          <ac:spMkLst>
            <pc:docMk/>
            <pc:sldMk cId="1004067724" sldId="301"/>
            <ac:spMk id="5" creationId="{D2D54484-8CEE-D063-40B3-6FDB609D0D75}"/>
          </ac:spMkLst>
        </pc:spChg>
        <pc:spChg chg="mod">
          <ac:chgData name="Alisdair Cunningham" userId="67e8d9ba-4582-42f1-b26c-e866daa7f65b" providerId="ADAL" clId="{D55405F9-96CE-42DD-9571-C3D40844E8B0}" dt="2026-01-26T17:30:58.474" v="1"/>
          <ac:spMkLst>
            <pc:docMk/>
            <pc:sldMk cId="1004067724" sldId="301"/>
            <ac:spMk id="8" creationId="{C39BE701-A67E-5BFD-B044-ECF13A621788}"/>
          </ac:spMkLst>
        </pc:spChg>
      </pc:sldChg>
      <pc:sldChg chg="modSp">
        <pc:chgData name="Alisdair Cunningham" userId="67e8d9ba-4582-42f1-b26c-e866daa7f65b" providerId="ADAL" clId="{D55405F9-96CE-42DD-9571-C3D40844E8B0}" dt="2026-01-26T17:30:58.474" v="1"/>
        <pc:sldMkLst>
          <pc:docMk/>
          <pc:sldMk cId="2924323262" sldId="302"/>
        </pc:sldMkLst>
        <pc:spChg chg="mod">
          <ac:chgData name="Alisdair Cunningham" userId="67e8d9ba-4582-42f1-b26c-e866daa7f65b" providerId="ADAL" clId="{D55405F9-96CE-42DD-9571-C3D40844E8B0}" dt="2026-01-26T17:30:48.778" v="0"/>
          <ac:spMkLst>
            <pc:docMk/>
            <pc:sldMk cId="2924323262" sldId="302"/>
            <ac:spMk id="2" creationId="{F51C16DF-F564-481C-CCA4-180408A5301A}"/>
          </ac:spMkLst>
        </pc:spChg>
        <pc:spChg chg="mod">
          <ac:chgData name="Alisdair Cunningham" userId="67e8d9ba-4582-42f1-b26c-e866daa7f65b" providerId="ADAL" clId="{D55405F9-96CE-42DD-9571-C3D40844E8B0}" dt="2026-01-26T17:30:58.474" v="1"/>
          <ac:spMkLst>
            <pc:docMk/>
            <pc:sldMk cId="2924323262" sldId="302"/>
            <ac:spMk id="8" creationId="{C39BE701-A67E-5BFD-B044-ECF13A621788}"/>
          </ac:spMkLst>
        </pc:spChg>
      </pc:sldChg>
      <pc:sldChg chg="modSp">
        <pc:chgData name="Alisdair Cunningham" userId="67e8d9ba-4582-42f1-b26c-e866daa7f65b" providerId="ADAL" clId="{D55405F9-96CE-42DD-9571-C3D40844E8B0}" dt="2026-01-26T21:30:51.745" v="94"/>
        <pc:sldMkLst>
          <pc:docMk/>
          <pc:sldMk cId="22231492" sldId="303"/>
        </pc:sldMkLst>
        <pc:spChg chg="mod">
          <ac:chgData name="Alisdair Cunningham" userId="67e8d9ba-4582-42f1-b26c-e866daa7f65b" providerId="ADAL" clId="{D55405F9-96CE-42DD-9571-C3D40844E8B0}" dt="2026-01-26T17:30:48.778" v="0"/>
          <ac:spMkLst>
            <pc:docMk/>
            <pc:sldMk cId="22231492" sldId="303"/>
            <ac:spMk id="2" creationId="{D5A3F9C7-9D7A-5E4A-67AC-AEE25A38A906}"/>
          </ac:spMkLst>
        </pc:spChg>
        <pc:spChg chg="mod">
          <ac:chgData name="Alisdair Cunningham" userId="67e8d9ba-4582-42f1-b26c-e866daa7f65b" providerId="ADAL" clId="{D55405F9-96CE-42DD-9571-C3D40844E8B0}" dt="2026-01-26T21:30:51.745" v="94"/>
          <ac:spMkLst>
            <pc:docMk/>
            <pc:sldMk cId="22231492" sldId="303"/>
            <ac:spMk id="5" creationId="{B3A33C42-D0D0-3F26-9A58-5C8A666D64E8}"/>
          </ac:spMkLst>
        </pc:spChg>
        <pc:spChg chg="mod">
          <ac:chgData name="Alisdair Cunningham" userId="67e8d9ba-4582-42f1-b26c-e866daa7f65b" providerId="ADAL" clId="{D55405F9-96CE-42DD-9571-C3D40844E8B0}" dt="2026-01-26T17:30:58.474" v="1"/>
          <ac:spMkLst>
            <pc:docMk/>
            <pc:sldMk cId="22231492" sldId="303"/>
            <ac:spMk id="8" creationId="{097BCFA9-84C3-F719-8178-2DC97D9D70AA}"/>
          </ac:spMkLst>
        </pc:spChg>
      </pc:sldChg>
      <pc:sldChg chg="modSp mod">
        <pc:chgData name="Alisdair Cunningham" userId="67e8d9ba-4582-42f1-b26c-e866daa7f65b" providerId="ADAL" clId="{D55405F9-96CE-42DD-9571-C3D40844E8B0}" dt="2026-01-26T21:30:51.745" v="94"/>
        <pc:sldMkLst>
          <pc:docMk/>
          <pc:sldMk cId="1928308306" sldId="304"/>
        </pc:sldMkLst>
        <pc:spChg chg="mod">
          <ac:chgData name="Alisdair Cunningham" userId="67e8d9ba-4582-42f1-b26c-e866daa7f65b" providerId="ADAL" clId="{D55405F9-96CE-42DD-9571-C3D40844E8B0}" dt="2026-01-26T17:30:48.778" v="0"/>
          <ac:spMkLst>
            <pc:docMk/>
            <pc:sldMk cId="1928308306" sldId="304"/>
            <ac:spMk id="2" creationId="{894897AE-2837-E2BE-C0E7-A0CA485B4629}"/>
          </ac:spMkLst>
        </pc:spChg>
        <pc:spChg chg="mod">
          <ac:chgData name="Alisdair Cunningham" userId="67e8d9ba-4582-42f1-b26c-e866daa7f65b" providerId="ADAL" clId="{D55405F9-96CE-42DD-9571-C3D40844E8B0}" dt="2026-01-26T21:30:51.745" v="94"/>
          <ac:spMkLst>
            <pc:docMk/>
            <pc:sldMk cId="1928308306" sldId="304"/>
            <ac:spMk id="5" creationId="{265C0228-B3ED-AAFC-CC5A-B206FE3543EA}"/>
          </ac:spMkLst>
        </pc:spChg>
        <pc:spChg chg="mod">
          <ac:chgData name="Alisdair Cunningham" userId="67e8d9ba-4582-42f1-b26c-e866daa7f65b" providerId="ADAL" clId="{D55405F9-96CE-42DD-9571-C3D40844E8B0}" dt="2026-01-26T17:30:58.474" v="1"/>
          <ac:spMkLst>
            <pc:docMk/>
            <pc:sldMk cId="1928308306" sldId="304"/>
            <ac:spMk id="8" creationId="{FF5670EA-BDDC-F52C-E86A-D2CC9C3DB5CD}"/>
          </ac:spMkLst>
        </pc:spChg>
        <pc:spChg chg="mod">
          <ac:chgData name="Alisdair Cunningham" userId="67e8d9ba-4582-42f1-b26c-e866daa7f65b" providerId="ADAL" clId="{D55405F9-96CE-42DD-9571-C3D40844E8B0}" dt="2026-01-26T21:28:19.587" v="75" actId="20577"/>
          <ac:spMkLst>
            <pc:docMk/>
            <pc:sldMk cId="1928308306" sldId="304"/>
            <ac:spMk id="12" creationId="{90654F4C-589C-7B25-6F32-0623377C412B}"/>
          </ac:spMkLst>
        </pc:spChg>
        <pc:graphicFrameChg chg="modGraphic">
          <ac:chgData name="Alisdair Cunningham" userId="67e8d9ba-4582-42f1-b26c-e866daa7f65b" providerId="ADAL" clId="{D55405F9-96CE-42DD-9571-C3D40844E8B0}" dt="2026-01-26T21:28:30.780" v="77" actId="20577"/>
          <ac:graphicFrameMkLst>
            <pc:docMk/>
            <pc:sldMk cId="1928308306" sldId="304"/>
            <ac:graphicFrameMk id="3" creationId="{7E40475B-BCA6-EB48-5234-6F8B547693D3}"/>
          </ac:graphicFrameMkLst>
        </pc:graphicFrameChg>
      </pc:sldChg>
      <pc:sldChg chg="modSp add mod">
        <pc:chgData name="Alisdair Cunningham" userId="67e8d9ba-4582-42f1-b26c-e866daa7f65b" providerId="ADAL" clId="{D55405F9-96CE-42DD-9571-C3D40844E8B0}" dt="2026-01-26T21:30:51.745" v="94"/>
        <pc:sldMkLst>
          <pc:docMk/>
          <pc:sldMk cId="2789318376" sldId="305"/>
        </pc:sldMkLst>
        <pc:spChg chg="mod">
          <ac:chgData name="Alisdair Cunningham" userId="67e8d9ba-4582-42f1-b26c-e866daa7f65b" providerId="ADAL" clId="{D55405F9-96CE-42DD-9571-C3D40844E8B0}" dt="2026-01-26T21:30:51.745" v="94"/>
          <ac:spMkLst>
            <pc:docMk/>
            <pc:sldMk cId="2789318376" sldId="305"/>
            <ac:spMk id="5" creationId="{06B011D1-0122-6B6C-ED61-CB75A033EBB0}"/>
          </ac:spMkLst>
        </pc:spChg>
        <pc:spChg chg="mod">
          <ac:chgData name="Alisdair Cunningham" userId="67e8d9ba-4582-42f1-b26c-e866daa7f65b" providerId="ADAL" clId="{D55405F9-96CE-42DD-9571-C3D40844E8B0}" dt="2026-01-26T21:29:31.066" v="86" actId="1076"/>
          <ac:spMkLst>
            <pc:docMk/>
            <pc:sldMk cId="2789318376" sldId="305"/>
            <ac:spMk id="12" creationId="{E004C82D-04A3-9E7B-B48C-0EC4446B581F}"/>
          </ac:spMkLst>
        </pc:spChg>
      </pc:sldChg>
      <pc:sldChg chg="delSp modSp add mod">
        <pc:chgData name="Alisdair Cunningham" userId="67e8d9ba-4582-42f1-b26c-e866daa7f65b" providerId="ADAL" clId="{D55405F9-96CE-42DD-9571-C3D40844E8B0}" dt="2026-01-26T21:30:51.745" v="94"/>
        <pc:sldMkLst>
          <pc:docMk/>
          <pc:sldMk cId="248767369" sldId="306"/>
        </pc:sldMkLst>
        <pc:spChg chg="mod">
          <ac:chgData name="Alisdair Cunningham" userId="67e8d9ba-4582-42f1-b26c-e866daa7f65b" providerId="ADAL" clId="{D55405F9-96CE-42DD-9571-C3D40844E8B0}" dt="2026-01-26T21:30:51.745" v="94"/>
          <ac:spMkLst>
            <pc:docMk/>
            <pc:sldMk cId="248767369" sldId="306"/>
            <ac:spMk id="5" creationId="{29985633-D304-FEB0-9594-884C4734716E}"/>
          </ac:spMkLst>
        </pc:spChg>
        <pc:spChg chg="mod">
          <ac:chgData name="Alisdair Cunningham" userId="67e8d9ba-4582-42f1-b26c-e866daa7f65b" providerId="ADAL" clId="{D55405F9-96CE-42DD-9571-C3D40844E8B0}" dt="2026-01-26T21:30:24.307" v="93"/>
          <ac:spMkLst>
            <pc:docMk/>
            <pc:sldMk cId="248767369" sldId="306"/>
            <ac:spMk id="12" creationId="{1D2C25F8-C07B-34A6-8AEE-1F8B3C93E573}"/>
          </ac:spMkLst>
        </pc:spChg>
        <pc:graphicFrameChg chg="del">
          <ac:chgData name="Alisdair Cunningham" userId="67e8d9ba-4582-42f1-b26c-e866daa7f65b" providerId="ADAL" clId="{D55405F9-96CE-42DD-9571-C3D40844E8B0}" dt="2026-01-26T21:30:00.413" v="88" actId="478"/>
          <ac:graphicFrameMkLst>
            <pc:docMk/>
            <pc:sldMk cId="248767369" sldId="306"/>
            <ac:graphicFrameMk id="3" creationId="{FDBE77ED-2CE9-28B8-3B26-09714D8AE27E}"/>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26/01/2026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ethical.net/politics/gdp-alternatives-7-ways-to-measure-countries-wealth/"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overshoot.footprintnetwork.org/how-many-earths-or-countries-do-we-need/"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spectrum.ieee.org/the-great-lightbulb-conspiracy"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33879250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https://www.etymonline.com/word/economy</a:t>
            </a:r>
          </a:p>
          <a:p>
            <a:endParaRPr lang="en-GB" dirty="0"/>
          </a:p>
          <a:p>
            <a:r>
              <a:rPr lang="en-GB" b="0" i="0" dirty="0" err="1">
                <a:solidFill>
                  <a:srgbClr val="222222"/>
                </a:solidFill>
                <a:effectLst/>
                <a:latin typeface="Arial" panose="020B0604020202020204" pitchFamily="34" charset="0"/>
              </a:rPr>
              <a:t>Leshem</a:t>
            </a:r>
            <a:r>
              <a:rPr lang="en-GB" b="0" i="0" dirty="0">
                <a:solidFill>
                  <a:srgbClr val="222222"/>
                </a:solidFill>
                <a:effectLst/>
                <a:latin typeface="Arial" panose="020B0604020202020204" pitchFamily="34" charset="0"/>
              </a:rPr>
              <a:t>, D., 2016. Retrospectives: What did the ancient Greeks mean by </a:t>
            </a:r>
            <a:r>
              <a:rPr lang="en-GB" b="0" i="0" dirty="0" err="1">
                <a:solidFill>
                  <a:srgbClr val="222222"/>
                </a:solidFill>
                <a:effectLst/>
                <a:latin typeface="Arial" panose="020B0604020202020204" pitchFamily="34" charset="0"/>
              </a:rPr>
              <a:t>Oikonomia</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Journal of Economic Perspectives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30</a:t>
            </a:r>
            <a:r>
              <a:rPr lang="en-GB" b="0" i="0" dirty="0">
                <a:solidFill>
                  <a:srgbClr val="222222"/>
                </a:solidFill>
                <a:effectLst/>
                <a:latin typeface="Arial" panose="020B0604020202020204" pitchFamily="34" charset="0"/>
              </a:rPr>
              <a:t>(1), pp.225-238.</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877846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33101536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Stahel</a:t>
            </a:r>
            <a:r>
              <a:rPr lang="en-GB" b="0" i="0" dirty="0">
                <a:solidFill>
                  <a:srgbClr val="222222"/>
                </a:solidFill>
                <a:effectLst/>
                <a:latin typeface="Arial" panose="020B0604020202020204" pitchFamily="34" charset="0"/>
              </a:rPr>
              <a:t>, W.R., 1982. The product life factor. </a:t>
            </a:r>
            <a:r>
              <a:rPr lang="en-GB" b="0" i="1" dirty="0">
                <a:solidFill>
                  <a:srgbClr val="222222"/>
                </a:solidFill>
                <a:effectLst/>
                <a:latin typeface="Arial" panose="020B0604020202020204" pitchFamily="34" charset="0"/>
              </a:rPr>
              <a:t>An Inquiry into the Nature of Sustainable Societies: The Role of the Private Sector (Series: 1982 Mitchell Prize Papers), NARC</a:t>
            </a:r>
            <a:r>
              <a:rPr lang="en-GB" b="0" i="0" dirty="0">
                <a:solidFill>
                  <a:srgbClr val="222222"/>
                </a:solidFill>
                <a:effectLst/>
                <a:latin typeface="Arial" panose="020B0604020202020204" pitchFamily="34" charset="0"/>
              </a:rPr>
              <a:t>, pp.74-96.</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2563985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40650921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26244679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4996013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GDP Alternatives: 7 Ways to Measure a Country's Wealth - ethical.net</a:t>
            </a:r>
            <a:r>
              <a:rPr lang="en-GB" dirty="0"/>
              <a:t> https://ethical.net/politics/gdp-alternatives-7-ways-to-measure-countries-wealth/</a:t>
            </a:r>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3676253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702887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g_d0_f4"/>
              </a:rPr>
              <a:t>Ekins, P.; Hughes, N.; </a:t>
            </a:r>
            <a:r>
              <a:rPr lang="en-GB" dirty="0" err="1">
                <a:effectLst/>
                <a:latin typeface="g_d0_f4"/>
              </a:rPr>
              <a:t>Bringezu</a:t>
            </a:r>
            <a:r>
              <a:rPr lang="en-GB" dirty="0">
                <a:effectLst/>
                <a:latin typeface="g_d0_f4"/>
              </a:rPr>
              <a:t>, S.; Arden Clarke, C.; Fischer-Kowalski, M.; </a:t>
            </a:r>
            <a:r>
              <a:rPr lang="en-GB" dirty="0" err="1">
                <a:effectLst/>
                <a:latin typeface="g_d0_f4"/>
              </a:rPr>
              <a:t>Graedel</a:t>
            </a:r>
            <a:r>
              <a:rPr lang="en-GB" dirty="0">
                <a:effectLst/>
                <a:latin typeface="g_d0_f4"/>
              </a:rPr>
              <a:t>, T.; </a:t>
            </a:r>
            <a:r>
              <a:rPr lang="en-GB" dirty="0" err="1">
                <a:effectLst/>
                <a:latin typeface="g_d0_f4"/>
              </a:rPr>
              <a:t>Hajer</a:t>
            </a:r>
            <a:r>
              <a:rPr lang="en-GB" dirty="0">
                <a:effectLst/>
                <a:latin typeface="g_d0_f4"/>
              </a:rPr>
              <a:t>, </a:t>
            </a:r>
            <a:r>
              <a:rPr lang="en-GB" dirty="0" err="1">
                <a:effectLst/>
                <a:latin typeface="g_d0_f4"/>
              </a:rPr>
              <a:t>M.;Hashimoto</a:t>
            </a:r>
            <a:r>
              <a:rPr lang="en-GB" dirty="0">
                <a:effectLst/>
                <a:latin typeface="g_d0_f4"/>
              </a:rPr>
              <a:t>, S.; Hatfield-Dodds, S.; </a:t>
            </a:r>
            <a:r>
              <a:rPr lang="en-GB" dirty="0" err="1">
                <a:effectLst/>
                <a:latin typeface="g_d0_f4"/>
              </a:rPr>
              <a:t>Havlik</a:t>
            </a:r>
            <a:r>
              <a:rPr lang="en-GB" dirty="0">
                <a:effectLst/>
                <a:latin typeface="g_d0_f4"/>
              </a:rPr>
              <a:t>, P.; et al. </a:t>
            </a:r>
            <a:r>
              <a:rPr lang="en-GB" dirty="0">
                <a:effectLst/>
                <a:latin typeface="g_d0_f2"/>
              </a:rPr>
              <a:t>Resource Efficiency: Potential and Economic Implications. Summary for Policy Makers</a:t>
            </a:r>
            <a:r>
              <a:rPr lang="en-GB" dirty="0">
                <a:effectLst/>
                <a:latin typeface="g_d0_f4"/>
              </a:rPr>
              <a:t>; A Report of the International Resource Panel; UNEP—United Nations Environmental Programme: Nairobi, Kenya, 2016.</a:t>
            </a:r>
            <a:r>
              <a:rPr lang="en-GB" dirty="0"/>
              <a:t> </a:t>
            </a:r>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38515191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many Earths? How many countries? - Earth Overshoot Day (footprintnetwork.org)</a:t>
            </a:r>
            <a:r>
              <a:rPr lang="en-GB" dirty="0"/>
              <a:t> https://overshoot.footprintnetwork.org/how-many-earths-or-countries-do-we-need/</a:t>
            </a:r>
          </a:p>
          <a:p>
            <a:endParaRPr lang="en-GB" dirty="0"/>
          </a:p>
          <a:p>
            <a:r>
              <a:rPr lang="en-GB" b="0" i="0" dirty="0">
                <a:solidFill>
                  <a:srgbClr val="222222"/>
                </a:solidFill>
                <a:effectLst/>
                <a:latin typeface="Arial" panose="020B0604020202020204" pitchFamily="34" charset="0"/>
              </a:rPr>
              <a:t>Croft, S., Dawkins, E. and </a:t>
            </a:r>
            <a:r>
              <a:rPr lang="en-GB" b="0" i="0" dirty="0" err="1">
                <a:solidFill>
                  <a:srgbClr val="222222"/>
                </a:solidFill>
                <a:effectLst/>
                <a:latin typeface="Arial" panose="020B0604020202020204" pitchFamily="34" charset="0"/>
              </a:rPr>
              <a:t>Lungley</a:t>
            </a:r>
            <a:r>
              <a:rPr lang="en-GB" b="0" i="0" dirty="0">
                <a:solidFill>
                  <a:srgbClr val="222222"/>
                </a:solidFill>
                <a:effectLst/>
                <a:latin typeface="Arial" panose="020B0604020202020204" pitchFamily="34" charset="0"/>
              </a:rPr>
              <a:t>, H., 2015. Ecological and Carbon Footprints of Wales: Update to 2011.</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18194183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Maycroft</a:t>
            </a:r>
            <a:r>
              <a:rPr lang="en-GB" b="0" i="0" dirty="0">
                <a:solidFill>
                  <a:srgbClr val="222222"/>
                </a:solidFill>
                <a:effectLst/>
                <a:latin typeface="Arial" panose="020B0604020202020204" pitchFamily="34" charset="0"/>
              </a:rPr>
              <a:t>, N., 2009. Consumption, planned obsolescence and waste.</a:t>
            </a:r>
          </a:p>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Schallmo</a:t>
            </a:r>
            <a:r>
              <a:rPr lang="en-GB" b="0" i="0" dirty="0">
                <a:solidFill>
                  <a:srgbClr val="222222"/>
                </a:solidFill>
                <a:effectLst/>
                <a:latin typeface="Arial" panose="020B0604020202020204" pitchFamily="34" charset="0"/>
              </a:rPr>
              <a:t>, D.R., Brecht, L., Heilig, I., </a:t>
            </a:r>
            <a:r>
              <a:rPr lang="en-GB" b="0" i="0" dirty="0" err="1">
                <a:solidFill>
                  <a:srgbClr val="222222"/>
                </a:solidFill>
                <a:effectLst/>
                <a:latin typeface="Arial" panose="020B0604020202020204" pitchFamily="34" charset="0"/>
              </a:rPr>
              <a:t>Kauffeldt</a:t>
            </a:r>
            <a:r>
              <a:rPr lang="en-GB" b="0" i="0" dirty="0">
                <a:solidFill>
                  <a:srgbClr val="222222"/>
                </a:solidFill>
                <a:effectLst/>
                <a:latin typeface="Arial" panose="020B0604020202020204" pitchFamily="34" charset="0"/>
              </a:rPr>
              <a:t>, J.V. and </a:t>
            </a:r>
            <a:r>
              <a:rPr lang="en-GB" b="0" i="0" dirty="0" err="1">
                <a:solidFill>
                  <a:srgbClr val="222222"/>
                </a:solidFill>
                <a:effectLst/>
                <a:latin typeface="Arial" panose="020B0604020202020204" pitchFamily="34" charset="0"/>
              </a:rPr>
              <a:t>Welz</a:t>
            </a:r>
            <a:r>
              <a:rPr lang="en-GB" b="0" i="0" dirty="0">
                <a:solidFill>
                  <a:srgbClr val="222222"/>
                </a:solidFill>
                <a:effectLst/>
                <a:latin typeface="Arial" panose="020B0604020202020204" pitchFamily="34" charset="0"/>
              </a:rPr>
              <a:t>, K., 2012, December. Clarifying obsolescence: Definition, types, examples and decision tool. In </a:t>
            </a:r>
            <a:r>
              <a:rPr lang="en-GB" b="0" i="1" dirty="0">
                <a:solidFill>
                  <a:srgbClr val="222222"/>
                </a:solidFill>
                <a:effectLst/>
                <a:latin typeface="Arial" panose="020B0604020202020204" pitchFamily="34" charset="0"/>
              </a:rPr>
              <a:t>ISPIM Innovation Symposium</a:t>
            </a:r>
            <a:r>
              <a:rPr lang="en-GB" b="0" i="0" dirty="0">
                <a:solidFill>
                  <a:srgbClr val="222222"/>
                </a:solidFill>
                <a:effectLst/>
                <a:latin typeface="Arial" panose="020B0604020202020204" pitchFamily="34" charset="0"/>
              </a:rPr>
              <a:t> (p. 1). The International Society for Professional Innovation Management (ISPIM).</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42611058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Maycroft</a:t>
            </a:r>
            <a:r>
              <a:rPr lang="en-GB" b="0" i="0" dirty="0">
                <a:solidFill>
                  <a:srgbClr val="222222"/>
                </a:solidFill>
                <a:effectLst/>
                <a:latin typeface="Arial" panose="020B0604020202020204" pitchFamily="34" charset="0"/>
              </a:rPr>
              <a:t>, N., 2009. Consumption, planned obsolescence and waste.</a:t>
            </a:r>
          </a:p>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Schallmo</a:t>
            </a:r>
            <a:r>
              <a:rPr lang="en-GB" b="0" i="0" dirty="0">
                <a:solidFill>
                  <a:srgbClr val="222222"/>
                </a:solidFill>
                <a:effectLst/>
                <a:latin typeface="Arial" panose="020B0604020202020204" pitchFamily="34" charset="0"/>
              </a:rPr>
              <a:t>, D.R., Brecht, L., Heilig, I., </a:t>
            </a:r>
            <a:r>
              <a:rPr lang="en-GB" b="0" i="0" dirty="0" err="1">
                <a:solidFill>
                  <a:srgbClr val="222222"/>
                </a:solidFill>
                <a:effectLst/>
                <a:latin typeface="Arial" panose="020B0604020202020204" pitchFamily="34" charset="0"/>
              </a:rPr>
              <a:t>Kauffeldt</a:t>
            </a:r>
            <a:r>
              <a:rPr lang="en-GB" b="0" i="0" dirty="0">
                <a:solidFill>
                  <a:srgbClr val="222222"/>
                </a:solidFill>
                <a:effectLst/>
                <a:latin typeface="Arial" panose="020B0604020202020204" pitchFamily="34" charset="0"/>
              </a:rPr>
              <a:t>, J.V. and </a:t>
            </a:r>
            <a:r>
              <a:rPr lang="en-GB" b="0" i="0" dirty="0" err="1">
                <a:solidFill>
                  <a:srgbClr val="222222"/>
                </a:solidFill>
                <a:effectLst/>
                <a:latin typeface="Arial" panose="020B0604020202020204" pitchFamily="34" charset="0"/>
              </a:rPr>
              <a:t>Welz</a:t>
            </a:r>
            <a:r>
              <a:rPr lang="en-GB" b="0" i="0" dirty="0">
                <a:solidFill>
                  <a:srgbClr val="222222"/>
                </a:solidFill>
                <a:effectLst/>
                <a:latin typeface="Arial" panose="020B0604020202020204" pitchFamily="34" charset="0"/>
              </a:rPr>
              <a:t>, K., 2012, December. Clarifying obsolescence: Definition, types, examples and decision tool. In </a:t>
            </a:r>
            <a:r>
              <a:rPr lang="en-GB" b="0" i="1" dirty="0">
                <a:solidFill>
                  <a:srgbClr val="222222"/>
                </a:solidFill>
                <a:effectLst/>
                <a:latin typeface="Arial" panose="020B0604020202020204" pitchFamily="34" charset="0"/>
              </a:rPr>
              <a:t>ISPIM Innovation Symposium</a:t>
            </a:r>
            <a:r>
              <a:rPr lang="en-GB" b="0" i="0" dirty="0">
                <a:solidFill>
                  <a:srgbClr val="222222"/>
                </a:solidFill>
                <a:effectLst/>
                <a:latin typeface="Arial" panose="020B0604020202020204" pitchFamily="34" charset="0"/>
              </a:rPr>
              <a:t> (p. 1). The International Society for Professional Innovation Management (ISPIM).</a:t>
            </a:r>
          </a:p>
          <a:p>
            <a:endParaRPr lang="en-GB" b="0" i="0" dirty="0">
              <a:solidFill>
                <a:srgbClr val="222222"/>
              </a:solidFill>
              <a:effectLst/>
              <a:latin typeface="Arial" panose="020B0604020202020204" pitchFamily="34" charset="0"/>
            </a:endParaRPr>
          </a:p>
          <a:p>
            <a:r>
              <a:rPr lang="en-GB" dirty="0">
                <a:hlinkClick r:id="rId3"/>
              </a:rPr>
              <a:t>The Great Lightbulb Conspiracy - IEEE Spectrum</a:t>
            </a:r>
            <a:r>
              <a:rPr lang="en-GB" b="0" i="0" dirty="0">
                <a:solidFill>
                  <a:srgbClr val="222222"/>
                </a:solidFill>
                <a:effectLst/>
                <a:latin typeface="Arial" panose="020B0604020202020204" pitchFamily="34" charset="0"/>
              </a:rPr>
              <a:t> https://spectrum.ieee.org/the-great-lightbulb-conspiracy</a:t>
            </a:r>
          </a:p>
          <a:p>
            <a:endParaRPr lang="en-GB" b="0" i="0" dirty="0">
              <a:solidFill>
                <a:srgbClr val="222222"/>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https://www.stopobsolescence.org/</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21881386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Maycroft</a:t>
            </a:r>
            <a:r>
              <a:rPr lang="en-GB" b="0" i="0" dirty="0">
                <a:solidFill>
                  <a:srgbClr val="222222"/>
                </a:solidFill>
                <a:effectLst/>
                <a:latin typeface="Arial" panose="020B0604020202020204" pitchFamily="34" charset="0"/>
              </a:rPr>
              <a:t>, N., 2009. Consumption, planned obsolescence and waste.</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Pardo-Vicente, M.A., Camacho-</a:t>
            </a:r>
            <a:r>
              <a:rPr lang="en-GB" b="0" i="0" dirty="0" err="1">
                <a:solidFill>
                  <a:srgbClr val="222222"/>
                </a:solidFill>
                <a:effectLst/>
                <a:latin typeface="Arial" panose="020B0604020202020204" pitchFamily="34" charset="0"/>
              </a:rPr>
              <a:t>Magriñan</a:t>
            </a:r>
            <a:r>
              <a:rPr lang="en-GB" b="0" i="0" dirty="0">
                <a:solidFill>
                  <a:srgbClr val="222222"/>
                </a:solidFill>
                <a:effectLst/>
                <a:latin typeface="Arial" panose="020B0604020202020204" pitchFamily="34" charset="0"/>
              </a:rPr>
              <a:t>, P. and </a:t>
            </a:r>
            <a:r>
              <a:rPr lang="en-GB" b="0" i="0" dirty="0" err="1">
                <a:solidFill>
                  <a:srgbClr val="222222"/>
                </a:solidFill>
                <a:effectLst/>
                <a:latin typeface="Arial" panose="020B0604020202020204" pitchFamily="34" charset="0"/>
              </a:rPr>
              <a:t>Pavon</a:t>
            </a:r>
            <a:r>
              <a:rPr lang="en-GB" b="0" i="0" dirty="0">
                <a:solidFill>
                  <a:srgbClr val="222222"/>
                </a:solidFill>
                <a:effectLst/>
                <a:latin typeface="Arial" panose="020B0604020202020204" pitchFamily="34" charset="0"/>
              </a:rPr>
              <a:t>-Dominguez, P., 2022. Influence of Technology on Perceived Obsolescence though Product Design Properties. </a:t>
            </a:r>
            <a:r>
              <a:rPr lang="en-GB" b="0" i="1" dirty="0">
                <a:solidFill>
                  <a:srgbClr val="222222"/>
                </a:solidFill>
                <a:effectLst/>
                <a:latin typeface="Arial" panose="020B0604020202020204" pitchFamily="34" charset="0"/>
              </a:rPr>
              <a:t>Sustainability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14</a:t>
            </a:r>
            <a:r>
              <a:rPr lang="en-GB" b="0" i="0" dirty="0">
                <a:solidFill>
                  <a:srgbClr val="222222"/>
                </a:solidFill>
                <a:effectLst/>
                <a:latin typeface="Arial" panose="020B0604020202020204" pitchFamily="34" charset="0"/>
              </a:rPr>
              <a:t>(21), p.14555.</a:t>
            </a:r>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34669815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36721581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Schallmo</a:t>
            </a:r>
            <a:r>
              <a:rPr lang="en-GB" b="0" i="0" dirty="0">
                <a:solidFill>
                  <a:srgbClr val="222222"/>
                </a:solidFill>
                <a:effectLst/>
                <a:latin typeface="Arial" panose="020B0604020202020204" pitchFamily="34" charset="0"/>
              </a:rPr>
              <a:t>, D.R., Brecht, L., Heilig, I., </a:t>
            </a:r>
            <a:r>
              <a:rPr lang="en-GB" b="0" i="0" dirty="0" err="1">
                <a:solidFill>
                  <a:srgbClr val="222222"/>
                </a:solidFill>
                <a:effectLst/>
                <a:latin typeface="Arial" panose="020B0604020202020204" pitchFamily="34" charset="0"/>
              </a:rPr>
              <a:t>Kauffeldt</a:t>
            </a:r>
            <a:r>
              <a:rPr lang="en-GB" b="0" i="0" dirty="0">
                <a:solidFill>
                  <a:srgbClr val="222222"/>
                </a:solidFill>
                <a:effectLst/>
                <a:latin typeface="Arial" panose="020B0604020202020204" pitchFamily="34" charset="0"/>
              </a:rPr>
              <a:t>, J.V. and </a:t>
            </a:r>
            <a:r>
              <a:rPr lang="en-GB" b="0" i="0" dirty="0" err="1">
                <a:solidFill>
                  <a:srgbClr val="222222"/>
                </a:solidFill>
                <a:effectLst/>
                <a:latin typeface="Arial" panose="020B0604020202020204" pitchFamily="34" charset="0"/>
              </a:rPr>
              <a:t>Welz</a:t>
            </a:r>
            <a:r>
              <a:rPr lang="en-GB" b="0" i="0" dirty="0">
                <a:solidFill>
                  <a:srgbClr val="222222"/>
                </a:solidFill>
                <a:effectLst/>
                <a:latin typeface="Arial" panose="020B0604020202020204" pitchFamily="34" charset="0"/>
              </a:rPr>
              <a:t>, K., 2012, December. Clarifying obsolescence: Definition, types, examples and decision tool. In </a:t>
            </a:r>
            <a:r>
              <a:rPr lang="en-GB" b="0" i="1" dirty="0">
                <a:solidFill>
                  <a:srgbClr val="222222"/>
                </a:solidFill>
                <a:effectLst/>
                <a:latin typeface="Arial" panose="020B0604020202020204" pitchFamily="34" charset="0"/>
              </a:rPr>
              <a:t>ISPIM Innovation Symposium</a:t>
            </a:r>
            <a:r>
              <a:rPr lang="en-GB" b="0" i="0" dirty="0">
                <a:solidFill>
                  <a:srgbClr val="222222"/>
                </a:solidFill>
                <a:effectLst/>
                <a:latin typeface="Arial" panose="020B0604020202020204" pitchFamily="34" charset="0"/>
              </a:rPr>
              <a:t> (p. 1). The International Society for Professional Innovation Management (ISPIM).</a:t>
            </a:r>
          </a:p>
        </p:txBody>
      </p:sp>
      <p:sp>
        <p:nvSpPr>
          <p:cNvPr id="4" name="Slide Number Placeholder 3"/>
          <p:cNvSpPr>
            <a:spLocks noGrp="1"/>
          </p:cNvSpPr>
          <p:nvPr>
            <p:ph type="sldNum" sz="quarter" idx="5"/>
          </p:nvPr>
        </p:nvSpPr>
        <p:spPr/>
        <p:txBody>
          <a:bodyPr/>
          <a:lstStyle/>
          <a:p>
            <a:fld id="{B92DA0F2-1344-4DA6-8494-DDBF76B8E120}" type="slidenum">
              <a:rPr lang="en-GB" smtClean="0"/>
              <a:t>25</a:t>
            </a:fld>
            <a:endParaRPr lang="en-GB"/>
          </a:p>
        </p:txBody>
      </p:sp>
    </p:spTree>
    <p:extLst>
      <p:ext uri="{BB962C8B-B14F-4D97-AF65-F5344CB8AC3E}">
        <p14:creationId xmlns:p14="http://schemas.microsoft.com/office/powerpoint/2010/main" val="6622634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26</a:t>
            </a:fld>
            <a:endParaRPr lang="en-GB"/>
          </a:p>
        </p:txBody>
      </p:sp>
    </p:spTree>
    <p:extLst>
      <p:ext uri="{BB962C8B-B14F-4D97-AF65-F5344CB8AC3E}">
        <p14:creationId xmlns:p14="http://schemas.microsoft.com/office/powerpoint/2010/main" val="13411144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27</a:t>
            </a:fld>
            <a:endParaRPr lang="en-GB"/>
          </a:p>
        </p:txBody>
      </p:sp>
    </p:spTree>
    <p:extLst>
      <p:ext uri="{BB962C8B-B14F-4D97-AF65-F5344CB8AC3E}">
        <p14:creationId xmlns:p14="http://schemas.microsoft.com/office/powerpoint/2010/main" val="21538268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739C6-D932-84DA-F5CD-C3FAC0439C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E35DE3-9C07-250B-1916-5283E122AB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C9F8FC-2336-6372-3293-AA4F16021D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5EC26AA-DC02-956C-36A8-C136FE40D37F}"/>
              </a:ext>
            </a:extLst>
          </p:cNvPr>
          <p:cNvSpPr>
            <a:spLocks noGrp="1"/>
          </p:cNvSpPr>
          <p:nvPr>
            <p:ph type="sldNum" sz="quarter" idx="5"/>
          </p:nvPr>
        </p:nvSpPr>
        <p:spPr/>
        <p:txBody>
          <a:bodyPr/>
          <a:lstStyle/>
          <a:p>
            <a:fld id="{B92DA0F2-1344-4DA6-8494-DDBF76B8E120}" type="slidenum">
              <a:rPr lang="en-GB" smtClean="0"/>
              <a:t>28</a:t>
            </a:fld>
            <a:endParaRPr lang="en-GB"/>
          </a:p>
        </p:txBody>
      </p:sp>
    </p:spTree>
    <p:extLst>
      <p:ext uri="{BB962C8B-B14F-4D97-AF65-F5344CB8AC3E}">
        <p14:creationId xmlns:p14="http://schemas.microsoft.com/office/powerpoint/2010/main" val="4222071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26/01/2026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26/01/2026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26/01/2026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26/01/2026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26/01/2026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26/01/2026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26/01/2026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26/01/2026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26/01/2026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26/01/2026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26/01/2026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26/01/2026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moodle.uwtsd.ac.uk/"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hyperlink" Target="https://moodle.uwtsd.ac.uk/course/view.php?id=1990"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ellenmacarthurfoundation.or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hyperlink" Target="https://ethical.net/politics/gdp-alternatives-7-ways-to-measure-countries-wealth/" TargetMode="Externa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video" Target="https://www.youtube.com/embed/EqJcNnijmdQ?feature=oembed" TargetMode="External"/><Relationship Id="rId5" Type="http://schemas.openxmlformats.org/officeDocument/2006/relationships/image" Target="../media/image18.jpeg"/><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image" Target="../media/image30.png"/><Relationship Id="rId4" Type="http://schemas.openxmlformats.org/officeDocument/2006/relationships/image" Target="../media/image29.png"/></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31.png"/></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a.cunningham@uwtsd.ac.uk" TargetMode="Externa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https://www.youtube.com/embed/p7LDk4D3Q3U?feature=oembed" TargetMode="External"/><Relationship Id="rId1" Type="http://schemas.openxmlformats.org/officeDocument/2006/relationships/video" Target="https://www.youtube.com/embed/WfGMYdalClU?feature=oembed" TargetMode="External"/><Relationship Id="rId5" Type="http://schemas.openxmlformats.org/officeDocument/2006/relationships/image" Target="../media/image35.jpeg"/><Relationship Id="rId4" Type="http://schemas.openxmlformats.org/officeDocument/2006/relationships/image" Target="../media/image3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4840562" y="741594"/>
            <a:ext cx="5507258"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ACNA5002: </a:t>
            </a:r>
            <a:r>
              <a:rPr lang="en-GB" sz="5000" dirty="0">
                <a:latin typeface="+mj-lt"/>
                <a:ea typeface="+mj-ea"/>
                <a:cs typeface="+mj-cs"/>
              </a:rPr>
              <a:t>Circular Economy:</a:t>
            </a:r>
          </a:p>
          <a:p>
            <a:pPr algn="ctr">
              <a:lnSpc>
                <a:spcPct val="90000"/>
              </a:lnSpc>
              <a:spcBef>
                <a:spcPct val="0"/>
              </a:spcBef>
              <a:spcAft>
                <a:spcPts val="600"/>
              </a:spcAft>
            </a:pPr>
            <a:r>
              <a:rPr lang="en-GB" sz="5000" dirty="0">
                <a:latin typeface="+mj-lt"/>
                <a:ea typeface="+mj-ea"/>
                <a:cs typeface="+mj-cs"/>
              </a:rPr>
              <a:t>Introduction to the Linear Economy</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7937" t="-17498" r="3619" b="-1273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29</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95786" y="4705714"/>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27/01/2026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Lecture Contents</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3425443" y="369332"/>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08/11/2023</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0543431" cy="369332"/>
          </a:xfrm>
          <a:prstGeom prst="rect">
            <a:avLst/>
          </a:prstGeom>
          <a:noFill/>
        </p:spPr>
        <p:txBody>
          <a:bodyPr wrap="square" rtlCol="0">
            <a:spAutoFit/>
          </a:bodyPr>
          <a:lstStyle/>
          <a:p>
            <a:r>
              <a:rPr lang="fr-FR" dirty="0"/>
              <a:t>A. Cunningham			</a:t>
            </a:r>
            <a:r>
              <a:rPr lang="en-GB" dirty="0"/>
              <a:t>Lecture 5: Data creation and manipulation</a:t>
            </a:r>
          </a:p>
        </p:txBody>
      </p:sp>
      <p:graphicFrame>
        <p:nvGraphicFramePr>
          <p:cNvPr id="2" name="Table 2">
            <a:extLst>
              <a:ext uri="{FF2B5EF4-FFF2-40B4-BE49-F238E27FC236}">
                <a16:creationId xmlns:a16="http://schemas.microsoft.com/office/drawing/2014/main" id="{50DBE47A-56C0-9E60-6515-7A52589BA696}"/>
              </a:ext>
            </a:extLst>
          </p:cNvPr>
          <p:cNvGraphicFramePr>
            <a:graphicFrameLocks noGrp="1"/>
          </p:cNvGraphicFramePr>
          <p:nvPr>
            <p:extLst>
              <p:ext uri="{D42A27DB-BD31-4B8C-83A1-F6EECF244321}">
                <p14:modId xmlns:p14="http://schemas.microsoft.com/office/powerpoint/2010/main" val="371135718"/>
              </p:ext>
            </p:extLst>
          </p:nvPr>
        </p:nvGraphicFramePr>
        <p:xfrm>
          <a:off x="3715440" y="788908"/>
          <a:ext cx="6992679" cy="5699760"/>
        </p:xfrm>
        <a:graphic>
          <a:graphicData uri="http://schemas.openxmlformats.org/drawingml/2006/table">
            <a:tbl>
              <a:tblPr firstRow="1" bandRow="1">
                <a:tableStyleId>{5C22544A-7EE6-4342-B048-85BDC9FD1C3A}</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0">
                <a:tc>
                  <a:txBody>
                    <a:bodyPr/>
                    <a:lstStyle/>
                    <a:p>
                      <a:pPr algn="ctr"/>
                      <a:r>
                        <a:rPr lang="en-GB" sz="1600" dirty="0"/>
                        <a:t>Slide(s)</a:t>
                      </a:r>
                    </a:p>
                  </a:txBody>
                  <a:tcPr/>
                </a:tc>
                <a:tc>
                  <a:txBody>
                    <a:bodyPr/>
                    <a:lstStyle/>
                    <a:p>
                      <a:r>
                        <a:rPr lang="en-GB" sz="1600" dirty="0"/>
                        <a:t>Topic</a:t>
                      </a:r>
                    </a:p>
                  </a:txBody>
                  <a:tcPr/>
                </a:tc>
                <a:extLst>
                  <a:ext uri="{0D108BD9-81ED-4DB2-BD59-A6C34878D82A}">
                    <a16:rowId xmlns:a16="http://schemas.microsoft.com/office/drawing/2014/main" val="2577364065"/>
                  </a:ext>
                </a:extLst>
              </a:tr>
              <a:tr h="324000">
                <a:tc>
                  <a:txBody>
                    <a:bodyPr/>
                    <a:lstStyle/>
                    <a:p>
                      <a:pPr algn="ctr"/>
                      <a:r>
                        <a:rPr lang="en-GB" sz="1600" dirty="0"/>
                        <a:t>3</a:t>
                      </a:r>
                    </a:p>
                  </a:txBody>
                  <a:tcPr/>
                </a:tc>
                <a:tc>
                  <a:txBody>
                    <a:bodyPr/>
                    <a:lstStyle/>
                    <a:p>
                      <a:r>
                        <a:rPr lang="en-GB" sz="1600" dirty="0"/>
                        <a:t>Module Aims</a:t>
                      </a:r>
                    </a:p>
                  </a:txBody>
                  <a:tcPr/>
                </a:tc>
                <a:extLst>
                  <a:ext uri="{0D108BD9-81ED-4DB2-BD59-A6C34878D82A}">
                    <a16:rowId xmlns:a16="http://schemas.microsoft.com/office/drawing/2014/main" val="586689555"/>
                  </a:ext>
                </a:extLst>
              </a:tr>
              <a:tr h="324000">
                <a:tc>
                  <a:txBody>
                    <a:bodyPr/>
                    <a:lstStyle/>
                    <a:p>
                      <a:pPr algn="ctr"/>
                      <a:r>
                        <a:rPr lang="en-GB" sz="1600" dirty="0"/>
                        <a:t>4 – 6</a:t>
                      </a:r>
                    </a:p>
                  </a:txBody>
                  <a:tcPr/>
                </a:tc>
                <a:tc>
                  <a:txBody>
                    <a:bodyPr/>
                    <a:lstStyle/>
                    <a:p>
                      <a:r>
                        <a:rPr lang="en-GB" sz="1600" dirty="0"/>
                        <a:t>Module Assessment</a:t>
                      </a:r>
                    </a:p>
                  </a:txBody>
                  <a:tcPr/>
                </a:tc>
                <a:extLst>
                  <a:ext uri="{0D108BD9-81ED-4DB2-BD59-A6C34878D82A}">
                    <a16:rowId xmlns:a16="http://schemas.microsoft.com/office/drawing/2014/main" val="3837722624"/>
                  </a:ext>
                </a:extLst>
              </a:tr>
              <a:tr h="324000">
                <a:tc>
                  <a:txBody>
                    <a:bodyPr/>
                    <a:lstStyle/>
                    <a:p>
                      <a:pPr algn="ctr"/>
                      <a:r>
                        <a:rPr lang="en-GB" sz="1600" dirty="0"/>
                        <a:t>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Suggested reading</a:t>
                      </a:r>
                    </a:p>
                  </a:txBody>
                  <a:tcPr/>
                </a:tc>
                <a:extLst>
                  <a:ext uri="{0D108BD9-81ED-4DB2-BD59-A6C34878D82A}">
                    <a16:rowId xmlns:a16="http://schemas.microsoft.com/office/drawing/2014/main" val="1523503452"/>
                  </a:ext>
                </a:extLst>
              </a:tr>
              <a:tr h="324000">
                <a:tc>
                  <a:txBody>
                    <a:bodyPr/>
                    <a:lstStyle/>
                    <a:p>
                      <a:pPr algn="ctr"/>
                      <a:r>
                        <a:rPr lang="en-GB" sz="1600" dirty="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Current knowledge</a:t>
                      </a:r>
                    </a:p>
                  </a:txBody>
                  <a:tcPr/>
                </a:tc>
                <a:extLst>
                  <a:ext uri="{0D108BD9-81ED-4DB2-BD59-A6C34878D82A}">
                    <a16:rowId xmlns:a16="http://schemas.microsoft.com/office/drawing/2014/main" val="4124221353"/>
                  </a:ext>
                </a:extLst>
              </a:tr>
              <a:tr h="324000">
                <a:tc>
                  <a:txBody>
                    <a:bodyPr/>
                    <a:lstStyle/>
                    <a:p>
                      <a:pPr algn="ctr"/>
                      <a:r>
                        <a:rPr lang="en-GB" sz="1600" dirty="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Economy: Etymology</a:t>
                      </a:r>
                    </a:p>
                  </a:txBody>
                  <a:tcPr/>
                </a:tc>
                <a:extLst>
                  <a:ext uri="{0D108BD9-81ED-4DB2-BD59-A6C34878D82A}">
                    <a16:rowId xmlns:a16="http://schemas.microsoft.com/office/drawing/2014/main" val="3512172326"/>
                  </a:ext>
                </a:extLst>
              </a:tr>
              <a:tr h="324000">
                <a:tc>
                  <a:txBody>
                    <a:bodyPr/>
                    <a:lstStyle/>
                    <a:p>
                      <a:pPr algn="ctr"/>
                      <a:r>
                        <a:rPr lang="en-GB" sz="1600" dirty="0"/>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Evolving Economies</a:t>
                      </a:r>
                    </a:p>
                  </a:txBody>
                  <a:tcPr/>
                </a:tc>
                <a:extLst>
                  <a:ext uri="{0D108BD9-81ED-4DB2-BD59-A6C34878D82A}">
                    <a16:rowId xmlns:a16="http://schemas.microsoft.com/office/drawing/2014/main" val="2867839914"/>
                  </a:ext>
                </a:extLst>
              </a:tr>
              <a:tr h="324000">
                <a:tc>
                  <a:txBody>
                    <a:bodyPr/>
                    <a:lstStyle/>
                    <a:p>
                      <a:pPr algn="ctr"/>
                      <a:r>
                        <a:rPr lang="en-GB" sz="1600" dirty="0"/>
                        <a:t>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Linear Economy</a:t>
                      </a:r>
                    </a:p>
                  </a:txBody>
                  <a:tcPr/>
                </a:tc>
                <a:extLst>
                  <a:ext uri="{0D108BD9-81ED-4DB2-BD59-A6C34878D82A}">
                    <a16:rowId xmlns:a16="http://schemas.microsoft.com/office/drawing/2014/main" val="3895587409"/>
                  </a:ext>
                </a:extLst>
              </a:tr>
              <a:tr h="324000">
                <a:tc>
                  <a:txBody>
                    <a:bodyPr/>
                    <a:lstStyle/>
                    <a:p>
                      <a:pPr algn="ctr"/>
                      <a:r>
                        <a:rPr lang="en-GB" sz="1600" dirty="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Linear example: Plastics</a:t>
                      </a:r>
                    </a:p>
                  </a:txBody>
                  <a:tcPr/>
                </a:tc>
                <a:extLst>
                  <a:ext uri="{0D108BD9-81ED-4DB2-BD59-A6C34878D82A}">
                    <a16:rowId xmlns:a16="http://schemas.microsoft.com/office/drawing/2014/main" val="2691238003"/>
                  </a:ext>
                </a:extLst>
              </a:tr>
              <a:tr h="324000">
                <a:tc>
                  <a:txBody>
                    <a:bodyPr/>
                    <a:lstStyle/>
                    <a:p>
                      <a:pPr algn="ctr"/>
                      <a:r>
                        <a:rPr lang="en-GB" sz="1600" dirty="0"/>
                        <a:t>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Linear Economy drivers</a:t>
                      </a:r>
                    </a:p>
                  </a:txBody>
                  <a:tcPr/>
                </a:tc>
                <a:extLst>
                  <a:ext uri="{0D108BD9-81ED-4DB2-BD59-A6C34878D82A}">
                    <a16:rowId xmlns:a16="http://schemas.microsoft.com/office/drawing/2014/main" val="3145460327"/>
                  </a:ext>
                </a:extLst>
              </a:tr>
              <a:tr h="324000">
                <a:tc>
                  <a:txBody>
                    <a:bodyPr/>
                    <a:lstStyle/>
                    <a:p>
                      <a:pPr algn="ctr"/>
                      <a:r>
                        <a:rPr lang="en-GB" sz="1600" dirty="0"/>
                        <a:t>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Economy and ‘progress’</a:t>
                      </a:r>
                    </a:p>
                  </a:txBody>
                  <a:tcPr/>
                </a:tc>
                <a:extLst>
                  <a:ext uri="{0D108BD9-81ED-4DB2-BD59-A6C34878D82A}">
                    <a16:rowId xmlns:a16="http://schemas.microsoft.com/office/drawing/2014/main" val="3780746898"/>
                  </a:ext>
                </a:extLst>
              </a:tr>
              <a:tr h="324000">
                <a:tc>
                  <a:txBody>
                    <a:bodyPr/>
                    <a:lstStyle/>
                    <a:p>
                      <a:pPr algn="ctr"/>
                      <a:r>
                        <a:rPr lang="en-GB" sz="1600" dirty="0"/>
                        <a:t>15 – 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GDP alternatives</a:t>
                      </a:r>
                    </a:p>
                  </a:txBody>
                  <a:tcPr/>
                </a:tc>
                <a:extLst>
                  <a:ext uri="{0D108BD9-81ED-4DB2-BD59-A6C34878D82A}">
                    <a16:rowId xmlns:a16="http://schemas.microsoft.com/office/drawing/2014/main" val="2409112366"/>
                  </a:ext>
                </a:extLst>
              </a:tr>
              <a:tr h="324000">
                <a:tc>
                  <a:txBody>
                    <a:bodyPr/>
                    <a:lstStyle/>
                    <a:p>
                      <a:pPr algn="ctr"/>
                      <a:r>
                        <a:rPr lang="en-GB" sz="1600" dirty="0"/>
                        <a:t>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Linear Economy and Sustainability</a:t>
                      </a:r>
                    </a:p>
                  </a:txBody>
                  <a:tcPr/>
                </a:tc>
                <a:extLst>
                  <a:ext uri="{0D108BD9-81ED-4DB2-BD59-A6C34878D82A}">
                    <a16:rowId xmlns:a16="http://schemas.microsoft.com/office/drawing/2014/main" val="2985413861"/>
                  </a:ext>
                </a:extLst>
              </a:tr>
              <a:tr h="324000">
                <a:tc>
                  <a:txBody>
                    <a:bodyPr/>
                    <a:lstStyle/>
                    <a:p>
                      <a:pPr algn="ctr"/>
                      <a:r>
                        <a:rPr lang="en-GB" sz="1600" dirty="0"/>
                        <a:t>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Over-consumption</a:t>
                      </a:r>
                    </a:p>
                  </a:txBody>
                  <a:tcPr/>
                </a:tc>
                <a:extLst>
                  <a:ext uri="{0D108BD9-81ED-4DB2-BD59-A6C34878D82A}">
                    <a16:rowId xmlns:a16="http://schemas.microsoft.com/office/drawing/2014/main" val="1599382558"/>
                  </a:ext>
                </a:extLst>
              </a:tr>
              <a:tr h="324000">
                <a:tc>
                  <a:txBody>
                    <a:bodyPr/>
                    <a:lstStyle/>
                    <a:p>
                      <a:pPr algn="ctr"/>
                      <a:r>
                        <a:rPr lang="en-GB" sz="1600" dirty="0"/>
                        <a:t>19 – 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Obsolescence </a:t>
                      </a:r>
                    </a:p>
                  </a:txBody>
                  <a:tcPr/>
                </a:tc>
                <a:extLst>
                  <a:ext uri="{0D108BD9-81ED-4DB2-BD59-A6C34878D82A}">
                    <a16:rowId xmlns:a16="http://schemas.microsoft.com/office/drawing/2014/main" val="3516310513"/>
                  </a:ext>
                </a:extLst>
              </a:tr>
              <a:tr h="324000">
                <a:tc>
                  <a:txBody>
                    <a:bodyPr/>
                    <a:lstStyle/>
                    <a:p>
                      <a:pPr algn="ctr"/>
                      <a:r>
                        <a:rPr lang="en-GB" sz="1600" dirty="0"/>
                        <a:t>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Summary</a:t>
                      </a:r>
                    </a:p>
                  </a:txBody>
                  <a:tcPr/>
                </a:tc>
                <a:extLst>
                  <a:ext uri="{0D108BD9-81ED-4DB2-BD59-A6C34878D82A}">
                    <a16:rowId xmlns:a16="http://schemas.microsoft.com/office/drawing/2014/main" val="3774179779"/>
                  </a:ext>
                </a:extLst>
              </a:tr>
              <a:tr h="324000">
                <a:tc>
                  <a:txBody>
                    <a:bodyPr/>
                    <a:lstStyle/>
                    <a:p>
                      <a:pPr algn="ctr"/>
                      <a:r>
                        <a:rPr lang="en-GB" sz="1600" dirty="0"/>
                        <a:t>25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Next Session</a:t>
                      </a:r>
                    </a:p>
                  </a:txBody>
                  <a:tcPr/>
                </a:tc>
                <a:extLst>
                  <a:ext uri="{0D108BD9-81ED-4DB2-BD59-A6C34878D82A}">
                    <a16:rowId xmlns:a16="http://schemas.microsoft.com/office/drawing/2014/main" val="4195685479"/>
                  </a:ext>
                </a:extLst>
              </a:tr>
            </a:tbl>
          </a:graphicData>
        </a:graphic>
      </p:graphicFrame>
      <p:pic>
        <p:nvPicPr>
          <p:cNvPr id="3" name="Picture 2">
            <a:extLst>
              <a:ext uri="{FF2B5EF4-FFF2-40B4-BE49-F238E27FC236}">
                <a16:creationId xmlns:a16="http://schemas.microsoft.com/office/drawing/2014/main" id="{E5E898C9-4E64-AB15-523A-8E69294E5E25}"/>
              </a:ext>
            </a:extLst>
          </p:cNvPr>
          <p:cNvPicPr>
            <a:picLocks noChangeAspect="1"/>
          </p:cNvPicPr>
          <p:nvPr/>
        </p:nvPicPr>
        <p:blipFill rotWithShape="1">
          <a:blip r:embed="rId2">
            <a:extLst>
              <a:ext uri="{28A0092B-C50C-407E-A947-70E740481C1C}">
                <a14:useLocalDpi xmlns:a14="http://schemas.microsoft.com/office/drawing/2010/main" val="0"/>
              </a:ext>
            </a:extLst>
          </a:blip>
          <a:srcRect l="61320" t="-7470" r="702" b="-1302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004067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Module </a:t>
            </a:r>
            <a:r>
              <a:rPr lang="fr-FR" b="1" dirty="0" err="1"/>
              <a:t>Aims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83743" y="1155565"/>
            <a:ext cx="7964128" cy="4524315"/>
          </a:xfrm>
          <a:prstGeom prst="rect">
            <a:avLst/>
          </a:prstGeom>
          <a:noFill/>
        </p:spPr>
        <p:txBody>
          <a:bodyPr wrap="square" rtlCol="0">
            <a:spAutoFit/>
          </a:bodyPr>
          <a:lstStyle/>
          <a:p>
            <a:r>
              <a:rPr lang="en-GB" sz="2400" dirty="0"/>
              <a:t>Module descriptor can be found on Moodle:</a:t>
            </a:r>
          </a:p>
          <a:p>
            <a:pPr algn="ctr"/>
            <a:r>
              <a:rPr lang="en-GB" sz="2400" dirty="0">
                <a:hlinkClick r:id="rId2"/>
              </a:rPr>
              <a:t>https://moodle.uwtsd.ac.uk/</a:t>
            </a:r>
            <a:endParaRPr lang="en-GB" sz="2400" dirty="0"/>
          </a:p>
          <a:p>
            <a:endParaRPr lang="en-GB" sz="2400" dirty="0"/>
          </a:p>
          <a:p>
            <a:pPr algn="ctr"/>
            <a:r>
              <a:rPr lang="en-GB" sz="2400" b="1" i="1" dirty="0"/>
              <a:t>“Introduce the circular economy and its importance of policy and practice</a:t>
            </a:r>
          </a:p>
          <a:p>
            <a:pPr algn="ctr"/>
            <a:endParaRPr lang="en-GB" sz="2400" b="1" i="1" dirty="0"/>
          </a:p>
          <a:p>
            <a:pPr algn="ctr"/>
            <a:r>
              <a:rPr lang="en-GB" sz="2400" b="1" i="1" dirty="0"/>
              <a:t>Introduction to the circular economy, its associated policy framework and importance globally, nationally and locally</a:t>
            </a:r>
          </a:p>
          <a:p>
            <a:pPr algn="ctr"/>
            <a:endParaRPr lang="en-GB" sz="2400" b="1" i="1" dirty="0"/>
          </a:p>
          <a:p>
            <a:pPr algn="ctr"/>
            <a:r>
              <a:rPr lang="en-GB" sz="2400" b="1" i="1" dirty="0"/>
              <a:t>Underlying principles of circular economy, including progress towards achievement via case studies that demonstrate the fundamentals (globally, nationally and locally).” </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pic>
        <p:nvPicPr>
          <p:cNvPr id="7" name="Picture 6">
            <a:extLst>
              <a:ext uri="{FF2B5EF4-FFF2-40B4-BE49-F238E27FC236}">
                <a16:creationId xmlns:a16="http://schemas.microsoft.com/office/drawing/2014/main" id="{5DBB3583-2FB6-B5E4-64DC-48C5D705DA99}"/>
              </a:ext>
            </a:extLst>
          </p:cNvPr>
          <p:cNvPicPr>
            <a:picLocks noChangeAspect="1"/>
          </p:cNvPicPr>
          <p:nvPr/>
        </p:nvPicPr>
        <p:blipFill rotWithShape="1">
          <a:blip r:embed="rId3">
            <a:extLst>
              <a:ext uri="{28A0092B-C50C-407E-A947-70E740481C1C}">
                <a14:useLocalDpi xmlns:a14="http://schemas.microsoft.com/office/drawing/2010/main" val="0"/>
              </a:ext>
            </a:extLst>
          </a:blip>
          <a:srcRect l="61320" t="-7470" r="702" b="-1302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419514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Module </a:t>
            </a:r>
            <a:r>
              <a:rPr lang="en-GB" b="1" dirty="0"/>
              <a:t>Assessment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875712" y="870339"/>
            <a:ext cx="7842812" cy="4524315"/>
          </a:xfrm>
          <a:prstGeom prst="rect">
            <a:avLst/>
          </a:prstGeom>
          <a:noFill/>
        </p:spPr>
        <p:txBody>
          <a:bodyPr wrap="square" rtlCol="0">
            <a:spAutoFit/>
          </a:bodyPr>
          <a:lstStyle/>
          <a:p>
            <a:r>
              <a:rPr lang="en-GB" sz="2400" dirty="0"/>
              <a:t>Assessment details can be found in the Module Descriptor, via Moodle:</a:t>
            </a:r>
          </a:p>
          <a:p>
            <a:pPr algn="ctr"/>
            <a:r>
              <a:rPr lang="en-GB" sz="2400" dirty="0">
                <a:hlinkClick r:id="rId2"/>
              </a:rPr>
              <a:t>https://moodle.uwtsd.ac.uk/course/view.php?id=1990</a:t>
            </a:r>
            <a:endParaRPr lang="en-GB" sz="2400" dirty="0"/>
          </a:p>
          <a:p>
            <a:endParaRPr lang="en-GB" sz="2400" dirty="0"/>
          </a:p>
          <a:p>
            <a:endParaRPr lang="en-GB" sz="2400" dirty="0"/>
          </a:p>
          <a:p>
            <a:r>
              <a:rPr lang="en-GB" sz="2400" dirty="0"/>
              <a:t>This module be assessed via:</a:t>
            </a:r>
          </a:p>
          <a:p>
            <a:pPr lvl="1"/>
            <a:r>
              <a:rPr lang="en-GB" sz="2400" dirty="0"/>
              <a:t>-	Two assessments (one exam, one coursework)</a:t>
            </a:r>
          </a:p>
          <a:p>
            <a:pPr lvl="1"/>
            <a:r>
              <a:rPr lang="en-GB" sz="2400" dirty="0"/>
              <a:t>- 	Circular Economy assessment is coursework</a:t>
            </a:r>
          </a:p>
          <a:p>
            <a:endParaRPr lang="en-GB" sz="2400" dirty="0"/>
          </a:p>
          <a:p>
            <a:r>
              <a:rPr lang="en-GB" sz="2400" dirty="0"/>
              <a:t>Assessment 2: Circular Economy: Industry Opportunities</a:t>
            </a:r>
          </a:p>
          <a:p>
            <a:endParaRPr lang="en-GB" sz="2400" dirty="0"/>
          </a:p>
          <a:p>
            <a:endParaRPr lang="en-GB" sz="2400" dirty="0"/>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pic>
        <p:nvPicPr>
          <p:cNvPr id="3" name="Picture 2">
            <a:extLst>
              <a:ext uri="{FF2B5EF4-FFF2-40B4-BE49-F238E27FC236}">
                <a16:creationId xmlns:a16="http://schemas.microsoft.com/office/drawing/2014/main" id="{784B0DDF-18E5-8F46-8BC2-9FDB6CD22C67}"/>
              </a:ext>
            </a:extLst>
          </p:cNvPr>
          <p:cNvPicPr>
            <a:picLocks noChangeAspect="1"/>
          </p:cNvPicPr>
          <p:nvPr/>
        </p:nvPicPr>
        <p:blipFill rotWithShape="1">
          <a:blip r:embed="rId3">
            <a:extLst>
              <a:ext uri="{28A0092B-C50C-407E-A947-70E740481C1C}">
                <a14:useLocalDpi xmlns:a14="http://schemas.microsoft.com/office/drawing/2010/main" val="0"/>
              </a:ext>
            </a:extLst>
          </a:blip>
          <a:srcRect l="61320" t="-7470" r="702" b="-1302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graphicFrame>
        <p:nvGraphicFramePr>
          <p:cNvPr id="4" name="Table 3">
            <a:extLst>
              <a:ext uri="{FF2B5EF4-FFF2-40B4-BE49-F238E27FC236}">
                <a16:creationId xmlns:a16="http://schemas.microsoft.com/office/drawing/2014/main" id="{CF20806C-E171-E38E-C12B-D1DB47017582}"/>
              </a:ext>
            </a:extLst>
          </p:cNvPr>
          <p:cNvGraphicFramePr>
            <a:graphicFrameLocks noGrp="1"/>
          </p:cNvGraphicFramePr>
          <p:nvPr>
            <p:extLst>
              <p:ext uri="{D42A27DB-BD31-4B8C-83A1-F6EECF244321}">
                <p14:modId xmlns:p14="http://schemas.microsoft.com/office/powerpoint/2010/main" val="480424805"/>
              </p:ext>
            </p:extLst>
          </p:nvPr>
        </p:nvGraphicFramePr>
        <p:xfrm>
          <a:off x="3725483" y="4787384"/>
          <a:ext cx="7682137" cy="701040"/>
        </p:xfrm>
        <a:graphic>
          <a:graphicData uri="http://schemas.openxmlformats.org/drawingml/2006/table">
            <a:tbl>
              <a:tblPr firstRow="1" firstCol="1" bandRow="1"/>
              <a:tblGrid>
                <a:gridCol w="2762154">
                  <a:extLst>
                    <a:ext uri="{9D8B030D-6E8A-4147-A177-3AD203B41FA5}">
                      <a16:colId xmlns:a16="http://schemas.microsoft.com/office/drawing/2014/main" val="2374113757"/>
                    </a:ext>
                  </a:extLst>
                </a:gridCol>
                <a:gridCol w="2295241">
                  <a:extLst>
                    <a:ext uri="{9D8B030D-6E8A-4147-A177-3AD203B41FA5}">
                      <a16:colId xmlns:a16="http://schemas.microsoft.com/office/drawing/2014/main" val="1547744113"/>
                    </a:ext>
                  </a:extLst>
                </a:gridCol>
                <a:gridCol w="1034034">
                  <a:extLst>
                    <a:ext uri="{9D8B030D-6E8A-4147-A177-3AD203B41FA5}">
                      <a16:colId xmlns:a16="http://schemas.microsoft.com/office/drawing/2014/main" val="714279391"/>
                    </a:ext>
                  </a:extLst>
                </a:gridCol>
                <a:gridCol w="1590708">
                  <a:extLst>
                    <a:ext uri="{9D8B030D-6E8A-4147-A177-3AD203B41FA5}">
                      <a16:colId xmlns:a16="http://schemas.microsoft.com/office/drawing/2014/main" val="2494882393"/>
                    </a:ext>
                  </a:extLst>
                </a:gridCol>
              </a:tblGrid>
              <a:tr h="0">
                <a:tc>
                  <a:txBody>
                    <a:bodyPr/>
                    <a:lstStyle/>
                    <a:p>
                      <a:pPr algn="ctr" hangingPunct="0"/>
                      <a:r>
                        <a:rPr lang="en-GB" sz="1400" b="1">
                          <a:effectLst/>
                          <a:latin typeface="Arial" panose="020B0604020202020204" pitchFamily="34" charset="0"/>
                          <a:ea typeface="Times New Roman" panose="02020603050405020304" pitchFamily="18" charset="0"/>
                        </a:rPr>
                        <a:t>Mode of assessment</a:t>
                      </a:r>
                      <a:endParaRPr lang="en-GB" sz="16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400" b="1" dirty="0">
                          <a:effectLst/>
                          <a:latin typeface="Arial" panose="020B0604020202020204" pitchFamily="34" charset="0"/>
                          <a:ea typeface="Times New Roman" panose="02020603050405020304" pitchFamily="18" charset="0"/>
                        </a:rPr>
                        <a:t>Volume</a:t>
                      </a:r>
                      <a:endParaRPr lang="en-GB" sz="16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400" b="1" dirty="0">
                          <a:effectLst/>
                          <a:latin typeface="Arial" panose="020B0604020202020204" pitchFamily="34" charset="0"/>
                          <a:ea typeface="Times New Roman" panose="02020603050405020304" pitchFamily="18" charset="0"/>
                        </a:rPr>
                        <a:t>Weighting</a:t>
                      </a:r>
                      <a:endParaRPr lang="en-GB" sz="16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400" b="1" kern="1200" dirty="0">
                          <a:solidFill>
                            <a:schemeClr val="tx1"/>
                          </a:solidFill>
                          <a:effectLst/>
                          <a:latin typeface="Arial" panose="020B0604020202020204" pitchFamily="34" charset="0"/>
                          <a:ea typeface="Times New Roman" panose="02020603050405020304" pitchFamily="18" charset="0"/>
                          <a:cs typeface="+mn-cs"/>
                        </a:rPr>
                        <a:t>Due date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92367134"/>
                  </a:ext>
                </a:extLst>
              </a:tr>
              <a:tr h="0">
                <a:tc>
                  <a:txBody>
                    <a:bodyPr/>
                    <a:lstStyle/>
                    <a:p>
                      <a:pPr algn="ctr" hangingPunct="0"/>
                      <a:r>
                        <a:rPr lang="en-GB" sz="1400" dirty="0">
                          <a:effectLst/>
                          <a:latin typeface="Arial" panose="020B0604020202020204" pitchFamily="34" charset="0"/>
                          <a:ea typeface="Times New Roman" panose="02020603050405020304" pitchFamily="18" charset="0"/>
                        </a:rPr>
                        <a:t>Video (or similar multimedia file) </a:t>
                      </a:r>
                      <a:endParaRPr lang="en-GB" sz="16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400" dirty="0">
                          <a:effectLst/>
                          <a:latin typeface="Arial" panose="020B0604020202020204" pitchFamily="34" charset="0"/>
                          <a:ea typeface="Times New Roman" panose="02020603050405020304" pitchFamily="18" charset="0"/>
                        </a:rPr>
                        <a:t>10 minutes or equivalent</a:t>
                      </a:r>
                      <a:endParaRPr lang="en-GB" sz="16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400" dirty="0">
                          <a:effectLst/>
                          <a:latin typeface="Arial" panose="020B0604020202020204" pitchFamily="34" charset="0"/>
                          <a:ea typeface="Times New Roman" panose="02020603050405020304" pitchFamily="18" charset="0"/>
                        </a:rPr>
                        <a:t>50%</a:t>
                      </a:r>
                      <a:endParaRPr lang="en-GB" sz="16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600" dirty="0">
                          <a:effectLst/>
                          <a:latin typeface="Times New Roman" panose="02020603050405020304" pitchFamily="18" charset="0"/>
                          <a:ea typeface="Times New Roman" panose="02020603050405020304" pitchFamily="18" charset="0"/>
                        </a:rPr>
                        <a:t>20</a:t>
                      </a:r>
                      <a:r>
                        <a:rPr lang="en-GB" sz="1600" baseline="30000" dirty="0">
                          <a:effectLst/>
                          <a:latin typeface="Times New Roman" panose="02020603050405020304" pitchFamily="18" charset="0"/>
                          <a:ea typeface="Times New Roman" panose="02020603050405020304" pitchFamily="18" charset="0"/>
                        </a:rPr>
                        <a:t>th</a:t>
                      </a:r>
                      <a:r>
                        <a:rPr lang="en-GB" sz="1600" dirty="0">
                          <a:effectLst/>
                          <a:latin typeface="Times New Roman" panose="02020603050405020304" pitchFamily="18" charset="0"/>
                          <a:ea typeface="Times New Roman" panose="02020603050405020304" pitchFamily="18" charset="0"/>
                        </a:rPr>
                        <a:t> May 2026 (TBC)</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97797620"/>
                  </a:ext>
                </a:extLst>
              </a:tr>
            </a:tbl>
          </a:graphicData>
        </a:graphic>
      </p:graphicFrame>
      <p:pic>
        <p:nvPicPr>
          <p:cNvPr id="7" name="Graphic 6" descr="Video camera with solid fill">
            <a:extLst>
              <a:ext uri="{FF2B5EF4-FFF2-40B4-BE49-F238E27FC236}">
                <a16:creationId xmlns:a16="http://schemas.microsoft.com/office/drawing/2014/main" id="{4168F728-8860-B506-DC8B-1EBC4B279DF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489973" y="5394654"/>
            <a:ext cx="914400" cy="914400"/>
          </a:xfrm>
          <a:prstGeom prst="rect">
            <a:avLst/>
          </a:prstGeom>
        </p:spPr>
      </p:pic>
      <p:pic>
        <p:nvPicPr>
          <p:cNvPr id="10" name="Graphic 9" descr="Vlog outline">
            <a:extLst>
              <a:ext uri="{FF2B5EF4-FFF2-40B4-BE49-F238E27FC236}">
                <a16:creationId xmlns:a16="http://schemas.microsoft.com/office/drawing/2014/main" id="{50305F8F-C9FC-FBF3-5575-68E1BA01160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058397" y="5438461"/>
            <a:ext cx="914400" cy="914400"/>
          </a:xfrm>
          <a:prstGeom prst="rect">
            <a:avLst/>
          </a:prstGeom>
        </p:spPr>
      </p:pic>
      <p:pic>
        <p:nvPicPr>
          <p:cNvPr id="14" name="Graphic 13" descr="Clapper board with solid fill">
            <a:extLst>
              <a:ext uri="{FF2B5EF4-FFF2-40B4-BE49-F238E27FC236}">
                <a16:creationId xmlns:a16="http://schemas.microsoft.com/office/drawing/2014/main" id="{B26AB2A1-CFAC-0E09-7775-9DFF4BC0276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672974" y="5406714"/>
            <a:ext cx="914400" cy="914400"/>
          </a:xfrm>
          <a:prstGeom prst="rect">
            <a:avLst/>
          </a:prstGeom>
        </p:spPr>
      </p:pic>
    </p:spTree>
    <p:extLst>
      <p:ext uri="{BB962C8B-B14F-4D97-AF65-F5344CB8AC3E}">
        <p14:creationId xmlns:p14="http://schemas.microsoft.com/office/powerpoint/2010/main" val="1337602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 Module </a:t>
            </a:r>
            <a:r>
              <a:rPr lang="en-GB" b="1" dirty="0"/>
              <a:t>Assessment: Assessment 2</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015323" y="738664"/>
            <a:ext cx="8852453" cy="4247317"/>
          </a:xfrm>
          <a:prstGeom prst="rect">
            <a:avLst/>
          </a:prstGeom>
          <a:noFill/>
        </p:spPr>
        <p:txBody>
          <a:bodyPr wrap="square" rtlCol="0">
            <a:spAutoFit/>
          </a:bodyPr>
          <a:lstStyle/>
          <a:p>
            <a:pPr marL="457200"/>
            <a:r>
              <a:rPr lang="en-GB" sz="1800" b="1" dirty="0">
                <a:effectLst/>
                <a:latin typeface="Arial" panose="020B0604020202020204" pitchFamily="34" charset="0"/>
                <a:ea typeface="Times New Roman" panose="02020603050405020304" pitchFamily="18" charset="0"/>
              </a:rPr>
              <a:t>Circular Economy: Industry Opportunities</a:t>
            </a:r>
          </a:p>
          <a:p>
            <a:pPr marL="457200"/>
            <a:endParaRPr lang="en-GB" sz="1800" dirty="0">
              <a:effectLst/>
              <a:latin typeface="Arial" panose="020B0604020202020204" pitchFamily="34"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Adoption of Circular Economic principles in industry and business is still developing, with differing levels of application. For this assessment, you are to select a specific industry (stating the specific product type or service you are assessing) and critically assess the adoption of circular principles within this industry.</a:t>
            </a:r>
          </a:p>
          <a:p>
            <a:pPr marL="457200"/>
            <a:endParaRPr lang="en-GB" sz="1800" dirty="0">
              <a:effectLst/>
              <a:latin typeface="Arial" panose="020B0604020202020204" pitchFamily="34"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The industry type will need to be justified, so be sure to explain your selection, and can be anything from automative, appliances, furniture, fashion, or sub-set of food and drinks industry, as examples. Note, fast fashion is a commonly discussed example, so while easier to find material, be sure to make your assessment unique and emphasise your own understanding / insights.</a:t>
            </a:r>
          </a:p>
          <a:p>
            <a:pPr marL="457200"/>
            <a:endParaRPr lang="en-GB" sz="1800" dirty="0">
              <a:effectLst/>
              <a:latin typeface="Arial" panose="020B0604020202020204" pitchFamily="34" charset="0"/>
              <a:ea typeface="Times New Roman" panose="02020603050405020304" pitchFamily="18" charset="0"/>
            </a:endParaRPr>
          </a:p>
          <a:p>
            <a:pPr marL="457200"/>
            <a:endParaRPr lang="en-GB" sz="1800" dirty="0">
              <a:effectLst/>
              <a:latin typeface="Arial" panose="020B0604020202020204" pitchFamily="34" charset="0"/>
              <a:ea typeface="Times New Roman" panose="02020603050405020304" pitchFamily="18" charset="0"/>
            </a:endParaRP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pic>
        <p:nvPicPr>
          <p:cNvPr id="6" name="Picture 5">
            <a:extLst>
              <a:ext uri="{FF2B5EF4-FFF2-40B4-BE49-F238E27FC236}">
                <a16:creationId xmlns:a16="http://schemas.microsoft.com/office/drawing/2014/main" id="{472CE30D-A943-BED1-3DB7-80BAD1F9140D}"/>
              </a:ext>
            </a:extLst>
          </p:cNvPr>
          <p:cNvPicPr>
            <a:picLocks noChangeAspect="1"/>
          </p:cNvPicPr>
          <p:nvPr/>
        </p:nvPicPr>
        <p:blipFill rotWithShape="1">
          <a:blip r:embed="rId2">
            <a:extLst>
              <a:ext uri="{28A0092B-C50C-407E-A947-70E740481C1C}">
                <a14:useLocalDpi xmlns:a14="http://schemas.microsoft.com/office/drawing/2010/main" val="0"/>
              </a:ext>
            </a:extLst>
          </a:blip>
          <a:srcRect l="61320" t="-7470" r="702" b="-1302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4067541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C71A2-8B26-964F-6EC5-64715276988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6B011D1-0122-6B6C-ED61-CB75A033EBB0}"/>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29</a:t>
            </a:r>
          </a:p>
        </p:txBody>
      </p:sp>
      <p:sp>
        <p:nvSpPr>
          <p:cNvPr id="8" name="TextBox 7">
            <a:extLst>
              <a:ext uri="{FF2B5EF4-FFF2-40B4-BE49-F238E27FC236}">
                <a16:creationId xmlns:a16="http://schemas.microsoft.com/office/drawing/2014/main" id="{3EB17BC2-2741-0976-E7C4-9763FBEC1632}"/>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 Module </a:t>
            </a:r>
            <a:r>
              <a:rPr lang="en-GB" b="1" dirty="0"/>
              <a:t>Assessment: Assessment 2</a:t>
            </a:r>
          </a:p>
        </p:txBody>
      </p:sp>
      <p:sp>
        <p:nvSpPr>
          <p:cNvPr id="12" name="TextBox 11">
            <a:extLst>
              <a:ext uri="{FF2B5EF4-FFF2-40B4-BE49-F238E27FC236}">
                <a16:creationId xmlns:a16="http://schemas.microsoft.com/office/drawing/2014/main" id="{E004C82D-04A3-9E7B-B48C-0EC4446B581F}"/>
              </a:ext>
            </a:extLst>
          </p:cNvPr>
          <p:cNvSpPr txBox="1"/>
          <p:nvPr/>
        </p:nvSpPr>
        <p:spPr>
          <a:xfrm>
            <a:off x="2931561" y="941704"/>
            <a:ext cx="8852453" cy="4524315"/>
          </a:xfrm>
          <a:prstGeom prst="rect">
            <a:avLst/>
          </a:prstGeom>
          <a:noFill/>
        </p:spPr>
        <p:txBody>
          <a:bodyPr wrap="square" rtlCol="0">
            <a:spAutoFit/>
          </a:bodyPr>
          <a:lstStyle/>
          <a:p>
            <a:pPr marL="457200"/>
            <a:r>
              <a:rPr lang="en-GB" sz="1800" b="1" dirty="0">
                <a:effectLst/>
                <a:latin typeface="Arial" panose="020B0604020202020204" pitchFamily="34" charset="0"/>
                <a:ea typeface="Times New Roman" panose="02020603050405020304" pitchFamily="18" charset="0"/>
              </a:rPr>
              <a:t>Circular Economy: Industry Opportunities</a:t>
            </a:r>
          </a:p>
          <a:p>
            <a:pPr marL="457200"/>
            <a:endParaRPr lang="en-GB" sz="1800" dirty="0">
              <a:effectLst/>
              <a:latin typeface="Arial" panose="020B0604020202020204" pitchFamily="34"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To make your assessment easier, concentrate on UK businesses and use UK legislation as your guidance for current CE governance. </a:t>
            </a:r>
          </a:p>
          <a:p>
            <a:pPr marL="457200"/>
            <a:endParaRPr lang="en-GB" sz="1800" dirty="0">
              <a:effectLst/>
              <a:latin typeface="Arial" panose="020B0604020202020204" pitchFamily="34"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The format of this assessment with be a video, or similar multimedia presentation. The following structure could be considered:</a:t>
            </a:r>
          </a:p>
          <a:p>
            <a:pPr marL="457200"/>
            <a:r>
              <a:rPr lang="en-GB" sz="1800" dirty="0">
                <a:effectLst/>
                <a:latin typeface="Arial" panose="020B0604020202020204" pitchFamily="34" charset="0"/>
                <a:ea typeface="Times New Roman" panose="02020603050405020304" pitchFamily="18" charset="0"/>
              </a:rPr>
              <a:t>-	Introduction to Circular Economy</a:t>
            </a:r>
          </a:p>
          <a:p>
            <a:pPr marL="457200"/>
            <a:r>
              <a:rPr lang="en-GB" sz="1800" dirty="0">
                <a:effectLst/>
                <a:latin typeface="Arial" panose="020B0604020202020204" pitchFamily="34" charset="0"/>
                <a:ea typeface="Times New Roman" panose="02020603050405020304" pitchFamily="18" charset="0"/>
              </a:rPr>
              <a:t>-	Importance of Circular Economy</a:t>
            </a:r>
          </a:p>
          <a:p>
            <a:pPr marL="457200"/>
            <a:r>
              <a:rPr lang="en-GB" sz="1800" dirty="0">
                <a:effectLst/>
                <a:latin typeface="Arial" panose="020B0604020202020204" pitchFamily="34" charset="0"/>
                <a:ea typeface="Times New Roman" panose="02020603050405020304" pitchFamily="18" charset="0"/>
              </a:rPr>
              <a:t>-	Introduction to your chosen industry and why it was selected</a:t>
            </a:r>
          </a:p>
          <a:p>
            <a:pPr marL="457200"/>
            <a:r>
              <a:rPr lang="en-GB" sz="1800" dirty="0">
                <a:effectLst/>
                <a:latin typeface="Arial" panose="020B0604020202020204" pitchFamily="34" charset="0"/>
                <a:ea typeface="Times New Roman" panose="02020603050405020304" pitchFamily="18" charset="0"/>
              </a:rPr>
              <a:t>-	Critical evaluation of the industry: What it is doing, what more it could be doing, what are the barriers, what are the opportunities and how can they be achieved?</a:t>
            </a:r>
          </a:p>
          <a:p>
            <a:pPr marL="457200"/>
            <a:r>
              <a:rPr lang="en-GB" sz="1800" dirty="0">
                <a:effectLst/>
                <a:latin typeface="Arial" panose="020B0604020202020204" pitchFamily="34" charset="0"/>
                <a:ea typeface="Times New Roman" panose="02020603050405020304" pitchFamily="18" charset="0"/>
              </a:rPr>
              <a:t>-	Summary of key findings</a:t>
            </a:r>
          </a:p>
          <a:p>
            <a:pPr marL="457200"/>
            <a:r>
              <a:rPr lang="en-GB" sz="1800" dirty="0">
                <a:effectLst/>
                <a:latin typeface="Arial" panose="020B0604020202020204" pitchFamily="34" charset="0"/>
                <a:ea typeface="Times New Roman" panose="02020603050405020304" pitchFamily="18" charset="0"/>
              </a:rPr>
              <a:t>-	Reference List (though, be sure to cite material used in the video where possible)</a:t>
            </a:r>
          </a:p>
        </p:txBody>
      </p:sp>
      <p:sp>
        <p:nvSpPr>
          <p:cNvPr id="15" name="TextBox 14">
            <a:extLst>
              <a:ext uri="{FF2B5EF4-FFF2-40B4-BE49-F238E27FC236}">
                <a16:creationId xmlns:a16="http://schemas.microsoft.com/office/drawing/2014/main" id="{9156DB74-8DE9-16BE-9C55-08DFAA4B994F}"/>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2" name="TextBox 1">
            <a:extLst>
              <a:ext uri="{FF2B5EF4-FFF2-40B4-BE49-F238E27FC236}">
                <a16:creationId xmlns:a16="http://schemas.microsoft.com/office/drawing/2014/main" id="{EDC1E37A-A204-D0C9-BBC7-5696EA3F12CE}"/>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pic>
        <p:nvPicPr>
          <p:cNvPr id="6" name="Picture 5">
            <a:extLst>
              <a:ext uri="{FF2B5EF4-FFF2-40B4-BE49-F238E27FC236}">
                <a16:creationId xmlns:a16="http://schemas.microsoft.com/office/drawing/2014/main" id="{28582DCA-8A10-A9DD-AD88-2EF83F0E560E}"/>
              </a:ext>
            </a:extLst>
          </p:cNvPr>
          <p:cNvPicPr>
            <a:picLocks noChangeAspect="1"/>
          </p:cNvPicPr>
          <p:nvPr/>
        </p:nvPicPr>
        <p:blipFill rotWithShape="1">
          <a:blip r:embed="rId2">
            <a:extLst>
              <a:ext uri="{28A0092B-C50C-407E-A947-70E740481C1C}">
                <a14:useLocalDpi xmlns:a14="http://schemas.microsoft.com/office/drawing/2010/main" val="0"/>
              </a:ext>
            </a:extLst>
          </a:blip>
          <a:srcRect l="61320" t="-7470" r="702" b="-1302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7893183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85565D-B151-883C-B744-73B1BB649C6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65C0228-B3ED-AAFC-CC5A-B206FE3543EA}"/>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29</a:t>
            </a:r>
          </a:p>
        </p:txBody>
      </p:sp>
      <p:sp>
        <p:nvSpPr>
          <p:cNvPr id="8" name="TextBox 7">
            <a:extLst>
              <a:ext uri="{FF2B5EF4-FFF2-40B4-BE49-F238E27FC236}">
                <a16:creationId xmlns:a16="http://schemas.microsoft.com/office/drawing/2014/main" id="{FF5670EA-BDDC-F52C-E86A-D2CC9C3DB5CD}"/>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 Module </a:t>
            </a:r>
            <a:r>
              <a:rPr lang="en-GB" b="1" dirty="0"/>
              <a:t>Assessment: Assessment 2</a:t>
            </a:r>
          </a:p>
        </p:txBody>
      </p:sp>
      <p:sp>
        <p:nvSpPr>
          <p:cNvPr id="12" name="TextBox 11">
            <a:extLst>
              <a:ext uri="{FF2B5EF4-FFF2-40B4-BE49-F238E27FC236}">
                <a16:creationId xmlns:a16="http://schemas.microsoft.com/office/drawing/2014/main" id="{90654F4C-589C-7B25-6F32-0623377C412B}"/>
              </a:ext>
            </a:extLst>
          </p:cNvPr>
          <p:cNvSpPr txBox="1"/>
          <p:nvPr/>
        </p:nvSpPr>
        <p:spPr>
          <a:xfrm>
            <a:off x="2875720" y="369332"/>
            <a:ext cx="8852453" cy="3416320"/>
          </a:xfrm>
          <a:prstGeom prst="rect">
            <a:avLst/>
          </a:prstGeom>
          <a:noFill/>
        </p:spPr>
        <p:txBody>
          <a:bodyPr wrap="square" rtlCol="0">
            <a:spAutoFit/>
          </a:bodyPr>
          <a:lstStyle/>
          <a:p>
            <a:pPr marL="457200"/>
            <a:r>
              <a:rPr lang="en-GB" sz="1800" b="1" dirty="0">
                <a:effectLst/>
                <a:latin typeface="Arial" panose="020B0604020202020204" pitchFamily="34" charset="0"/>
                <a:ea typeface="Times New Roman" panose="02020603050405020304" pitchFamily="18" charset="0"/>
              </a:rPr>
              <a:t>Circular Economy: Industry Opportunities</a:t>
            </a:r>
          </a:p>
          <a:p>
            <a:pPr marL="457200"/>
            <a:endParaRPr lang="en-GB" sz="1800" dirty="0">
              <a:effectLst/>
              <a:latin typeface="Arial" panose="020B0604020202020204" pitchFamily="34" charset="0"/>
              <a:ea typeface="Times New Roman" panose="02020603050405020304" pitchFamily="18" charset="0"/>
            </a:endParaRPr>
          </a:p>
          <a:p>
            <a:pPr marL="457200"/>
            <a:endParaRPr lang="en-GB" sz="1800" dirty="0">
              <a:effectLst/>
              <a:latin typeface="Arial" panose="020B0604020202020204" pitchFamily="34"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Your video (or equivalent) will need to be 10 minutes duration.  You will present this on the date specified and will need to upload this to Teams in advance of this presentation.  As a multimedia piece, you will need to ensure there are appropriate images and voiceover.  </a:t>
            </a:r>
          </a:p>
          <a:p>
            <a:pPr marL="457200"/>
            <a:endParaRPr lang="en-GB" sz="1800" dirty="0">
              <a:effectLst/>
              <a:latin typeface="Arial" panose="020B0604020202020204" pitchFamily="34"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For those unfamiliar with multi-media video creation skills, please engage with the Digital Skills team as part of the Library services, who can advice and train you. Alternatively, Microsoft PowerPoint also has a record function, though be sure to use your own voiceover.</a:t>
            </a:r>
          </a:p>
        </p:txBody>
      </p:sp>
      <p:sp>
        <p:nvSpPr>
          <p:cNvPr id="15" name="TextBox 14">
            <a:extLst>
              <a:ext uri="{FF2B5EF4-FFF2-40B4-BE49-F238E27FC236}">
                <a16:creationId xmlns:a16="http://schemas.microsoft.com/office/drawing/2014/main" id="{B8B6BAF1-5810-B3AE-797E-3A4C65403117}"/>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2" name="TextBox 1">
            <a:extLst>
              <a:ext uri="{FF2B5EF4-FFF2-40B4-BE49-F238E27FC236}">
                <a16:creationId xmlns:a16="http://schemas.microsoft.com/office/drawing/2014/main" id="{894897AE-2837-E2BE-C0E7-A0CA485B4629}"/>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graphicFrame>
        <p:nvGraphicFramePr>
          <p:cNvPr id="3" name="Table 2">
            <a:extLst>
              <a:ext uri="{FF2B5EF4-FFF2-40B4-BE49-F238E27FC236}">
                <a16:creationId xmlns:a16="http://schemas.microsoft.com/office/drawing/2014/main" id="{7E40475B-BCA6-EB48-5234-6F8B547693D3}"/>
              </a:ext>
            </a:extLst>
          </p:cNvPr>
          <p:cNvGraphicFramePr>
            <a:graphicFrameLocks noGrp="1"/>
          </p:cNvGraphicFramePr>
          <p:nvPr>
            <p:extLst>
              <p:ext uri="{D42A27DB-BD31-4B8C-83A1-F6EECF244321}">
                <p14:modId xmlns:p14="http://schemas.microsoft.com/office/powerpoint/2010/main" val="3580563503"/>
              </p:ext>
            </p:extLst>
          </p:nvPr>
        </p:nvGraphicFramePr>
        <p:xfrm>
          <a:off x="3625016" y="4349558"/>
          <a:ext cx="7699513" cy="396240"/>
        </p:xfrm>
        <a:graphic>
          <a:graphicData uri="http://schemas.openxmlformats.org/drawingml/2006/table">
            <a:tbl>
              <a:tblPr firstRow="1" firstCol="1" bandRow="1"/>
              <a:tblGrid>
                <a:gridCol w="2422419">
                  <a:extLst>
                    <a:ext uri="{9D8B030D-6E8A-4147-A177-3AD203B41FA5}">
                      <a16:colId xmlns:a16="http://schemas.microsoft.com/office/drawing/2014/main" val="2374113757"/>
                    </a:ext>
                  </a:extLst>
                </a:gridCol>
                <a:gridCol w="2573434">
                  <a:extLst>
                    <a:ext uri="{9D8B030D-6E8A-4147-A177-3AD203B41FA5}">
                      <a16:colId xmlns:a16="http://schemas.microsoft.com/office/drawing/2014/main" val="1547744113"/>
                    </a:ext>
                  </a:extLst>
                </a:gridCol>
                <a:gridCol w="1195600">
                  <a:extLst>
                    <a:ext uri="{9D8B030D-6E8A-4147-A177-3AD203B41FA5}">
                      <a16:colId xmlns:a16="http://schemas.microsoft.com/office/drawing/2014/main" val="714279391"/>
                    </a:ext>
                  </a:extLst>
                </a:gridCol>
                <a:gridCol w="1508060">
                  <a:extLst>
                    <a:ext uri="{9D8B030D-6E8A-4147-A177-3AD203B41FA5}">
                      <a16:colId xmlns:a16="http://schemas.microsoft.com/office/drawing/2014/main" val="2494882393"/>
                    </a:ext>
                  </a:extLst>
                </a:gridCol>
              </a:tblGrid>
              <a:tr h="0">
                <a:tc>
                  <a:txBody>
                    <a:bodyPr/>
                    <a:lstStyle/>
                    <a:p>
                      <a:pPr algn="ctr" hangingPunct="0"/>
                      <a:r>
                        <a:rPr lang="en-GB" sz="1200" b="1">
                          <a:effectLst/>
                          <a:latin typeface="Arial" panose="020B0604020202020204" pitchFamily="34" charset="0"/>
                          <a:ea typeface="Times New Roman" panose="02020603050405020304" pitchFamily="18" charset="0"/>
                        </a:rPr>
                        <a:t>Mode of assessment</a:t>
                      </a:r>
                      <a:endParaRPr lang="en-GB" sz="1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200" b="1" dirty="0">
                          <a:effectLst/>
                          <a:latin typeface="Arial" panose="020B0604020202020204" pitchFamily="34" charset="0"/>
                          <a:ea typeface="Times New Roman" panose="02020603050405020304" pitchFamily="18" charset="0"/>
                        </a:rPr>
                        <a:t>Volume</a:t>
                      </a:r>
                      <a:endParaRPr lang="en-GB" sz="1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200" b="1" dirty="0">
                          <a:effectLst/>
                          <a:latin typeface="Arial" panose="020B0604020202020204" pitchFamily="34" charset="0"/>
                          <a:ea typeface="Times New Roman" panose="02020603050405020304" pitchFamily="18" charset="0"/>
                        </a:rPr>
                        <a:t>Weighting</a:t>
                      </a:r>
                      <a:endParaRPr lang="en-GB" sz="1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200" b="1" kern="1200" dirty="0">
                          <a:solidFill>
                            <a:schemeClr val="tx1"/>
                          </a:solidFill>
                          <a:effectLst/>
                          <a:latin typeface="Arial" panose="020B0604020202020204" pitchFamily="34" charset="0"/>
                          <a:ea typeface="Times New Roman" panose="02020603050405020304" pitchFamily="18" charset="0"/>
                          <a:cs typeface="+mn-cs"/>
                        </a:rPr>
                        <a:t>Due date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92367134"/>
                  </a:ext>
                </a:extLst>
              </a:tr>
              <a:tr h="0">
                <a:tc>
                  <a:txBody>
                    <a:bodyPr/>
                    <a:lstStyle/>
                    <a:p>
                      <a:pPr algn="ctr" hangingPunct="0"/>
                      <a:r>
                        <a:rPr lang="en-GB" sz="1200">
                          <a:effectLst/>
                          <a:latin typeface="Arial" panose="020B0604020202020204" pitchFamily="34" charset="0"/>
                          <a:ea typeface="Times New Roman" panose="02020603050405020304" pitchFamily="18" charset="0"/>
                        </a:rPr>
                        <a:t>Video (or similar multimedia file) </a:t>
                      </a:r>
                      <a:endParaRPr lang="en-GB" sz="1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hangingPunct="0"/>
                      <a:r>
                        <a:rPr lang="en-GB" sz="1200">
                          <a:effectLst/>
                          <a:latin typeface="Arial" panose="020B0604020202020204" pitchFamily="34" charset="0"/>
                          <a:ea typeface="Times New Roman" panose="02020603050405020304" pitchFamily="18" charset="0"/>
                        </a:rPr>
                        <a:t>10 minutes or equivalent</a:t>
                      </a:r>
                      <a:endParaRPr lang="en-GB" sz="1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200" dirty="0">
                          <a:effectLst/>
                          <a:latin typeface="Arial" panose="020B0604020202020204" pitchFamily="34" charset="0"/>
                          <a:ea typeface="Times New Roman" panose="02020603050405020304" pitchFamily="18" charset="0"/>
                        </a:rPr>
                        <a:t>50%</a:t>
                      </a:r>
                      <a:endParaRPr lang="en-GB" sz="1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400" dirty="0">
                          <a:effectLst/>
                          <a:latin typeface="Times New Roman" panose="02020603050405020304" pitchFamily="18" charset="0"/>
                          <a:ea typeface="Times New Roman" panose="02020603050405020304" pitchFamily="18" charset="0"/>
                        </a:rPr>
                        <a:t>20</a:t>
                      </a:r>
                      <a:r>
                        <a:rPr lang="en-GB" sz="1400" baseline="30000" dirty="0">
                          <a:effectLst/>
                          <a:latin typeface="Times New Roman" panose="02020603050405020304" pitchFamily="18" charset="0"/>
                          <a:ea typeface="Times New Roman" panose="02020603050405020304" pitchFamily="18" charset="0"/>
                        </a:rPr>
                        <a:t>th</a:t>
                      </a:r>
                      <a:r>
                        <a:rPr lang="en-GB" sz="1400" dirty="0">
                          <a:effectLst/>
                          <a:latin typeface="Times New Roman" panose="02020603050405020304" pitchFamily="18" charset="0"/>
                          <a:ea typeface="Times New Roman" panose="02020603050405020304" pitchFamily="18" charset="0"/>
                        </a:rPr>
                        <a:t> May 2026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97797620"/>
                  </a:ext>
                </a:extLst>
              </a:tr>
            </a:tbl>
          </a:graphicData>
        </a:graphic>
      </p:graphicFrame>
      <p:pic>
        <p:nvPicPr>
          <p:cNvPr id="6" name="Picture 5">
            <a:extLst>
              <a:ext uri="{FF2B5EF4-FFF2-40B4-BE49-F238E27FC236}">
                <a16:creationId xmlns:a16="http://schemas.microsoft.com/office/drawing/2014/main" id="{BD20E714-6562-69DF-9ECA-89BC781FA0E2}"/>
              </a:ext>
            </a:extLst>
          </p:cNvPr>
          <p:cNvPicPr>
            <a:picLocks noChangeAspect="1"/>
          </p:cNvPicPr>
          <p:nvPr/>
        </p:nvPicPr>
        <p:blipFill rotWithShape="1">
          <a:blip r:embed="rId2">
            <a:extLst>
              <a:ext uri="{28A0092B-C50C-407E-A947-70E740481C1C}">
                <a14:useLocalDpi xmlns:a14="http://schemas.microsoft.com/office/drawing/2010/main" val="0"/>
              </a:ext>
            </a:extLst>
          </a:blip>
          <a:srcRect l="61320" t="-7470" r="702" b="-1302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9283083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3E4EE0-453B-B2C3-AEB9-D198DFBBEF9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9985633-D304-FEB0-9594-884C4734716E}"/>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29</a:t>
            </a:r>
          </a:p>
        </p:txBody>
      </p:sp>
      <p:sp>
        <p:nvSpPr>
          <p:cNvPr id="8" name="TextBox 7">
            <a:extLst>
              <a:ext uri="{FF2B5EF4-FFF2-40B4-BE49-F238E27FC236}">
                <a16:creationId xmlns:a16="http://schemas.microsoft.com/office/drawing/2014/main" id="{31945407-6E9C-D9BC-B5C7-A533B694D1D2}"/>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 Module </a:t>
            </a:r>
            <a:r>
              <a:rPr lang="en-GB" b="1" dirty="0"/>
              <a:t>Assessment: Assessment 2</a:t>
            </a:r>
          </a:p>
        </p:txBody>
      </p:sp>
      <p:sp>
        <p:nvSpPr>
          <p:cNvPr id="12" name="TextBox 11">
            <a:extLst>
              <a:ext uri="{FF2B5EF4-FFF2-40B4-BE49-F238E27FC236}">
                <a16:creationId xmlns:a16="http://schemas.microsoft.com/office/drawing/2014/main" id="{1D2C25F8-C07B-34A6-8AEE-1F8B3C93E573}"/>
              </a:ext>
            </a:extLst>
          </p:cNvPr>
          <p:cNvSpPr txBox="1"/>
          <p:nvPr/>
        </p:nvSpPr>
        <p:spPr>
          <a:xfrm>
            <a:off x="2875720" y="369332"/>
            <a:ext cx="8852453" cy="5355312"/>
          </a:xfrm>
          <a:prstGeom prst="rect">
            <a:avLst/>
          </a:prstGeom>
          <a:noFill/>
        </p:spPr>
        <p:txBody>
          <a:bodyPr wrap="square" rtlCol="0">
            <a:spAutoFit/>
          </a:bodyPr>
          <a:lstStyle/>
          <a:p>
            <a:pPr marL="457200"/>
            <a:r>
              <a:rPr lang="en-GB" sz="1800" b="1" dirty="0">
                <a:effectLst/>
                <a:latin typeface="Arial" panose="020B0604020202020204" pitchFamily="34" charset="0"/>
                <a:ea typeface="Times New Roman" panose="02020603050405020304" pitchFamily="18" charset="0"/>
              </a:rPr>
              <a:t>Circular Economy: Industry Opportunities</a:t>
            </a:r>
          </a:p>
          <a:p>
            <a:pPr marL="457200"/>
            <a:endParaRPr lang="en-GB" sz="1800" dirty="0">
              <a:effectLst/>
              <a:latin typeface="Arial" panose="020B0604020202020204" pitchFamily="34"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Tips:</a:t>
            </a:r>
          </a:p>
          <a:p>
            <a:pPr marL="457200"/>
            <a:r>
              <a:rPr lang="en-GB" sz="1800" dirty="0">
                <a:effectLst/>
                <a:latin typeface="Arial" panose="020B0604020202020204" pitchFamily="34" charset="0"/>
                <a:ea typeface="Times New Roman" panose="02020603050405020304" pitchFamily="18" charset="0"/>
              </a:rPr>
              <a:t>•	Industry selection is important. There are lots to choose from so make it clear why you feel your selected industry was worth highlighting. Is it already doing a lot and therefore a good role model, but still with opportunities to do more, or is it lagging behind?</a:t>
            </a:r>
          </a:p>
          <a:p>
            <a:pPr marL="457200"/>
            <a:r>
              <a:rPr lang="en-GB" sz="1800" dirty="0">
                <a:effectLst/>
                <a:latin typeface="Arial" panose="020B0604020202020204" pitchFamily="34" charset="0"/>
                <a:ea typeface="Times New Roman" panose="02020603050405020304" pitchFamily="18" charset="0"/>
              </a:rPr>
              <a:t>•	While you are only focussing on one industry, be sure to use comparators from other industries where appropriate. </a:t>
            </a:r>
          </a:p>
          <a:p>
            <a:pPr marL="457200"/>
            <a:r>
              <a:rPr lang="en-GB" sz="1800" dirty="0">
                <a:effectLst/>
                <a:latin typeface="Arial" panose="020B0604020202020204" pitchFamily="34" charset="0"/>
                <a:ea typeface="Times New Roman" panose="02020603050405020304" pitchFamily="18" charset="0"/>
              </a:rPr>
              <a:t>•	Use case study examples from specific businesses and explore their motivations / drivers, barriers, and how they overcame these. </a:t>
            </a:r>
          </a:p>
          <a:p>
            <a:pPr marL="457200"/>
            <a:r>
              <a:rPr lang="en-GB" sz="1800" dirty="0">
                <a:effectLst/>
                <a:latin typeface="Arial" panose="020B0604020202020204" pitchFamily="34" charset="0"/>
                <a:ea typeface="Times New Roman" panose="02020603050405020304" pitchFamily="18" charset="0"/>
              </a:rPr>
              <a:t>•	As a visual media, you are expected to communicate verbally (narration), via written text (minimal, where appropriate), and have moving images. You can embed external videos where the content is relevant and only include those with audio voiceover where it is essential i.e. it make sense for the video narrator to explain the content as opposed to you.</a:t>
            </a:r>
          </a:p>
          <a:p>
            <a:pPr marL="457200"/>
            <a:r>
              <a:rPr lang="en-GB" sz="1800" dirty="0">
                <a:effectLst/>
                <a:latin typeface="Arial" panose="020B0604020202020204" pitchFamily="34" charset="0"/>
                <a:ea typeface="Times New Roman" panose="02020603050405020304" pitchFamily="18" charset="0"/>
              </a:rPr>
              <a:t>•	Consider how you determine the ‘significance’ or relative weighting of your arguments and consider using a robust critique structure to either quantify or support this e.g. SWOT analysis or numeric R-strategies.</a:t>
            </a:r>
          </a:p>
        </p:txBody>
      </p:sp>
      <p:sp>
        <p:nvSpPr>
          <p:cNvPr id="15" name="TextBox 14">
            <a:extLst>
              <a:ext uri="{FF2B5EF4-FFF2-40B4-BE49-F238E27FC236}">
                <a16:creationId xmlns:a16="http://schemas.microsoft.com/office/drawing/2014/main" id="{2E714BEA-A7C2-53BF-DAA5-BF6449B81849}"/>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2" name="TextBox 1">
            <a:extLst>
              <a:ext uri="{FF2B5EF4-FFF2-40B4-BE49-F238E27FC236}">
                <a16:creationId xmlns:a16="http://schemas.microsoft.com/office/drawing/2014/main" id="{E925D787-7C3C-9924-C03C-68F0F3297A9B}"/>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pic>
        <p:nvPicPr>
          <p:cNvPr id="6" name="Picture 5">
            <a:extLst>
              <a:ext uri="{FF2B5EF4-FFF2-40B4-BE49-F238E27FC236}">
                <a16:creationId xmlns:a16="http://schemas.microsoft.com/office/drawing/2014/main" id="{71130D20-1373-447E-F276-1AA5D5850B67}"/>
              </a:ext>
            </a:extLst>
          </p:cNvPr>
          <p:cNvPicPr>
            <a:picLocks noChangeAspect="1"/>
          </p:cNvPicPr>
          <p:nvPr/>
        </p:nvPicPr>
        <p:blipFill rotWithShape="1">
          <a:blip r:embed="rId2">
            <a:extLst>
              <a:ext uri="{28A0092B-C50C-407E-A947-70E740481C1C}">
                <a14:useLocalDpi xmlns:a14="http://schemas.microsoft.com/office/drawing/2010/main" val="0"/>
              </a:ext>
            </a:extLst>
          </a:blip>
          <a:srcRect l="61320" t="-7470" r="702" b="-1302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48767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Suggested</a:t>
            </a:r>
            <a:r>
              <a:rPr lang="fr-FR" b="1" dirty="0"/>
              <a:t> </a:t>
            </a:r>
            <a:r>
              <a:rPr lang="en-GB" b="1" dirty="0"/>
              <a:t>reading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graphicFrame>
        <p:nvGraphicFramePr>
          <p:cNvPr id="7" name="Table 6">
            <a:extLst>
              <a:ext uri="{FF2B5EF4-FFF2-40B4-BE49-F238E27FC236}">
                <a16:creationId xmlns:a16="http://schemas.microsoft.com/office/drawing/2014/main" id="{E3ECD423-D696-8415-0DAC-14CAA7761952}"/>
              </a:ext>
            </a:extLst>
          </p:cNvPr>
          <p:cNvGraphicFramePr>
            <a:graphicFrameLocks noGrp="1"/>
          </p:cNvGraphicFramePr>
          <p:nvPr>
            <p:extLst>
              <p:ext uri="{D42A27DB-BD31-4B8C-83A1-F6EECF244321}">
                <p14:modId xmlns:p14="http://schemas.microsoft.com/office/powerpoint/2010/main" val="2737717174"/>
              </p:ext>
            </p:extLst>
          </p:nvPr>
        </p:nvGraphicFramePr>
        <p:xfrm>
          <a:off x="3669632" y="1730477"/>
          <a:ext cx="7917583" cy="3254435"/>
        </p:xfrm>
        <a:graphic>
          <a:graphicData uri="http://schemas.openxmlformats.org/drawingml/2006/table">
            <a:tbl>
              <a:tblPr firstRow="1" firstCol="1" bandRow="1"/>
              <a:tblGrid>
                <a:gridCol w="1400425">
                  <a:extLst>
                    <a:ext uri="{9D8B030D-6E8A-4147-A177-3AD203B41FA5}">
                      <a16:colId xmlns:a16="http://schemas.microsoft.com/office/drawing/2014/main" val="3575028041"/>
                    </a:ext>
                  </a:extLst>
                </a:gridCol>
                <a:gridCol w="5429554">
                  <a:extLst>
                    <a:ext uri="{9D8B030D-6E8A-4147-A177-3AD203B41FA5}">
                      <a16:colId xmlns:a16="http://schemas.microsoft.com/office/drawing/2014/main" val="193767730"/>
                    </a:ext>
                  </a:extLst>
                </a:gridCol>
                <a:gridCol w="1087604">
                  <a:extLst>
                    <a:ext uri="{9D8B030D-6E8A-4147-A177-3AD203B41FA5}">
                      <a16:colId xmlns:a16="http://schemas.microsoft.com/office/drawing/2014/main" val="260222920"/>
                    </a:ext>
                  </a:extLst>
                </a:gridCol>
              </a:tblGrid>
              <a:tr h="179050">
                <a:tc>
                  <a:txBody>
                    <a:bodyPr/>
                    <a:lstStyle/>
                    <a:p>
                      <a:pPr algn="just" hangingPunct="0">
                        <a:tabLst>
                          <a:tab pos="457200" algn="l"/>
                          <a:tab pos="914400" algn="l"/>
                        </a:tabLst>
                      </a:pPr>
                      <a:r>
                        <a:rPr lang="en-GB" sz="1400" b="1">
                          <a:solidFill>
                            <a:srgbClr val="000000"/>
                          </a:solidFill>
                          <a:effectLst/>
                          <a:latin typeface="Arial" panose="020B0604020202020204" pitchFamily="34" charset="0"/>
                          <a:ea typeface="Times New Roman" panose="02020603050405020304" pitchFamily="18" charset="0"/>
                        </a:rPr>
                        <a:t>Classification</a:t>
                      </a:r>
                      <a:endParaRPr lang="en-GB" sz="16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hangingPunct="0">
                        <a:tabLst>
                          <a:tab pos="457200" algn="l"/>
                          <a:tab pos="914400" algn="l"/>
                        </a:tabLst>
                      </a:pPr>
                      <a:r>
                        <a:rPr lang="en-GB" sz="1400" b="1">
                          <a:solidFill>
                            <a:srgbClr val="000000"/>
                          </a:solidFill>
                          <a:effectLst/>
                          <a:latin typeface="Arial" panose="020B0604020202020204" pitchFamily="34" charset="0"/>
                          <a:ea typeface="Times New Roman" panose="02020603050405020304" pitchFamily="18" charset="0"/>
                        </a:rPr>
                        <a:t>Reading List entry</a:t>
                      </a:r>
                      <a:endParaRPr lang="en-GB" sz="16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hangingPunct="0">
                        <a:tabLst>
                          <a:tab pos="457200" algn="l"/>
                          <a:tab pos="914400" algn="l"/>
                        </a:tabLst>
                      </a:pPr>
                      <a:r>
                        <a:rPr lang="en-GB" sz="1400" b="1">
                          <a:solidFill>
                            <a:srgbClr val="000000"/>
                          </a:solidFill>
                          <a:effectLst/>
                          <a:latin typeface="Arial" panose="020B0604020202020204" pitchFamily="34" charset="0"/>
                          <a:ea typeface="Times New Roman" panose="02020603050405020304" pitchFamily="18" charset="0"/>
                        </a:rPr>
                        <a:t>Electronic*</a:t>
                      </a:r>
                      <a:endParaRPr lang="en-GB" sz="16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2413175036"/>
                  </a:ext>
                </a:extLst>
              </a:tr>
              <a:tr h="358100">
                <a:tc>
                  <a:txBody>
                    <a:bodyPr/>
                    <a:lstStyle/>
                    <a:p>
                      <a:pPr algn="just" hangingPunct="0">
                        <a:tabLst>
                          <a:tab pos="457200" algn="l"/>
                          <a:tab pos="914400" algn="l"/>
                        </a:tabLst>
                      </a:pPr>
                      <a:r>
                        <a:rPr lang="en-GB" sz="1400" dirty="0">
                          <a:effectLst/>
                          <a:latin typeface="Arial" panose="020B0604020202020204" pitchFamily="34" charset="0"/>
                          <a:ea typeface="Times New Roman" panose="02020603050405020304" pitchFamily="18" charset="0"/>
                        </a:rPr>
                        <a:t>Essential</a:t>
                      </a:r>
                      <a:endParaRPr lang="en-GB" sz="16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400" dirty="0">
                          <a:effectLst/>
                          <a:latin typeface="Arial" panose="020B0604020202020204" pitchFamily="34" charset="0"/>
                          <a:ea typeface="Times New Roman" panose="02020603050405020304" pitchFamily="18" charset="0"/>
                        </a:rPr>
                        <a:t>Torre, </a:t>
                      </a:r>
                      <a:r>
                        <a:rPr lang="en-GB" sz="1400" dirty="0" err="1">
                          <a:effectLst/>
                          <a:latin typeface="Arial" panose="020B0604020202020204" pitchFamily="34" charset="0"/>
                          <a:ea typeface="Times New Roman" panose="02020603050405020304" pitchFamily="18" charset="0"/>
                        </a:rPr>
                        <a:t>Cattaneo</a:t>
                      </a:r>
                      <a:r>
                        <a:rPr lang="en-GB" sz="1400" dirty="0">
                          <a:effectLst/>
                          <a:latin typeface="Arial" panose="020B0604020202020204" pitchFamily="34" charset="0"/>
                          <a:ea typeface="Times New Roman" panose="02020603050405020304" pitchFamily="18" charset="0"/>
                        </a:rPr>
                        <a:t>, </a:t>
                      </a:r>
                      <a:r>
                        <a:rPr lang="en-GB" sz="1400" dirty="0" err="1">
                          <a:effectLst/>
                          <a:latin typeface="Arial" panose="020B0604020202020204" pitchFamily="34" charset="0"/>
                          <a:ea typeface="Times New Roman" panose="02020603050405020304" pitchFamily="18" charset="0"/>
                        </a:rPr>
                        <a:t>Lenzi</a:t>
                      </a:r>
                      <a:r>
                        <a:rPr lang="en-GB" sz="1400" dirty="0">
                          <a:effectLst/>
                          <a:latin typeface="Arial" panose="020B0604020202020204" pitchFamily="34" charset="0"/>
                          <a:ea typeface="Times New Roman" panose="02020603050405020304" pitchFamily="18" charset="0"/>
                        </a:rPr>
                        <a:t> &amp; Zanelli (2020) </a:t>
                      </a:r>
                      <a:r>
                        <a:rPr lang="en-GB" sz="1400" i="1" dirty="0">
                          <a:effectLst/>
                          <a:latin typeface="Arial" panose="020B0604020202020204" pitchFamily="34" charset="0"/>
                          <a:ea typeface="Times New Roman" panose="02020603050405020304" pitchFamily="18" charset="0"/>
                        </a:rPr>
                        <a:t>Regeneration of the Built Environment from a Circular Economy Perspective</a:t>
                      </a:r>
                      <a:r>
                        <a:rPr lang="en-GB" sz="1400" dirty="0">
                          <a:effectLst/>
                          <a:latin typeface="Arial" panose="020B0604020202020204" pitchFamily="34" charset="0"/>
                          <a:ea typeface="Times New Roman" panose="02020603050405020304" pitchFamily="18" charset="0"/>
                        </a:rPr>
                        <a:t>, Switzerland: Springer Open</a:t>
                      </a:r>
                      <a:endParaRPr lang="en-GB" sz="16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400" dirty="0">
                          <a:effectLst/>
                          <a:latin typeface="MS Gothic" panose="020B0609070205080204" pitchFamily="49" charset="-128"/>
                          <a:ea typeface="Times New Roman" panose="02020603050405020304" pitchFamily="18" charset="0"/>
                          <a:cs typeface="Arial" panose="020B0604020202020204" pitchFamily="34" charset="0"/>
                        </a:rPr>
                        <a:t>☒</a:t>
                      </a:r>
                      <a:endParaRPr lang="en-GB" sz="16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83642669"/>
                  </a:ext>
                </a:extLst>
              </a:tr>
              <a:tr h="390654">
                <a:tc>
                  <a:txBody>
                    <a:bodyPr/>
                    <a:lstStyle/>
                    <a:p>
                      <a:pPr algn="just" hangingPunct="0">
                        <a:tabLst>
                          <a:tab pos="457200" algn="l"/>
                          <a:tab pos="914400" algn="l"/>
                        </a:tabLst>
                      </a:pPr>
                      <a:r>
                        <a:rPr lang="en-GB" sz="1400" kern="1200" dirty="0">
                          <a:solidFill>
                            <a:schemeClr val="tx1"/>
                          </a:solidFill>
                          <a:effectLst/>
                          <a:latin typeface="Arial" panose="020B0604020202020204" pitchFamily="34" charset="0"/>
                          <a:ea typeface="Times New Roman" panose="02020603050405020304" pitchFamily="18" charset="0"/>
                          <a:cs typeface="+mn-cs"/>
                        </a:rPr>
                        <a:t>Essential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algn="just" defTabSz="914400" rtl="0" eaLnBrk="1" latinLnBrk="0" hangingPunct="0">
                        <a:tabLst>
                          <a:tab pos="457200" algn="l"/>
                          <a:tab pos="914400" algn="l"/>
                        </a:tabLst>
                      </a:pPr>
                      <a:r>
                        <a:rPr lang="en-GB" sz="1400" kern="1200" dirty="0">
                          <a:solidFill>
                            <a:schemeClr val="tx1"/>
                          </a:solidFill>
                          <a:effectLst/>
                          <a:latin typeface="Arial" panose="020B0604020202020204" pitchFamily="34" charset="0"/>
                          <a:ea typeface="Times New Roman" panose="02020603050405020304" pitchFamily="18" charset="0"/>
                          <a:cs typeface="+mn-cs"/>
                        </a:rPr>
                        <a:t>William McDonough &amp; Michael </a:t>
                      </a:r>
                      <a:r>
                        <a:rPr lang="en-GB" sz="1400" kern="1200" dirty="0" err="1">
                          <a:solidFill>
                            <a:schemeClr val="tx1"/>
                          </a:solidFill>
                          <a:effectLst/>
                          <a:latin typeface="Arial" panose="020B0604020202020204" pitchFamily="34" charset="0"/>
                          <a:ea typeface="Times New Roman" panose="02020603050405020304" pitchFamily="18" charset="0"/>
                          <a:cs typeface="+mn-cs"/>
                        </a:rPr>
                        <a:t>Braungart</a:t>
                      </a:r>
                      <a:r>
                        <a:rPr lang="en-GB" sz="1400" kern="1200" dirty="0">
                          <a:solidFill>
                            <a:schemeClr val="tx1"/>
                          </a:solidFill>
                          <a:effectLst/>
                          <a:latin typeface="Arial" panose="020B0604020202020204" pitchFamily="34" charset="0"/>
                          <a:ea typeface="Times New Roman" panose="02020603050405020304" pitchFamily="18" charset="0"/>
                          <a:cs typeface="+mn-cs"/>
                        </a:rPr>
                        <a:t> 1958- (eds.) (2009) Cradle to cradle remaking the way we make things. London, Vintage Books.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600" dirty="0">
                          <a:effectLst/>
                          <a:latin typeface="Segoe UI Symbol" panose="020B0502040204020203" pitchFamily="34" charset="0"/>
                          <a:ea typeface="MS Gothic" panose="020B0609070205080204" pitchFamily="49" charset="-128"/>
                          <a:cs typeface="Segoe UI Symbol" panose="020B0502040204020203" pitchFamily="34" charset="0"/>
                        </a:rPr>
                        <a:t>☐</a:t>
                      </a:r>
                      <a:endParaRPr lang="en-GB" sz="1800" dirty="0">
                        <a:effectLst/>
                        <a:latin typeface="Times New Roman" panose="02020603050405020304" pitchFamily="18" charset="0"/>
                        <a:ea typeface="Times New Roman" panose="02020603050405020304" pitchFamily="18" charset="0"/>
                      </a:endParaRPr>
                    </a:p>
                    <a:p>
                      <a:pPr algn="ctr" hangingPunct="0"/>
                      <a:endParaRPr lang="en-GB" sz="16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85700607"/>
                  </a:ext>
                </a:extLst>
              </a:tr>
              <a:tr h="253262">
                <a:tc>
                  <a:txBody>
                    <a:bodyPr/>
                    <a:lstStyle/>
                    <a:p>
                      <a:pPr algn="just" hangingPunct="0">
                        <a:tabLst>
                          <a:tab pos="457200" algn="l"/>
                          <a:tab pos="914400" algn="l"/>
                        </a:tabLst>
                      </a:pPr>
                      <a:r>
                        <a:rPr lang="en-GB" sz="1400">
                          <a:effectLst/>
                          <a:latin typeface="Arial" panose="020B0604020202020204" pitchFamily="34" charset="0"/>
                          <a:ea typeface="Times New Roman" panose="02020603050405020304" pitchFamily="18" charset="0"/>
                        </a:rPr>
                        <a:t>Further</a:t>
                      </a:r>
                      <a:endParaRPr lang="en-GB" sz="16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400" dirty="0">
                          <a:effectLst/>
                          <a:latin typeface="Arial" panose="020B0604020202020204" pitchFamily="34" charset="0"/>
                          <a:ea typeface="Times New Roman" panose="02020603050405020304" pitchFamily="18" charset="0"/>
                        </a:rPr>
                        <a:t>Journal of Economic Issues</a:t>
                      </a:r>
                      <a:endParaRPr lang="en-GB" sz="16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400" dirty="0">
                          <a:effectLst/>
                          <a:latin typeface="MS Gothic" panose="020B0609070205080204" pitchFamily="49" charset="-128"/>
                          <a:ea typeface="Times New Roman" panose="02020603050405020304" pitchFamily="18" charset="0"/>
                          <a:cs typeface="Arial" panose="020B0604020202020204" pitchFamily="34" charset="0"/>
                        </a:rPr>
                        <a:t>☒</a:t>
                      </a:r>
                      <a:endParaRPr lang="en-GB" sz="16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86509751"/>
                  </a:ext>
                </a:extLst>
              </a:tr>
              <a:tr h="390654">
                <a:tc>
                  <a:txBody>
                    <a:bodyPr/>
                    <a:lstStyle/>
                    <a:p>
                      <a:pPr algn="just" hangingPunct="0">
                        <a:tabLst>
                          <a:tab pos="457200" algn="l"/>
                          <a:tab pos="914400" algn="l"/>
                        </a:tabLst>
                      </a:pPr>
                      <a:r>
                        <a:rPr lang="en-GB" sz="1400" kern="1200" dirty="0">
                          <a:solidFill>
                            <a:schemeClr val="tx1"/>
                          </a:solidFill>
                          <a:effectLst/>
                          <a:latin typeface="Arial" panose="020B0604020202020204" pitchFamily="34" charset="0"/>
                          <a:ea typeface="Times New Roman" panose="02020603050405020304" pitchFamily="18" charset="0"/>
                          <a:cs typeface="+mn-cs"/>
                        </a:rPr>
                        <a:t>Further</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400" kern="1200" dirty="0">
                          <a:solidFill>
                            <a:schemeClr val="tx1"/>
                          </a:solidFill>
                          <a:effectLst/>
                          <a:latin typeface="Arial" panose="020B0604020202020204" pitchFamily="34" charset="0"/>
                          <a:ea typeface="Times New Roman" panose="02020603050405020304" pitchFamily="18" charset="0"/>
                          <a:cs typeface="+mn-cs"/>
                        </a:rPr>
                        <a:t>Dan O’Neill &amp; Rob  Dietz (eds.) (2013b) Enough is enough :  building a sustainable economy in a world of finite resources. Abingdon, Oxon, Routledge.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ctr" defTabSz="914400" rtl="0" eaLnBrk="1" fontAlgn="auto" latinLnBrk="0" hangingPunct="0">
                        <a:lnSpc>
                          <a:spcPct val="100000"/>
                        </a:lnSpc>
                        <a:spcBef>
                          <a:spcPts val="0"/>
                        </a:spcBef>
                        <a:spcAft>
                          <a:spcPts val="0"/>
                        </a:spcAft>
                        <a:buClrTx/>
                        <a:buSzTx/>
                        <a:buFontTx/>
                        <a:buNone/>
                        <a:tabLst/>
                        <a:defRPr/>
                      </a:pPr>
                      <a:r>
                        <a:rPr lang="en-GB" sz="1600" dirty="0">
                          <a:effectLst/>
                          <a:latin typeface="Segoe UI Symbol" panose="020B0502040204020203" pitchFamily="34" charset="0"/>
                          <a:ea typeface="MS Gothic" panose="020B0609070205080204" pitchFamily="49" charset="-128"/>
                          <a:cs typeface="Segoe UI Symbol" panose="020B0502040204020203" pitchFamily="34" charset="0"/>
                        </a:rPr>
                        <a:t>☐</a:t>
                      </a:r>
                      <a:endParaRPr lang="en-GB" sz="1800" dirty="0">
                        <a:effectLst/>
                        <a:latin typeface="Times New Roman" panose="02020603050405020304" pitchFamily="18" charset="0"/>
                        <a:ea typeface="Times New Roman" panose="02020603050405020304" pitchFamily="18" charset="0"/>
                      </a:endParaRPr>
                    </a:p>
                    <a:p>
                      <a:pPr algn="ctr" hangingPunct="0"/>
                      <a:endParaRPr lang="en-GB" sz="16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30381540"/>
                  </a:ext>
                </a:extLst>
              </a:tr>
              <a:tr h="390654">
                <a:tc>
                  <a:txBody>
                    <a:bodyPr/>
                    <a:lstStyle/>
                    <a:p>
                      <a:pPr algn="just" hangingPunct="0">
                        <a:tabLst>
                          <a:tab pos="457200" algn="l"/>
                          <a:tab pos="914400" algn="l"/>
                        </a:tabLst>
                      </a:pPr>
                      <a:r>
                        <a:rPr lang="en-GB" sz="1400" kern="1200" dirty="0">
                          <a:solidFill>
                            <a:schemeClr val="tx1"/>
                          </a:solidFill>
                          <a:effectLst/>
                          <a:latin typeface="Arial" panose="020B0604020202020204" pitchFamily="34" charset="0"/>
                          <a:ea typeface="Times New Roman" panose="02020603050405020304" pitchFamily="18" charset="0"/>
                          <a:cs typeface="+mn-cs"/>
                        </a:rPr>
                        <a:t>Further</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400" kern="1200" dirty="0">
                          <a:solidFill>
                            <a:schemeClr val="tx1"/>
                          </a:solidFill>
                          <a:effectLst/>
                          <a:latin typeface="Arial" panose="020B0604020202020204" pitchFamily="34" charset="0"/>
                          <a:ea typeface="Times New Roman" panose="02020603050405020304" pitchFamily="18" charset="0"/>
                          <a:cs typeface="+mn-cs"/>
                        </a:rPr>
                        <a:t>De Giovanni, P. (2022) Cases on Circular Economy in Practice. 1st edition. Hershey, IGI Global. doi:10.4018/978-1-6684-5001-7.</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ctr" defTabSz="914400" rtl="0" eaLnBrk="1" fontAlgn="auto" latinLnBrk="0" hangingPunct="0">
                        <a:lnSpc>
                          <a:spcPct val="100000"/>
                        </a:lnSpc>
                        <a:spcBef>
                          <a:spcPts val="0"/>
                        </a:spcBef>
                        <a:spcAft>
                          <a:spcPts val="0"/>
                        </a:spcAft>
                        <a:buClrTx/>
                        <a:buSzTx/>
                        <a:buFontTx/>
                        <a:buNone/>
                        <a:tabLst/>
                        <a:defRPr/>
                      </a:pPr>
                      <a:r>
                        <a:rPr lang="en-GB" sz="1600" dirty="0">
                          <a:effectLst/>
                          <a:latin typeface="Segoe UI Symbol" panose="020B0502040204020203" pitchFamily="34" charset="0"/>
                          <a:ea typeface="MS Gothic" panose="020B0609070205080204" pitchFamily="49" charset="-128"/>
                          <a:cs typeface="Segoe UI Symbol" panose="020B0502040204020203" pitchFamily="34" charset="0"/>
                        </a:rPr>
                        <a:t>☐</a:t>
                      </a:r>
                      <a:endParaRPr lang="en-GB" sz="1800" dirty="0">
                        <a:effectLst/>
                        <a:latin typeface="Times New Roman" panose="02020603050405020304" pitchFamily="18" charset="0"/>
                        <a:ea typeface="Times New Roman" panose="02020603050405020304" pitchFamily="18" charset="0"/>
                      </a:endParaRPr>
                    </a:p>
                    <a:p>
                      <a:pPr algn="ctr" hangingPunct="0"/>
                      <a:endParaRPr lang="en-GB" sz="16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9532236"/>
                  </a:ext>
                </a:extLst>
              </a:tr>
              <a:tr h="379893">
                <a:tc>
                  <a:txBody>
                    <a:bodyPr/>
                    <a:lstStyle/>
                    <a:p>
                      <a:pPr algn="just" hangingPunct="0">
                        <a:tabLst>
                          <a:tab pos="457200" algn="l"/>
                          <a:tab pos="914400" algn="l"/>
                        </a:tabLst>
                      </a:pPr>
                      <a:r>
                        <a:rPr lang="en-GB" sz="1400" dirty="0">
                          <a:effectLst/>
                          <a:latin typeface="Arial" panose="020B0604020202020204" pitchFamily="34" charset="0"/>
                          <a:ea typeface="Times New Roman" panose="02020603050405020304" pitchFamily="18" charset="0"/>
                        </a:rPr>
                        <a:t>Further</a:t>
                      </a:r>
                      <a:endParaRPr lang="en-GB" sz="16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400" dirty="0">
                          <a:effectLst/>
                          <a:latin typeface="Arial" panose="020B0604020202020204" pitchFamily="34" charset="0"/>
                          <a:ea typeface="Times New Roman" panose="02020603050405020304" pitchFamily="18" charset="0"/>
                        </a:rPr>
                        <a:t>The Ellen MacArthur Foundation website</a:t>
                      </a:r>
                      <a:endParaRPr lang="en-GB" sz="16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400" dirty="0">
                          <a:effectLst/>
                          <a:latin typeface="MS Gothic" panose="020B0609070205080204" pitchFamily="49" charset="-128"/>
                          <a:ea typeface="Times New Roman" panose="02020603050405020304" pitchFamily="18" charset="0"/>
                          <a:cs typeface="Arial" panose="020B0604020202020204" pitchFamily="34" charset="0"/>
                        </a:rPr>
                        <a:t>☒</a:t>
                      </a:r>
                      <a:endParaRPr lang="en-GB" sz="16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91842570"/>
                  </a:ext>
                </a:extLst>
              </a:tr>
            </a:tbl>
          </a:graphicData>
        </a:graphic>
      </p:graphicFrame>
      <p:pic>
        <p:nvPicPr>
          <p:cNvPr id="4" name="Picture 3">
            <a:extLst>
              <a:ext uri="{FF2B5EF4-FFF2-40B4-BE49-F238E27FC236}">
                <a16:creationId xmlns:a16="http://schemas.microsoft.com/office/drawing/2014/main" id="{B806B5E0-1974-8050-F4F1-6A0FBABAFB1E}"/>
              </a:ext>
            </a:extLst>
          </p:cNvPr>
          <p:cNvPicPr>
            <a:picLocks noChangeAspect="1"/>
          </p:cNvPicPr>
          <p:nvPr/>
        </p:nvPicPr>
        <p:blipFill rotWithShape="1">
          <a:blip r:embed="rId3">
            <a:extLst>
              <a:ext uri="{28A0092B-C50C-407E-A947-70E740481C1C}">
                <a14:useLocalDpi xmlns:a14="http://schemas.microsoft.com/office/drawing/2010/main" val="0"/>
              </a:ext>
            </a:extLst>
          </a:blip>
          <a:srcRect l="61320" t="-7470" r="702" b="-1302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0" name="TextBox 9">
            <a:extLst>
              <a:ext uri="{FF2B5EF4-FFF2-40B4-BE49-F238E27FC236}">
                <a16:creationId xmlns:a16="http://schemas.microsoft.com/office/drawing/2014/main" id="{BE337440-EF7F-C83A-86EC-E5FCE7A6BDD6}"/>
              </a:ext>
            </a:extLst>
          </p:cNvPr>
          <p:cNvSpPr txBox="1"/>
          <p:nvPr/>
        </p:nvSpPr>
        <p:spPr>
          <a:xfrm>
            <a:off x="4092676" y="5079181"/>
            <a:ext cx="7917583" cy="646331"/>
          </a:xfrm>
          <a:prstGeom prst="rect">
            <a:avLst/>
          </a:prstGeom>
          <a:noFill/>
        </p:spPr>
        <p:txBody>
          <a:bodyPr wrap="square">
            <a:spAutoFit/>
          </a:bodyPr>
          <a:lstStyle/>
          <a:p>
            <a:r>
              <a:rPr lang="en-GB" dirty="0"/>
              <a:t>Visit: </a:t>
            </a:r>
            <a:r>
              <a:rPr lang="en-GB" dirty="0">
                <a:hlinkClick r:id="rId4"/>
              </a:rPr>
              <a:t>How to Build a Circular Economy | Ellen MacArthur Foundation</a:t>
            </a:r>
            <a:r>
              <a:rPr lang="en-GB" dirty="0"/>
              <a:t> https://www.ellenmacarthurfoundation.org/</a:t>
            </a:r>
          </a:p>
        </p:txBody>
      </p:sp>
    </p:spTree>
    <p:extLst>
      <p:ext uri="{BB962C8B-B14F-4D97-AF65-F5344CB8AC3E}">
        <p14:creationId xmlns:p14="http://schemas.microsoft.com/office/powerpoint/2010/main" val="3206688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Current </a:t>
            </a:r>
            <a:r>
              <a:rPr lang="en-GB" b="1" dirty="0"/>
              <a:t>knowledge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sp>
        <p:nvSpPr>
          <p:cNvPr id="14" name="TextBox 13">
            <a:extLst>
              <a:ext uri="{FF2B5EF4-FFF2-40B4-BE49-F238E27FC236}">
                <a16:creationId xmlns:a16="http://schemas.microsoft.com/office/drawing/2014/main" id="{9282E9C0-DEA4-7F53-7927-80A00039A9B8}"/>
              </a:ext>
            </a:extLst>
          </p:cNvPr>
          <p:cNvSpPr txBox="1"/>
          <p:nvPr/>
        </p:nvSpPr>
        <p:spPr>
          <a:xfrm>
            <a:off x="3426781" y="778468"/>
            <a:ext cx="8208628" cy="5262979"/>
          </a:xfrm>
          <a:prstGeom prst="rect">
            <a:avLst/>
          </a:prstGeom>
          <a:noFill/>
        </p:spPr>
        <p:txBody>
          <a:bodyPr wrap="square" rtlCol="0">
            <a:spAutoFit/>
          </a:bodyPr>
          <a:lstStyle/>
          <a:p>
            <a:pPr marL="342900" indent="-342900">
              <a:buFont typeface="Courier New" panose="02070309020205020404" pitchFamily="49" charset="0"/>
              <a:buChar char="o"/>
            </a:pPr>
            <a:r>
              <a:rPr lang="en-GB" sz="2400" dirty="0">
                <a:latin typeface="Comic Sans MS" panose="030F0702030302020204" pitchFamily="66" charset="0"/>
              </a:rPr>
              <a:t>Of all the materials you own, how much do you know of their:</a:t>
            </a:r>
          </a:p>
          <a:p>
            <a:pPr marL="800100" lvl="1" indent="-342900">
              <a:buFont typeface="Courier New" panose="02070309020205020404" pitchFamily="49" charset="0"/>
              <a:buChar char="o"/>
            </a:pPr>
            <a:r>
              <a:rPr lang="en-GB" sz="2400" dirty="0">
                <a:latin typeface="Comic Sans MS" panose="030F0702030302020204" pitchFamily="66" charset="0"/>
              </a:rPr>
              <a:t>Origin</a:t>
            </a:r>
          </a:p>
          <a:p>
            <a:pPr marL="800100" lvl="1" indent="-342900">
              <a:buFont typeface="Courier New" panose="02070309020205020404" pitchFamily="49" charset="0"/>
              <a:buChar char="o"/>
            </a:pPr>
            <a:r>
              <a:rPr lang="en-GB" sz="2400" dirty="0">
                <a:latin typeface="Comic Sans MS" panose="030F0702030302020204" pitchFamily="66" charset="0"/>
              </a:rPr>
              <a:t>Designed lifecycle (expiration)</a:t>
            </a:r>
          </a:p>
          <a:p>
            <a:pPr marL="342900" indent="-342900">
              <a:buFont typeface="Courier New" panose="02070309020205020404" pitchFamily="49" charset="0"/>
              <a:buChar char="o"/>
            </a:pPr>
            <a:endParaRPr lang="en-GB" sz="2400" dirty="0">
              <a:latin typeface="Comic Sans MS" panose="030F0702030302020204" pitchFamily="66" charset="0"/>
            </a:endParaRPr>
          </a:p>
          <a:p>
            <a:pPr marL="342900" indent="-342900">
              <a:buFont typeface="Courier New" panose="02070309020205020404" pitchFamily="49" charset="0"/>
              <a:buChar char="o"/>
            </a:pPr>
            <a:r>
              <a:rPr lang="en-GB" sz="2400" dirty="0">
                <a:latin typeface="Comic Sans MS" panose="030F0702030302020204" pitchFamily="66" charset="0"/>
              </a:rPr>
              <a:t>What proportion of objects / materials do you recycle / re-use?</a:t>
            </a:r>
          </a:p>
          <a:p>
            <a:pPr marL="800100" lvl="1" indent="-342900">
              <a:buFont typeface="Courier New" panose="02070309020205020404" pitchFamily="49" charset="0"/>
              <a:buChar char="o"/>
            </a:pPr>
            <a:r>
              <a:rPr lang="en-GB" sz="2400" dirty="0">
                <a:latin typeface="Comic Sans MS" panose="030F0702030302020204" pitchFamily="66" charset="0"/>
              </a:rPr>
              <a:t>Consider objects of different origins e.g. food packaging to furniture to electrical etc.</a:t>
            </a:r>
          </a:p>
          <a:p>
            <a:pPr marL="342900" indent="-342900">
              <a:buFont typeface="Courier New" panose="02070309020205020404" pitchFamily="49" charset="0"/>
              <a:buChar char="o"/>
            </a:pPr>
            <a:endParaRPr lang="en-GB" sz="2400" dirty="0">
              <a:latin typeface="Comic Sans MS" panose="030F0702030302020204" pitchFamily="66" charset="0"/>
            </a:endParaRPr>
          </a:p>
          <a:p>
            <a:pPr marL="342900" indent="-342900">
              <a:buFont typeface="Courier New" panose="02070309020205020404" pitchFamily="49" charset="0"/>
              <a:buChar char="o"/>
            </a:pPr>
            <a:r>
              <a:rPr lang="en-GB" sz="2400" dirty="0">
                <a:latin typeface="Comic Sans MS" panose="030F0702030302020204" pitchFamily="66" charset="0"/>
              </a:rPr>
              <a:t>What laws and regulations influence the design, recycling, and disposal of your possessions?</a:t>
            </a:r>
          </a:p>
          <a:p>
            <a:pPr marL="342900" indent="-342900">
              <a:buFont typeface="Courier New" panose="02070309020205020404" pitchFamily="49" charset="0"/>
              <a:buChar char="o"/>
            </a:pPr>
            <a:endParaRPr lang="en-GB" sz="2400" dirty="0">
              <a:latin typeface="Comic Sans MS" panose="030F0702030302020204" pitchFamily="66" charset="0"/>
            </a:endParaRPr>
          </a:p>
          <a:p>
            <a:pPr marL="342900" indent="-342900">
              <a:buFont typeface="Courier New" panose="02070309020205020404" pitchFamily="49" charset="0"/>
              <a:buChar char="o"/>
            </a:pPr>
            <a:endParaRPr lang="en-GB" sz="2400" dirty="0">
              <a:latin typeface="Comic Sans MS" panose="030F0702030302020204" pitchFamily="66" charset="0"/>
            </a:endParaRPr>
          </a:p>
        </p:txBody>
      </p:sp>
      <p:pic>
        <p:nvPicPr>
          <p:cNvPr id="6" name="Picture 5">
            <a:extLst>
              <a:ext uri="{FF2B5EF4-FFF2-40B4-BE49-F238E27FC236}">
                <a16:creationId xmlns:a16="http://schemas.microsoft.com/office/drawing/2014/main" id="{2CA19A10-2ED1-480A-6BE4-D8BCED38D566}"/>
              </a:ext>
            </a:extLst>
          </p:cNvPr>
          <p:cNvPicPr>
            <a:picLocks noChangeAspect="1"/>
          </p:cNvPicPr>
          <p:nvPr/>
        </p:nvPicPr>
        <p:blipFill rotWithShape="1">
          <a:blip r:embed="rId3">
            <a:extLst>
              <a:ext uri="{28A0092B-C50C-407E-A947-70E740481C1C}">
                <a14:useLocalDpi xmlns:a14="http://schemas.microsoft.com/office/drawing/2010/main" val="0"/>
              </a:ext>
            </a:extLst>
          </a:blip>
          <a:srcRect l="61320" t="-7470" r="702" b="-1302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227866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Economy: </a:t>
            </a:r>
            <a:r>
              <a:rPr lang="en-GB" b="1" dirty="0"/>
              <a:t>Etymology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pic>
        <p:nvPicPr>
          <p:cNvPr id="3" name="Picture 2">
            <a:extLst>
              <a:ext uri="{FF2B5EF4-FFF2-40B4-BE49-F238E27FC236}">
                <a16:creationId xmlns:a16="http://schemas.microsoft.com/office/drawing/2014/main" id="{A9DCC182-85A7-EA7B-CB81-F7AB6CAB0C7D}"/>
              </a:ext>
            </a:extLst>
          </p:cNvPr>
          <p:cNvPicPr>
            <a:picLocks noChangeAspect="1"/>
          </p:cNvPicPr>
          <p:nvPr/>
        </p:nvPicPr>
        <p:blipFill>
          <a:blip r:embed="rId3"/>
          <a:stretch>
            <a:fillRect/>
          </a:stretch>
        </p:blipFill>
        <p:spPr>
          <a:xfrm>
            <a:off x="5612" y="369332"/>
            <a:ext cx="3459831" cy="6075298"/>
          </a:xfrm>
          <a:prstGeom prst="rect">
            <a:avLst/>
          </a:prstGeom>
        </p:spPr>
      </p:pic>
      <p:sp>
        <p:nvSpPr>
          <p:cNvPr id="9" name="TextBox 8">
            <a:extLst>
              <a:ext uri="{FF2B5EF4-FFF2-40B4-BE49-F238E27FC236}">
                <a16:creationId xmlns:a16="http://schemas.microsoft.com/office/drawing/2014/main" id="{3751AE12-B1AC-1FA8-0B19-C9764F696053}"/>
              </a:ext>
            </a:extLst>
          </p:cNvPr>
          <p:cNvSpPr txBox="1"/>
          <p:nvPr/>
        </p:nvSpPr>
        <p:spPr>
          <a:xfrm>
            <a:off x="3465443" y="738664"/>
            <a:ext cx="8666922" cy="4832092"/>
          </a:xfrm>
          <a:prstGeom prst="rect">
            <a:avLst/>
          </a:prstGeom>
          <a:noFill/>
        </p:spPr>
        <p:txBody>
          <a:bodyPr wrap="square" rtlCol="0">
            <a:spAutoFit/>
          </a:bodyPr>
          <a:lstStyle/>
          <a:p>
            <a:r>
              <a:rPr lang="en-GB" sz="2200" dirty="0"/>
              <a:t>The origin of the word (etymology) derives from the merging of ‘house’ and ‘management’</a:t>
            </a:r>
          </a:p>
          <a:p>
            <a:endParaRPr lang="en-GB" sz="2200" dirty="0"/>
          </a:p>
          <a:p>
            <a:r>
              <a:rPr lang="en-GB" sz="2200" dirty="0"/>
              <a:t>Economy used to refer to the management of one’s house</a:t>
            </a:r>
          </a:p>
          <a:p>
            <a:endParaRPr lang="en-GB" sz="2200" dirty="0"/>
          </a:p>
          <a:p>
            <a:r>
              <a:rPr lang="en-GB" sz="2200" dirty="0"/>
              <a:t>This could loosely be interpreted as budgeting.</a:t>
            </a:r>
          </a:p>
          <a:p>
            <a:endParaRPr lang="en-GB" sz="2200" dirty="0"/>
          </a:p>
          <a:p>
            <a:r>
              <a:rPr lang="en-GB" sz="2200" dirty="0"/>
              <a:t>However, terminology is open to ethical considerations (</a:t>
            </a:r>
            <a:r>
              <a:rPr lang="en-GB" sz="2200" dirty="0" err="1"/>
              <a:t>Leshem</a:t>
            </a:r>
            <a:r>
              <a:rPr lang="en-GB" sz="2200" dirty="0"/>
              <a:t>, D., 2016)</a:t>
            </a:r>
          </a:p>
          <a:p>
            <a:endParaRPr lang="en-GB" sz="2200" dirty="0"/>
          </a:p>
          <a:p>
            <a:r>
              <a:rPr lang="en-GB" sz="2200" dirty="0"/>
              <a:t>“Economics is the science which studies human behaviour as a relationship between ends and scarce means which have alternative uses.” </a:t>
            </a:r>
            <a:r>
              <a:rPr lang="it-IT" sz="2200" dirty="0"/>
              <a:t>Lionel Robbins (1935, p. 16)</a:t>
            </a:r>
            <a:endParaRPr lang="en-GB" sz="2200" dirty="0"/>
          </a:p>
          <a:p>
            <a:endParaRPr lang="en-GB" sz="2200" dirty="0"/>
          </a:p>
          <a:p>
            <a:endParaRPr lang="en-GB" sz="2200" dirty="0"/>
          </a:p>
        </p:txBody>
      </p:sp>
    </p:spTree>
    <p:extLst>
      <p:ext uri="{BB962C8B-B14F-4D97-AF65-F5344CB8AC3E}">
        <p14:creationId xmlns:p14="http://schemas.microsoft.com/office/powerpoint/2010/main" val="1969081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Evolving</a:t>
            </a:r>
            <a:r>
              <a:rPr lang="fr-FR" dirty="0"/>
              <a:t> </a:t>
            </a:r>
            <a:r>
              <a:rPr lang="fr-FR" b="1" dirty="0"/>
              <a:t>Economies</a:t>
            </a:r>
            <a:endParaRPr lang="en-GB" b="1" dirty="0"/>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pic>
        <p:nvPicPr>
          <p:cNvPr id="7" name="Picture 6" descr="A diagram of different types of industry&#10;&#10;Description automatically generated">
            <a:extLst>
              <a:ext uri="{FF2B5EF4-FFF2-40B4-BE49-F238E27FC236}">
                <a16:creationId xmlns:a16="http://schemas.microsoft.com/office/drawing/2014/main" id="{ECA518C5-1CB2-7459-2D75-DD06550AF9DB}"/>
              </a:ext>
            </a:extLst>
          </p:cNvPr>
          <p:cNvPicPr>
            <a:picLocks noChangeAspect="1"/>
          </p:cNvPicPr>
          <p:nvPr/>
        </p:nvPicPr>
        <p:blipFill rotWithShape="1">
          <a:blip r:embed="rId3">
            <a:extLst>
              <a:ext uri="{28A0092B-C50C-407E-A947-70E740481C1C}">
                <a14:useLocalDpi xmlns:a14="http://schemas.microsoft.com/office/drawing/2010/main" val="0"/>
              </a:ext>
            </a:extLst>
          </a:blip>
          <a:srcRect t="4531" b="4681"/>
          <a:stretch/>
        </p:blipFill>
        <p:spPr>
          <a:xfrm>
            <a:off x="1971215" y="521109"/>
            <a:ext cx="7748353" cy="5275936"/>
          </a:xfrm>
          <a:prstGeom prst="rect">
            <a:avLst/>
          </a:prstGeom>
        </p:spPr>
      </p:pic>
      <p:sp>
        <p:nvSpPr>
          <p:cNvPr id="11" name="TextBox 10">
            <a:extLst>
              <a:ext uri="{FF2B5EF4-FFF2-40B4-BE49-F238E27FC236}">
                <a16:creationId xmlns:a16="http://schemas.microsoft.com/office/drawing/2014/main" id="{EDA083DE-877B-F1A6-C373-823DFDF46FB8}"/>
              </a:ext>
            </a:extLst>
          </p:cNvPr>
          <p:cNvSpPr txBox="1"/>
          <p:nvPr/>
        </p:nvSpPr>
        <p:spPr>
          <a:xfrm>
            <a:off x="1651934" y="5797045"/>
            <a:ext cx="8386917" cy="646331"/>
          </a:xfrm>
          <a:prstGeom prst="rect">
            <a:avLst/>
          </a:prstGeom>
          <a:noFill/>
        </p:spPr>
        <p:txBody>
          <a:bodyPr wrap="square">
            <a:spAutoFit/>
          </a:bodyPr>
          <a:lstStyle/>
          <a:p>
            <a:pPr algn="ctr"/>
            <a:r>
              <a:rPr lang="en-GB" sz="1800" b="1" dirty="0">
                <a:latin typeface="Comic Sans MS" panose="030F0702030302020204" pitchFamily="66" charset="0"/>
              </a:rPr>
              <a:t>QUESTION: Where do we stand today? – do all products or services conform to one of these economic process pathways?</a:t>
            </a:r>
            <a:endParaRPr lang="en-GB" b="1" dirty="0">
              <a:latin typeface="Comic Sans MS" panose="030F0702030302020204" pitchFamily="66" charset="0"/>
            </a:endParaRPr>
          </a:p>
        </p:txBody>
      </p:sp>
      <p:sp>
        <p:nvSpPr>
          <p:cNvPr id="13" name="TextBox 12">
            <a:extLst>
              <a:ext uri="{FF2B5EF4-FFF2-40B4-BE49-F238E27FC236}">
                <a16:creationId xmlns:a16="http://schemas.microsoft.com/office/drawing/2014/main" id="{CC1D0E7B-9087-3960-FBF2-8FBF4694691C}"/>
              </a:ext>
            </a:extLst>
          </p:cNvPr>
          <p:cNvSpPr txBox="1"/>
          <p:nvPr/>
        </p:nvSpPr>
        <p:spPr>
          <a:xfrm>
            <a:off x="735457" y="3233057"/>
            <a:ext cx="847537" cy="369332"/>
          </a:xfrm>
          <a:prstGeom prst="rect">
            <a:avLst/>
          </a:prstGeom>
          <a:noFill/>
        </p:spPr>
        <p:txBody>
          <a:bodyPr wrap="square">
            <a:spAutoFit/>
          </a:bodyPr>
          <a:lstStyle/>
          <a:p>
            <a:pPr algn="ctr"/>
            <a:r>
              <a:rPr lang="en-GB" sz="1800" b="1" dirty="0">
                <a:latin typeface="Comic Sans MS" panose="030F0702030302020204" pitchFamily="66" charset="0"/>
              </a:rPr>
              <a:t>Past?</a:t>
            </a:r>
            <a:endParaRPr lang="en-GB" dirty="0"/>
          </a:p>
        </p:txBody>
      </p:sp>
      <p:sp>
        <p:nvSpPr>
          <p:cNvPr id="15" name="TextBox 14">
            <a:extLst>
              <a:ext uri="{FF2B5EF4-FFF2-40B4-BE49-F238E27FC236}">
                <a16:creationId xmlns:a16="http://schemas.microsoft.com/office/drawing/2014/main" id="{C5B8C8BA-9469-F6A0-4E8E-C182DA9531BA}"/>
              </a:ext>
            </a:extLst>
          </p:cNvPr>
          <p:cNvSpPr txBox="1"/>
          <p:nvPr/>
        </p:nvSpPr>
        <p:spPr>
          <a:xfrm>
            <a:off x="10107789" y="2771392"/>
            <a:ext cx="1484557" cy="923330"/>
          </a:xfrm>
          <a:prstGeom prst="rect">
            <a:avLst/>
          </a:prstGeom>
          <a:noFill/>
        </p:spPr>
        <p:txBody>
          <a:bodyPr wrap="square">
            <a:spAutoFit/>
          </a:bodyPr>
          <a:lstStyle/>
          <a:p>
            <a:pPr algn="ctr"/>
            <a:r>
              <a:rPr lang="en-GB" sz="1800" b="1" dirty="0">
                <a:latin typeface="Comic Sans MS" panose="030F0702030302020204" pitchFamily="66" charset="0"/>
              </a:rPr>
              <a:t>Present?</a:t>
            </a:r>
          </a:p>
          <a:p>
            <a:pPr algn="ctr"/>
            <a:endParaRPr lang="en-GB" b="1" dirty="0">
              <a:latin typeface="Comic Sans MS" panose="030F0702030302020204" pitchFamily="66" charset="0"/>
            </a:endParaRPr>
          </a:p>
          <a:p>
            <a:pPr algn="ctr"/>
            <a:r>
              <a:rPr lang="en-GB" sz="1800" b="1" dirty="0">
                <a:latin typeface="Comic Sans MS" panose="030F0702030302020204" pitchFamily="66" charset="0"/>
              </a:rPr>
              <a:t>Future?</a:t>
            </a:r>
            <a:endParaRPr lang="en-GB" dirty="0"/>
          </a:p>
        </p:txBody>
      </p:sp>
    </p:spTree>
    <p:extLst>
      <p:ext uri="{BB962C8B-B14F-4D97-AF65-F5344CB8AC3E}">
        <p14:creationId xmlns:p14="http://schemas.microsoft.com/office/powerpoint/2010/main" val="15864115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Linear</a:t>
            </a:r>
            <a:r>
              <a:rPr lang="fr-FR" dirty="0"/>
              <a:t> </a:t>
            </a:r>
            <a:r>
              <a:rPr lang="fr-FR" b="1" dirty="0"/>
              <a:t>Economy</a:t>
            </a:r>
            <a:endParaRPr lang="en-GB" b="1" dirty="0"/>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pic>
        <p:nvPicPr>
          <p:cNvPr id="7" name="Picture 6">
            <a:extLst>
              <a:ext uri="{FF2B5EF4-FFF2-40B4-BE49-F238E27FC236}">
                <a16:creationId xmlns:a16="http://schemas.microsoft.com/office/drawing/2014/main" id="{ECA518C5-1CB2-7459-2D75-DD06550AF9DB}"/>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979044" y="572646"/>
            <a:ext cx="7362491" cy="5690154"/>
          </a:xfrm>
          <a:prstGeom prst="rect">
            <a:avLst/>
          </a:prstGeom>
        </p:spPr>
      </p:pic>
      <p:sp>
        <p:nvSpPr>
          <p:cNvPr id="3" name="TextBox 2">
            <a:extLst>
              <a:ext uri="{FF2B5EF4-FFF2-40B4-BE49-F238E27FC236}">
                <a16:creationId xmlns:a16="http://schemas.microsoft.com/office/drawing/2014/main" id="{55CFA812-0E91-3D6E-3D99-93D6A4DA9F17}"/>
              </a:ext>
            </a:extLst>
          </p:cNvPr>
          <p:cNvSpPr txBox="1"/>
          <p:nvPr/>
        </p:nvSpPr>
        <p:spPr>
          <a:xfrm>
            <a:off x="7849040" y="619259"/>
            <a:ext cx="4283293" cy="1631216"/>
          </a:xfrm>
          <a:prstGeom prst="rect">
            <a:avLst/>
          </a:prstGeom>
          <a:solidFill>
            <a:schemeClr val="bg1"/>
          </a:solidFill>
        </p:spPr>
        <p:txBody>
          <a:bodyPr wrap="square">
            <a:spAutoFit/>
          </a:bodyPr>
          <a:lstStyle/>
          <a:p>
            <a:pPr algn="ctr"/>
            <a:r>
              <a:rPr lang="en-GB" sz="2000" dirty="0">
                <a:latin typeface="Comic Sans MS" panose="030F0702030302020204" pitchFamily="66" charset="0"/>
              </a:rPr>
              <a:t>“today, industrial activity involves a linear production consumption system with inbuilt environmental deterioration at both ends”.</a:t>
            </a:r>
          </a:p>
          <a:p>
            <a:pPr algn="ctr"/>
            <a:r>
              <a:rPr lang="en-GB" sz="2000" dirty="0" err="1">
                <a:latin typeface="Comic Sans MS" panose="030F0702030302020204" pitchFamily="66" charset="0"/>
              </a:rPr>
              <a:t>Stahel</a:t>
            </a:r>
            <a:r>
              <a:rPr lang="en-GB" sz="2000" dirty="0">
                <a:latin typeface="Comic Sans MS" panose="030F0702030302020204" pitchFamily="66" charset="0"/>
              </a:rPr>
              <a:t> (1982, p.73)</a:t>
            </a:r>
          </a:p>
        </p:txBody>
      </p:sp>
      <p:pic>
        <p:nvPicPr>
          <p:cNvPr id="6" name="Picture 5">
            <a:extLst>
              <a:ext uri="{FF2B5EF4-FFF2-40B4-BE49-F238E27FC236}">
                <a16:creationId xmlns:a16="http://schemas.microsoft.com/office/drawing/2014/main" id="{03C86676-3121-FBC1-C852-76BC81B860E5}"/>
              </a:ext>
            </a:extLst>
          </p:cNvPr>
          <p:cNvPicPr>
            <a:picLocks noChangeAspect="1"/>
          </p:cNvPicPr>
          <p:nvPr/>
        </p:nvPicPr>
        <p:blipFill rotWithShape="1">
          <a:blip r:embed="rId4">
            <a:extLst>
              <a:ext uri="{28A0092B-C50C-407E-A947-70E740481C1C}">
                <a14:useLocalDpi xmlns:a14="http://schemas.microsoft.com/office/drawing/2010/main" val="0"/>
              </a:ext>
            </a:extLst>
          </a:blip>
          <a:srcRect t="-185" r="74799" b="185"/>
          <a:stretch/>
        </p:blipFill>
        <p:spPr>
          <a:xfrm>
            <a:off x="20" y="369332"/>
            <a:ext cx="2047441"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0" name="TextBox 9">
            <a:extLst>
              <a:ext uri="{FF2B5EF4-FFF2-40B4-BE49-F238E27FC236}">
                <a16:creationId xmlns:a16="http://schemas.microsoft.com/office/drawing/2014/main" id="{BDD4E773-5281-F5DD-255A-CB667E9689DD}"/>
              </a:ext>
            </a:extLst>
          </p:cNvPr>
          <p:cNvSpPr txBox="1"/>
          <p:nvPr/>
        </p:nvSpPr>
        <p:spPr>
          <a:xfrm>
            <a:off x="9433815" y="4048522"/>
            <a:ext cx="2678672" cy="1569660"/>
          </a:xfrm>
          <a:prstGeom prst="rect">
            <a:avLst/>
          </a:prstGeom>
          <a:noFill/>
        </p:spPr>
        <p:txBody>
          <a:bodyPr wrap="square">
            <a:spAutoFit/>
          </a:bodyPr>
          <a:lstStyle/>
          <a:p>
            <a:pPr algn="ctr"/>
            <a:r>
              <a:rPr lang="en-GB" sz="2400" dirty="0"/>
              <a:t>Linear economy is sometimes referred to as</a:t>
            </a:r>
          </a:p>
          <a:p>
            <a:pPr algn="ctr"/>
            <a:r>
              <a:rPr lang="en-GB" sz="2400" dirty="0"/>
              <a:t>‘Cradle-to-grave’</a:t>
            </a:r>
          </a:p>
        </p:txBody>
      </p:sp>
      <p:pic>
        <p:nvPicPr>
          <p:cNvPr id="12" name="Picture 11">
            <a:extLst>
              <a:ext uri="{FF2B5EF4-FFF2-40B4-BE49-F238E27FC236}">
                <a16:creationId xmlns:a16="http://schemas.microsoft.com/office/drawing/2014/main" id="{8A73A2F3-3567-5C23-352B-766060916856}"/>
              </a:ext>
            </a:extLst>
          </p:cNvPr>
          <p:cNvPicPr>
            <a:picLocks noChangeAspect="1"/>
          </p:cNvPicPr>
          <p:nvPr/>
        </p:nvPicPr>
        <p:blipFill>
          <a:blip r:embed="rId5"/>
          <a:stretch>
            <a:fillRect/>
          </a:stretch>
        </p:blipFill>
        <p:spPr>
          <a:xfrm>
            <a:off x="1987837" y="5492623"/>
            <a:ext cx="4030445" cy="871834"/>
          </a:xfrm>
          <a:prstGeom prst="rect">
            <a:avLst/>
          </a:prstGeom>
        </p:spPr>
      </p:pic>
      <p:sp>
        <p:nvSpPr>
          <p:cNvPr id="14" name="TextBox 13">
            <a:extLst>
              <a:ext uri="{FF2B5EF4-FFF2-40B4-BE49-F238E27FC236}">
                <a16:creationId xmlns:a16="http://schemas.microsoft.com/office/drawing/2014/main" id="{4A4E3DA6-40D2-C162-DB9A-CADD3CD571C4}"/>
              </a:ext>
            </a:extLst>
          </p:cNvPr>
          <p:cNvSpPr txBox="1"/>
          <p:nvPr/>
        </p:nvSpPr>
        <p:spPr>
          <a:xfrm>
            <a:off x="1886764" y="6262800"/>
            <a:ext cx="4131518" cy="261610"/>
          </a:xfrm>
          <a:prstGeom prst="rect">
            <a:avLst/>
          </a:prstGeom>
          <a:noFill/>
        </p:spPr>
        <p:txBody>
          <a:bodyPr wrap="square">
            <a:spAutoFit/>
          </a:bodyPr>
          <a:lstStyle/>
          <a:p>
            <a:pPr algn="ctr"/>
            <a:r>
              <a:rPr lang="en-GB" sz="1100" dirty="0"/>
              <a:t>Source: </a:t>
            </a:r>
            <a:r>
              <a:rPr lang="en-GB" sz="1100" dirty="0" err="1"/>
              <a:t>Stahel</a:t>
            </a:r>
            <a:r>
              <a:rPr lang="en-GB" sz="1100" dirty="0"/>
              <a:t> (1982, p.73)</a:t>
            </a:r>
          </a:p>
        </p:txBody>
      </p:sp>
      <p:sp>
        <p:nvSpPr>
          <p:cNvPr id="16" name="TextBox 15">
            <a:extLst>
              <a:ext uri="{FF2B5EF4-FFF2-40B4-BE49-F238E27FC236}">
                <a16:creationId xmlns:a16="http://schemas.microsoft.com/office/drawing/2014/main" id="{63062006-2FEF-7397-774C-AAC6C2359285}"/>
              </a:ext>
            </a:extLst>
          </p:cNvPr>
          <p:cNvSpPr txBox="1"/>
          <p:nvPr/>
        </p:nvSpPr>
        <p:spPr>
          <a:xfrm>
            <a:off x="8011287" y="2832278"/>
            <a:ext cx="1330248" cy="923330"/>
          </a:xfrm>
          <a:prstGeom prst="rect">
            <a:avLst/>
          </a:prstGeom>
          <a:noFill/>
        </p:spPr>
        <p:txBody>
          <a:bodyPr wrap="square">
            <a:spAutoFit/>
          </a:bodyPr>
          <a:lstStyle/>
          <a:p>
            <a:pPr algn="ctr"/>
            <a:r>
              <a:rPr lang="en-GB" sz="1800" b="1" i="1" dirty="0">
                <a:latin typeface="Comic Sans MS" panose="030F0702030302020204" pitchFamily="66" charset="0"/>
              </a:rPr>
              <a:t>Depletion leading to scarcity</a:t>
            </a:r>
            <a:endParaRPr lang="en-GB" b="1" i="1" dirty="0"/>
          </a:p>
        </p:txBody>
      </p:sp>
      <p:sp>
        <p:nvSpPr>
          <p:cNvPr id="17" name="TextBox 16">
            <a:extLst>
              <a:ext uri="{FF2B5EF4-FFF2-40B4-BE49-F238E27FC236}">
                <a16:creationId xmlns:a16="http://schemas.microsoft.com/office/drawing/2014/main" id="{0C2E3CD9-DA52-2ECA-C34B-E2565A32C960}"/>
              </a:ext>
            </a:extLst>
          </p:cNvPr>
          <p:cNvSpPr txBox="1"/>
          <p:nvPr/>
        </p:nvSpPr>
        <p:spPr>
          <a:xfrm>
            <a:off x="2374658" y="619259"/>
            <a:ext cx="1715728" cy="646331"/>
          </a:xfrm>
          <a:prstGeom prst="rect">
            <a:avLst/>
          </a:prstGeom>
          <a:noFill/>
        </p:spPr>
        <p:txBody>
          <a:bodyPr wrap="square">
            <a:spAutoFit/>
          </a:bodyPr>
          <a:lstStyle/>
          <a:p>
            <a:pPr algn="ctr"/>
            <a:r>
              <a:rPr lang="en-GB" sz="1800" b="1" i="1" dirty="0">
                <a:latin typeface="Comic Sans MS" panose="030F0702030302020204" pitchFamily="66" charset="0"/>
              </a:rPr>
              <a:t>Waste Accumulation</a:t>
            </a:r>
            <a:endParaRPr lang="en-GB" b="1" i="1" dirty="0"/>
          </a:p>
        </p:txBody>
      </p:sp>
    </p:spTree>
    <p:extLst>
      <p:ext uri="{BB962C8B-B14F-4D97-AF65-F5344CB8AC3E}">
        <p14:creationId xmlns:p14="http://schemas.microsoft.com/office/powerpoint/2010/main" val="24220329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Linear example: Plastics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t="-185" r="74799" b="185"/>
          <a:stretch/>
        </p:blipFill>
        <p:spPr>
          <a:xfrm>
            <a:off x="20" y="369332"/>
            <a:ext cx="2047441"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7" name="Picture 6">
            <a:extLst>
              <a:ext uri="{FF2B5EF4-FFF2-40B4-BE49-F238E27FC236}">
                <a16:creationId xmlns:a16="http://schemas.microsoft.com/office/drawing/2014/main" id="{F351C9B8-F437-5615-5A2B-7B3AF7C89A07}"/>
              </a:ext>
            </a:extLst>
          </p:cNvPr>
          <p:cNvPicPr>
            <a:picLocks noChangeAspect="1"/>
          </p:cNvPicPr>
          <p:nvPr/>
        </p:nvPicPr>
        <p:blipFill rotWithShape="1">
          <a:blip r:embed="rId4"/>
          <a:srcRect t="4577" b="6743"/>
          <a:stretch/>
        </p:blipFill>
        <p:spPr>
          <a:xfrm>
            <a:off x="2047461" y="344719"/>
            <a:ext cx="9601200" cy="6066465"/>
          </a:xfrm>
          <a:prstGeom prst="rect">
            <a:avLst/>
          </a:prstGeom>
        </p:spPr>
      </p:pic>
    </p:spTree>
    <p:extLst>
      <p:ext uri="{BB962C8B-B14F-4D97-AF65-F5344CB8AC3E}">
        <p14:creationId xmlns:p14="http://schemas.microsoft.com/office/powerpoint/2010/main" val="21188160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Linear Economy drivers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t="-185" r="74799" b="185"/>
          <a:stretch/>
        </p:blipFill>
        <p:spPr>
          <a:xfrm>
            <a:off x="20" y="369332"/>
            <a:ext cx="2047441"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9282E9C0-DEA4-7F53-7927-80A00039A9B8}"/>
              </a:ext>
            </a:extLst>
          </p:cNvPr>
          <p:cNvSpPr txBox="1"/>
          <p:nvPr/>
        </p:nvSpPr>
        <p:spPr>
          <a:xfrm>
            <a:off x="1963176" y="559807"/>
            <a:ext cx="7816927" cy="4154984"/>
          </a:xfrm>
          <a:prstGeom prst="rect">
            <a:avLst/>
          </a:prstGeom>
          <a:noFill/>
        </p:spPr>
        <p:txBody>
          <a:bodyPr wrap="square" rtlCol="0">
            <a:spAutoFit/>
          </a:bodyPr>
          <a:lstStyle/>
          <a:p>
            <a:r>
              <a:rPr lang="en-GB" sz="2400" dirty="0"/>
              <a:t>What has led to where we are today?</a:t>
            </a:r>
          </a:p>
          <a:p>
            <a:pPr marL="342900" indent="-342900">
              <a:buFont typeface="Arial" panose="020B0604020202020204" pitchFamily="34" charset="0"/>
              <a:buChar char="•"/>
            </a:pPr>
            <a:endParaRPr lang="en-GB" sz="2400" dirty="0"/>
          </a:p>
          <a:p>
            <a:r>
              <a:rPr lang="en-GB" sz="2400" b="1" dirty="0"/>
              <a:t>Population Growth</a:t>
            </a:r>
          </a:p>
          <a:p>
            <a:pPr marL="342900" indent="-342900">
              <a:buFont typeface="Arial" panose="020B0604020202020204" pitchFamily="34" charset="0"/>
              <a:buChar char="•"/>
            </a:pPr>
            <a:r>
              <a:rPr lang="en-GB" sz="2400" dirty="0"/>
              <a:t>Accelerated global population growth.</a:t>
            </a:r>
          </a:p>
          <a:p>
            <a:pPr marL="342900" indent="-342900">
              <a:buFont typeface="Arial" panose="020B0604020202020204" pitchFamily="34" charset="0"/>
              <a:buChar char="•"/>
            </a:pPr>
            <a:r>
              <a:rPr lang="en-GB" sz="2400" dirty="0"/>
              <a:t>More people require more materials</a:t>
            </a:r>
          </a:p>
          <a:p>
            <a:pPr marL="342900" indent="-342900">
              <a:buFont typeface="Arial" panose="020B0604020202020204" pitchFamily="34" charset="0"/>
              <a:buChar char="•"/>
            </a:pPr>
            <a:endParaRPr lang="en-GB" sz="2400" dirty="0"/>
          </a:p>
          <a:p>
            <a:r>
              <a:rPr lang="en-GB" sz="2400" b="1" dirty="0"/>
              <a:t>Industrial Revolution</a:t>
            </a:r>
          </a:p>
          <a:p>
            <a:pPr marL="342900" indent="-342900">
              <a:buFont typeface="Arial" panose="020B0604020202020204" pitchFamily="34" charset="0"/>
              <a:buChar char="•"/>
            </a:pPr>
            <a:r>
              <a:rPr lang="en-GB" sz="2400" dirty="0"/>
              <a:t>Improved standard of living and longer life expectancy </a:t>
            </a:r>
          </a:p>
          <a:p>
            <a:pPr marL="342900" indent="-342900">
              <a:buFont typeface="Arial" panose="020B0604020202020204" pitchFamily="34" charset="0"/>
              <a:buChar char="•"/>
            </a:pPr>
            <a:r>
              <a:rPr lang="en-GB" sz="2400" dirty="0"/>
              <a:t>Increased combustions of fossil fuels</a:t>
            </a:r>
          </a:p>
          <a:p>
            <a:pPr marL="342900" indent="-342900">
              <a:buFont typeface="Arial" panose="020B0604020202020204" pitchFamily="34" charset="0"/>
              <a:buChar char="•"/>
            </a:pPr>
            <a:r>
              <a:rPr lang="en-GB" sz="2400" dirty="0"/>
              <a:t>Mass production capabilities</a:t>
            </a:r>
          </a:p>
          <a:p>
            <a:pPr marL="342900" indent="-342900">
              <a:buFont typeface="Arial" panose="020B0604020202020204" pitchFamily="34" charset="0"/>
              <a:buChar char="•"/>
            </a:pPr>
            <a:endParaRPr lang="en-GB" sz="2400" dirty="0"/>
          </a:p>
        </p:txBody>
      </p:sp>
      <p:pic>
        <p:nvPicPr>
          <p:cNvPr id="7" name="Picture 6">
            <a:extLst>
              <a:ext uri="{FF2B5EF4-FFF2-40B4-BE49-F238E27FC236}">
                <a16:creationId xmlns:a16="http://schemas.microsoft.com/office/drawing/2014/main" id="{30BE6F87-7BDA-8901-E733-863A4963A718}"/>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7408332" y="369332"/>
            <a:ext cx="3795756" cy="2698546"/>
          </a:xfrm>
          <a:prstGeom prst="rect">
            <a:avLst/>
          </a:prstGeom>
        </p:spPr>
      </p:pic>
      <p:sp>
        <p:nvSpPr>
          <p:cNvPr id="9" name="TextBox 8">
            <a:extLst>
              <a:ext uri="{FF2B5EF4-FFF2-40B4-BE49-F238E27FC236}">
                <a16:creationId xmlns:a16="http://schemas.microsoft.com/office/drawing/2014/main" id="{64E02FFE-E426-2C52-0C92-F6F4A8EB2DFB}"/>
              </a:ext>
            </a:extLst>
          </p:cNvPr>
          <p:cNvSpPr txBox="1"/>
          <p:nvPr/>
        </p:nvSpPr>
        <p:spPr>
          <a:xfrm>
            <a:off x="1963176" y="4525762"/>
            <a:ext cx="9142146" cy="1569660"/>
          </a:xfrm>
          <a:prstGeom prst="rect">
            <a:avLst/>
          </a:prstGeom>
          <a:noFill/>
        </p:spPr>
        <p:txBody>
          <a:bodyPr wrap="square">
            <a:spAutoFit/>
          </a:bodyPr>
          <a:lstStyle/>
          <a:p>
            <a:r>
              <a:rPr lang="en-GB" sz="2400" b="1" dirty="0"/>
              <a:t>Economic growth </a:t>
            </a:r>
            <a:r>
              <a:rPr lang="en-GB" sz="2400" dirty="0"/>
              <a:t>– increased demand for ‘growth’</a:t>
            </a:r>
          </a:p>
          <a:p>
            <a:pPr marL="342900" indent="-342900">
              <a:buFont typeface="Arial" panose="020B0604020202020204" pitchFamily="34" charset="0"/>
              <a:buChar char="•"/>
            </a:pPr>
            <a:r>
              <a:rPr lang="en-GB" sz="2400" dirty="0"/>
              <a:t>Economic ‘growth’ (usually measured by Gross Domestic Product - GDP) is intrinsically linked to increased material consumption</a:t>
            </a:r>
          </a:p>
          <a:p>
            <a:pPr marL="342900" indent="-342900">
              <a:buFont typeface="Arial" panose="020B0604020202020204" pitchFamily="34" charset="0"/>
              <a:buChar char="•"/>
            </a:pPr>
            <a:r>
              <a:rPr lang="en-GB" sz="2400" dirty="0"/>
              <a:t>More production (goods and services) = more profit. </a:t>
            </a:r>
          </a:p>
        </p:txBody>
      </p:sp>
    </p:spTree>
    <p:extLst>
      <p:ext uri="{BB962C8B-B14F-4D97-AF65-F5344CB8AC3E}">
        <p14:creationId xmlns:p14="http://schemas.microsoft.com/office/powerpoint/2010/main" val="19283346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Economy and ‘progress’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t="-185" r="74799" b="185"/>
          <a:stretch/>
        </p:blipFill>
        <p:spPr>
          <a:xfrm>
            <a:off x="20" y="369332"/>
            <a:ext cx="2047441"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9282E9C0-DEA4-7F53-7927-80A00039A9B8}"/>
              </a:ext>
            </a:extLst>
          </p:cNvPr>
          <p:cNvSpPr txBox="1"/>
          <p:nvPr/>
        </p:nvSpPr>
        <p:spPr>
          <a:xfrm>
            <a:off x="1963175" y="559807"/>
            <a:ext cx="5437239" cy="5632311"/>
          </a:xfrm>
          <a:prstGeom prst="rect">
            <a:avLst/>
          </a:prstGeom>
          <a:noFill/>
        </p:spPr>
        <p:txBody>
          <a:bodyPr wrap="square" rtlCol="0">
            <a:spAutoFit/>
          </a:bodyPr>
          <a:lstStyle/>
          <a:p>
            <a:r>
              <a:rPr lang="en-GB" sz="2400" dirty="0"/>
              <a:t>GDP is an economic measure (monetary) of a country’s ‘progress’ through the sum of its total final goods and services within a set period. </a:t>
            </a:r>
          </a:p>
          <a:p>
            <a:endParaRPr lang="en-GB" sz="2400" dirty="0"/>
          </a:p>
          <a:p>
            <a:r>
              <a:rPr lang="en-GB" sz="2400" dirty="0"/>
              <a:t>Is GDP the correct measure of ‘wealth’ and ‘progress’?</a:t>
            </a:r>
          </a:p>
          <a:p>
            <a:endParaRPr lang="en-GB" sz="2400" dirty="0"/>
          </a:p>
          <a:p>
            <a:r>
              <a:rPr lang="en-GB" sz="2400" dirty="0"/>
              <a:t>A countries economic wealth is not shared equally, making GDP-per-capita (GDP divided by population) a misleading value.</a:t>
            </a:r>
          </a:p>
          <a:p>
            <a:endParaRPr lang="en-GB" sz="2400" dirty="0"/>
          </a:p>
          <a:p>
            <a:r>
              <a:rPr lang="en-GB" sz="2400" dirty="0"/>
              <a:t>Environmental disasters can create positive GDP – total goods sold and services used to restore damage.</a:t>
            </a:r>
          </a:p>
        </p:txBody>
      </p:sp>
      <p:pic>
        <p:nvPicPr>
          <p:cNvPr id="11" name="Picture 10">
            <a:extLst>
              <a:ext uri="{FF2B5EF4-FFF2-40B4-BE49-F238E27FC236}">
                <a16:creationId xmlns:a16="http://schemas.microsoft.com/office/drawing/2014/main" id="{2049B41D-EE04-FBF8-824B-998E783E963B}"/>
              </a:ext>
            </a:extLst>
          </p:cNvPr>
          <p:cNvPicPr>
            <a:picLocks noChangeAspect="1"/>
          </p:cNvPicPr>
          <p:nvPr/>
        </p:nvPicPr>
        <p:blipFill rotWithShape="1">
          <a:blip r:embed="rId4"/>
          <a:srcRect b="3200"/>
          <a:stretch/>
        </p:blipFill>
        <p:spPr>
          <a:xfrm>
            <a:off x="7498737" y="559807"/>
            <a:ext cx="4594940" cy="5918297"/>
          </a:xfrm>
          <a:prstGeom prst="rect">
            <a:avLst/>
          </a:prstGeom>
        </p:spPr>
      </p:pic>
    </p:spTree>
    <p:extLst>
      <p:ext uri="{BB962C8B-B14F-4D97-AF65-F5344CB8AC3E}">
        <p14:creationId xmlns:p14="http://schemas.microsoft.com/office/powerpoint/2010/main" val="9157646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 GDP alternatives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t="-185" r="74799" b="185"/>
          <a:stretch/>
        </p:blipFill>
        <p:spPr>
          <a:xfrm>
            <a:off x="20" y="369332"/>
            <a:ext cx="2047441"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9282E9C0-DEA4-7F53-7927-80A00039A9B8}"/>
              </a:ext>
            </a:extLst>
          </p:cNvPr>
          <p:cNvSpPr txBox="1"/>
          <p:nvPr/>
        </p:nvSpPr>
        <p:spPr>
          <a:xfrm>
            <a:off x="2029438" y="559807"/>
            <a:ext cx="10156950" cy="1815882"/>
          </a:xfrm>
          <a:prstGeom prst="rect">
            <a:avLst/>
          </a:prstGeom>
          <a:noFill/>
        </p:spPr>
        <p:txBody>
          <a:bodyPr wrap="square" rtlCol="0">
            <a:spAutoFit/>
          </a:bodyPr>
          <a:lstStyle/>
          <a:p>
            <a:r>
              <a:rPr lang="en-GB" sz="2000" b="1" dirty="0">
                <a:latin typeface="Comic Sans MS" panose="030F0702030302020204" pitchFamily="66" charset="0"/>
              </a:rPr>
              <a:t>Question: How else could you measure a nations current state, well-being, wealth, or progress?</a:t>
            </a:r>
          </a:p>
          <a:p>
            <a:endParaRPr lang="en-GB" sz="2400" dirty="0"/>
          </a:p>
          <a:p>
            <a:r>
              <a:rPr lang="en-GB" sz="2400" dirty="0"/>
              <a:t>There are emerging alternatives to GDP in economics that measure qualities including health, education, quality of life, and state of the environment.</a:t>
            </a:r>
          </a:p>
        </p:txBody>
      </p:sp>
      <p:pic>
        <p:nvPicPr>
          <p:cNvPr id="10" name="Picture 9">
            <a:extLst>
              <a:ext uri="{FF2B5EF4-FFF2-40B4-BE49-F238E27FC236}">
                <a16:creationId xmlns:a16="http://schemas.microsoft.com/office/drawing/2014/main" id="{32D54E25-611D-0BB4-C38E-CA2AB08F756B}"/>
              </a:ext>
            </a:extLst>
          </p:cNvPr>
          <p:cNvPicPr>
            <a:picLocks noChangeAspect="1"/>
          </p:cNvPicPr>
          <p:nvPr/>
        </p:nvPicPr>
        <p:blipFill rotWithShape="1">
          <a:blip r:embed="rId4"/>
          <a:srcRect b="16174"/>
          <a:stretch/>
        </p:blipFill>
        <p:spPr>
          <a:xfrm>
            <a:off x="2156320" y="2764274"/>
            <a:ext cx="6400097" cy="3212456"/>
          </a:xfrm>
          <a:prstGeom prst="rect">
            <a:avLst/>
          </a:prstGeom>
        </p:spPr>
      </p:pic>
      <p:sp>
        <p:nvSpPr>
          <p:cNvPr id="11" name="TextBox 10">
            <a:extLst>
              <a:ext uri="{FF2B5EF4-FFF2-40B4-BE49-F238E27FC236}">
                <a16:creationId xmlns:a16="http://schemas.microsoft.com/office/drawing/2014/main" id="{F43EC9F9-885D-D278-B673-557C2C96F306}"/>
              </a:ext>
            </a:extLst>
          </p:cNvPr>
          <p:cNvSpPr txBox="1"/>
          <p:nvPr/>
        </p:nvSpPr>
        <p:spPr>
          <a:xfrm>
            <a:off x="8556417" y="2631564"/>
            <a:ext cx="3599622" cy="3477875"/>
          </a:xfrm>
          <a:prstGeom prst="rect">
            <a:avLst/>
          </a:prstGeom>
          <a:noFill/>
        </p:spPr>
        <p:txBody>
          <a:bodyPr wrap="square">
            <a:spAutoFit/>
          </a:bodyPr>
          <a:lstStyle/>
          <a:p>
            <a:pPr algn="ctr"/>
            <a:r>
              <a:rPr lang="en-GB" sz="2000" b="1" i="1" dirty="0">
                <a:latin typeface="Comic Sans MS" panose="030F0702030302020204" pitchFamily="66" charset="0"/>
              </a:rPr>
              <a:t>Activity</a:t>
            </a:r>
          </a:p>
          <a:p>
            <a:pPr algn="ctr"/>
            <a:r>
              <a:rPr lang="en-GB" sz="2000" b="1" i="1" dirty="0">
                <a:latin typeface="Comic Sans MS" panose="030F0702030302020204" pitchFamily="66" charset="0"/>
              </a:rPr>
              <a:t> </a:t>
            </a:r>
          </a:p>
          <a:p>
            <a:pPr algn="ctr"/>
            <a:r>
              <a:rPr lang="en-GB" sz="2000" b="1" i="1" dirty="0">
                <a:latin typeface="Comic Sans MS" panose="030F0702030302020204" pitchFamily="66" charset="0"/>
              </a:rPr>
              <a:t>Visit: </a:t>
            </a:r>
            <a:r>
              <a:rPr lang="en-GB" sz="2000" b="1" i="1" dirty="0">
                <a:latin typeface="Comic Sans MS" panose="030F0702030302020204" pitchFamily="66" charset="0"/>
                <a:hlinkClick r:id="rId5"/>
              </a:rPr>
              <a:t>https://ethical.net/politics/gdp-alternatives-7-ways-to-measure-countries-wealth/</a:t>
            </a:r>
            <a:endParaRPr lang="en-GB" sz="2000" b="1" i="1" dirty="0">
              <a:latin typeface="Comic Sans MS" panose="030F0702030302020204" pitchFamily="66" charset="0"/>
            </a:endParaRPr>
          </a:p>
          <a:p>
            <a:pPr algn="ctr"/>
            <a:endParaRPr lang="en-GB" sz="2000" b="1" i="1" dirty="0">
              <a:latin typeface="Comic Sans MS" panose="030F0702030302020204" pitchFamily="66" charset="0"/>
            </a:endParaRPr>
          </a:p>
          <a:p>
            <a:pPr algn="ctr"/>
            <a:r>
              <a:rPr lang="en-GB" sz="2000" b="1" i="1" dirty="0">
                <a:latin typeface="Comic Sans MS" panose="030F0702030302020204" pitchFamily="66" charset="0"/>
              </a:rPr>
              <a:t>Which index do you prefer? What indicators does it use?</a:t>
            </a:r>
          </a:p>
        </p:txBody>
      </p:sp>
    </p:spTree>
    <p:extLst>
      <p:ext uri="{BB962C8B-B14F-4D97-AF65-F5344CB8AC3E}">
        <p14:creationId xmlns:p14="http://schemas.microsoft.com/office/powerpoint/2010/main" val="40245936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GDP alternatives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4">
            <a:extLst>
              <a:ext uri="{28A0092B-C50C-407E-A947-70E740481C1C}">
                <a14:useLocalDpi xmlns:a14="http://schemas.microsoft.com/office/drawing/2010/main" val="0"/>
              </a:ext>
            </a:extLst>
          </a:blip>
          <a:srcRect t="-185" r="74799" b="185"/>
          <a:stretch/>
        </p:blipFill>
        <p:spPr>
          <a:xfrm>
            <a:off x="20" y="369332"/>
            <a:ext cx="2047441"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6" name="Online Media 5" title="What’s the best country to live in?">
            <a:hlinkClick r:id="" action="ppaction://media"/>
            <a:extLst>
              <a:ext uri="{FF2B5EF4-FFF2-40B4-BE49-F238E27FC236}">
                <a16:creationId xmlns:a16="http://schemas.microsoft.com/office/drawing/2014/main" id="{94B8DE88-F8FB-BADE-C416-FDCD82867EE7}"/>
              </a:ext>
            </a:extLst>
          </p:cNvPr>
          <p:cNvPicPr>
            <a:picLocks noRot="1" noChangeAspect="1"/>
          </p:cNvPicPr>
          <p:nvPr>
            <a:videoFile r:link="rId1"/>
          </p:nvPr>
        </p:nvPicPr>
        <p:blipFill>
          <a:blip r:embed="rId5"/>
          <a:stretch>
            <a:fillRect/>
          </a:stretch>
        </p:blipFill>
        <p:spPr>
          <a:xfrm>
            <a:off x="2251489" y="993059"/>
            <a:ext cx="9247020" cy="5224567"/>
          </a:xfrm>
          <a:prstGeom prst="rect">
            <a:avLst/>
          </a:prstGeom>
        </p:spPr>
      </p:pic>
    </p:spTree>
    <p:extLst>
      <p:ext uri="{BB962C8B-B14F-4D97-AF65-F5344CB8AC3E}">
        <p14:creationId xmlns:p14="http://schemas.microsoft.com/office/powerpoint/2010/main" val="2716515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Linear Economy and Sustainability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t="-185" r="74799" b="185"/>
          <a:stretch/>
        </p:blipFill>
        <p:spPr>
          <a:xfrm>
            <a:off x="20" y="369332"/>
            <a:ext cx="2047441"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9282E9C0-DEA4-7F53-7927-80A00039A9B8}"/>
              </a:ext>
            </a:extLst>
          </p:cNvPr>
          <p:cNvSpPr txBox="1"/>
          <p:nvPr/>
        </p:nvSpPr>
        <p:spPr>
          <a:xfrm>
            <a:off x="2047461" y="584355"/>
            <a:ext cx="9910772" cy="3354765"/>
          </a:xfrm>
          <a:prstGeom prst="rect">
            <a:avLst/>
          </a:prstGeom>
          <a:noFill/>
        </p:spPr>
        <p:txBody>
          <a:bodyPr wrap="square" rtlCol="0">
            <a:spAutoFit/>
          </a:bodyPr>
          <a:lstStyle/>
          <a:p>
            <a:r>
              <a:rPr lang="en-GB" sz="2400" dirty="0"/>
              <a:t>Linear Economies are inherently unsustainable</a:t>
            </a:r>
          </a:p>
          <a:p>
            <a:endParaRPr lang="en-GB" sz="2400" dirty="0"/>
          </a:p>
          <a:p>
            <a:r>
              <a:rPr lang="en-GB" sz="2400" dirty="0"/>
              <a:t>The ‘cradle-to-grave’ process results in raw products / materials / natural resources being extracted at a faster rate than they can be replenished</a:t>
            </a:r>
          </a:p>
          <a:p>
            <a:endParaRPr lang="en-GB" sz="2400" dirty="0"/>
          </a:p>
          <a:p>
            <a:endParaRPr lang="en-GB" sz="2400" dirty="0"/>
          </a:p>
          <a:p>
            <a:endParaRPr lang="en-GB" sz="2400" b="1" dirty="0">
              <a:latin typeface="Comic Sans MS" panose="030F0702030302020204" pitchFamily="66" charset="0"/>
            </a:endParaRPr>
          </a:p>
          <a:p>
            <a:endParaRPr lang="en-GB" sz="2000" b="1" dirty="0">
              <a:latin typeface="Comic Sans MS" panose="030F0702030302020204" pitchFamily="66" charset="0"/>
            </a:endParaRPr>
          </a:p>
          <a:p>
            <a:endParaRPr lang="en-GB" sz="2400" dirty="0"/>
          </a:p>
        </p:txBody>
      </p:sp>
      <p:pic>
        <p:nvPicPr>
          <p:cNvPr id="6" name="Picture 5">
            <a:extLst>
              <a:ext uri="{FF2B5EF4-FFF2-40B4-BE49-F238E27FC236}">
                <a16:creationId xmlns:a16="http://schemas.microsoft.com/office/drawing/2014/main" id="{4A1CA73F-AD57-C866-00D4-EBD571217477}"/>
              </a:ext>
            </a:extLst>
          </p:cNvPr>
          <p:cNvPicPr>
            <a:picLocks noChangeAspect="1"/>
          </p:cNvPicPr>
          <p:nvPr/>
        </p:nvPicPr>
        <p:blipFill>
          <a:blip r:embed="rId4"/>
          <a:stretch>
            <a:fillRect/>
          </a:stretch>
        </p:blipFill>
        <p:spPr>
          <a:xfrm>
            <a:off x="5910469" y="2218944"/>
            <a:ext cx="6158750" cy="3801104"/>
          </a:xfrm>
          <a:prstGeom prst="rect">
            <a:avLst/>
          </a:prstGeom>
          <a:ln>
            <a:solidFill>
              <a:schemeClr val="tx1"/>
            </a:solidFill>
          </a:ln>
        </p:spPr>
      </p:pic>
      <p:sp>
        <p:nvSpPr>
          <p:cNvPr id="9" name="TextBox 8">
            <a:extLst>
              <a:ext uri="{FF2B5EF4-FFF2-40B4-BE49-F238E27FC236}">
                <a16:creationId xmlns:a16="http://schemas.microsoft.com/office/drawing/2014/main" id="{C637D811-0F7E-13E9-8FF8-11F3A9DC0899}"/>
              </a:ext>
            </a:extLst>
          </p:cNvPr>
          <p:cNvSpPr txBox="1"/>
          <p:nvPr/>
        </p:nvSpPr>
        <p:spPr>
          <a:xfrm>
            <a:off x="2158447" y="2896326"/>
            <a:ext cx="3641035" cy="2677656"/>
          </a:xfrm>
          <a:prstGeom prst="rect">
            <a:avLst/>
          </a:prstGeom>
          <a:noFill/>
        </p:spPr>
        <p:txBody>
          <a:bodyPr wrap="square">
            <a:spAutoFit/>
          </a:bodyPr>
          <a:lstStyle/>
          <a:p>
            <a:r>
              <a:rPr lang="en-GB" sz="2400" dirty="0"/>
              <a:t>As a result of increases in global population and consumerism trends in raw material extraction have increased</a:t>
            </a:r>
          </a:p>
          <a:p>
            <a:endParaRPr lang="en-GB" sz="2400" dirty="0"/>
          </a:p>
          <a:p>
            <a:r>
              <a:rPr lang="en-GB" sz="2400" dirty="0"/>
              <a:t>Alongside increases in GDP</a:t>
            </a:r>
          </a:p>
        </p:txBody>
      </p:sp>
      <p:sp>
        <p:nvSpPr>
          <p:cNvPr id="11" name="TextBox 10">
            <a:extLst>
              <a:ext uri="{FF2B5EF4-FFF2-40B4-BE49-F238E27FC236}">
                <a16:creationId xmlns:a16="http://schemas.microsoft.com/office/drawing/2014/main" id="{52953882-3473-142F-0998-46CDD27B66D0}"/>
              </a:ext>
            </a:extLst>
          </p:cNvPr>
          <p:cNvSpPr txBox="1"/>
          <p:nvPr/>
        </p:nvSpPr>
        <p:spPr>
          <a:xfrm>
            <a:off x="5910469" y="6063178"/>
            <a:ext cx="6158750" cy="415498"/>
          </a:xfrm>
          <a:prstGeom prst="rect">
            <a:avLst/>
          </a:prstGeom>
          <a:noFill/>
        </p:spPr>
        <p:txBody>
          <a:bodyPr wrap="square">
            <a:spAutoFit/>
          </a:bodyPr>
          <a:lstStyle/>
          <a:p>
            <a:pPr algn="ctr"/>
            <a:r>
              <a:rPr lang="en-GB" sz="1000" dirty="0"/>
              <a:t>Source: </a:t>
            </a:r>
            <a:r>
              <a:rPr lang="en-GB" sz="1000" dirty="0">
                <a:effectLst/>
              </a:rPr>
              <a:t>Resource Efficiency: Potential and Economic Implications. Summary for Policy Makers; A Report of the International Resource Panel; UNEP—United Nations Environmental Programme (Ekins et al., 2016)</a:t>
            </a:r>
            <a:r>
              <a:rPr lang="en-GB" sz="1000" dirty="0"/>
              <a:t> </a:t>
            </a:r>
          </a:p>
        </p:txBody>
      </p:sp>
    </p:spTree>
    <p:extLst>
      <p:ext uri="{BB962C8B-B14F-4D97-AF65-F5344CB8AC3E}">
        <p14:creationId xmlns:p14="http://schemas.microsoft.com/office/powerpoint/2010/main" val="27212142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Over-consumption</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pic>
        <p:nvPicPr>
          <p:cNvPr id="9" name="Picture 8">
            <a:extLst>
              <a:ext uri="{FF2B5EF4-FFF2-40B4-BE49-F238E27FC236}">
                <a16:creationId xmlns:a16="http://schemas.microsoft.com/office/drawing/2014/main" id="{CEC9340B-DB2D-CAE5-F7AE-76F53304C1C1}"/>
              </a:ext>
            </a:extLst>
          </p:cNvPr>
          <p:cNvPicPr>
            <a:picLocks noChangeAspect="1"/>
          </p:cNvPicPr>
          <p:nvPr/>
        </p:nvPicPr>
        <p:blipFill>
          <a:blip r:embed="rId3"/>
          <a:stretch>
            <a:fillRect/>
          </a:stretch>
        </p:blipFill>
        <p:spPr>
          <a:xfrm>
            <a:off x="208872" y="4949544"/>
            <a:ext cx="6619885" cy="1370316"/>
          </a:xfrm>
          <a:prstGeom prst="rect">
            <a:avLst/>
          </a:prstGeom>
        </p:spPr>
      </p:pic>
      <p:pic>
        <p:nvPicPr>
          <p:cNvPr id="10" name="Picture 9">
            <a:extLst>
              <a:ext uri="{FF2B5EF4-FFF2-40B4-BE49-F238E27FC236}">
                <a16:creationId xmlns:a16="http://schemas.microsoft.com/office/drawing/2014/main" id="{991C09A7-3196-7FC1-D7C7-39C34E64CD48}"/>
              </a:ext>
            </a:extLst>
          </p:cNvPr>
          <p:cNvPicPr>
            <a:picLocks noChangeAspect="1"/>
          </p:cNvPicPr>
          <p:nvPr/>
        </p:nvPicPr>
        <p:blipFill>
          <a:blip r:embed="rId4"/>
          <a:stretch>
            <a:fillRect/>
          </a:stretch>
        </p:blipFill>
        <p:spPr>
          <a:xfrm>
            <a:off x="9026013" y="526913"/>
            <a:ext cx="2675675" cy="4393555"/>
          </a:xfrm>
          <a:prstGeom prst="rect">
            <a:avLst/>
          </a:prstGeom>
        </p:spPr>
      </p:pic>
      <p:sp>
        <p:nvSpPr>
          <p:cNvPr id="11" name="TextBox 10">
            <a:extLst>
              <a:ext uri="{FF2B5EF4-FFF2-40B4-BE49-F238E27FC236}">
                <a16:creationId xmlns:a16="http://schemas.microsoft.com/office/drawing/2014/main" id="{3502489A-E69C-7CF5-92A2-309C855957D4}"/>
              </a:ext>
            </a:extLst>
          </p:cNvPr>
          <p:cNvSpPr txBox="1"/>
          <p:nvPr/>
        </p:nvSpPr>
        <p:spPr>
          <a:xfrm>
            <a:off x="490313" y="583839"/>
            <a:ext cx="8665846" cy="3785652"/>
          </a:xfrm>
          <a:prstGeom prst="rect">
            <a:avLst/>
          </a:prstGeom>
          <a:noFill/>
        </p:spPr>
        <p:txBody>
          <a:bodyPr wrap="square" rtlCol="0">
            <a:spAutoFit/>
          </a:bodyPr>
          <a:lstStyle/>
          <a:p>
            <a:r>
              <a:rPr lang="en-GB" sz="2400" dirty="0"/>
              <a:t>Current consumption rates are also unsustainable. </a:t>
            </a:r>
          </a:p>
          <a:p>
            <a:endParaRPr lang="en-GB" sz="2400" dirty="0"/>
          </a:p>
          <a:p>
            <a:r>
              <a:rPr lang="en-GB" sz="2400" dirty="0"/>
              <a:t>The world cannot replenish resources fast enough for the rate that they are being consumed.</a:t>
            </a:r>
          </a:p>
          <a:p>
            <a:endParaRPr lang="en-GB" sz="2400" dirty="0"/>
          </a:p>
          <a:p>
            <a:r>
              <a:rPr lang="en-GB" sz="2400" dirty="0"/>
              <a:t>However, each country has a differing ‘biocapacity’ and rate of ‘consumption’ – inequal </a:t>
            </a:r>
          </a:p>
          <a:p>
            <a:endParaRPr lang="en-GB" sz="2400" dirty="0"/>
          </a:p>
          <a:p>
            <a:r>
              <a:rPr lang="en-GB" sz="2400" dirty="0"/>
              <a:t>Overall, the world’s population are consuming at a rate that would require the biocapacity of 2 earths. </a:t>
            </a:r>
          </a:p>
        </p:txBody>
      </p:sp>
      <p:pic>
        <p:nvPicPr>
          <p:cNvPr id="13" name="Picture 12">
            <a:extLst>
              <a:ext uri="{FF2B5EF4-FFF2-40B4-BE49-F238E27FC236}">
                <a16:creationId xmlns:a16="http://schemas.microsoft.com/office/drawing/2014/main" id="{71CC2B03-0F07-E986-DA24-CE6E0CF56CE0}"/>
              </a:ext>
            </a:extLst>
          </p:cNvPr>
          <p:cNvPicPr>
            <a:picLocks noChangeAspect="1"/>
          </p:cNvPicPr>
          <p:nvPr/>
        </p:nvPicPr>
        <p:blipFill>
          <a:blip r:embed="rId5"/>
          <a:stretch>
            <a:fillRect/>
          </a:stretch>
        </p:blipFill>
        <p:spPr>
          <a:xfrm>
            <a:off x="7199538" y="4895059"/>
            <a:ext cx="3513202" cy="1279374"/>
          </a:xfrm>
          <a:prstGeom prst="rect">
            <a:avLst/>
          </a:prstGeom>
        </p:spPr>
      </p:pic>
      <p:sp>
        <p:nvSpPr>
          <p:cNvPr id="15" name="TextBox 14">
            <a:extLst>
              <a:ext uri="{FF2B5EF4-FFF2-40B4-BE49-F238E27FC236}">
                <a16:creationId xmlns:a16="http://schemas.microsoft.com/office/drawing/2014/main" id="{0C9C7AB2-52A6-46BC-5D06-F30C5ECA3303}"/>
              </a:ext>
            </a:extLst>
          </p:cNvPr>
          <p:cNvSpPr txBox="1"/>
          <p:nvPr/>
        </p:nvSpPr>
        <p:spPr>
          <a:xfrm>
            <a:off x="9392264" y="6012083"/>
            <a:ext cx="2504768" cy="307777"/>
          </a:xfrm>
          <a:prstGeom prst="rect">
            <a:avLst/>
          </a:prstGeom>
          <a:noFill/>
        </p:spPr>
        <p:txBody>
          <a:bodyPr wrap="square">
            <a:spAutoFit/>
          </a:bodyPr>
          <a:lstStyle/>
          <a:p>
            <a:pPr algn="ctr"/>
            <a:r>
              <a:rPr lang="en-GB" sz="1400" dirty="0"/>
              <a:t>Source: Croft et al., 2015</a:t>
            </a:r>
          </a:p>
        </p:txBody>
      </p:sp>
    </p:spTree>
    <p:extLst>
      <p:ext uri="{BB962C8B-B14F-4D97-AF65-F5344CB8AC3E}">
        <p14:creationId xmlns:p14="http://schemas.microsoft.com/office/powerpoint/2010/main" val="6660495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i="0" dirty="0">
                <a:effectLst/>
                <a:latin typeface="Söhne"/>
              </a:rPr>
              <a:t>Obsolescence</a:t>
            </a:r>
            <a:r>
              <a:rPr lang="en-GB" b="1" dirty="0"/>
              <a:t> </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sp>
        <p:nvSpPr>
          <p:cNvPr id="6" name="TextBox 5">
            <a:extLst>
              <a:ext uri="{FF2B5EF4-FFF2-40B4-BE49-F238E27FC236}">
                <a16:creationId xmlns:a16="http://schemas.microsoft.com/office/drawing/2014/main" id="{FFF94C2F-425E-1304-5AD1-B03152F920FF}"/>
              </a:ext>
            </a:extLst>
          </p:cNvPr>
          <p:cNvSpPr txBox="1"/>
          <p:nvPr/>
        </p:nvSpPr>
        <p:spPr>
          <a:xfrm>
            <a:off x="462117" y="583839"/>
            <a:ext cx="11484078" cy="5262979"/>
          </a:xfrm>
          <a:prstGeom prst="rect">
            <a:avLst/>
          </a:prstGeom>
          <a:noFill/>
        </p:spPr>
        <p:txBody>
          <a:bodyPr wrap="square" rtlCol="0">
            <a:spAutoFit/>
          </a:bodyPr>
          <a:lstStyle/>
          <a:p>
            <a:pPr marL="342900" indent="-342900">
              <a:buFont typeface="Arial" panose="020B0604020202020204" pitchFamily="34" charset="0"/>
              <a:buChar char="•"/>
            </a:pPr>
            <a:r>
              <a:rPr lang="en-GB" sz="2400" b="1" i="1" dirty="0"/>
              <a:t>Obsolescence</a:t>
            </a:r>
            <a:r>
              <a:rPr lang="en-GB" sz="2400" dirty="0"/>
              <a:t> is the process by which products become unusable, or unfashionable, resulting in their end-of-use, and potential replacement.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err="1"/>
              <a:t>Maycroft</a:t>
            </a:r>
            <a:r>
              <a:rPr lang="en-GB" sz="2400" dirty="0"/>
              <a:t> (2009) considers there to be three types of obsolescence in contemporary product design:</a:t>
            </a:r>
          </a:p>
          <a:p>
            <a:endParaRPr lang="en-GB" sz="2400" dirty="0"/>
          </a:p>
          <a:p>
            <a:r>
              <a:rPr lang="en-GB" sz="2400" b="1" dirty="0"/>
              <a:t>Technical obsolescence</a:t>
            </a:r>
          </a:p>
          <a:p>
            <a:pPr marL="342900" indent="-342900">
              <a:buFont typeface="Arial" panose="020B0604020202020204" pitchFamily="34" charset="0"/>
              <a:buChar char="•"/>
            </a:pPr>
            <a:r>
              <a:rPr lang="en-GB" sz="2400" dirty="0"/>
              <a:t>Replacement resulting from technical advancements (both hardware and software).</a:t>
            </a:r>
          </a:p>
          <a:p>
            <a:pPr marL="342900" indent="-342900">
              <a:buFont typeface="Arial" panose="020B0604020202020204" pitchFamily="34" charset="0"/>
              <a:buChar char="•"/>
            </a:pPr>
            <a:r>
              <a:rPr lang="en-GB" sz="2400" dirty="0"/>
              <a:t>Linked with ‘incompatibility’ obsolescence – designing new features, meaning older versions no longer work</a:t>
            </a:r>
          </a:p>
          <a:p>
            <a:pPr marL="342900" indent="-342900">
              <a:buFont typeface="Arial" panose="020B0604020202020204" pitchFamily="34" charset="0"/>
              <a:buChar char="•"/>
            </a:pPr>
            <a:r>
              <a:rPr lang="en-GB" sz="2400" dirty="0"/>
              <a:t>Decision-making during design regarding durability and reliability</a:t>
            </a:r>
          </a:p>
          <a:p>
            <a:pPr marL="342900" indent="-342900">
              <a:buFont typeface="Arial" panose="020B0604020202020204" pitchFamily="34" charset="0"/>
              <a:buChar char="•"/>
            </a:pPr>
            <a:r>
              <a:rPr lang="en-GB" sz="2400" dirty="0"/>
              <a:t>Sometimes sceptics refer to this as ‘in-built’, ‘programmed’, or ‘planned’, suggesting a deliberate malfunction to ensure end-of-life </a:t>
            </a:r>
          </a:p>
          <a:p>
            <a:pPr marL="800100" lvl="1" indent="-342900">
              <a:buFont typeface="Arial" panose="020B0604020202020204" pitchFamily="34" charset="0"/>
              <a:buChar char="•"/>
            </a:pPr>
            <a:r>
              <a:rPr lang="en-GB" sz="2400" dirty="0"/>
              <a:t>e.g. Microsoft Xbox 360’s infamous ‘Red- ring of death’</a:t>
            </a:r>
          </a:p>
        </p:txBody>
      </p:sp>
      <p:pic>
        <p:nvPicPr>
          <p:cNvPr id="11" name="Picture 10">
            <a:extLst>
              <a:ext uri="{FF2B5EF4-FFF2-40B4-BE49-F238E27FC236}">
                <a16:creationId xmlns:a16="http://schemas.microsoft.com/office/drawing/2014/main" id="{0D0E669E-E7AE-B506-0391-D996F4CFE38E}"/>
              </a:ext>
            </a:extLst>
          </p:cNvPr>
          <p:cNvPicPr>
            <a:picLocks noChangeAspect="1"/>
          </p:cNvPicPr>
          <p:nvPr/>
        </p:nvPicPr>
        <p:blipFill>
          <a:blip r:embed="rId3"/>
          <a:stretch>
            <a:fillRect/>
          </a:stretch>
        </p:blipFill>
        <p:spPr>
          <a:xfrm>
            <a:off x="8499815" y="5023383"/>
            <a:ext cx="2625070" cy="1472227"/>
          </a:xfrm>
          <a:prstGeom prst="rect">
            <a:avLst/>
          </a:prstGeom>
        </p:spPr>
      </p:pic>
    </p:spTree>
    <p:extLst>
      <p:ext uri="{BB962C8B-B14F-4D97-AF65-F5344CB8AC3E}">
        <p14:creationId xmlns:p14="http://schemas.microsoft.com/office/powerpoint/2010/main" val="14331534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i="0" dirty="0">
                <a:effectLst/>
                <a:latin typeface="Söhne"/>
              </a:rPr>
              <a:t>Obsolescence</a:t>
            </a:r>
            <a:r>
              <a:rPr lang="en-GB" b="1" dirty="0"/>
              <a:t> </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sp>
        <p:nvSpPr>
          <p:cNvPr id="6" name="TextBox 5">
            <a:extLst>
              <a:ext uri="{FF2B5EF4-FFF2-40B4-BE49-F238E27FC236}">
                <a16:creationId xmlns:a16="http://schemas.microsoft.com/office/drawing/2014/main" id="{FFF94C2F-425E-1304-5AD1-B03152F920FF}"/>
              </a:ext>
            </a:extLst>
          </p:cNvPr>
          <p:cNvSpPr txBox="1"/>
          <p:nvPr/>
        </p:nvSpPr>
        <p:spPr>
          <a:xfrm>
            <a:off x="462117" y="583839"/>
            <a:ext cx="7852830" cy="5632311"/>
          </a:xfrm>
          <a:prstGeom prst="rect">
            <a:avLst/>
          </a:prstGeom>
          <a:noFill/>
        </p:spPr>
        <p:txBody>
          <a:bodyPr wrap="square" rtlCol="0">
            <a:spAutoFit/>
          </a:bodyPr>
          <a:lstStyle/>
          <a:p>
            <a:pPr marL="342900" indent="-342900">
              <a:buFont typeface="Arial" panose="020B0604020202020204" pitchFamily="34" charset="0"/>
              <a:buChar char="•"/>
            </a:pPr>
            <a:r>
              <a:rPr lang="en-GB" sz="2400" dirty="0"/>
              <a:t>Examples of technical obsolesce:</a:t>
            </a:r>
          </a:p>
          <a:p>
            <a:pPr marL="800100" lvl="1" indent="-342900">
              <a:buFont typeface="Arial" panose="020B0604020202020204" pitchFamily="34" charset="0"/>
              <a:buChar char="•"/>
            </a:pPr>
            <a:r>
              <a:rPr lang="en-GB" sz="2400" dirty="0"/>
              <a:t>Music technology</a:t>
            </a:r>
          </a:p>
          <a:p>
            <a:pPr marL="800100" lvl="1" indent="-342900">
              <a:buFont typeface="Arial" panose="020B0604020202020204" pitchFamily="34" charset="0"/>
              <a:buChar char="•"/>
            </a:pPr>
            <a:r>
              <a:rPr lang="en-GB" sz="2400" dirty="0"/>
              <a:t>Personal computing and mobile phone software</a:t>
            </a:r>
          </a:p>
          <a:p>
            <a:pPr marL="342900" indent="-342900">
              <a:buFont typeface="Arial" panose="020B0604020202020204" pitchFamily="34" charset="0"/>
              <a:buChar char="•"/>
            </a:pPr>
            <a:r>
              <a:rPr lang="en-GB" sz="2400" dirty="0"/>
              <a:t>Planned technical obsolescence: Lightbulbs </a:t>
            </a:r>
          </a:p>
          <a:p>
            <a:pPr marL="800100" lvl="1" indent="-342900">
              <a:buFont typeface="Arial" panose="020B0604020202020204" pitchFamily="34" charset="0"/>
              <a:buChar char="•"/>
            </a:pPr>
            <a:r>
              <a:rPr lang="en-GB" sz="2400" dirty="0"/>
              <a:t>Phoebus cartel designed lightbulbs to last 1,000 hours instead of previously achieved 2,500</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Tackling planned technical obsolescence:</a:t>
            </a:r>
          </a:p>
          <a:p>
            <a:pPr marL="800100" lvl="1" indent="-342900">
              <a:buFont typeface="Arial" panose="020B0604020202020204" pitchFamily="34" charset="0"/>
              <a:buChar char="•"/>
            </a:pPr>
            <a:r>
              <a:rPr lang="en-GB" sz="2400" dirty="0"/>
              <a:t>France has introduced a law, (via </a:t>
            </a:r>
            <a:r>
              <a:rPr lang="fr-FR" sz="2400" dirty="0"/>
              <a:t>Halte à l’Obsolescence Programmée,</a:t>
            </a:r>
            <a:r>
              <a:rPr lang="en-GB" sz="2400" dirty="0"/>
              <a:t> HOP) to make ‘planned’ obsolescence a crime</a:t>
            </a:r>
          </a:p>
          <a:p>
            <a:pPr marL="800100" lvl="1" indent="-342900">
              <a:buFont typeface="Arial" panose="020B0604020202020204" pitchFamily="34" charset="0"/>
              <a:buChar char="•"/>
            </a:pPr>
            <a:r>
              <a:rPr lang="en-GB" sz="2400" dirty="0"/>
              <a:t>HOP also requires companies to determine the repairability of their products</a:t>
            </a:r>
          </a:p>
          <a:p>
            <a:pPr marL="800100" lvl="1" indent="-342900">
              <a:buFont typeface="Arial" panose="020B0604020202020204" pitchFamily="34" charset="0"/>
              <a:buChar char="•"/>
            </a:pPr>
            <a:r>
              <a:rPr lang="en-GB" sz="2400" dirty="0"/>
              <a:t>In 2017, Apple, HP, and Epson were all investigated</a:t>
            </a:r>
          </a:p>
          <a:p>
            <a:pPr marL="800100" lvl="1" indent="-342900">
              <a:buFont typeface="Arial" panose="020B0604020202020204" pitchFamily="34" charset="0"/>
              <a:buChar char="•"/>
            </a:pPr>
            <a:r>
              <a:rPr lang="en-GB" sz="2400" dirty="0"/>
              <a:t>To date, no companies have been convicted.</a:t>
            </a:r>
          </a:p>
        </p:txBody>
      </p:sp>
      <p:pic>
        <p:nvPicPr>
          <p:cNvPr id="7" name="Picture 6">
            <a:extLst>
              <a:ext uri="{FF2B5EF4-FFF2-40B4-BE49-F238E27FC236}">
                <a16:creationId xmlns:a16="http://schemas.microsoft.com/office/drawing/2014/main" id="{18A825A0-5F01-2942-C5BD-E02AC95769FC}"/>
              </a:ext>
            </a:extLst>
          </p:cNvPr>
          <p:cNvPicPr>
            <a:picLocks noChangeAspect="1"/>
          </p:cNvPicPr>
          <p:nvPr/>
        </p:nvPicPr>
        <p:blipFill>
          <a:blip r:embed="rId3"/>
          <a:stretch>
            <a:fillRect/>
          </a:stretch>
        </p:blipFill>
        <p:spPr>
          <a:xfrm>
            <a:off x="9239608" y="3118152"/>
            <a:ext cx="2914957" cy="1486555"/>
          </a:xfrm>
          <a:prstGeom prst="rect">
            <a:avLst/>
          </a:prstGeom>
        </p:spPr>
      </p:pic>
      <p:sp>
        <p:nvSpPr>
          <p:cNvPr id="10" name="TextBox 9">
            <a:extLst>
              <a:ext uri="{FF2B5EF4-FFF2-40B4-BE49-F238E27FC236}">
                <a16:creationId xmlns:a16="http://schemas.microsoft.com/office/drawing/2014/main" id="{1A113C13-C8B2-B195-4A59-8A06E222ABFA}"/>
              </a:ext>
            </a:extLst>
          </p:cNvPr>
          <p:cNvSpPr txBox="1"/>
          <p:nvPr/>
        </p:nvSpPr>
        <p:spPr>
          <a:xfrm>
            <a:off x="9458791" y="3455606"/>
            <a:ext cx="2476590" cy="276999"/>
          </a:xfrm>
          <a:prstGeom prst="rect">
            <a:avLst/>
          </a:prstGeom>
          <a:noFill/>
        </p:spPr>
        <p:txBody>
          <a:bodyPr wrap="square">
            <a:spAutoFit/>
          </a:bodyPr>
          <a:lstStyle/>
          <a:p>
            <a:r>
              <a:rPr lang="en-GB" sz="1200" dirty="0"/>
              <a:t>https://www.stopobsolescence.org/</a:t>
            </a:r>
          </a:p>
        </p:txBody>
      </p:sp>
      <p:pic>
        <p:nvPicPr>
          <p:cNvPr id="11" name="Picture 10">
            <a:extLst>
              <a:ext uri="{FF2B5EF4-FFF2-40B4-BE49-F238E27FC236}">
                <a16:creationId xmlns:a16="http://schemas.microsoft.com/office/drawing/2014/main" id="{F5F9FFEF-D658-14AA-AD17-7E9E223F520B}"/>
              </a:ext>
            </a:extLst>
          </p:cNvPr>
          <p:cNvPicPr>
            <a:picLocks noChangeAspect="1"/>
          </p:cNvPicPr>
          <p:nvPr/>
        </p:nvPicPr>
        <p:blipFill rotWithShape="1">
          <a:blip r:embed="rId4"/>
          <a:srcRect t="15730" b="10038"/>
          <a:stretch/>
        </p:blipFill>
        <p:spPr>
          <a:xfrm>
            <a:off x="8314947" y="420063"/>
            <a:ext cx="3322451" cy="1818967"/>
          </a:xfrm>
          <a:prstGeom prst="rect">
            <a:avLst/>
          </a:prstGeom>
        </p:spPr>
      </p:pic>
      <p:pic>
        <p:nvPicPr>
          <p:cNvPr id="13" name="Picture 12">
            <a:extLst>
              <a:ext uri="{FF2B5EF4-FFF2-40B4-BE49-F238E27FC236}">
                <a16:creationId xmlns:a16="http://schemas.microsoft.com/office/drawing/2014/main" id="{3D504DF9-4D20-74FE-03E2-4B2C7A205872}"/>
              </a:ext>
            </a:extLst>
          </p:cNvPr>
          <p:cNvPicPr>
            <a:picLocks noChangeAspect="1"/>
          </p:cNvPicPr>
          <p:nvPr/>
        </p:nvPicPr>
        <p:blipFill>
          <a:blip r:embed="rId5"/>
          <a:stretch>
            <a:fillRect/>
          </a:stretch>
        </p:blipFill>
        <p:spPr>
          <a:xfrm>
            <a:off x="7988299" y="4636026"/>
            <a:ext cx="4166266" cy="1798769"/>
          </a:xfrm>
          <a:prstGeom prst="rect">
            <a:avLst/>
          </a:prstGeom>
        </p:spPr>
      </p:pic>
      <p:pic>
        <p:nvPicPr>
          <p:cNvPr id="15" name="Picture 14">
            <a:extLst>
              <a:ext uri="{FF2B5EF4-FFF2-40B4-BE49-F238E27FC236}">
                <a16:creationId xmlns:a16="http://schemas.microsoft.com/office/drawing/2014/main" id="{BDFA3D04-90E9-8DE7-7DBD-B746B112C71B}"/>
              </a:ext>
            </a:extLst>
          </p:cNvPr>
          <p:cNvPicPr>
            <a:picLocks noChangeAspect="1"/>
          </p:cNvPicPr>
          <p:nvPr/>
        </p:nvPicPr>
        <p:blipFill>
          <a:blip r:embed="rId6"/>
          <a:stretch>
            <a:fillRect/>
          </a:stretch>
        </p:blipFill>
        <p:spPr>
          <a:xfrm>
            <a:off x="6095998" y="2519817"/>
            <a:ext cx="3048922" cy="658903"/>
          </a:xfrm>
          <a:prstGeom prst="rect">
            <a:avLst/>
          </a:prstGeom>
        </p:spPr>
      </p:pic>
    </p:spTree>
    <p:extLst>
      <p:ext uri="{BB962C8B-B14F-4D97-AF65-F5344CB8AC3E}">
        <p14:creationId xmlns:p14="http://schemas.microsoft.com/office/powerpoint/2010/main" val="27057709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i="0" dirty="0">
                <a:effectLst/>
                <a:latin typeface="Söhne"/>
              </a:rPr>
              <a:t>Obsolescence</a:t>
            </a:r>
            <a:r>
              <a:rPr lang="en-GB" b="1" dirty="0"/>
              <a:t> </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sp>
        <p:nvSpPr>
          <p:cNvPr id="6" name="TextBox 5">
            <a:extLst>
              <a:ext uri="{FF2B5EF4-FFF2-40B4-BE49-F238E27FC236}">
                <a16:creationId xmlns:a16="http://schemas.microsoft.com/office/drawing/2014/main" id="{FFF94C2F-425E-1304-5AD1-B03152F920FF}"/>
              </a:ext>
            </a:extLst>
          </p:cNvPr>
          <p:cNvSpPr txBox="1"/>
          <p:nvPr/>
        </p:nvSpPr>
        <p:spPr>
          <a:xfrm>
            <a:off x="462117" y="583839"/>
            <a:ext cx="7148051" cy="5262979"/>
          </a:xfrm>
          <a:prstGeom prst="rect">
            <a:avLst/>
          </a:prstGeom>
          <a:noFill/>
        </p:spPr>
        <p:txBody>
          <a:bodyPr wrap="square" rtlCol="0">
            <a:spAutoFit/>
          </a:bodyPr>
          <a:lstStyle/>
          <a:p>
            <a:r>
              <a:rPr lang="en-GB" sz="2400" b="1" dirty="0"/>
              <a:t>Stylistic / Aesthetic obsolescence</a:t>
            </a:r>
          </a:p>
          <a:p>
            <a:pPr marL="342900" indent="-342900">
              <a:buFont typeface="Arial" panose="020B0604020202020204" pitchFamily="34" charset="0"/>
              <a:buChar char="•"/>
            </a:pPr>
            <a:r>
              <a:rPr lang="en-GB" sz="2400" dirty="0"/>
              <a:t>Sometimes called ‘Psychological obsolescence’</a:t>
            </a:r>
          </a:p>
          <a:p>
            <a:pPr marL="342900" indent="-342900">
              <a:buFont typeface="Arial" panose="020B0604020202020204" pitchFamily="34" charset="0"/>
              <a:buChar char="•"/>
            </a:pPr>
            <a:r>
              <a:rPr lang="en-GB" sz="2400" dirty="0"/>
              <a:t>Redesigning products to have a newer, ‘more modern’ look, to appeal to consumer demand for contemporary products</a:t>
            </a:r>
          </a:p>
          <a:p>
            <a:pPr marL="342900" indent="-342900">
              <a:buFont typeface="Arial" panose="020B0604020202020204" pitchFamily="34" charset="0"/>
              <a:buChar char="•"/>
            </a:pPr>
            <a:r>
              <a:rPr lang="en-GB" sz="2400" dirty="0"/>
              <a:t>Commodities such as cars, smartphones, and clothing, have become fashionable</a:t>
            </a:r>
          </a:p>
          <a:p>
            <a:pPr marL="342900" indent="-342900">
              <a:buFont typeface="Arial" panose="020B0604020202020204" pitchFamily="34" charset="0"/>
              <a:buChar char="•"/>
            </a:pPr>
            <a:r>
              <a:rPr lang="en-GB" sz="2400" dirty="0"/>
              <a:t>Reveals relationship between technical obsolescence and perceived obsolescence.</a:t>
            </a:r>
          </a:p>
          <a:p>
            <a:endParaRPr lang="en-GB" sz="2400" dirty="0"/>
          </a:p>
          <a:p>
            <a:endParaRPr lang="en-GB" sz="2400" dirty="0"/>
          </a:p>
          <a:p>
            <a:endParaRPr lang="en-GB" sz="2400" dirty="0"/>
          </a:p>
          <a:p>
            <a:endParaRPr lang="en-GB" sz="2400" dirty="0"/>
          </a:p>
          <a:p>
            <a:endParaRPr lang="en-GB" sz="2400" dirty="0"/>
          </a:p>
        </p:txBody>
      </p:sp>
      <p:pic>
        <p:nvPicPr>
          <p:cNvPr id="3" name="Picture 2">
            <a:extLst>
              <a:ext uri="{FF2B5EF4-FFF2-40B4-BE49-F238E27FC236}">
                <a16:creationId xmlns:a16="http://schemas.microsoft.com/office/drawing/2014/main" id="{903C82EF-AA7A-3E2C-4AD5-DB3E446C519F}"/>
              </a:ext>
            </a:extLst>
          </p:cNvPr>
          <p:cNvPicPr>
            <a:picLocks noChangeAspect="1"/>
          </p:cNvPicPr>
          <p:nvPr/>
        </p:nvPicPr>
        <p:blipFill>
          <a:blip r:embed="rId3"/>
          <a:stretch>
            <a:fillRect/>
          </a:stretch>
        </p:blipFill>
        <p:spPr>
          <a:xfrm>
            <a:off x="7360217" y="427014"/>
            <a:ext cx="4661475" cy="2273723"/>
          </a:xfrm>
          <a:prstGeom prst="rect">
            <a:avLst/>
          </a:prstGeom>
        </p:spPr>
      </p:pic>
      <p:pic>
        <p:nvPicPr>
          <p:cNvPr id="7" name="Picture 6">
            <a:extLst>
              <a:ext uri="{FF2B5EF4-FFF2-40B4-BE49-F238E27FC236}">
                <a16:creationId xmlns:a16="http://schemas.microsoft.com/office/drawing/2014/main" id="{D49BCC3C-0516-6F46-58EB-B3188E34C3B9}"/>
              </a:ext>
            </a:extLst>
          </p:cNvPr>
          <p:cNvPicPr>
            <a:picLocks noChangeAspect="1"/>
          </p:cNvPicPr>
          <p:nvPr/>
        </p:nvPicPr>
        <p:blipFill>
          <a:blip r:embed="rId4"/>
          <a:stretch>
            <a:fillRect/>
          </a:stretch>
        </p:blipFill>
        <p:spPr>
          <a:xfrm>
            <a:off x="7904808" y="3483519"/>
            <a:ext cx="1952625" cy="2857500"/>
          </a:xfrm>
          <a:prstGeom prst="rect">
            <a:avLst/>
          </a:prstGeom>
        </p:spPr>
      </p:pic>
      <p:sp>
        <p:nvSpPr>
          <p:cNvPr id="10" name="TextBox 9">
            <a:extLst>
              <a:ext uri="{FF2B5EF4-FFF2-40B4-BE49-F238E27FC236}">
                <a16:creationId xmlns:a16="http://schemas.microsoft.com/office/drawing/2014/main" id="{9060C957-99BC-EFE1-9EA5-76B04D713186}"/>
              </a:ext>
            </a:extLst>
          </p:cNvPr>
          <p:cNvSpPr txBox="1"/>
          <p:nvPr/>
        </p:nvSpPr>
        <p:spPr>
          <a:xfrm>
            <a:off x="9751338" y="3882125"/>
            <a:ext cx="2351950" cy="2585323"/>
          </a:xfrm>
          <a:prstGeom prst="rect">
            <a:avLst/>
          </a:prstGeom>
          <a:noFill/>
        </p:spPr>
        <p:txBody>
          <a:bodyPr wrap="square">
            <a:spAutoFit/>
          </a:bodyPr>
          <a:lstStyle/>
          <a:p>
            <a:pPr algn="ctr"/>
            <a:r>
              <a:rPr lang="en-GB" b="1" i="1" dirty="0">
                <a:latin typeface="Comic Sans MS" panose="030F0702030302020204" pitchFamily="66" charset="0"/>
              </a:rPr>
              <a:t>“instilling in the buyer the desire to own something a little newer, a little better, a little sooner than is necessary”</a:t>
            </a:r>
          </a:p>
          <a:p>
            <a:pPr algn="ctr"/>
            <a:r>
              <a:rPr lang="en-GB" dirty="0"/>
              <a:t>Steven Brookes, industrial designer</a:t>
            </a:r>
          </a:p>
        </p:txBody>
      </p:sp>
      <p:pic>
        <p:nvPicPr>
          <p:cNvPr id="12" name="Picture 11">
            <a:extLst>
              <a:ext uri="{FF2B5EF4-FFF2-40B4-BE49-F238E27FC236}">
                <a16:creationId xmlns:a16="http://schemas.microsoft.com/office/drawing/2014/main" id="{E2FDF93A-0D17-3B48-F2C3-344862FD6E86}"/>
              </a:ext>
            </a:extLst>
          </p:cNvPr>
          <p:cNvPicPr>
            <a:picLocks noChangeAspect="1"/>
          </p:cNvPicPr>
          <p:nvPr/>
        </p:nvPicPr>
        <p:blipFill>
          <a:blip r:embed="rId5"/>
          <a:stretch>
            <a:fillRect/>
          </a:stretch>
        </p:blipFill>
        <p:spPr>
          <a:xfrm>
            <a:off x="167477" y="4725168"/>
            <a:ext cx="7283828" cy="1350605"/>
          </a:xfrm>
          <a:prstGeom prst="rect">
            <a:avLst/>
          </a:prstGeom>
        </p:spPr>
      </p:pic>
      <p:sp>
        <p:nvSpPr>
          <p:cNvPr id="14" name="TextBox 13">
            <a:extLst>
              <a:ext uri="{FF2B5EF4-FFF2-40B4-BE49-F238E27FC236}">
                <a16:creationId xmlns:a16="http://schemas.microsoft.com/office/drawing/2014/main" id="{8ABDB0B7-6D51-BD88-7841-FCFC9F0B203D}"/>
              </a:ext>
            </a:extLst>
          </p:cNvPr>
          <p:cNvSpPr txBox="1"/>
          <p:nvPr/>
        </p:nvSpPr>
        <p:spPr>
          <a:xfrm>
            <a:off x="7610169" y="2770160"/>
            <a:ext cx="4493120" cy="861774"/>
          </a:xfrm>
          <a:prstGeom prst="rect">
            <a:avLst/>
          </a:prstGeom>
          <a:noFill/>
        </p:spPr>
        <p:txBody>
          <a:bodyPr wrap="square">
            <a:spAutoFit/>
          </a:bodyPr>
          <a:lstStyle/>
          <a:p>
            <a:r>
              <a:rPr lang="en-GB" dirty="0"/>
              <a:t>Design evolution of the Volkswagen Golf, the Peugeot 308 and the Seat Leon. </a:t>
            </a:r>
            <a:r>
              <a:rPr lang="en-GB" sz="1200" dirty="0"/>
              <a:t>Source: Pardo-Vicente et al., 2022</a:t>
            </a:r>
            <a:endParaRPr lang="en-GB" dirty="0"/>
          </a:p>
        </p:txBody>
      </p:sp>
    </p:spTree>
    <p:extLst>
      <p:ext uri="{BB962C8B-B14F-4D97-AF65-F5344CB8AC3E}">
        <p14:creationId xmlns:p14="http://schemas.microsoft.com/office/powerpoint/2010/main" val="4518955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i="0" dirty="0">
                <a:effectLst/>
                <a:latin typeface="Söhne"/>
              </a:rPr>
              <a:t> Obsolescence: Fast fashion</a:t>
            </a:r>
            <a:endParaRPr lang="en-GB" b="1" dirty="0"/>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t="-185" r="74799" b="185"/>
          <a:stretch/>
        </p:blipFill>
        <p:spPr>
          <a:xfrm>
            <a:off x="20" y="369332"/>
            <a:ext cx="2047441"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50" name="Picture 2" descr="Graph between 2000 to 2015. Clothing sales doubled within this time, whilst world GDP increased and average number of times an item is worn decreased.">
            <a:extLst>
              <a:ext uri="{FF2B5EF4-FFF2-40B4-BE49-F238E27FC236}">
                <a16:creationId xmlns:a16="http://schemas.microsoft.com/office/drawing/2014/main" id="{06A62BED-0583-90AB-B02F-927A298F698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83293" y="1522757"/>
            <a:ext cx="9164001" cy="460637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6B03325-B83A-2D21-BC97-63F85EAC233E}"/>
              </a:ext>
            </a:extLst>
          </p:cNvPr>
          <p:cNvSpPr txBox="1"/>
          <p:nvPr/>
        </p:nvSpPr>
        <p:spPr>
          <a:xfrm>
            <a:off x="2296774" y="617739"/>
            <a:ext cx="8808548" cy="830997"/>
          </a:xfrm>
          <a:prstGeom prst="rect">
            <a:avLst/>
          </a:prstGeom>
          <a:noFill/>
        </p:spPr>
        <p:txBody>
          <a:bodyPr wrap="square">
            <a:spAutoFit/>
          </a:bodyPr>
          <a:lstStyle/>
          <a:p>
            <a:pPr algn="ctr"/>
            <a:r>
              <a:rPr lang="en-GB" sz="2400" dirty="0"/>
              <a:t>The ‘fast fashion’ industry is a prime example of the link between aesthetic obsolescence and increased GDP</a:t>
            </a:r>
          </a:p>
        </p:txBody>
      </p:sp>
    </p:spTree>
    <p:extLst>
      <p:ext uri="{BB962C8B-B14F-4D97-AF65-F5344CB8AC3E}">
        <p14:creationId xmlns:p14="http://schemas.microsoft.com/office/powerpoint/2010/main" val="36990725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i="0" dirty="0">
                <a:effectLst/>
                <a:latin typeface="Söhne"/>
              </a:rPr>
              <a:t>Obsolescence</a:t>
            </a:r>
            <a:r>
              <a:rPr lang="en-GB" b="1" dirty="0"/>
              <a:t> </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sp>
        <p:nvSpPr>
          <p:cNvPr id="6" name="TextBox 5">
            <a:extLst>
              <a:ext uri="{FF2B5EF4-FFF2-40B4-BE49-F238E27FC236}">
                <a16:creationId xmlns:a16="http://schemas.microsoft.com/office/drawing/2014/main" id="{FFF94C2F-425E-1304-5AD1-B03152F920FF}"/>
              </a:ext>
            </a:extLst>
          </p:cNvPr>
          <p:cNvSpPr txBox="1"/>
          <p:nvPr/>
        </p:nvSpPr>
        <p:spPr>
          <a:xfrm>
            <a:off x="462117" y="583839"/>
            <a:ext cx="10854812" cy="2677656"/>
          </a:xfrm>
          <a:prstGeom prst="rect">
            <a:avLst/>
          </a:prstGeom>
          <a:noFill/>
        </p:spPr>
        <p:txBody>
          <a:bodyPr wrap="square" rtlCol="0">
            <a:spAutoFit/>
          </a:bodyPr>
          <a:lstStyle/>
          <a:p>
            <a:r>
              <a:rPr lang="en-GB" sz="2400" b="1" dirty="0"/>
              <a:t>The superfluous within the necessary</a:t>
            </a:r>
            <a:endParaRPr lang="en-GB" sz="2400" dirty="0"/>
          </a:p>
          <a:p>
            <a:pPr marL="342900" indent="-342900">
              <a:buFont typeface="Arial" panose="020B0604020202020204" pitchFamily="34" charset="0"/>
              <a:buChar char="•"/>
            </a:pPr>
            <a:r>
              <a:rPr lang="en-GB" sz="2400" dirty="0"/>
              <a:t>Designing commodities with minor additions / modifications to create perceived obsolescence of previous products</a:t>
            </a:r>
          </a:p>
          <a:p>
            <a:pPr marL="342900" indent="-342900">
              <a:buFont typeface="Arial" panose="020B0604020202020204" pitchFamily="34" charset="0"/>
              <a:buChar char="•"/>
            </a:pPr>
            <a:r>
              <a:rPr lang="en-GB" sz="2400" dirty="0"/>
              <a:t>Additional components with limited value-add, either in-built, or as additional associated products to purchase – peripherals such as cables and accessories</a:t>
            </a:r>
          </a:p>
          <a:p>
            <a:endParaRPr lang="en-GB" sz="2400" dirty="0"/>
          </a:p>
          <a:p>
            <a:r>
              <a:rPr lang="en-GB" sz="2400" dirty="0"/>
              <a:t> Other forms of obsolescence exist, as documented by </a:t>
            </a:r>
            <a:r>
              <a:rPr lang="en-GB" sz="2400" dirty="0" err="1"/>
              <a:t>Schallmo</a:t>
            </a:r>
            <a:r>
              <a:rPr lang="en-GB" sz="2400" dirty="0"/>
              <a:t> et al., (2012):</a:t>
            </a:r>
          </a:p>
        </p:txBody>
      </p:sp>
      <p:pic>
        <p:nvPicPr>
          <p:cNvPr id="9" name="Picture 8">
            <a:extLst>
              <a:ext uri="{FF2B5EF4-FFF2-40B4-BE49-F238E27FC236}">
                <a16:creationId xmlns:a16="http://schemas.microsoft.com/office/drawing/2014/main" id="{C1032B29-3F78-FE89-984A-1F4C222F050B}"/>
              </a:ext>
            </a:extLst>
          </p:cNvPr>
          <p:cNvPicPr>
            <a:picLocks noChangeAspect="1"/>
          </p:cNvPicPr>
          <p:nvPr/>
        </p:nvPicPr>
        <p:blipFill>
          <a:blip r:embed="rId3"/>
          <a:stretch>
            <a:fillRect/>
          </a:stretch>
        </p:blipFill>
        <p:spPr>
          <a:xfrm>
            <a:off x="2207957" y="3261495"/>
            <a:ext cx="8096250" cy="2886075"/>
          </a:xfrm>
          <a:prstGeom prst="rect">
            <a:avLst/>
          </a:prstGeom>
        </p:spPr>
      </p:pic>
    </p:spTree>
    <p:extLst>
      <p:ext uri="{BB962C8B-B14F-4D97-AF65-F5344CB8AC3E}">
        <p14:creationId xmlns:p14="http://schemas.microsoft.com/office/powerpoint/2010/main" val="12295951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26</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Summary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t="-185" r="74799" b="185"/>
          <a:stretch/>
        </p:blipFill>
        <p:spPr>
          <a:xfrm>
            <a:off x="20" y="369332"/>
            <a:ext cx="2047441"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83242207-E7B3-F0B6-E35F-05D986361456}"/>
              </a:ext>
            </a:extLst>
          </p:cNvPr>
          <p:cNvSpPr txBox="1"/>
          <p:nvPr/>
        </p:nvSpPr>
        <p:spPr>
          <a:xfrm>
            <a:off x="2611903" y="751964"/>
            <a:ext cx="8698827" cy="4893647"/>
          </a:xfrm>
          <a:prstGeom prst="rect">
            <a:avLst/>
          </a:prstGeom>
          <a:noFill/>
        </p:spPr>
        <p:txBody>
          <a:bodyPr wrap="square" rtlCol="0">
            <a:spAutoFit/>
          </a:bodyPr>
          <a:lstStyle/>
          <a:p>
            <a:r>
              <a:rPr lang="en-GB" sz="2400" dirty="0"/>
              <a:t>In this lecture we covered:</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Module overview</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coursework assignment brief</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different economic pathways (linear, recycling, and circular).</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link between linear activities and GDP – as well as alterative measures for growth</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Over-consumption and obsolescence </a:t>
            </a:r>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17067332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27</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313471" y="472546"/>
            <a:ext cx="8665330" cy="3662541"/>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Impacts of LE: Waste pollution</a:t>
            </a:r>
          </a:p>
          <a:p>
            <a:endParaRPr lang="en-GB" sz="2400" dirty="0"/>
          </a:p>
          <a:p>
            <a:r>
              <a:rPr lang="en-GB" sz="2400" dirty="0"/>
              <a:t>Suggested activities: </a:t>
            </a:r>
          </a:p>
          <a:p>
            <a:pPr marL="800100" lvl="1" indent="-342900">
              <a:buFontTx/>
              <a:buChar char="-"/>
            </a:pPr>
            <a:r>
              <a:rPr lang="en-GB" sz="2400" dirty="0"/>
              <a:t>Identify one object in your possession, and research it’s origin (natural materials), production process, and lifecycle pathway.</a:t>
            </a:r>
          </a:p>
          <a:p>
            <a:pPr marL="800100" lvl="1" indent="-342900">
              <a:buFontTx/>
              <a:buChar char="-"/>
            </a:pPr>
            <a:r>
              <a:rPr lang="en-GB" sz="2400" dirty="0"/>
              <a:t>Bring this object with you to the next lecture to present findings.</a:t>
            </a:r>
          </a:p>
          <a:p>
            <a:r>
              <a:rPr lang="en-GB" sz="2400" dirty="0"/>
              <a:t>Suggested reading:</a:t>
            </a:r>
          </a:p>
          <a:p>
            <a:pPr marL="285750" indent="-285750">
              <a:buFont typeface="Arial" panose="020B0604020202020204" pitchFamily="34" charset="0"/>
              <a:buChar char="•"/>
            </a:pPr>
            <a:endParaRPr lang="en-GB" sz="1600" dirty="0"/>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graphicFrame>
        <p:nvGraphicFramePr>
          <p:cNvPr id="7" name="Table 6">
            <a:extLst>
              <a:ext uri="{FF2B5EF4-FFF2-40B4-BE49-F238E27FC236}">
                <a16:creationId xmlns:a16="http://schemas.microsoft.com/office/drawing/2014/main" id="{E3ECD423-D696-8415-0DAC-14CAA7761952}"/>
              </a:ext>
            </a:extLst>
          </p:cNvPr>
          <p:cNvGraphicFramePr>
            <a:graphicFrameLocks noGrp="1"/>
          </p:cNvGraphicFramePr>
          <p:nvPr>
            <p:extLst>
              <p:ext uri="{D42A27DB-BD31-4B8C-83A1-F6EECF244321}">
                <p14:modId xmlns:p14="http://schemas.microsoft.com/office/powerpoint/2010/main" val="4191215515"/>
              </p:ext>
            </p:extLst>
          </p:nvPr>
        </p:nvGraphicFramePr>
        <p:xfrm>
          <a:off x="3659800" y="4045454"/>
          <a:ext cx="7603209" cy="2340000"/>
        </p:xfrm>
        <a:graphic>
          <a:graphicData uri="http://schemas.openxmlformats.org/drawingml/2006/table">
            <a:tbl>
              <a:tblPr firstRow="1" firstCol="1" bandRow="1"/>
              <a:tblGrid>
                <a:gridCol w="1078548">
                  <a:extLst>
                    <a:ext uri="{9D8B030D-6E8A-4147-A177-3AD203B41FA5}">
                      <a16:colId xmlns:a16="http://schemas.microsoft.com/office/drawing/2014/main" val="3575028041"/>
                    </a:ext>
                  </a:extLst>
                </a:gridCol>
                <a:gridCol w="5480241">
                  <a:extLst>
                    <a:ext uri="{9D8B030D-6E8A-4147-A177-3AD203B41FA5}">
                      <a16:colId xmlns:a16="http://schemas.microsoft.com/office/drawing/2014/main" val="193767730"/>
                    </a:ext>
                  </a:extLst>
                </a:gridCol>
                <a:gridCol w="1044420">
                  <a:extLst>
                    <a:ext uri="{9D8B030D-6E8A-4147-A177-3AD203B41FA5}">
                      <a16:colId xmlns:a16="http://schemas.microsoft.com/office/drawing/2014/main" val="260222920"/>
                    </a:ext>
                  </a:extLst>
                </a:gridCol>
              </a:tblGrid>
              <a:tr h="178877">
                <a:tc>
                  <a:txBody>
                    <a:bodyPr/>
                    <a:lstStyle/>
                    <a:p>
                      <a:pPr algn="just"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Classification</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hangingPunct="0">
                        <a:tabLst>
                          <a:tab pos="457200" algn="l"/>
                          <a:tab pos="914400" algn="l"/>
                        </a:tabLst>
                      </a:pPr>
                      <a:r>
                        <a:rPr lang="en-GB" sz="1100" b="1" dirty="0">
                          <a:solidFill>
                            <a:srgbClr val="000000"/>
                          </a:solidFill>
                          <a:effectLst/>
                          <a:latin typeface="Arial" panose="020B0604020202020204" pitchFamily="34" charset="0"/>
                          <a:ea typeface="Times New Roman" panose="02020603050405020304" pitchFamily="18" charset="0"/>
                        </a:rPr>
                        <a:t>Reading List entry</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Electronic*</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2413175036"/>
                  </a:ext>
                </a:extLst>
              </a:tr>
              <a:tr h="357753">
                <a:tc>
                  <a:txBody>
                    <a:bodyPr/>
                    <a:lstStyle/>
                    <a:p>
                      <a:pPr algn="just" hangingPunct="0">
                        <a:tabLst>
                          <a:tab pos="457200" algn="l"/>
                          <a:tab pos="914400" algn="l"/>
                        </a:tabLst>
                      </a:pPr>
                      <a:r>
                        <a:rPr lang="en-GB" sz="1100" dirty="0">
                          <a:effectLst/>
                          <a:latin typeface="Arial" panose="020B0604020202020204" pitchFamily="34" charset="0"/>
                          <a:ea typeface="Times New Roman" panose="02020603050405020304" pitchFamily="18" charset="0"/>
                        </a:rPr>
                        <a:t>Essential</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dirty="0">
                          <a:effectLst/>
                          <a:latin typeface="Arial" panose="020B0604020202020204" pitchFamily="34" charset="0"/>
                          <a:ea typeface="Times New Roman" panose="02020603050405020304" pitchFamily="18" charset="0"/>
                        </a:rPr>
                        <a:t>Torre, </a:t>
                      </a:r>
                      <a:r>
                        <a:rPr lang="en-GB" sz="1100" dirty="0" err="1">
                          <a:effectLst/>
                          <a:latin typeface="Arial" panose="020B0604020202020204" pitchFamily="34" charset="0"/>
                          <a:ea typeface="Times New Roman" panose="02020603050405020304" pitchFamily="18" charset="0"/>
                        </a:rPr>
                        <a:t>Cattaneo</a:t>
                      </a:r>
                      <a:r>
                        <a:rPr lang="en-GB" sz="1100" dirty="0">
                          <a:effectLst/>
                          <a:latin typeface="Arial" panose="020B0604020202020204" pitchFamily="34" charset="0"/>
                          <a:ea typeface="Times New Roman" panose="02020603050405020304" pitchFamily="18" charset="0"/>
                        </a:rPr>
                        <a:t>, </a:t>
                      </a:r>
                      <a:r>
                        <a:rPr lang="en-GB" sz="1100" dirty="0" err="1">
                          <a:effectLst/>
                          <a:latin typeface="Arial" panose="020B0604020202020204" pitchFamily="34" charset="0"/>
                          <a:ea typeface="Times New Roman" panose="02020603050405020304" pitchFamily="18" charset="0"/>
                        </a:rPr>
                        <a:t>Lenzi</a:t>
                      </a:r>
                      <a:r>
                        <a:rPr lang="en-GB" sz="1100" dirty="0">
                          <a:effectLst/>
                          <a:latin typeface="Arial" panose="020B0604020202020204" pitchFamily="34" charset="0"/>
                          <a:ea typeface="Times New Roman" panose="02020603050405020304" pitchFamily="18" charset="0"/>
                        </a:rPr>
                        <a:t> &amp; Zanelli (2020) </a:t>
                      </a:r>
                      <a:r>
                        <a:rPr lang="en-GB" sz="1100" i="1" dirty="0">
                          <a:effectLst/>
                          <a:latin typeface="Arial" panose="020B0604020202020204" pitchFamily="34" charset="0"/>
                          <a:ea typeface="Times New Roman" panose="02020603050405020304" pitchFamily="18" charset="0"/>
                        </a:rPr>
                        <a:t>Regeneration of the Built Environment from a Circular Economy Perspective</a:t>
                      </a:r>
                      <a:r>
                        <a:rPr lang="en-GB" sz="1100" dirty="0">
                          <a:effectLst/>
                          <a:latin typeface="Arial" panose="020B0604020202020204" pitchFamily="34" charset="0"/>
                          <a:ea typeface="Times New Roman" panose="02020603050405020304" pitchFamily="18" charset="0"/>
                        </a:rPr>
                        <a:t>, Switzerland: Springer Open</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MS Gothic" panose="020B0609070205080204" pitchFamily="49" charset="-128"/>
                          <a:ea typeface="Times New Roman" panose="02020603050405020304" pitchFamily="18" charset="0"/>
                          <a:cs typeface="Arial" panose="020B0604020202020204" pitchFamily="34" charset="0"/>
                        </a:rPr>
                        <a:t>☒</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83642669"/>
                  </a:ext>
                </a:extLst>
              </a:tr>
              <a:tr h="390276">
                <a:tc>
                  <a:txBody>
                    <a:bodyPr/>
                    <a:lstStyle/>
                    <a:p>
                      <a:pPr algn="just" hangingPunct="0">
                        <a:tabLst>
                          <a:tab pos="457200" algn="l"/>
                          <a:tab pos="914400" algn="l"/>
                        </a:tabLst>
                      </a:pPr>
                      <a:r>
                        <a:rPr lang="en-GB" sz="1100" kern="1200" dirty="0">
                          <a:solidFill>
                            <a:schemeClr val="tx1"/>
                          </a:solidFill>
                          <a:effectLst/>
                          <a:latin typeface="Arial" panose="020B0604020202020204" pitchFamily="34" charset="0"/>
                          <a:ea typeface="Times New Roman" panose="02020603050405020304" pitchFamily="18" charset="0"/>
                          <a:cs typeface="+mn-cs"/>
                        </a:rPr>
                        <a:t>Essential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algn="just" defTabSz="914400" rtl="0" eaLnBrk="1" latinLnBrk="0" hangingPunct="0">
                        <a:tabLst>
                          <a:tab pos="457200" algn="l"/>
                          <a:tab pos="914400" algn="l"/>
                        </a:tabLst>
                      </a:pPr>
                      <a:r>
                        <a:rPr lang="en-GB" sz="1100" kern="1200" dirty="0">
                          <a:solidFill>
                            <a:schemeClr val="tx1"/>
                          </a:solidFill>
                          <a:effectLst/>
                          <a:latin typeface="Arial" panose="020B0604020202020204" pitchFamily="34" charset="0"/>
                          <a:ea typeface="Times New Roman" panose="02020603050405020304" pitchFamily="18" charset="0"/>
                          <a:cs typeface="+mn-cs"/>
                        </a:rPr>
                        <a:t>William McDonough &amp; Michael </a:t>
                      </a:r>
                      <a:r>
                        <a:rPr lang="en-GB" sz="1100" kern="1200" dirty="0" err="1">
                          <a:solidFill>
                            <a:schemeClr val="tx1"/>
                          </a:solidFill>
                          <a:effectLst/>
                          <a:latin typeface="Arial" panose="020B0604020202020204" pitchFamily="34" charset="0"/>
                          <a:ea typeface="Times New Roman" panose="02020603050405020304" pitchFamily="18" charset="0"/>
                          <a:cs typeface="+mn-cs"/>
                        </a:rPr>
                        <a:t>Braungart</a:t>
                      </a:r>
                      <a:r>
                        <a:rPr lang="en-GB" sz="1100" kern="1200" dirty="0">
                          <a:solidFill>
                            <a:schemeClr val="tx1"/>
                          </a:solidFill>
                          <a:effectLst/>
                          <a:latin typeface="Arial" panose="020B0604020202020204" pitchFamily="34" charset="0"/>
                          <a:ea typeface="Times New Roman" panose="02020603050405020304" pitchFamily="18" charset="0"/>
                          <a:cs typeface="+mn-cs"/>
                        </a:rPr>
                        <a:t> 1958- (eds.) (2009) Cradle to cradle remaking the way we make things. London, Vintage Books.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dirty="0">
                          <a:effectLst/>
                          <a:latin typeface="Segoe UI Symbol" panose="020B0502040204020203" pitchFamily="34" charset="0"/>
                          <a:ea typeface="MS Gothic" panose="020B0609070205080204" pitchFamily="49" charset="-128"/>
                          <a:cs typeface="Segoe UI Symbol" panose="020B0502040204020203" pitchFamily="34" charset="0"/>
                        </a:rPr>
                        <a:t>☐</a:t>
                      </a:r>
                      <a:endParaRPr lang="en-GB" sz="1400" dirty="0">
                        <a:effectLst/>
                        <a:latin typeface="Times New Roman" panose="02020603050405020304" pitchFamily="18" charset="0"/>
                        <a:ea typeface="Times New Roman" panose="02020603050405020304" pitchFamily="18" charset="0"/>
                      </a:endParaRPr>
                    </a:p>
                    <a:p>
                      <a:pPr algn="ctr" hangingPunct="0"/>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85700607"/>
                  </a:ext>
                </a:extLst>
              </a:tr>
              <a:tr h="253017">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Further</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dirty="0">
                          <a:effectLst/>
                          <a:latin typeface="Arial" panose="020B0604020202020204" pitchFamily="34" charset="0"/>
                          <a:ea typeface="Times New Roman" panose="02020603050405020304" pitchFamily="18" charset="0"/>
                        </a:rPr>
                        <a:t>Journal of Economic Issues</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MS Gothic" panose="020B0609070205080204" pitchFamily="49" charset="-128"/>
                          <a:ea typeface="Times New Roman" panose="02020603050405020304" pitchFamily="18" charset="0"/>
                          <a:cs typeface="Arial" panose="020B0604020202020204" pitchFamily="34" charset="0"/>
                        </a:rPr>
                        <a:t>☒</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86509751"/>
                  </a:ext>
                </a:extLst>
              </a:tr>
              <a:tr h="390276">
                <a:tc>
                  <a:txBody>
                    <a:bodyPr/>
                    <a:lstStyle/>
                    <a:p>
                      <a:pPr algn="just" hangingPunct="0">
                        <a:tabLst>
                          <a:tab pos="457200" algn="l"/>
                          <a:tab pos="914400" algn="l"/>
                        </a:tabLst>
                      </a:pPr>
                      <a:r>
                        <a:rPr lang="en-GB" sz="1100" kern="1200" dirty="0">
                          <a:solidFill>
                            <a:schemeClr val="tx1"/>
                          </a:solidFill>
                          <a:effectLst/>
                          <a:latin typeface="Arial" panose="020B0604020202020204" pitchFamily="34" charset="0"/>
                          <a:ea typeface="Times New Roman" panose="02020603050405020304" pitchFamily="18" charset="0"/>
                          <a:cs typeface="+mn-cs"/>
                        </a:rPr>
                        <a:t>Further</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kern="1200" dirty="0">
                          <a:solidFill>
                            <a:schemeClr val="tx1"/>
                          </a:solidFill>
                          <a:effectLst/>
                          <a:latin typeface="Arial" panose="020B0604020202020204" pitchFamily="34" charset="0"/>
                          <a:ea typeface="Times New Roman" panose="02020603050405020304" pitchFamily="18" charset="0"/>
                          <a:cs typeface="+mn-cs"/>
                        </a:rPr>
                        <a:t>Dan O’Neill &amp; Rob  Dietz (eds.) (2013b) Enough is enough :  building a sustainable economy in a world of finite resources. Abingdon, Oxon, Routledge.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ctr" defTabSz="914400" rtl="0" eaLnBrk="1" fontAlgn="auto" latinLnBrk="0" hangingPunct="0">
                        <a:lnSpc>
                          <a:spcPct val="100000"/>
                        </a:lnSpc>
                        <a:spcBef>
                          <a:spcPts val="0"/>
                        </a:spcBef>
                        <a:spcAft>
                          <a:spcPts val="0"/>
                        </a:spcAft>
                        <a:buClrTx/>
                        <a:buSzTx/>
                        <a:buFontTx/>
                        <a:buNone/>
                        <a:tabLst/>
                        <a:defRPr/>
                      </a:pPr>
                      <a:r>
                        <a:rPr lang="en-GB" sz="1200" dirty="0">
                          <a:effectLst/>
                          <a:latin typeface="Segoe UI Symbol" panose="020B0502040204020203" pitchFamily="34" charset="0"/>
                          <a:ea typeface="MS Gothic" panose="020B0609070205080204" pitchFamily="49" charset="-128"/>
                          <a:cs typeface="Segoe UI Symbol" panose="020B0502040204020203" pitchFamily="34" charset="0"/>
                        </a:rPr>
                        <a:t>☐</a:t>
                      </a:r>
                      <a:endParaRPr lang="en-GB" sz="1400" dirty="0">
                        <a:effectLst/>
                        <a:latin typeface="Times New Roman" panose="02020603050405020304" pitchFamily="18" charset="0"/>
                        <a:ea typeface="Times New Roman" panose="02020603050405020304" pitchFamily="18" charset="0"/>
                      </a:endParaRPr>
                    </a:p>
                    <a:p>
                      <a:pPr algn="ctr" hangingPunct="0"/>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30381540"/>
                  </a:ext>
                </a:extLst>
              </a:tr>
              <a:tr h="390276">
                <a:tc>
                  <a:txBody>
                    <a:bodyPr/>
                    <a:lstStyle/>
                    <a:p>
                      <a:pPr algn="just" hangingPunct="0">
                        <a:tabLst>
                          <a:tab pos="457200" algn="l"/>
                          <a:tab pos="914400" algn="l"/>
                        </a:tabLst>
                      </a:pPr>
                      <a:r>
                        <a:rPr lang="en-GB" sz="1100" kern="1200" dirty="0">
                          <a:solidFill>
                            <a:schemeClr val="tx1"/>
                          </a:solidFill>
                          <a:effectLst/>
                          <a:latin typeface="Arial" panose="020B0604020202020204" pitchFamily="34" charset="0"/>
                          <a:ea typeface="Times New Roman" panose="02020603050405020304" pitchFamily="18" charset="0"/>
                          <a:cs typeface="+mn-cs"/>
                        </a:rPr>
                        <a:t>Further</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kern="1200" dirty="0">
                          <a:solidFill>
                            <a:schemeClr val="tx1"/>
                          </a:solidFill>
                          <a:effectLst/>
                          <a:latin typeface="Arial" panose="020B0604020202020204" pitchFamily="34" charset="0"/>
                          <a:ea typeface="Times New Roman" panose="02020603050405020304" pitchFamily="18" charset="0"/>
                          <a:cs typeface="+mn-cs"/>
                        </a:rPr>
                        <a:t>De Giovanni, P. (2022) Cases on Circular Economy in Practice. 1st edition. Hershey, IGI Global. doi:10.4018/978-1-6684-5001-7.</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ctr" defTabSz="914400" rtl="0" eaLnBrk="1" fontAlgn="auto" latinLnBrk="0" hangingPunct="0">
                        <a:lnSpc>
                          <a:spcPct val="100000"/>
                        </a:lnSpc>
                        <a:spcBef>
                          <a:spcPts val="0"/>
                        </a:spcBef>
                        <a:spcAft>
                          <a:spcPts val="0"/>
                        </a:spcAft>
                        <a:buClrTx/>
                        <a:buSzTx/>
                        <a:buFontTx/>
                        <a:buNone/>
                        <a:tabLst/>
                        <a:defRPr/>
                      </a:pPr>
                      <a:r>
                        <a:rPr lang="en-GB" sz="1200" dirty="0">
                          <a:effectLst/>
                          <a:latin typeface="Segoe UI Symbol" panose="020B0502040204020203" pitchFamily="34" charset="0"/>
                          <a:ea typeface="MS Gothic" panose="020B0609070205080204" pitchFamily="49" charset="-128"/>
                          <a:cs typeface="Segoe UI Symbol" panose="020B0502040204020203" pitchFamily="34" charset="0"/>
                        </a:rPr>
                        <a:t>☐</a:t>
                      </a:r>
                      <a:endParaRPr lang="en-GB" sz="1400" dirty="0">
                        <a:effectLst/>
                        <a:latin typeface="Times New Roman" panose="02020603050405020304" pitchFamily="18" charset="0"/>
                        <a:ea typeface="Times New Roman" panose="02020603050405020304" pitchFamily="18" charset="0"/>
                      </a:endParaRPr>
                    </a:p>
                    <a:p>
                      <a:pPr algn="ctr" hangingPunct="0"/>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9532236"/>
                  </a:ext>
                </a:extLst>
              </a:tr>
              <a:tr h="379525">
                <a:tc>
                  <a:txBody>
                    <a:bodyPr/>
                    <a:lstStyle/>
                    <a:p>
                      <a:pPr algn="just" hangingPunct="0">
                        <a:tabLst>
                          <a:tab pos="457200" algn="l"/>
                          <a:tab pos="914400" algn="l"/>
                        </a:tabLst>
                      </a:pPr>
                      <a:r>
                        <a:rPr lang="en-GB" sz="1100" dirty="0">
                          <a:effectLst/>
                          <a:latin typeface="Arial" panose="020B0604020202020204" pitchFamily="34" charset="0"/>
                          <a:ea typeface="Times New Roman" panose="02020603050405020304" pitchFamily="18" charset="0"/>
                        </a:rPr>
                        <a:t>Further</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dirty="0">
                          <a:effectLst/>
                          <a:latin typeface="Arial" panose="020B0604020202020204" pitchFamily="34" charset="0"/>
                          <a:ea typeface="Times New Roman" panose="02020603050405020304" pitchFamily="18" charset="0"/>
                        </a:rPr>
                        <a:t>The Ellen MacArthur Foundation website</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MS Gothic" panose="020B0609070205080204" pitchFamily="49" charset="-128"/>
                          <a:ea typeface="Times New Roman" panose="02020603050405020304" pitchFamily="18" charset="0"/>
                          <a:cs typeface="Arial" panose="020B0604020202020204" pitchFamily="34" charset="0"/>
                        </a:rPr>
                        <a:t>☒</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91842570"/>
                  </a:ext>
                </a:extLst>
              </a:tr>
            </a:tbl>
          </a:graphicData>
        </a:graphic>
      </p:graphicFrame>
      <p:pic>
        <p:nvPicPr>
          <p:cNvPr id="4" name="Picture 3">
            <a:extLst>
              <a:ext uri="{FF2B5EF4-FFF2-40B4-BE49-F238E27FC236}">
                <a16:creationId xmlns:a16="http://schemas.microsoft.com/office/drawing/2014/main" id="{B806B5E0-1974-8050-F4F1-6A0FBABAFB1E}"/>
              </a:ext>
            </a:extLst>
          </p:cNvPr>
          <p:cNvPicPr>
            <a:picLocks noChangeAspect="1"/>
          </p:cNvPicPr>
          <p:nvPr/>
        </p:nvPicPr>
        <p:blipFill rotWithShape="1">
          <a:blip r:embed="rId3">
            <a:extLst>
              <a:ext uri="{28A0092B-C50C-407E-A947-70E740481C1C}">
                <a14:useLocalDpi xmlns:a14="http://schemas.microsoft.com/office/drawing/2010/main" val="0"/>
              </a:ext>
            </a:extLst>
          </a:blip>
          <a:srcRect l="61320" t="-7470" r="702" b="-1302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42453417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74DD6-7D90-89C8-E88D-E57225275B7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D68B2BD-BE37-06A8-7104-842F547F83B5}"/>
              </a:ext>
            </a:extLst>
          </p:cNvPr>
          <p:cNvSpPr txBox="1"/>
          <p:nvPr/>
        </p:nvSpPr>
        <p:spPr>
          <a:xfrm>
            <a:off x="-1" y="6466114"/>
            <a:ext cx="12186389" cy="369332"/>
          </a:xfrm>
          <a:prstGeom prst="rect">
            <a:avLst/>
          </a:prstGeom>
          <a:noFill/>
        </p:spPr>
        <p:txBody>
          <a:bodyPr wrap="square" rtlCol="0">
            <a:spAutoFit/>
          </a:bodyPr>
          <a:lstStyle/>
          <a:p>
            <a:r>
              <a:rPr lang="en-GB" dirty="0"/>
              <a:t>A. Cunningham		</a:t>
            </a:r>
            <a:r>
              <a:rPr lang="en-GB"/>
              <a:t>	 Lecture 1: Introduction to the Linear Economy</a:t>
            </a:r>
            <a:endParaRPr lang="en-GB" dirty="0"/>
          </a:p>
        </p:txBody>
      </p:sp>
      <p:sp>
        <p:nvSpPr>
          <p:cNvPr id="5" name="TextBox 4">
            <a:extLst>
              <a:ext uri="{FF2B5EF4-FFF2-40B4-BE49-F238E27FC236}">
                <a16:creationId xmlns:a16="http://schemas.microsoft.com/office/drawing/2014/main" id="{B3A33C42-D0D0-3F26-9A58-5C8A666D64E8}"/>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28</a:t>
            </a:fld>
            <a:r>
              <a:rPr lang="en-GB" dirty="0"/>
              <a:t> / 29</a:t>
            </a:r>
          </a:p>
        </p:txBody>
      </p:sp>
      <p:sp>
        <p:nvSpPr>
          <p:cNvPr id="8" name="TextBox 7">
            <a:extLst>
              <a:ext uri="{FF2B5EF4-FFF2-40B4-BE49-F238E27FC236}">
                <a16:creationId xmlns:a16="http://schemas.microsoft.com/office/drawing/2014/main" id="{097BCFA9-84C3-F719-8178-2DC97D9D70AA}"/>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References</a:t>
            </a:r>
          </a:p>
        </p:txBody>
      </p:sp>
      <p:sp>
        <p:nvSpPr>
          <p:cNvPr id="2" name="TextBox 1">
            <a:extLst>
              <a:ext uri="{FF2B5EF4-FFF2-40B4-BE49-F238E27FC236}">
                <a16:creationId xmlns:a16="http://schemas.microsoft.com/office/drawing/2014/main" id="{D5A3F9C7-9D7A-5E4A-67AC-AEE25A38A906}"/>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sp>
        <p:nvSpPr>
          <p:cNvPr id="3" name="TextBox 2">
            <a:extLst>
              <a:ext uri="{FF2B5EF4-FFF2-40B4-BE49-F238E27FC236}">
                <a16:creationId xmlns:a16="http://schemas.microsoft.com/office/drawing/2014/main" id="{F66D47E6-B31B-56AC-D723-22173E3B3C01}"/>
              </a:ext>
            </a:extLst>
          </p:cNvPr>
          <p:cNvSpPr txBox="1"/>
          <p:nvPr/>
        </p:nvSpPr>
        <p:spPr>
          <a:xfrm>
            <a:off x="4046532" y="565872"/>
            <a:ext cx="8081837" cy="5755422"/>
          </a:xfrm>
          <a:prstGeom prst="rect">
            <a:avLst/>
          </a:prstGeom>
          <a:noFill/>
        </p:spPr>
        <p:txBody>
          <a:bodyPr wrap="square" rtlCol="0">
            <a:spAutoFit/>
          </a:bodyPr>
          <a:lstStyle/>
          <a:p>
            <a:pPr marL="171450" indent="-171450">
              <a:buFont typeface="Arial" panose="020B0604020202020204" pitchFamily="34" charset="0"/>
              <a:buChar char="•"/>
            </a:pPr>
            <a:r>
              <a:rPr lang="en-GB" sz="1600" b="0" i="0" dirty="0">
                <a:solidFill>
                  <a:srgbClr val="222222"/>
                </a:solidFill>
                <a:effectLst/>
              </a:rPr>
              <a:t>Croft, S., Dawkins, E. and </a:t>
            </a:r>
            <a:r>
              <a:rPr lang="en-GB" sz="1600" b="0" i="0" dirty="0" err="1">
                <a:solidFill>
                  <a:srgbClr val="222222"/>
                </a:solidFill>
                <a:effectLst/>
              </a:rPr>
              <a:t>Lungley</a:t>
            </a:r>
            <a:r>
              <a:rPr lang="en-GB" sz="1600" b="0" i="0" dirty="0">
                <a:solidFill>
                  <a:srgbClr val="222222"/>
                </a:solidFill>
                <a:effectLst/>
              </a:rPr>
              <a:t>, H., 2015. Ecological and Carbon Footprints of Wales: Update to 2011.</a:t>
            </a:r>
          </a:p>
          <a:p>
            <a:pPr marL="171450" indent="-171450">
              <a:buFont typeface="Arial" panose="020B0604020202020204" pitchFamily="34" charset="0"/>
              <a:buChar char="•"/>
            </a:pPr>
            <a:endParaRPr lang="en-GB" sz="1600" b="0" i="0" dirty="0">
              <a:solidFill>
                <a:srgbClr val="222222"/>
              </a:solidFill>
              <a:effectLst/>
            </a:endParaRPr>
          </a:p>
          <a:p>
            <a:pPr marL="171450" indent="-171450">
              <a:buFont typeface="Arial" panose="020B0604020202020204" pitchFamily="34" charset="0"/>
              <a:buChar char="•"/>
            </a:pPr>
            <a:r>
              <a:rPr lang="en-GB" sz="1600" b="0" i="0" dirty="0">
                <a:solidFill>
                  <a:srgbClr val="222222"/>
                </a:solidFill>
                <a:effectLst/>
              </a:rPr>
              <a:t>Ekins, P.; Hughes, N.; </a:t>
            </a:r>
            <a:r>
              <a:rPr lang="en-GB" sz="1600" b="0" i="0" dirty="0" err="1">
                <a:solidFill>
                  <a:srgbClr val="222222"/>
                </a:solidFill>
                <a:effectLst/>
              </a:rPr>
              <a:t>Bringezu</a:t>
            </a:r>
            <a:r>
              <a:rPr lang="en-GB" sz="1600" b="0" i="0" dirty="0">
                <a:solidFill>
                  <a:srgbClr val="222222"/>
                </a:solidFill>
                <a:effectLst/>
              </a:rPr>
              <a:t>, S.; Arden Clarke, C.; Fischer-Kowalski, M.; </a:t>
            </a:r>
            <a:r>
              <a:rPr lang="en-GB" sz="1600" b="0" i="0" dirty="0" err="1">
                <a:solidFill>
                  <a:srgbClr val="222222"/>
                </a:solidFill>
                <a:effectLst/>
              </a:rPr>
              <a:t>Graedel</a:t>
            </a:r>
            <a:r>
              <a:rPr lang="en-GB" sz="1600" b="0" i="0" dirty="0">
                <a:solidFill>
                  <a:srgbClr val="222222"/>
                </a:solidFill>
                <a:effectLst/>
              </a:rPr>
              <a:t>, T.; </a:t>
            </a:r>
            <a:r>
              <a:rPr lang="en-GB" sz="1600" b="0" i="0" dirty="0" err="1">
                <a:solidFill>
                  <a:srgbClr val="222222"/>
                </a:solidFill>
                <a:effectLst/>
              </a:rPr>
              <a:t>Hajer</a:t>
            </a:r>
            <a:r>
              <a:rPr lang="en-GB" sz="1600" b="0" i="0" dirty="0">
                <a:solidFill>
                  <a:srgbClr val="222222"/>
                </a:solidFill>
                <a:effectLst/>
              </a:rPr>
              <a:t>, </a:t>
            </a:r>
            <a:r>
              <a:rPr lang="en-GB" sz="1600" b="0" i="0" dirty="0" err="1">
                <a:solidFill>
                  <a:srgbClr val="222222"/>
                </a:solidFill>
                <a:effectLst/>
              </a:rPr>
              <a:t>M.;Hashimoto</a:t>
            </a:r>
            <a:r>
              <a:rPr lang="en-GB" sz="1600" b="0" i="0" dirty="0">
                <a:solidFill>
                  <a:srgbClr val="222222"/>
                </a:solidFill>
                <a:effectLst/>
              </a:rPr>
              <a:t>, S.; Hatfield-Dodds, S.; </a:t>
            </a:r>
            <a:r>
              <a:rPr lang="en-GB" sz="1600" b="0" i="0" dirty="0" err="1">
                <a:solidFill>
                  <a:srgbClr val="222222"/>
                </a:solidFill>
                <a:effectLst/>
              </a:rPr>
              <a:t>Havlik</a:t>
            </a:r>
            <a:r>
              <a:rPr lang="en-GB" sz="1600" b="0" i="0" dirty="0">
                <a:solidFill>
                  <a:srgbClr val="222222"/>
                </a:solidFill>
                <a:effectLst/>
              </a:rPr>
              <a:t>, P.; et al. Resource Efficiency: Potential and Economic Implications. Summary for Policy Makers; A Report of the International Resource Panel; UNEP—United Nations Environmental Programme: Nairobi, Kenya, 2016. </a:t>
            </a:r>
          </a:p>
          <a:p>
            <a:endParaRPr lang="en-GB" sz="1600" b="0" i="0" dirty="0">
              <a:solidFill>
                <a:srgbClr val="222222"/>
              </a:solidFill>
              <a:effectLst/>
            </a:endParaRPr>
          </a:p>
          <a:p>
            <a:pPr marL="171450" indent="-171450">
              <a:buFont typeface="Arial" panose="020B0604020202020204" pitchFamily="34" charset="0"/>
              <a:buChar char="•"/>
            </a:pPr>
            <a:r>
              <a:rPr lang="en-GB" sz="1600" b="0" i="0" dirty="0" err="1">
                <a:solidFill>
                  <a:srgbClr val="222222"/>
                </a:solidFill>
                <a:effectLst/>
              </a:rPr>
              <a:t>Leshem</a:t>
            </a:r>
            <a:r>
              <a:rPr lang="en-GB" sz="1600" b="0" i="0" dirty="0">
                <a:solidFill>
                  <a:srgbClr val="222222"/>
                </a:solidFill>
                <a:effectLst/>
              </a:rPr>
              <a:t>, D., 2016. Retrospectives: What did the ancient Greeks mean by </a:t>
            </a:r>
            <a:r>
              <a:rPr lang="en-GB" sz="1600" b="0" i="0" dirty="0" err="1">
                <a:solidFill>
                  <a:srgbClr val="222222"/>
                </a:solidFill>
                <a:effectLst/>
              </a:rPr>
              <a:t>Oikonomia</a:t>
            </a:r>
            <a:r>
              <a:rPr lang="en-GB" sz="1600" b="0" i="0" dirty="0">
                <a:solidFill>
                  <a:srgbClr val="222222"/>
                </a:solidFill>
                <a:effectLst/>
              </a:rPr>
              <a:t>?. Journal of Economic Perspectives, 30(1), pp.225-238.</a:t>
            </a:r>
          </a:p>
          <a:p>
            <a:pPr marL="171450" indent="-171450">
              <a:buFont typeface="Arial" panose="020B0604020202020204" pitchFamily="34" charset="0"/>
              <a:buChar char="•"/>
            </a:pPr>
            <a:endParaRPr lang="en-GB" sz="1600" dirty="0">
              <a:solidFill>
                <a:srgbClr val="222222"/>
              </a:solidFill>
            </a:endParaRPr>
          </a:p>
          <a:p>
            <a:pPr marL="171450" indent="-171450">
              <a:buFont typeface="Arial" panose="020B0604020202020204" pitchFamily="34" charset="0"/>
              <a:buChar char="•"/>
            </a:pPr>
            <a:r>
              <a:rPr lang="en-GB" sz="1600" b="0" i="0" dirty="0" err="1">
                <a:solidFill>
                  <a:srgbClr val="222222"/>
                </a:solidFill>
                <a:effectLst/>
              </a:rPr>
              <a:t>Maycroft</a:t>
            </a:r>
            <a:r>
              <a:rPr lang="en-GB" sz="1600" b="0" i="0" dirty="0">
                <a:solidFill>
                  <a:srgbClr val="222222"/>
                </a:solidFill>
                <a:effectLst/>
              </a:rPr>
              <a:t>, N., 2009. Consumption, planned obsolescence and waste.</a:t>
            </a:r>
          </a:p>
          <a:p>
            <a:pPr marL="171450" indent="-171450">
              <a:buFont typeface="Arial" panose="020B0604020202020204" pitchFamily="34" charset="0"/>
              <a:buChar char="•"/>
            </a:pPr>
            <a:endParaRPr lang="en-GB" sz="1600" b="0" i="0" dirty="0">
              <a:solidFill>
                <a:srgbClr val="222222"/>
              </a:solidFill>
              <a:effectLst/>
            </a:endParaRPr>
          </a:p>
          <a:p>
            <a:pPr marL="171450" indent="-171450">
              <a:buFont typeface="Arial" panose="020B0604020202020204" pitchFamily="34" charset="0"/>
              <a:buChar char="•"/>
            </a:pPr>
            <a:r>
              <a:rPr lang="en-GB" sz="1600" b="0" i="0" dirty="0">
                <a:solidFill>
                  <a:srgbClr val="222222"/>
                </a:solidFill>
                <a:effectLst/>
              </a:rPr>
              <a:t>Pardo-Vicente, M.A., Camacho-</a:t>
            </a:r>
            <a:r>
              <a:rPr lang="en-GB" sz="1600" b="0" i="0" dirty="0" err="1">
                <a:solidFill>
                  <a:srgbClr val="222222"/>
                </a:solidFill>
                <a:effectLst/>
              </a:rPr>
              <a:t>Magriñan</a:t>
            </a:r>
            <a:r>
              <a:rPr lang="en-GB" sz="1600" b="0" i="0" dirty="0">
                <a:solidFill>
                  <a:srgbClr val="222222"/>
                </a:solidFill>
                <a:effectLst/>
              </a:rPr>
              <a:t>, P. and Pavon-Dominguez, P., 2022. Influence of Technology on Perceived Obsolescence though Product Design Properties. Sustainability, 14(21), p.14555.</a:t>
            </a:r>
          </a:p>
          <a:p>
            <a:pPr marL="171450" indent="-171450">
              <a:buFont typeface="Arial" panose="020B0604020202020204" pitchFamily="34" charset="0"/>
              <a:buChar char="•"/>
            </a:pPr>
            <a:endParaRPr lang="en-GB" sz="1600" b="0" i="0" dirty="0">
              <a:solidFill>
                <a:srgbClr val="222222"/>
              </a:solidFill>
              <a:effectLst/>
            </a:endParaRPr>
          </a:p>
          <a:p>
            <a:pPr marL="171450" indent="-171450">
              <a:buFont typeface="Arial" panose="020B0604020202020204" pitchFamily="34" charset="0"/>
              <a:buChar char="•"/>
            </a:pPr>
            <a:r>
              <a:rPr lang="en-GB" sz="1600" b="0" i="0" dirty="0" err="1">
                <a:solidFill>
                  <a:srgbClr val="222222"/>
                </a:solidFill>
                <a:effectLst/>
              </a:rPr>
              <a:t>Schallmo</a:t>
            </a:r>
            <a:r>
              <a:rPr lang="en-GB" sz="1600" b="0" i="0" dirty="0">
                <a:solidFill>
                  <a:srgbClr val="222222"/>
                </a:solidFill>
                <a:effectLst/>
              </a:rPr>
              <a:t>, D.R., Brecht, L., Heilig, I., </a:t>
            </a:r>
            <a:r>
              <a:rPr lang="en-GB" sz="1600" b="0" i="0" dirty="0" err="1">
                <a:solidFill>
                  <a:srgbClr val="222222"/>
                </a:solidFill>
                <a:effectLst/>
              </a:rPr>
              <a:t>Kauffeldt</a:t>
            </a:r>
            <a:r>
              <a:rPr lang="en-GB" sz="1600" b="0" i="0" dirty="0">
                <a:solidFill>
                  <a:srgbClr val="222222"/>
                </a:solidFill>
                <a:effectLst/>
              </a:rPr>
              <a:t>, J.V. and Welz, K., 2012, December. Clarifying obsolescence: Definition, types, examples and decision tool. In ISPIM Innovation Symposium (p. 1). The International Society for Professional Innovation Management (ISPIM).</a:t>
            </a:r>
          </a:p>
          <a:p>
            <a:endParaRPr lang="en-GB" sz="1600" b="0" i="0" dirty="0">
              <a:solidFill>
                <a:srgbClr val="222222"/>
              </a:solidFill>
              <a:effectLst/>
            </a:endParaRPr>
          </a:p>
          <a:p>
            <a:pPr marL="171450" indent="-171450">
              <a:buFont typeface="Arial" panose="020B0604020202020204" pitchFamily="34" charset="0"/>
              <a:buChar char="•"/>
            </a:pPr>
            <a:r>
              <a:rPr lang="en-GB" sz="1600" b="0" i="0" dirty="0" err="1">
                <a:solidFill>
                  <a:srgbClr val="222222"/>
                </a:solidFill>
                <a:effectLst/>
              </a:rPr>
              <a:t>Stahel</a:t>
            </a:r>
            <a:r>
              <a:rPr lang="en-GB" sz="1600" b="0" i="0" dirty="0">
                <a:solidFill>
                  <a:srgbClr val="222222"/>
                </a:solidFill>
                <a:effectLst/>
              </a:rPr>
              <a:t>, W.R., 1982. The product life factor. An Inquiry into the Nature of Sustainable Societies: The Role of the Private Sector (Series: 1982 Mitchell Prize Papers), NARC, pp.74-96.</a:t>
            </a:r>
          </a:p>
        </p:txBody>
      </p:sp>
      <p:pic>
        <p:nvPicPr>
          <p:cNvPr id="7" name="Picture 6">
            <a:extLst>
              <a:ext uri="{FF2B5EF4-FFF2-40B4-BE49-F238E27FC236}">
                <a16:creationId xmlns:a16="http://schemas.microsoft.com/office/drawing/2014/main" id="{70C383DD-A86B-BE77-48CB-61D40B78FB5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612" y="289640"/>
            <a:ext cx="3974785" cy="6176474"/>
          </a:xfrm>
          <a:prstGeom prst="rect">
            <a:avLst/>
          </a:prstGeom>
        </p:spPr>
      </p:pic>
    </p:spTree>
    <p:extLst>
      <p:ext uri="{BB962C8B-B14F-4D97-AF65-F5344CB8AC3E}">
        <p14:creationId xmlns:p14="http://schemas.microsoft.com/office/powerpoint/2010/main" val="222314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29</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2"/>
              </a:rPr>
              <a:t>a.cunningham@uwtsd.ac.uk</a:t>
            </a:r>
            <a:endParaRPr lang="en-GB" dirty="0"/>
          </a:p>
          <a:p>
            <a:r>
              <a:rPr lang="en-GB" sz="2400" dirty="0"/>
              <a:t>Teams:		</a:t>
            </a:r>
            <a:r>
              <a:rPr lang="en-GB" sz="1400" dirty="0"/>
              <a:t>“</a:t>
            </a:r>
            <a:r>
              <a:rPr lang="fr-FR" sz="1400" dirty="0"/>
              <a:t>ACNA5002 Environmental </a:t>
            </a:r>
            <a:r>
              <a:rPr lang="fr-FR" sz="1400" dirty="0" err="1"/>
              <a:t>Legislation</a:t>
            </a:r>
            <a:r>
              <a:rPr lang="fr-FR" sz="1400" dirty="0"/>
              <a:t> &amp; </a:t>
            </a:r>
            <a:r>
              <a:rPr lang="fr-FR" sz="1400" dirty="0" err="1"/>
              <a:t>Circular</a:t>
            </a:r>
            <a:r>
              <a:rPr lang="fr-FR" sz="1400" dirty="0"/>
              <a:t> Economy 2025/26_GRP</a:t>
            </a:r>
            <a:r>
              <a:rPr lang="en-GB" sz="1400" dirty="0"/>
              <a:t>”</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pic>
        <p:nvPicPr>
          <p:cNvPr id="6" name="Picture 5">
            <a:extLst>
              <a:ext uri="{FF2B5EF4-FFF2-40B4-BE49-F238E27FC236}">
                <a16:creationId xmlns:a16="http://schemas.microsoft.com/office/drawing/2014/main" id="{EBFF825B-8BC8-E832-4DE5-5D9CF4BDAAEF}"/>
              </a:ext>
            </a:extLst>
          </p:cNvPr>
          <p:cNvPicPr>
            <a:picLocks noChangeAspect="1"/>
          </p:cNvPicPr>
          <p:nvPr/>
        </p:nvPicPr>
        <p:blipFill rotWithShape="1">
          <a:blip r:embed="rId3">
            <a:extLst>
              <a:ext uri="{28A0092B-C50C-407E-A947-70E740481C1C}">
                <a14:useLocalDpi xmlns:a14="http://schemas.microsoft.com/office/drawing/2010/main" val="0"/>
              </a:ext>
            </a:extLst>
          </a:blip>
          <a:srcRect l="61320" t="-7470" r="702" b="-1302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err="1"/>
              <a:t>Videos</a:t>
            </a:r>
            <a:endParaRPr lang="en-GB" b="1"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 Introduction to the Linear Economy</a:t>
            </a:r>
          </a:p>
        </p:txBody>
      </p:sp>
      <p:pic>
        <p:nvPicPr>
          <p:cNvPr id="4" name="Online Media 3" title="MAN">
            <a:hlinkClick r:id="" action="ppaction://media"/>
            <a:extLst>
              <a:ext uri="{FF2B5EF4-FFF2-40B4-BE49-F238E27FC236}">
                <a16:creationId xmlns:a16="http://schemas.microsoft.com/office/drawing/2014/main" id="{5D724BDC-806B-410E-1A42-88A0022CED07}"/>
              </a:ext>
            </a:extLst>
          </p:cNvPr>
          <p:cNvPicPr>
            <a:picLocks noRot="1" noChangeAspect="1"/>
          </p:cNvPicPr>
          <p:nvPr>
            <a:videoFile r:link="rId1"/>
          </p:nvPr>
        </p:nvPicPr>
        <p:blipFill>
          <a:blip r:embed="rId4"/>
          <a:stretch>
            <a:fillRect/>
          </a:stretch>
        </p:blipFill>
        <p:spPr>
          <a:xfrm>
            <a:off x="57969" y="472755"/>
            <a:ext cx="5874506" cy="3319096"/>
          </a:xfrm>
          <a:prstGeom prst="rect">
            <a:avLst/>
          </a:prstGeom>
        </p:spPr>
      </p:pic>
      <p:pic>
        <p:nvPicPr>
          <p:cNvPr id="7" name="Online Media 6" title="The Turning Point">
            <a:hlinkClick r:id="" action="ppaction://media"/>
            <a:extLst>
              <a:ext uri="{FF2B5EF4-FFF2-40B4-BE49-F238E27FC236}">
                <a16:creationId xmlns:a16="http://schemas.microsoft.com/office/drawing/2014/main" id="{7CF7055D-C3E7-345B-5F86-A6F090D082CE}"/>
              </a:ext>
            </a:extLst>
          </p:cNvPr>
          <p:cNvPicPr>
            <a:picLocks noRot="1" noChangeAspect="1"/>
          </p:cNvPicPr>
          <p:nvPr>
            <a:videoFile r:link="rId2"/>
          </p:nvPr>
        </p:nvPicPr>
        <p:blipFill>
          <a:blip r:embed="rId5"/>
          <a:stretch>
            <a:fillRect/>
          </a:stretch>
        </p:blipFill>
        <p:spPr>
          <a:xfrm>
            <a:off x="5990336" y="2998942"/>
            <a:ext cx="6057556" cy="3422519"/>
          </a:xfrm>
          <a:prstGeom prst="rect">
            <a:avLst/>
          </a:prstGeom>
        </p:spPr>
      </p:pic>
    </p:spTree>
    <p:extLst>
      <p:ext uri="{BB962C8B-B14F-4D97-AF65-F5344CB8AC3E}">
        <p14:creationId xmlns:p14="http://schemas.microsoft.com/office/powerpoint/2010/main" val="2924323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7"/>
                </p:tgtEl>
              </p:cMediaNode>
            </p:video>
            <p:seq concurrent="1" nextAc="seek">
              <p:cTn id="18" restart="whenNotActive" fill="hold" evtFilter="cancelBubble" nodeType="interactiveSeq">
                <p:stCondLst>
                  <p:cond evt="onClick" delay="0">
                    <p:tgtEl>
                      <p:spTgt spid="7"/>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3984</Words>
  <Application>Microsoft Office PowerPoint</Application>
  <PresentationFormat>Widescreen</PresentationFormat>
  <Paragraphs>459</Paragraphs>
  <Slides>30</Slides>
  <Notes>20</Notes>
  <HiddenSlides>0</HiddenSlides>
  <MMClips>3</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30</vt:i4>
      </vt:variant>
    </vt:vector>
  </HeadingPairs>
  <TitlesOfParts>
    <vt:vector size="42" baseType="lpstr">
      <vt:lpstr>g_d0_f2</vt:lpstr>
      <vt:lpstr>g_d0_f4</vt:lpstr>
      <vt:lpstr>MS Gothic</vt:lpstr>
      <vt:lpstr>Söhne</vt:lpstr>
      <vt:lpstr>Arial</vt:lpstr>
      <vt:lpstr>Calibri</vt:lpstr>
      <vt:lpstr>Calibri Light</vt:lpstr>
      <vt:lpstr>Comic Sans MS</vt:lpstr>
      <vt:lpstr>Courier New</vt:lpstr>
      <vt:lpstr>Segoe UI 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4</cp:revision>
  <dcterms:created xsi:type="dcterms:W3CDTF">2023-07-26T10:21:48Z</dcterms:created>
  <dcterms:modified xsi:type="dcterms:W3CDTF">2026-01-26T21:33:11Z</dcterms:modified>
</cp:coreProperties>
</file>