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357" r:id="rId2"/>
    <p:sldId id="358" r:id="rId3"/>
    <p:sldId id="359" r:id="rId4"/>
    <p:sldId id="381" r:id="rId5"/>
    <p:sldId id="360" r:id="rId6"/>
    <p:sldId id="382" r:id="rId7"/>
    <p:sldId id="383" r:id="rId8"/>
    <p:sldId id="319" r:id="rId9"/>
    <p:sldId id="320" r:id="rId10"/>
    <p:sldId id="374" r:id="rId11"/>
    <p:sldId id="322" r:id="rId12"/>
    <p:sldId id="327" r:id="rId13"/>
    <p:sldId id="369" r:id="rId14"/>
    <p:sldId id="368" r:id="rId15"/>
    <p:sldId id="376" r:id="rId16"/>
    <p:sldId id="380" r:id="rId17"/>
    <p:sldId id="339" r:id="rId18"/>
    <p:sldId id="341" r:id="rId19"/>
    <p:sldId id="336" r:id="rId20"/>
    <p:sldId id="328" r:id="rId21"/>
    <p:sldId id="329" r:id="rId22"/>
    <p:sldId id="330" r:id="rId23"/>
    <p:sldId id="331" r:id="rId24"/>
    <p:sldId id="362" r:id="rId25"/>
    <p:sldId id="332" r:id="rId26"/>
    <p:sldId id="33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F00D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BAA2EA-3B7C-4184-92CD-15DC4F83AEA9}" v="1" dt="2025-02-13T08:51:41.5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97" d="100"/>
          <a:sy n="97" d="100"/>
        </p:scale>
        <p:origin x="68" y="19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16BAA2EA-3B7C-4184-92CD-15DC4F83AEA9}"/>
    <pc:docChg chg="custSel addSld delSld modSld sldOrd">
      <pc:chgData name="Ceri Phelps" userId="44e5b747-28bd-454d-8b1f-8b8d7db49187" providerId="ADAL" clId="{16BAA2EA-3B7C-4184-92CD-15DC4F83AEA9}" dt="2025-02-13T08:51:59.428" v="30" actId="1076"/>
      <pc:docMkLst>
        <pc:docMk/>
      </pc:docMkLst>
      <pc:sldChg chg="del">
        <pc:chgData name="Ceri Phelps" userId="44e5b747-28bd-454d-8b1f-8b8d7db49187" providerId="ADAL" clId="{16BAA2EA-3B7C-4184-92CD-15DC4F83AEA9}" dt="2025-02-13T08:36:52.086" v="0" actId="47"/>
        <pc:sldMkLst>
          <pc:docMk/>
          <pc:sldMk cId="3035808099" sldId="258"/>
        </pc:sldMkLst>
      </pc:sldChg>
      <pc:sldChg chg="del">
        <pc:chgData name="Ceri Phelps" userId="44e5b747-28bd-454d-8b1f-8b8d7db49187" providerId="ADAL" clId="{16BAA2EA-3B7C-4184-92CD-15DC4F83AEA9}" dt="2025-02-13T08:36:52.086" v="0" actId="47"/>
        <pc:sldMkLst>
          <pc:docMk/>
          <pc:sldMk cId="518412576" sldId="263"/>
        </pc:sldMkLst>
      </pc:sldChg>
      <pc:sldChg chg="del">
        <pc:chgData name="Ceri Phelps" userId="44e5b747-28bd-454d-8b1f-8b8d7db49187" providerId="ADAL" clId="{16BAA2EA-3B7C-4184-92CD-15DC4F83AEA9}" dt="2025-02-13T08:36:52.086" v="0" actId="47"/>
        <pc:sldMkLst>
          <pc:docMk/>
          <pc:sldMk cId="1143318694" sldId="264"/>
        </pc:sldMkLst>
      </pc:sldChg>
      <pc:sldChg chg="del">
        <pc:chgData name="Ceri Phelps" userId="44e5b747-28bd-454d-8b1f-8b8d7db49187" providerId="ADAL" clId="{16BAA2EA-3B7C-4184-92CD-15DC4F83AEA9}" dt="2025-02-13T08:36:52.086" v="0" actId="47"/>
        <pc:sldMkLst>
          <pc:docMk/>
          <pc:sldMk cId="3809187066" sldId="265"/>
        </pc:sldMkLst>
      </pc:sldChg>
      <pc:sldChg chg="del">
        <pc:chgData name="Ceri Phelps" userId="44e5b747-28bd-454d-8b1f-8b8d7db49187" providerId="ADAL" clId="{16BAA2EA-3B7C-4184-92CD-15DC4F83AEA9}" dt="2025-02-13T08:36:52.086" v="0" actId="47"/>
        <pc:sldMkLst>
          <pc:docMk/>
          <pc:sldMk cId="2980978600" sldId="266"/>
        </pc:sldMkLst>
      </pc:sldChg>
      <pc:sldChg chg="del">
        <pc:chgData name="Ceri Phelps" userId="44e5b747-28bd-454d-8b1f-8b8d7db49187" providerId="ADAL" clId="{16BAA2EA-3B7C-4184-92CD-15DC4F83AEA9}" dt="2025-02-13T08:36:52.086" v="0" actId="47"/>
        <pc:sldMkLst>
          <pc:docMk/>
          <pc:sldMk cId="3083349149" sldId="267"/>
        </pc:sldMkLst>
      </pc:sldChg>
      <pc:sldChg chg="del">
        <pc:chgData name="Ceri Phelps" userId="44e5b747-28bd-454d-8b1f-8b8d7db49187" providerId="ADAL" clId="{16BAA2EA-3B7C-4184-92CD-15DC4F83AEA9}" dt="2025-02-13T08:36:52.086" v="0" actId="47"/>
        <pc:sldMkLst>
          <pc:docMk/>
          <pc:sldMk cId="902906354" sldId="268"/>
        </pc:sldMkLst>
      </pc:sldChg>
      <pc:sldChg chg="del">
        <pc:chgData name="Ceri Phelps" userId="44e5b747-28bd-454d-8b1f-8b8d7db49187" providerId="ADAL" clId="{16BAA2EA-3B7C-4184-92CD-15DC4F83AEA9}" dt="2025-02-13T08:36:52.086" v="0" actId="47"/>
        <pc:sldMkLst>
          <pc:docMk/>
          <pc:sldMk cId="1420013055" sldId="279"/>
        </pc:sldMkLst>
      </pc:sldChg>
      <pc:sldChg chg="del">
        <pc:chgData name="Ceri Phelps" userId="44e5b747-28bd-454d-8b1f-8b8d7db49187" providerId="ADAL" clId="{16BAA2EA-3B7C-4184-92CD-15DC4F83AEA9}" dt="2025-02-13T08:36:52.086" v="0" actId="47"/>
        <pc:sldMkLst>
          <pc:docMk/>
          <pc:sldMk cId="2364001547" sldId="282"/>
        </pc:sldMkLst>
      </pc:sldChg>
      <pc:sldChg chg="del">
        <pc:chgData name="Ceri Phelps" userId="44e5b747-28bd-454d-8b1f-8b8d7db49187" providerId="ADAL" clId="{16BAA2EA-3B7C-4184-92CD-15DC4F83AEA9}" dt="2025-02-13T08:36:52.086" v="0" actId="47"/>
        <pc:sldMkLst>
          <pc:docMk/>
          <pc:sldMk cId="3687490632" sldId="284"/>
        </pc:sldMkLst>
      </pc:sldChg>
      <pc:sldChg chg="del">
        <pc:chgData name="Ceri Phelps" userId="44e5b747-28bd-454d-8b1f-8b8d7db49187" providerId="ADAL" clId="{16BAA2EA-3B7C-4184-92CD-15DC4F83AEA9}" dt="2025-02-13T08:36:52.086" v="0" actId="47"/>
        <pc:sldMkLst>
          <pc:docMk/>
          <pc:sldMk cId="955778475" sldId="285"/>
        </pc:sldMkLst>
      </pc:sldChg>
      <pc:sldChg chg="del">
        <pc:chgData name="Ceri Phelps" userId="44e5b747-28bd-454d-8b1f-8b8d7db49187" providerId="ADAL" clId="{16BAA2EA-3B7C-4184-92CD-15DC4F83AEA9}" dt="2025-02-13T08:36:52.086" v="0" actId="47"/>
        <pc:sldMkLst>
          <pc:docMk/>
          <pc:sldMk cId="1012047866" sldId="286"/>
        </pc:sldMkLst>
      </pc:sldChg>
      <pc:sldChg chg="del">
        <pc:chgData name="Ceri Phelps" userId="44e5b747-28bd-454d-8b1f-8b8d7db49187" providerId="ADAL" clId="{16BAA2EA-3B7C-4184-92CD-15DC4F83AEA9}" dt="2025-02-13T08:36:52.086" v="0" actId="47"/>
        <pc:sldMkLst>
          <pc:docMk/>
          <pc:sldMk cId="1042604578" sldId="287"/>
        </pc:sldMkLst>
      </pc:sldChg>
      <pc:sldChg chg="del">
        <pc:chgData name="Ceri Phelps" userId="44e5b747-28bd-454d-8b1f-8b8d7db49187" providerId="ADAL" clId="{16BAA2EA-3B7C-4184-92CD-15DC4F83AEA9}" dt="2025-02-13T08:36:52.086" v="0" actId="47"/>
        <pc:sldMkLst>
          <pc:docMk/>
          <pc:sldMk cId="1775682575" sldId="288"/>
        </pc:sldMkLst>
      </pc:sldChg>
      <pc:sldChg chg="del">
        <pc:chgData name="Ceri Phelps" userId="44e5b747-28bd-454d-8b1f-8b8d7db49187" providerId="ADAL" clId="{16BAA2EA-3B7C-4184-92CD-15DC4F83AEA9}" dt="2025-02-13T08:36:52.086" v="0" actId="47"/>
        <pc:sldMkLst>
          <pc:docMk/>
          <pc:sldMk cId="2090270635" sldId="290"/>
        </pc:sldMkLst>
      </pc:sldChg>
      <pc:sldChg chg="del">
        <pc:chgData name="Ceri Phelps" userId="44e5b747-28bd-454d-8b1f-8b8d7db49187" providerId="ADAL" clId="{16BAA2EA-3B7C-4184-92CD-15DC4F83AEA9}" dt="2025-02-13T08:36:52.086" v="0" actId="47"/>
        <pc:sldMkLst>
          <pc:docMk/>
          <pc:sldMk cId="350744779" sldId="291"/>
        </pc:sldMkLst>
      </pc:sldChg>
      <pc:sldChg chg="del">
        <pc:chgData name="Ceri Phelps" userId="44e5b747-28bd-454d-8b1f-8b8d7db49187" providerId="ADAL" clId="{16BAA2EA-3B7C-4184-92CD-15DC4F83AEA9}" dt="2025-02-13T08:36:52.086" v="0" actId="47"/>
        <pc:sldMkLst>
          <pc:docMk/>
          <pc:sldMk cId="1055974801" sldId="293"/>
        </pc:sldMkLst>
      </pc:sldChg>
      <pc:sldChg chg="del">
        <pc:chgData name="Ceri Phelps" userId="44e5b747-28bd-454d-8b1f-8b8d7db49187" providerId="ADAL" clId="{16BAA2EA-3B7C-4184-92CD-15DC4F83AEA9}" dt="2025-02-13T08:36:52.086" v="0" actId="47"/>
        <pc:sldMkLst>
          <pc:docMk/>
          <pc:sldMk cId="1558954167" sldId="318"/>
        </pc:sldMkLst>
      </pc:sldChg>
      <pc:sldChg chg="add ord">
        <pc:chgData name="Ceri Phelps" userId="44e5b747-28bd-454d-8b1f-8b8d7db49187" providerId="ADAL" clId="{16BAA2EA-3B7C-4184-92CD-15DC4F83AEA9}" dt="2025-02-13T08:51:46.018" v="8"/>
        <pc:sldMkLst>
          <pc:docMk/>
          <pc:sldMk cId="0" sldId="319"/>
        </pc:sldMkLst>
      </pc:sldChg>
      <pc:sldChg chg="modSp add mod ord">
        <pc:chgData name="Ceri Phelps" userId="44e5b747-28bd-454d-8b1f-8b8d7db49187" providerId="ADAL" clId="{16BAA2EA-3B7C-4184-92CD-15DC4F83AEA9}" dt="2025-02-13T08:51:50.930" v="13" actId="27636"/>
        <pc:sldMkLst>
          <pc:docMk/>
          <pc:sldMk cId="0" sldId="320"/>
        </pc:sldMkLst>
        <pc:spChg chg="mod">
          <ac:chgData name="Ceri Phelps" userId="44e5b747-28bd-454d-8b1f-8b8d7db49187" providerId="ADAL" clId="{16BAA2EA-3B7C-4184-92CD-15DC4F83AEA9}" dt="2025-02-13T08:51:50.930" v="13" actId="27636"/>
          <ac:spMkLst>
            <pc:docMk/>
            <pc:sldMk cId="0" sldId="320"/>
            <ac:spMk id="3" creationId="{F41F1769-221A-1146-5ABF-741B9F873ED5}"/>
          </ac:spMkLst>
        </pc:spChg>
      </pc:sldChg>
      <pc:sldChg chg="add ord">
        <pc:chgData name="Ceri Phelps" userId="44e5b747-28bd-454d-8b1f-8b8d7db49187" providerId="ADAL" clId="{16BAA2EA-3B7C-4184-92CD-15DC4F83AEA9}" dt="2025-02-13T08:51:46.018" v="8"/>
        <pc:sldMkLst>
          <pc:docMk/>
          <pc:sldMk cId="0" sldId="322"/>
        </pc:sldMkLst>
      </pc:sldChg>
      <pc:sldChg chg="modSp add mod ord">
        <pc:chgData name="Ceri Phelps" userId="44e5b747-28bd-454d-8b1f-8b8d7db49187" providerId="ADAL" clId="{16BAA2EA-3B7C-4184-92CD-15DC4F83AEA9}" dt="2025-02-13T08:51:50.946" v="14" actId="27636"/>
        <pc:sldMkLst>
          <pc:docMk/>
          <pc:sldMk cId="0" sldId="327"/>
        </pc:sldMkLst>
        <pc:spChg chg="mod">
          <ac:chgData name="Ceri Phelps" userId="44e5b747-28bd-454d-8b1f-8b8d7db49187" providerId="ADAL" clId="{16BAA2EA-3B7C-4184-92CD-15DC4F83AEA9}" dt="2025-02-13T08:51:50.946" v="14" actId="27636"/>
          <ac:spMkLst>
            <pc:docMk/>
            <pc:sldMk cId="0" sldId="327"/>
            <ac:spMk id="2" creationId="{E12BEC31-F2CD-CD4F-E5A4-1C03171CDA6A}"/>
          </ac:spMkLst>
        </pc:spChg>
      </pc:sldChg>
      <pc:sldChg chg="del">
        <pc:chgData name="Ceri Phelps" userId="44e5b747-28bd-454d-8b1f-8b8d7db49187" providerId="ADAL" clId="{16BAA2EA-3B7C-4184-92CD-15DC4F83AEA9}" dt="2025-02-13T08:37:16.536" v="5" actId="47"/>
        <pc:sldMkLst>
          <pc:docMk/>
          <pc:sldMk cId="2348985801" sldId="335"/>
        </pc:sldMkLst>
      </pc:sldChg>
      <pc:sldChg chg="del">
        <pc:chgData name="Ceri Phelps" userId="44e5b747-28bd-454d-8b1f-8b8d7db49187" providerId="ADAL" clId="{16BAA2EA-3B7C-4184-92CD-15DC4F83AEA9}" dt="2025-02-13T08:36:52.086" v="0" actId="47"/>
        <pc:sldMkLst>
          <pc:docMk/>
          <pc:sldMk cId="2586085166" sldId="342"/>
        </pc:sldMkLst>
      </pc:sldChg>
      <pc:sldChg chg="del">
        <pc:chgData name="Ceri Phelps" userId="44e5b747-28bd-454d-8b1f-8b8d7db49187" providerId="ADAL" clId="{16BAA2EA-3B7C-4184-92CD-15DC4F83AEA9}" dt="2025-02-13T08:36:52.086" v="0" actId="47"/>
        <pc:sldMkLst>
          <pc:docMk/>
          <pc:sldMk cId="290327573" sldId="354"/>
        </pc:sldMkLst>
      </pc:sldChg>
      <pc:sldChg chg="del">
        <pc:chgData name="Ceri Phelps" userId="44e5b747-28bd-454d-8b1f-8b8d7db49187" providerId="ADAL" clId="{16BAA2EA-3B7C-4184-92CD-15DC4F83AEA9}" dt="2025-02-13T08:36:54.205" v="1" actId="47"/>
        <pc:sldMkLst>
          <pc:docMk/>
          <pc:sldMk cId="964783322" sldId="355"/>
        </pc:sldMkLst>
      </pc:sldChg>
      <pc:sldChg chg="del">
        <pc:chgData name="Ceri Phelps" userId="44e5b747-28bd-454d-8b1f-8b8d7db49187" providerId="ADAL" clId="{16BAA2EA-3B7C-4184-92CD-15DC4F83AEA9}" dt="2025-02-13T08:36:52.086" v="0" actId="47"/>
        <pc:sldMkLst>
          <pc:docMk/>
          <pc:sldMk cId="2958283539" sldId="356"/>
        </pc:sldMkLst>
      </pc:sldChg>
      <pc:sldChg chg="modSp add mod ord">
        <pc:chgData name="Ceri Phelps" userId="44e5b747-28bd-454d-8b1f-8b8d7db49187" providerId="ADAL" clId="{16BAA2EA-3B7C-4184-92CD-15DC4F83AEA9}" dt="2025-02-13T08:51:59.428" v="30" actId="1076"/>
        <pc:sldMkLst>
          <pc:docMk/>
          <pc:sldMk cId="0" sldId="357"/>
        </pc:sldMkLst>
        <pc:spChg chg="mod">
          <ac:chgData name="Ceri Phelps" userId="44e5b747-28bd-454d-8b1f-8b8d7db49187" providerId="ADAL" clId="{16BAA2EA-3B7C-4184-92CD-15DC4F83AEA9}" dt="2025-02-13T08:51:59.428" v="30" actId="1076"/>
          <ac:spMkLst>
            <pc:docMk/>
            <pc:sldMk cId="0" sldId="357"/>
            <ac:spMk id="3" creationId="{D719B8F7-038C-101C-F629-3DB89AE0CB6F}"/>
          </ac:spMkLst>
        </pc:spChg>
        <pc:spChg chg="mod">
          <ac:chgData name="Ceri Phelps" userId="44e5b747-28bd-454d-8b1f-8b8d7db49187" providerId="ADAL" clId="{16BAA2EA-3B7C-4184-92CD-15DC4F83AEA9}" dt="2025-02-13T08:51:50.799" v="10" actId="27636"/>
          <ac:spMkLst>
            <pc:docMk/>
            <pc:sldMk cId="0" sldId="357"/>
            <ac:spMk id="4098" creationId="{935986EB-A9B6-D659-E5DC-4BCE42DC963B}"/>
          </ac:spMkLst>
        </pc:spChg>
      </pc:sldChg>
      <pc:sldChg chg="modSp add mod ord">
        <pc:chgData name="Ceri Phelps" userId="44e5b747-28bd-454d-8b1f-8b8d7db49187" providerId="ADAL" clId="{16BAA2EA-3B7C-4184-92CD-15DC4F83AEA9}" dt="2025-02-13T08:51:50.830" v="11" actId="27636"/>
        <pc:sldMkLst>
          <pc:docMk/>
          <pc:sldMk cId="0" sldId="358"/>
        </pc:sldMkLst>
        <pc:spChg chg="mod">
          <ac:chgData name="Ceri Phelps" userId="44e5b747-28bd-454d-8b1f-8b8d7db49187" providerId="ADAL" clId="{16BAA2EA-3B7C-4184-92CD-15DC4F83AEA9}" dt="2025-02-13T08:51:50.830" v="11" actId="27636"/>
          <ac:spMkLst>
            <pc:docMk/>
            <pc:sldMk cId="0" sldId="358"/>
            <ac:spMk id="14338" creationId="{C67A322B-8244-6502-4D57-702905326F0B}"/>
          </ac:spMkLst>
        </pc:spChg>
      </pc:sldChg>
      <pc:sldChg chg="add ord">
        <pc:chgData name="Ceri Phelps" userId="44e5b747-28bd-454d-8b1f-8b8d7db49187" providerId="ADAL" clId="{16BAA2EA-3B7C-4184-92CD-15DC4F83AEA9}" dt="2025-02-13T08:51:46.018" v="8"/>
        <pc:sldMkLst>
          <pc:docMk/>
          <pc:sldMk cId="0" sldId="359"/>
        </pc:sldMkLst>
      </pc:sldChg>
      <pc:sldChg chg="del">
        <pc:chgData name="Ceri Phelps" userId="44e5b747-28bd-454d-8b1f-8b8d7db49187" providerId="ADAL" clId="{16BAA2EA-3B7C-4184-92CD-15DC4F83AEA9}" dt="2025-02-13T08:37:15.698" v="4" actId="47"/>
        <pc:sldMkLst>
          <pc:docMk/>
          <pc:sldMk cId="1484397479" sldId="359"/>
        </pc:sldMkLst>
      </pc:sldChg>
      <pc:sldChg chg="add ord">
        <pc:chgData name="Ceri Phelps" userId="44e5b747-28bd-454d-8b1f-8b8d7db49187" providerId="ADAL" clId="{16BAA2EA-3B7C-4184-92CD-15DC4F83AEA9}" dt="2025-02-13T08:51:46.018" v="8"/>
        <pc:sldMkLst>
          <pc:docMk/>
          <pc:sldMk cId="0" sldId="360"/>
        </pc:sldMkLst>
      </pc:sldChg>
      <pc:sldChg chg="del">
        <pc:chgData name="Ceri Phelps" userId="44e5b747-28bd-454d-8b1f-8b8d7db49187" providerId="ADAL" clId="{16BAA2EA-3B7C-4184-92CD-15DC4F83AEA9}" dt="2025-02-13T08:36:52.086" v="0" actId="47"/>
        <pc:sldMkLst>
          <pc:docMk/>
          <pc:sldMk cId="2874371767" sldId="360"/>
        </pc:sldMkLst>
      </pc:sldChg>
      <pc:sldChg chg="del">
        <pc:chgData name="Ceri Phelps" userId="44e5b747-28bd-454d-8b1f-8b8d7db49187" providerId="ADAL" clId="{16BAA2EA-3B7C-4184-92CD-15DC4F83AEA9}" dt="2025-02-13T08:37:13.695" v="3" actId="47"/>
        <pc:sldMkLst>
          <pc:docMk/>
          <pc:sldMk cId="1668071703" sldId="361"/>
        </pc:sldMkLst>
      </pc:sldChg>
      <pc:sldChg chg="del">
        <pc:chgData name="Ceri Phelps" userId="44e5b747-28bd-454d-8b1f-8b8d7db49187" providerId="ADAL" clId="{16BAA2EA-3B7C-4184-92CD-15DC4F83AEA9}" dt="2025-02-13T08:37:10.549" v="2" actId="47"/>
        <pc:sldMkLst>
          <pc:docMk/>
          <pc:sldMk cId="219313169" sldId="363"/>
        </pc:sldMkLst>
      </pc:sldChg>
      <pc:sldChg chg="del">
        <pc:chgData name="Ceri Phelps" userId="44e5b747-28bd-454d-8b1f-8b8d7db49187" providerId="ADAL" clId="{16BAA2EA-3B7C-4184-92CD-15DC4F83AEA9}" dt="2025-02-13T08:36:52.086" v="0" actId="47"/>
        <pc:sldMkLst>
          <pc:docMk/>
          <pc:sldMk cId="1500041565" sldId="364"/>
        </pc:sldMkLst>
      </pc:sldChg>
      <pc:sldChg chg="del">
        <pc:chgData name="Ceri Phelps" userId="44e5b747-28bd-454d-8b1f-8b8d7db49187" providerId="ADAL" clId="{16BAA2EA-3B7C-4184-92CD-15DC4F83AEA9}" dt="2025-02-13T08:36:52.086" v="0" actId="47"/>
        <pc:sldMkLst>
          <pc:docMk/>
          <pc:sldMk cId="3640260360" sldId="365"/>
        </pc:sldMkLst>
      </pc:sldChg>
      <pc:sldChg chg="del">
        <pc:chgData name="Ceri Phelps" userId="44e5b747-28bd-454d-8b1f-8b8d7db49187" providerId="ADAL" clId="{16BAA2EA-3B7C-4184-92CD-15DC4F83AEA9}" dt="2025-02-13T08:36:52.086" v="0" actId="47"/>
        <pc:sldMkLst>
          <pc:docMk/>
          <pc:sldMk cId="124454806" sldId="366"/>
        </pc:sldMkLst>
      </pc:sldChg>
      <pc:sldChg chg="add ord">
        <pc:chgData name="Ceri Phelps" userId="44e5b747-28bd-454d-8b1f-8b8d7db49187" providerId="ADAL" clId="{16BAA2EA-3B7C-4184-92CD-15DC4F83AEA9}" dt="2025-02-13T08:51:46.018" v="8"/>
        <pc:sldMkLst>
          <pc:docMk/>
          <pc:sldMk cId="0" sldId="368"/>
        </pc:sldMkLst>
      </pc:sldChg>
      <pc:sldChg chg="add ord">
        <pc:chgData name="Ceri Phelps" userId="44e5b747-28bd-454d-8b1f-8b8d7db49187" providerId="ADAL" clId="{16BAA2EA-3B7C-4184-92CD-15DC4F83AEA9}" dt="2025-02-13T08:51:46.018" v="8"/>
        <pc:sldMkLst>
          <pc:docMk/>
          <pc:sldMk cId="0" sldId="369"/>
        </pc:sldMkLst>
      </pc:sldChg>
      <pc:sldChg chg="add ord">
        <pc:chgData name="Ceri Phelps" userId="44e5b747-28bd-454d-8b1f-8b8d7db49187" providerId="ADAL" clId="{16BAA2EA-3B7C-4184-92CD-15DC4F83AEA9}" dt="2025-02-13T08:51:46.018" v="8"/>
        <pc:sldMkLst>
          <pc:docMk/>
          <pc:sldMk cId="0" sldId="374"/>
        </pc:sldMkLst>
      </pc:sldChg>
      <pc:sldChg chg="add ord">
        <pc:chgData name="Ceri Phelps" userId="44e5b747-28bd-454d-8b1f-8b8d7db49187" providerId="ADAL" clId="{16BAA2EA-3B7C-4184-92CD-15DC4F83AEA9}" dt="2025-02-13T08:51:46.018" v="8"/>
        <pc:sldMkLst>
          <pc:docMk/>
          <pc:sldMk cId="0" sldId="376"/>
        </pc:sldMkLst>
      </pc:sldChg>
      <pc:sldChg chg="modSp add mod ord">
        <pc:chgData name="Ceri Phelps" userId="44e5b747-28bd-454d-8b1f-8b8d7db49187" providerId="ADAL" clId="{16BAA2EA-3B7C-4184-92CD-15DC4F83AEA9}" dt="2025-02-13T08:51:50.961" v="15" actId="27636"/>
        <pc:sldMkLst>
          <pc:docMk/>
          <pc:sldMk cId="0" sldId="380"/>
        </pc:sldMkLst>
        <pc:spChg chg="mod">
          <ac:chgData name="Ceri Phelps" userId="44e5b747-28bd-454d-8b1f-8b8d7db49187" providerId="ADAL" clId="{16BAA2EA-3B7C-4184-92CD-15DC4F83AEA9}" dt="2025-02-13T08:51:50.961" v="15" actId="27636"/>
          <ac:spMkLst>
            <pc:docMk/>
            <pc:sldMk cId="0" sldId="380"/>
            <ac:spMk id="34818" creationId="{DD03C08F-A445-21B3-5298-D2E30E045D3D}"/>
          </ac:spMkLst>
        </pc:spChg>
      </pc:sldChg>
      <pc:sldChg chg="add ord">
        <pc:chgData name="Ceri Phelps" userId="44e5b747-28bd-454d-8b1f-8b8d7db49187" providerId="ADAL" clId="{16BAA2EA-3B7C-4184-92CD-15DC4F83AEA9}" dt="2025-02-13T08:51:46.018" v="8"/>
        <pc:sldMkLst>
          <pc:docMk/>
          <pc:sldMk cId="0" sldId="381"/>
        </pc:sldMkLst>
      </pc:sldChg>
      <pc:sldChg chg="modSp add mod ord">
        <pc:chgData name="Ceri Phelps" userId="44e5b747-28bd-454d-8b1f-8b8d7db49187" providerId="ADAL" clId="{16BAA2EA-3B7C-4184-92CD-15DC4F83AEA9}" dt="2025-02-13T08:51:50.899" v="12" actId="27636"/>
        <pc:sldMkLst>
          <pc:docMk/>
          <pc:sldMk cId="0" sldId="382"/>
        </pc:sldMkLst>
        <pc:spChg chg="mod">
          <ac:chgData name="Ceri Phelps" userId="44e5b747-28bd-454d-8b1f-8b8d7db49187" providerId="ADAL" clId="{16BAA2EA-3B7C-4184-92CD-15DC4F83AEA9}" dt="2025-02-13T08:51:50.899" v="12" actId="27636"/>
          <ac:spMkLst>
            <pc:docMk/>
            <pc:sldMk cId="0" sldId="382"/>
            <ac:spMk id="14338" creationId="{4A8F8F1E-1B0B-E27B-0B27-6017C37036E2}"/>
          </ac:spMkLst>
        </pc:spChg>
      </pc:sldChg>
      <pc:sldChg chg="add ord">
        <pc:chgData name="Ceri Phelps" userId="44e5b747-28bd-454d-8b1f-8b8d7db49187" providerId="ADAL" clId="{16BAA2EA-3B7C-4184-92CD-15DC4F83AEA9}" dt="2025-02-13T08:51:46.018" v="8"/>
        <pc:sldMkLst>
          <pc:docMk/>
          <pc:sldMk cId="0" sldId="383"/>
        </pc:sldMkLst>
      </pc:sldChg>
      <pc:sldMasterChg chg="delSldLayout">
        <pc:chgData name="Ceri Phelps" userId="44e5b747-28bd-454d-8b1f-8b8d7db49187" providerId="ADAL" clId="{16BAA2EA-3B7C-4184-92CD-15DC4F83AEA9}" dt="2025-02-13T08:37:15.698" v="4" actId="47"/>
        <pc:sldMasterMkLst>
          <pc:docMk/>
          <pc:sldMasterMk cId="910339633" sldId="2147483648"/>
        </pc:sldMasterMkLst>
        <pc:sldLayoutChg chg="del">
          <pc:chgData name="Ceri Phelps" userId="44e5b747-28bd-454d-8b1f-8b8d7db49187" providerId="ADAL" clId="{16BAA2EA-3B7C-4184-92CD-15DC4F83AEA9}" dt="2025-02-13T08:37:15.698" v="4" actId="47"/>
          <pc:sldLayoutMkLst>
            <pc:docMk/>
            <pc:sldMasterMk cId="910339633" sldId="2147483648"/>
            <pc:sldLayoutMk cId="4208231870" sldId="214748366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F6E272-994D-492D-A762-B0819B764ADA}" type="datetimeFigureOut">
              <a:rPr lang="en-GB" smtClean="0"/>
              <a:t>13/02/2025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83172C-1F8C-4CF1-8A23-576D669004F5}" type="slidenum">
              <a:rPr lang="en-GB" smtClean="0"/>
              <a:t>‹#›</a:t>
            </a:fld>
            <a:endParaRPr lang="en-GB"/>
          </a:p>
        </p:txBody>
      </p:sp>
    </p:spTree>
    <p:extLst>
      <p:ext uri="{BB962C8B-B14F-4D97-AF65-F5344CB8AC3E}">
        <p14:creationId xmlns:p14="http://schemas.microsoft.com/office/powerpoint/2010/main" val="1605044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B20DE65-9660-42C0-A3B6-C1E05666A899}"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3738307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20DE65-9660-42C0-A3B6-C1E05666A899}"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380613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20DE65-9660-42C0-A3B6-C1E05666A899}"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3356930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20DE65-9660-42C0-A3B6-C1E05666A899}"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3223159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20DE65-9660-42C0-A3B6-C1E05666A899}" type="datetimeFigureOut">
              <a:rPr lang="en-GB" smtClean="0"/>
              <a:t>13/02/2025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1366232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20DE65-9660-42C0-A3B6-C1E05666A899}" type="datetimeFigureOut">
              <a:rPr lang="en-GB" smtClean="0"/>
              <a:t>13/02/2025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324081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20DE65-9660-42C0-A3B6-C1E05666A899}" type="datetimeFigureOut">
              <a:rPr lang="en-GB" smtClean="0"/>
              <a:t>13/02/2025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374140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20DE65-9660-42C0-A3B6-C1E05666A899}"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205915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20DE65-9660-42C0-A3B6-C1E05666A899}"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2913762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20DE65-9660-42C0-A3B6-C1E05666A899}"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2309886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20DE65-9660-42C0-A3B6-C1E05666A899}"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100566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rgbClr val="C4DBF0"/>
            </a:gs>
            <a:gs pos="39000">
              <a:schemeClr val="accent1">
                <a:lumMod val="5000"/>
                <a:lumOff val="95000"/>
              </a:schemeClr>
            </a:gs>
            <a:gs pos="100000">
              <a:schemeClr val="accent1">
                <a:lumMod val="45000"/>
                <a:lumOff val="55000"/>
              </a:schemeClr>
            </a:gs>
            <a:gs pos="99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20DE65-9660-42C0-A3B6-C1E05666A899}" type="datetimeFigureOut">
              <a:rPr lang="en-GB" smtClean="0"/>
              <a:t>13/02/2025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FA35AD-51BC-49CC-89CA-DD540FE34B73}" type="slidenum">
              <a:rPr lang="en-GB" smtClean="0"/>
              <a:t>‹#›</a:t>
            </a:fld>
            <a:endParaRPr lang="en-GB"/>
          </a:p>
        </p:txBody>
      </p:sp>
    </p:spTree>
    <p:extLst>
      <p:ext uri="{BB962C8B-B14F-4D97-AF65-F5344CB8AC3E}">
        <p14:creationId xmlns:p14="http://schemas.microsoft.com/office/powerpoint/2010/main" val="9103396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935986EB-A9B6-D659-E5DC-4BCE42DC963B}"/>
              </a:ext>
            </a:extLst>
          </p:cNvPr>
          <p:cNvSpPr>
            <a:spLocks noGrp="1"/>
          </p:cNvSpPr>
          <p:nvPr>
            <p:ph type="ctrTitle"/>
          </p:nvPr>
        </p:nvSpPr>
        <p:spPr>
          <a:xfrm>
            <a:off x="2095500" y="1857376"/>
            <a:ext cx="7772400" cy="1470025"/>
          </a:xfrm>
        </p:spPr>
        <p:txBody>
          <a:bodyPr>
            <a:normAutofit fontScale="90000"/>
          </a:bodyPr>
          <a:lstStyle/>
          <a:p>
            <a:r>
              <a:rPr lang="en-GB" altLang="en-US" dirty="0"/>
              <a:t>How to critically evaluate research articles</a:t>
            </a:r>
          </a:p>
        </p:txBody>
      </p:sp>
      <p:sp>
        <p:nvSpPr>
          <p:cNvPr id="3" name="Subtitle 2">
            <a:extLst>
              <a:ext uri="{FF2B5EF4-FFF2-40B4-BE49-F238E27FC236}">
                <a16:creationId xmlns:a16="http://schemas.microsoft.com/office/drawing/2014/main" id="{D719B8F7-038C-101C-F629-3DB89AE0CB6F}"/>
              </a:ext>
            </a:extLst>
          </p:cNvPr>
          <p:cNvSpPr>
            <a:spLocks noGrp="1"/>
          </p:cNvSpPr>
          <p:nvPr>
            <p:ph type="subTitle" idx="1"/>
          </p:nvPr>
        </p:nvSpPr>
        <p:spPr>
          <a:xfrm>
            <a:off x="1471373" y="3963851"/>
            <a:ext cx="9144000" cy="1655762"/>
          </a:xfrm>
        </p:spPr>
        <p:txBody>
          <a:bodyPr rtlCol="0">
            <a:normAutofit/>
          </a:bodyPr>
          <a:lstStyle/>
          <a:p>
            <a:pPr>
              <a:defRPr/>
            </a:pPr>
            <a:r>
              <a:rPr lang="en-GB" dirty="0"/>
              <a:t>REFRESHER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C67A322B-8244-6502-4D57-702905326F0B}"/>
              </a:ext>
            </a:extLst>
          </p:cNvPr>
          <p:cNvSpPr>
            <a:spLocks noGrp="1"/>
          </p:cNvSpPr>
          <p:nvPr>
            <p:ph type="title"/>
          </p:nvPr>
        </p:nvSpPr>
        <p:spPr>
          <a:xfrm>
            <a:off x="1774825" y="333375"/>
            <a:ext cx="8229600" cy="1143000"/>
          </a:xfrm>
        </p:spPr>
        <p:txBody>
          <a:bodyPr rtlCol="0">
            <a:normAutofit/>
          </a:bodyPr>
          <a:lstStyle/>
          <a:p>
            <a:pPr>
              <a:defRPr/>
            </a:pPr>
            <a:r>
              <a:rPr lang="en-GB" sz="3600" dirty="0"/>
              <a:t>Key questions when critically analysing an academic paper</a:t>
            </a:r>
          </a:p>
        </p:txBody>
      </p:sp>
      <p:sp>
        <p:nvSpPr>
          <p:cNvPr id="5123" name="Content Placeholder 2">
            <a:extLst>
              <a:ext uri="{FF2B5EF4-FFF2-40B4-BE49-F238E27FC236}">
                <a16:creationId xmlns:a16="http://schemas.microsoft.com/office/drawing/2014/main" id="{962B6B35-1734-8516-AECB-3A333C91CF8B}"/>
              </a:ext>
            </a:extLst>
          </p:cNvPr>
          <p:cNvSpPr>
            <a:spLocks noGrp="1"/>
          </p:cNvSpPr>
          <p:nvPr>
            <p:ph idx="1"/>
          </p:nvPr>
        </p:nvSpPr>
        <p:spPr>
          <a:xfrm>
            <a:off x="1992313" y="1844676"/>
            <a:ext cx="8229600" cy="4276725"/>
          </a:xfrm>
        </p:spPr>
        <p:txBody>
          <a:bodyPr/>
          <a:lstStyle/>
          <a:p>
            <a:r>
              <a:rPr lang="en-GB" altLang="en-US" sz="2400"/>
              <a:t>What is the main line of reasoning (the main argument)?</a:t>
            </a:r>
          </a:p>
          <a:p>
            <a:pPr>
              <a:buFont typeface="Wingdings 2" panose="05020102010507070707" pitchFamily="18" charset="2"/>
              <a:buNone/>
            </a:pPr>
            <a:endParaRPr lang="en-GB" altLang="en-US" sz="2400"/>
          </a:p>
          <a:p>
            <a:r>
              <a:rPr lang="en-GB" altLang="en-US" sz="2400"/>
              <a:t>What is the key evidence used to support the line of argument? </a:t>
            </a:r>
          </a:p>
          <a:p>
            <a:pPr>
              <a:buFont typeface="Wingdings 2" panose="05020102010507070707" pitchFamily="18" charset="2"/>
              <a:buNone/>
            </a:pPr>
            <a:endParaRPr lang="en-GB" altLang="en-US" sz="2400"/>
          </a:p>
          <a:p>
            <a:r>
              <a:rPr lang="en-GB" altLang="en-US" sz="2400"/>
              <a:t>When was the evidence produced? Is it up to date? Is it still relevant?</a:t>
            </a:r>
          </a:p>
          <a:p>
            <a:endParaRPr lang="en-GB" altLang="en-US" sz="2400"/>
          </a:p>
          <a:p>
            <a:r>
              <a:rPr lang="en-GB" altLang="en-US" sz="2400"/>
              <a:t>Is the evidence presented in a way that develops the argument and leads clearly to the conclusion?</a:t>
            </a:r>
          </a:p>
          <a:p>
            <a:endParaRPr lang="en-GB" altLang="en-US" sz="2400"/>
          </a:p>
          <a:p>
            <a:endParaRPr lang="en-GB" altLang="en-US" sz="16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ADABAD6-E1A7-CEB1-7E0D-DBEBE14F6494}"/>
              </a:ext>
            </a:extLst>
          </p:cNvPr>
          <p:cNvSpPr>
            <a:spLocks noGrp="1"/>
          </p:cNvSpPr>
          <p:nvPr>
            <p:ph type="title"/>
          </p:nvPr>
        </p:nvSpPr>
        <p:spPr>
          <a:xfrm>
            <a:off x="2024063" y="142875"/>
            <a:ext cx="8229600" cy="1143000"/>
          </a:xfrm>
        </p:spPr>
        <p:txBody>
          <a:bodyPr/>
          <a:lstStyle/>
          <a:p>
            <a:r>
              <a:rPr lang="en-GB" altLang="en-US"/>
              <a:t>The basics...</a:t>
            </a:r>
          </a:p>
        </p:txBody>
      </p:sp>
      <p:sp>
        <p:nvSpPr>
          <p:cNvPr id="6147" name="Content Placeholder 2">
            <a:extLst>
              <a:ext uri="{FF2B5EF4-FFF2-40B4-BE49-F238E27FC236}">
                <a16:creationId xmlns:a16="http://schemas.microsoft.com/office/drawing/2014/main" id="{7D548EC6-CBDB-067B-9CC3-F89BE75E52A1}"/>
              </a:ext>
            </a:extLst>
          </p:cNvPr>
          <p:cNvSpPr>
            <a:spLocks noGrp="1"/>
          </p:cNvSpPr>
          <p:nvPr>
            <p:ph idx="1"/>
          </p:nvPr>
        </p:nvSpPr>
        <p:spPr>
          <a:xfrm>
            <a:off x="1981200" y="1357314"/>
            <a:ext cx="8229600" cy="5095875"/>
          </a:xfrm>
        </p:spPr>
        <p:txBody>
          <a:bodyPr/>
          <a:lstStyle/>
          <a:p>
            <a:r>
              <a:rPr lang="en-GB" altLang="en-US"/>
              <a:t>What type of article is it? </a:t>
            </a:r>
          </a:p>
          <a:p>
            <a:endParaRPr lang="en-GB" altLang="en-US"/>
          </a:p>
          <a:p>
            <a:r>
              <a:rPr lang="en-GB" altLang="en-US" sz="2400"/>
              <a:t> Research paper? </a:t>
            </a:r>
          </a:p>
          <a:p>
            <a:pPr lvl="1"/>
            <a:r>
              <a:rPr lang="en-GB" altLang="en-US" sz="2000"/>
              <a:t>Research study? </a:t>
            </a:r>
          </a:p>
          <a:p>
            <a:pPr lvl="1"/>
            <a:r>
              <a:rPr lang="en-GB" altLang="en-US" sz="2000"/>
              <a:t>Systematic review? </a:t>
            </a:r>
          </a:p>
          <a:p>
            <a:pPr lvl="1"/>
            <a:r>
              <a:rPr lang="en-GB" altLang="en-US" sz="2000"/>
              <a:t>Meta analysis?</a:t>
            </a:r>
          </a:p>
          <a:p>
            <a:endParaRPr lang="en-GB" altLang="en-US" sz="2400"/>
          </a:p>
          <a:p>
            <a:r>
              <a:rPr lang="en-GB" altLang="en-US" sz="2400"/>
              <a:t>Position piece?</a:t>
            </a:r>
          </a:p>
          <a:p>
            <a:r>
              <a:rPr lang="en-GB" altLang="en-US" sz="2400"/>
              <a:t>Policy document? </a:t>
            </a:r>
          </a:p>
          <a:p>
            <a:r>
              <a:rPr lang="en-GB" altLang="en-US" sz="2400"/>
              <a:t>Editorial? </a:t>
            </a:r>
          </a:p>
          <a:p>
            <a:r>
              <a:rPr lang="en-GB" altLang="en-US" sz="2400"/>
              <a:t>Blog? </a:t>
            </a:r>
          </a:p>
          <a:p>
            <a:endParaRPr lang="en-GB" altLang="en-US" sz="2400"/>
          </a:p>
          <a:p>
            <a:endParaRPr lang="en-GB" altLang="en-US"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327F4F8-CEB3-70E3-6AC9-DEE4E514995B}"/>
              </a:ext>
            </a:extLst>
          </p:cNvPr>
          <p:cNvSpPr>
            <a:spLocks noGrp="1"/>
          </p:cNvSpPr>
          <p:nvPr>
            <p:ph type="title"/>
          </p:nvPr>
        </p:nvSpPr>
        <p:spPr>
          <a:xfrm>
            <a:off x="2024063" y="142875"/>
            <a:ext cx="8229600" cy="1143000"/>
          </a:xfrm>
        </p:spPr>
        <p:txBody>
          <a:bodyPr/>
          <a:lstStyle/>
          <a:p>
            <a:r>
              <a:rPr lang="en-GB" altLang="en-US"/>
              <a:t>The basics...</a:t>
            </a:r>
          </a:p>
        </p:txBody>
      </p:sp>
      <p:sp>
        <p:nvSpPr>
          <p:cNvPr id="7171" name="Content Placeholder 2">
            <a:extLst>
              <a:ext uri="{FF2B5EF4-FFF2-40B4-BE49-F238E27FC236}">
                <a16:creationId xmlns:a16="http://schemas.microsoft.com/office/drawing/2014/main" id="{B25F51C4-F020-9E93-F4DB-55397641936E}"/>
              </a:ext>
            </a:extLst>
          </p:cNvPr>
          <p:cNvSpPr>
            <a:spLocks noGrp="1"/>
          </p:cNvSpPr>
          <p:nvPr>
            <p:ph idx="1"/>
          </p:nvPr>
        </p:nvSpPr>
        <p:spPr>
          <a:xfrm>
            <a:off x="1981200" y="1357313"/>
            <a:ext cx="8229600" cy="4768850"/>
          </a:xfrm>
        </p:spPr>
        <p:txBody>
          <a:bodyPr/>
          <a:lstStyle/>
          <a:p>
            <a:r>
              <a:rPr lang="en-GB" altLang="en-US"/>
              <a:t>Who are the authors?</a:t>
            </a:r>
          </a:p>
          <a:p>
            <a:endParaRPr lang="en-GB" altLang="en-US"/>
          </a:p>
          <a:p>
            <a:r>
              <a:rPr lang="en-GB" altLang="en-US"/>
              <a:t>Where are they from? </a:t>
            </a:r>
          </a:p>
          <a:p>
            <a:pPr lvl="1"/>
            <a:r>
              <a:rPr lang="en-GB" altLang="en-US"/>
              <a:t>Which university?</a:t>
            </a:r>
          </a:p>
          <a:p>
            <a:pPr lvl="1"/>
            <a:r>
              <a:rPr lang="en-GB" altLang="en-US"/>
              <a:t>Which country?</a:t>
            </a:r>
          </a:p>
          <a:p>
            <a:endParaRPr lang="en-GB" altLang="en-US"/>
          </a:p>
          <a:p>
            <a:r>
              <a:rPr lang="en-GB" altLang="en-US"/>
              <a:t>Was it a funded study?</a:t>
            </a:r>
          </a:p>
          <a:p>
            <a:pPr lvl="1"/>
            <a:r>
              <a:rPr lang="en-GB" altLang="en-US"/>
              <a:t>If so who funded it?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0202A1E-B6B0-1F60-5703-A78AD53B1D8E}"/>
              </a:ext>
            </a:extLst>
          </p:cNvPr>
          <p:cNvSpPr>
            <a:spLocks noGrp="1"/>
          </p:cNvSpPr>
          <p:nvPr>
            <p:ph type="title"/>
          </p:nvPr>
        </p:nvSpPr>
        <p:spPr>
          <a:xfrm>
            <a:off x="2024063" y="142875"/>
            <a:ext cx="8229600" cy="1143000"/>
          </a:xfrm>
        </p:spPr>
        <p:txBody>
          <a:bodyPr/>
          <a:lstStyle/>
          <a:p>
            <a:r>
              <a:rPr lang="en-GB" altLang="en-US"/>
              <a:t>The basics...</a:t>
            </a:r>
          </a:p>
        </p:txBody>
      </p:sp>
      <p:sp>
        <p:nvSpPr>
          <p:cNvPr id="8195" name="Content Placeholder 2">
            <a:extLst>
              <a:ext uri="{FF2B5EF4-FFF2-40B4-BE49-F238E27FC236}">
                <a16:creationId xmlns:a16="http://schemas.microsoft.com/office/drawing/2014/main" id="{A92DCBE2-DF4D-18A1-3425-840EB3B97420}"/>
              </a:ext>
            </a:extLst>
          </p:cNvPr>
          <p:cNvSpPr>
            <a:spLocks noGrp="1"/>
          </p:cNvSpPr>
          <p:nvPr>
            <p:ph idx="1"/>
          </p:nvPr>
        </p:nvSpPr>
        <p:spPr>
          <a:xfrm>
            <a:off x="1981200" y="1357313"/>
            <a:ext cx="8229600" cy="4768850"/>
          </a:xfrm>
        </p:spPr>
        <p:txBody>
          <a:bodyPr/>
          <a:lstStyle/>
          <a:p>
            <a:endParaRPr lang="en-GB" altLang="en-US"/>
          </a:p>
          <a:p>
            <a:r>
              <a:rPr lang="en-GB" altLang="en-US"/>
              <a:t>When was it published?</a:t>
            </a:r>
          </a:p>
          <a:p>
            <a:pPr lvl="1"/>
            <a:r>
              <a:rPr lang="en-GB" altLang="en-US"/>
              <a:t>Old or new article?</a:t>
            </a:r>
          </a:p>
          <a:p>
            <a:pPr lvl="1"/>
            <a:r>
              <a:rPr lang="en-GB" altLang="en-US"/>
              <a:t>“classic study”? </a:t>
            </a:r>
          </a:p>
          <a:p>
            <a:pPr lvl="1"/>
            <a:r>
              <a:rPr lang="en-GB" altLang="en-US"/>
              <a:t>New theory/model?</a:t>
            </a:r>
          </a:p>
          <a:p>
            <a:endParaRPr lang="en-GB" altLang="en-US"/>
          </a:p>
          <a:p>
            <a:r>
              <a:rPr lang="en-GB" altLang="en-US"/>
              <a:t>What journal is it published in?</a:t>
            </a:r>
          </a:p>
          <a:p>
            <a:pPr lvl="1"/>
            <a:r>
              <a:rPr lang="en-GB" altLang="en-US"/>
              <a:t>Impact Factors/Prestige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4A8F8F1E-1B0B-E27B-0B27-6017C37036E2}"/>
              </a:ext>
            </a:extLst>
          </p:cNvPr>
          <p:cNvSpPr>
            <a:spLocks noGrp="1"/>
          </p:cNvSpPr>
          <p:nvPr>
            <p:ph type="title"/>
          </p:nvPr>
        </p:nvSpPr>
        <p:spPr>
          <a:xfrm>
            <a:off x="1774825" y="333375"/>
            <a:ext cx="8229600" cy="1143000"/>
          </a:xfrm>
        </p:spPr>
        <p:txBody>
          <a:bodyPr rtlCol="0">
            <a:normAutofit/>
          </a:bodyPr>
          <a:lstStyle/>
          <a:p>
            <a:pPr>
              <a:defRPr/>
            </a:pPr>
            <a:r>
              <a:rPr lang="en-GB" sz="3600" dirty="0"/>
              <a:t>Key questions when critically analysing a research paper (qualitative or quantitative)</a:t>
            </a:r>
          </a:p>
        </p:txBody>
      </p:sp>
      <p:sp>
        <p:nvSpPr>
          <p:cNvPr id="9219" name="Content Placeholder 2">
            <a:extLst>
              <a:ext uri="{FF2B5EF4-FFF2-40B4-BE49-F238E27FC236}">
                <a16:creationId xmlns:a16="http://schemas.microsoft.com/office/drawing/2014/main" id="{36CFACB8-7E8D-5FED-8E9C-7BABB2D0171C}"/>
              </a:ext>
            </a:extLst>
          </p:cNvPr>
          <p:cNvSpPr>
            <a:spLocks noGrp="1"/>
          </p:cNvSpPr>
          <p:nvPr>
            <p:ph idx="1"/>
          </p:nvPr>
        </p:nvSpPr>
        <p:spPr>
          <a:xfrm>
            <a:off x="1992313" y="1844676"/>
            <a:ext cx="8229600" cy="4276725"/>
          </a:xfrm>
        </p:spPr>
        <p:txBody>
          <a:bodyPr/>
          <a:lstStyle/>
          <a:p>
            <a:pPr eaLnBrk="1" hangingPunct="1"/>
            <a:r>
              <a:rPr lang="en-GB" altLang="en-US" sz="2400"/>
              <a:t>What is the main line of reasoning (the main argument)?</a:t>
            </a:r>
          </a:p>
          <a:p>
            <a:pPr eaLnBrk="1" hangingPunct="1">
              <a:buFont typeface="Wingdings 2" panose="05020102010507070707" pitchFamily="18" charset="2"/>
              <a:buNone/>
            </a:pPr>
            <a:endParaRPr lang="en-GB" altLang="en-US" sz="2400"/>
          </a:p>
          <a:p>
            <a:pPr eaLnBrk="1" hangingPunct="1"/>
            <a:r>
              <a:rPr lang="en-GB" altLang="en-US" sz="2400"/>
              <a:t>What is the key evidence used to support the line of argument? </a:t>
            </a:r>
          </a:p>
          <a:p>
            <a:pPr eaLnBrk="1" hangingPunct="1">
              <a:buFont typeface="Wingdings 2" panose="05020102010507070707" pitchFamily="18" charset="2"/>
              <a:buNone/>
            </a:pPr>
            <a:endParaRPr lang="en-GB" altLang="en-US" sz="2400"/>
          </a:p>
          <a:p>
            <a:pPr eaLnBrk="1" hangingPunct="1"/>
            <a:r>
              <a:rPr lang="en-GB" altLang="en-US" sz="2400"/>
              <a:t>When was the evidence produced? Is it up to date? Is it still relevant?</a:t>
            </a:r>
          </a:p>
          <a:p>
            <a:pPr eaLnBrk="1" hangingPunct="1"/>
            <a:endParaRPr lang="en-GB" altLang="en-US" sz="2400"/>
          </a:p>
          <a:p>
            <a:pPr eaLnBrk="1" hangingPunct="1"/>
            <a:r>
              <a:rPr lang="en-GB" altLang="en-US" sz="2400"/>
              <a:t>Is the evidence presented in a way that develops the argument and leads clearly to the conclusion?</a:t>
            </a:r>
          </a:p>
          <a:p>
            <a:pPr eaLnBrk="1" hangingPunct="1"/>
            <a:endParaRPr lang="en-GB" altLang="en-US" sz="2400"/>
          </a:p>
          <a:p>
            <a:pPr eaLnBrk="1" hangingPunct="1"/>
            <a:endParaRPr lang="en-GB" altLang="en-US" sz="16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C14DEA36-FD17-5142-0BA7-F1B5CD2A39E5}"/>
              </a:ext>
            </a:extLst>
          </p:cNvPr>
          <p:cNvSpPr>
            <a:spLocks noGrp="1"/>
          </p:cNvSpPr>
          <p:nvPr>
            <p:ph type="title"/>
          </p:nvPr>
        </p:nvSpPr>
        <p:spPr>
          <a:xfrm>
            <a:off x="2024063" y="142875"/>
            <a:ext cx="8229600" cy="1143000"/>
          </a:xfrm>
        </p:spPr>
        <p:txBody>
          <a:bodyPr/>
          <a:lstStyle/>
          <a:p>
            <a:r>
              <a:rPr lang="en-GB" altLang="en-US"/>
              <a:t>The study </a:t>
            </a:r>
          </a:p>
        </p:txBody>
      </p:sp>
      <p:sp>
        <p:nvSpPr>
          <p:cNvPr id="10243" name="Content Placeholder 2">
            <a:extLst>
              <a:ext uri="{FF2B5EF4-FFF2-40B4-BE49-F238E27FC236}">
                <a16:creationId xmlns:a16="http://schemas.microsoft.com/office/drawing/2014/main" id="{89F50E00-6B84-CF58-769F-B6C5F6AA3B67}"/>
              </a:ext>
            </a:extLst>
          </p:cNvPr>
          <p:cNvSpPr>
            <a:spLocks noGrp="1"/>
          </p:cNvSpPr>
          <p:nvPr>
            <p:ph idx="1"/>
          </p:nvPr>
        </p:nvSpPr>
        <p:spPr>
          <a:xfrm>
            <a:off x="1981200" y="1214439"/>
            <a:ext cx="8229600" cy="4911725"/>
          </a:xfrm>
        </p:spPr>
        <p:txBody>
          <a:bodyPr/>
          <a:lstStyle/>
          <a:p>
            <a:r>
              <a:rPr lang="en-GB" altLang="en-US"/>
              <a:t>What type of study is it?</a:t>
            </a:r>
          </a:p>
          <a:p>
            <a:pPr lvl="1"/>
            <a:r>
              <a:rPr lang="en-GB" altLang="en-US"/>
              <a:t>Qualitative V Quantitative </a:t>
            </a:r>
          </a:p>
          <a:p>
            <a:pPr lvl="1"/>
            <a:r>
              <a:rPr lang="en-GB" altLang="en-US"/>
              <a:t>Be wary of drawing conclusions from small qualitative studies</a:t>
            </a:r>
          </a:p>
          <a:p>
            <a:pPr lvl="1"/>
            <a:r>
              <a:rPr lang="en-GB" altLang="en-US"/>
              <a:t>Qual studies tend to provide an in-depth understanding of a particular issue but cannot be easily generalised</a:t>
            </a:r>
          </a:p>
          <a:p>
            <a:pPr lvl="1"/>
            <a:r>
              <a:rPr lang="en-GB" altLang="en-US"/>
              <a:t>Qual studies often extremely important if exploring a new/emerging area/issue (can inform future quantitative studies)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713B6CC0-1AFC-FCDB-E0A8-9CD100A0587F}"/>
              </a:ext>
            </a:extLst>
          </p:cNvPr>
          <p:cNvSpPr>
            <a:spLocks noGrp="1"/>
          </p:cNvSpPr>
          <p:nvPr>
            <p:ph type="title"/>
          </p:nvPr>
        </p:nvSpPr>
        <p:spPr>
          <a:xfrm>
            <a:off x="2024063" y="0"/>
            <a:ext cx="8229600" cy="1143000"/>
          </a:xfrm>
        </p:spPr>
        <p:txBody>
          <a:bodyPr/>
          <a:lstStyle/>
          <a:p>
            <a:pPr eaLnBrk="1" hangingPunct="1"/>
            <a:r>
              <a:rPr lang="en-GB" altLang="en-US"/>
              <a:t>The study </a:t>
            </a:r>
          </a:p>
        </p:txBody>
      </p:sp>
      <p:sp>
        <p:nvSpPr>
          <p:cNvPr id="11267" name="Content Placeholder 2">
            <a:extLst>
              <a:ext uri="{FF2B5EF4-FFF2-40B4-BE49-F238E27FC236}">
                <a16:creationId xmlns:a16="http://schemas.microsoft.com/office/drawing/2014/main" id="{66AFAABA-85B4-DF50-1177-7D7852D31CDE}"/>
              </a:ext>
            </a:extLst>
          </p:cNvPr>
          <p:cNvSpPr>
            <a:spLocks noGrp="1"/>
          </p:cNvSpPr>
          <p:nvPr>
            <p:ph idx="1"/>
          </p:nvPr>
        </p:nvSpPr>
        <p:spPr>
          <a:xfrm>
            <a:off x="1981200" y="1143001"/>
            <a:ext cx="8229600" cy="4983163"/>
          </a:xfrm>
        </p:spPr>
        <p:txBody>
          <a:bodyPr/>
          <a:lstStyle/>
          <a:p>
            <a:pPr eaLnBrk="1" hangingPunct="1">
              <a:buFont typeface="Arial" panose="020B0604020202020204" pitchFamily="34" charset="0"/>
              <a:buNone/>
            </a:pPr>
            <a:r>
              <a:rPr lang="en-GB" altLang="en-US"/>
              <a:t>The sample</a:t>
            </a:r>
          </a:p>
          <a:p>
            <a:pPr lvl="1" eaLnBrk="1" hangingPunct="1"/>
            <a:r>
              <a:rPr lang="en-GB" altLang="en-US"/>
              <a:t>Small or large sample size?</a:t>
            </a:r>
          </a:p>
          <a:p>
            <a:pPr lvl="1" eaLnBrk="1" hangingPunct="1"/>
            <a:endParaRPr lang="en-GB" altLang="en-US"/>
          </a:p>
          <a:p>
            <a:pPr lvl="1" eaLnBrk="1" hangingPunct="1"/>
            <a:r>
              <a:rPr lang="en-GB" altLang="en-US" i="1"/>
              <a:t>How generalisable are the results?</a:t>
            </a:r>
          </a:p>
          <a:p>
            <a:pPr lvl="1" eaLnBrk="1" hangingPunct="1"/>
            <a:endParaRPr lang="en-GB" altLang="en-US" i="1"/>
          </a:p>
          <a:p>
            <a:pPr lvl="1" eaLnBrk="1" hangingPunct="1"/>
            <a:r>
              <a:rPr lang="en-GB" altLang="en-US" i="1"/>
              <a:t>Who were included/excluded?</a:t>
            </a:r>
          </a:p>
          <a:p>
            <a:pPr lvl="1" eaLnBrk="1" hangingPunct="1"/>
            <a:endParaRPr lang="en-GB" altLang="en-US" i="1"/>
          </a:p>
          <a:p>
            <a:pPr lvl="1" eaLnBrk="1" hangingPunct="1"/>
            <a:r>
              <a:rPr lang="en-GB" altLang="en-US" i="1"/>
              <a:t>What were the characteristics of the sample?</a:t>
            </a:r>
          </a:p>
          <a:p>
            <a:pPr lvl="1" eaLnBrk="1" hangingPunct="1"/>
            <a:r>
              <a:rPr lang="en-GB" altLang="en-US" i="1"/>
              <a:t>(how representative are they?)</a:t>
            </a:r>
          </a:p>
          <a:p>
            <a:pPr lvl="1" eaLnBrk="1" hangingPunct="1"/>
            <a:endParaRPr lang="en-GB" altLang="en-US" i="1"/>
          </a:p>
          <a:p>
            <a:pPr lvl="1" eaLnBrk="1" hangingPunct="1"/>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87D0A9DB-AACF-68B9-BE11-418F0C7BC6F3}"/>
              </a:ext>
            </a:extLst>
          </p:cNvPr>
          <p:cNvSpPr>
            <a:spLocks noGrp="1"/>
          </p:cNvSpPr>
          <p:nvPr>
            <p:ph type="title"/>
          </p:nvPr>
        </p:nvSpPr>
        <p:spPr>
          <a:xfrm>
            <a:off x="2024063" y="0"/>
            <a:ext cx="8229600" cy="1143000"/>
          </a:xfrm>
        </p:spPr>
        <p:txBody>
          <a:bodyPr/>
          <a:lstStyle/>
          <a:p>
            <a:pPr eaLnBrk="1" hangingPunct="1"/>
            <a:r>
              <a:rPr lang="en-GB" altLang="en-US"/>
              <a:t>The analysis</a:t>
            </a:r>
          </a:p>
        </p:txBody>
      </p:sp>
      <p:sp>
        <p:nvSpPr>
          <p:cNvPr id="3" name="Content Placeholder 2">
            <a:extLst>
              <a:ext uri="{FF2B5EF4-FFF2-40B4-BE49-F238E27FC236}">
                <a16:creationId xmlns:a16="http://schemas.microsoft.com/office/drawing/2014/main" id="{F41F1769-221A-1146-5ABF-741B9F873ED5}"/>
              </a:ext>
            </a:extLst>
          </p:cNvPr>
          <p:cNvSpPr>
            <a:spLocks noGrp="1"/>
          </p:cNvSpPr>
          <p:nvPr>
            <p:ph idx="1"/>
          </p:nvPr>
        </p:nvSpPr>
        <p:spPr>
          <a:xfrm>
            <a:off x="1981200" y="1285875"/>
            <a:ext cx="8229600" cy="4840288"/>
          </a:xfrm>
        </p:spPr>
        <p:txBody>
          <a:bodyPr rtlCol="0">
            <a:normAutofit/>
          </a:bodyPr>
          <a:lstStyle/>
          <a:p>
            <a:pPr>
              <a:defRPr/>
            </a:pPr>
            <a:r>
              <a:rPr lang="en-GB" dirty="0"/>
              <a:t>Are the research questions and analyses clearly explained?</a:t>
            </a:r>
          </a:p>
          <a:p>
            <a:pPr>
              <a:defRPr/>
            </a:pPr>
            <a:endParaRPr lang="en-GB" dirty="0"/>
          </a:p>
          <a:p>
            <a:pPr>
              <a:defRPr/>
            </a:pPr>
            <a:r>
              <a:rPr lang="en-GB" dirty="0"/>
              <a:t>How valid do the results seem to be?</a:t>
            </a:r>
          </a:p>
          <a:p>
            <a:pPr>
              <a:defRPr/>
            </a:pPr>
            <a:endParaRPr lang="en-GB" dirty="0"/>
          </a:p>
          <a:p>
            <a:pPr>
              <a:defRPr/>
            </a:pPr>
            <a:r>
              <a:rPr lang="en-GB" dirty="0"/>
              <a:t>How reliable do the results seem to be?</a:t>
            </a:r>
          </a:p>
          <a:p>
            <a:pPr lvl="1">
              <a:defRPr/>
            </a:pPr>
            <a:r>
              <a:rPr lang="en-GB" dirty="0"/>
              <a:t> Researcher bias?</a:t>
            </a:r>
          </a:p>
          <a:p>
            <a:pPr lvl="1">
              <a:defRPr/>
            </a:pPr>
            <a:r>
              <a:rPr lang="en-GB" dirty="0"/>
              <a:t>Failure to consider alternative positions of frameworks?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4262411-72EC-37B8-3236-01D15851E8D8}"/>
              </a:ext>
            </a:extLst>
          </p:cNvPr>
          <p:cNvSpPr>
            <a:spLocks noGrp="1"/>
          </p:cNvSpPr>
          <p:nvPr>
            <p:ph type="title"/>
          </p:nvPr>
        </p:nvSpPr>
        <p:spPr>
          <a:xfrm>
            <a:off x="2024063" y="0"/>
            <a:ext cx="8229600" cy="1143000"/>
          </a:xfrm>
        </p:spPr>
        <p:txBody>
          <a:bodyPr/>
          <a:lstStyle/>
          <a:p>
            <a:pPr eaLnBrk="1" hangingPunct="1"/>
            <a:r>
              <a:rPr lang="en-GB" altLang="en-US"/>
              <a:t>The Data</a:t>
            </a:r>
          </a:p>
        </p:txBody>
      </p:sp>
      <p:sp>
        <p:nvSpPr>
          <p:cNvPr id="19459" name="Content Placeholder 2">
            <a:extLst>
              <a:ext uri="{FF2B5EF4-FFF2-40B4-BE49-F238E27FC236}">
                <a16:creationId xmlns:a16="http://schemas.microsoft.com/office/drawing/2014/main" id="{A13DDAE1-D2D1-AF68-A868-90161C30E2B0}"/>
              </a:ext>
            </a:extLst>
          </p:cNvPr>
          <p:cNvSpPr>
            <a:spLocks noGrp="1"/>
          </p:cNvSpPr>
          <p:nvPr>
            <p:ph idx="1"/>
          </p:nvPr>
        </p:nvSpPr>
        <p:spPr>
          <a:xfrm>
            <a:off x="1981200" y="1285875"/>
            <a:ext cx="8229600" cy="4840288"/>
          </a:xfrm>
        </p:spPr>
        <p:txBody>
          <a:bodyPr/>
          <a:lstStyle/>
          <a:p>
            <a:pPr eaLnBrk="1" hangingPunct="1">
              <a:buFont typeface="Arial" charset="0"/>
              <a:buChar char="•"/>
              <a:defRPr/>
            </a:pPr>
            <a:r>
              <a:rPr lang="en-GB" dirty="0"/>
              <a:t>What type of data is collected?</a:t>
            </a:r>
          </a:p>
          <a:p>
            <a:pPr marL="457200" lvl="1" indent="0">
              <a:buNone/>
              <a:defRPr/>
            </a:pPr>
            <a:endParaRPr lang="en-GB" dirty="0"/>
          </a:p>
          <a:p>
            <a:pPr lvl="1" eaLnBrk="1" hangingPunct="1">
              <a:buFont typeface="Arial" charset="0"/>
              <a:buChar char="–"/>
              <a:defRPr/>
            </a:pPr>
            <a:r>
              <a:rPr lang="en-GB" dirty="0"/>
              <a:t>Standardised psychometric scales?</a:t>
            </a:r>
          </a:p>
          <a:p>
            <a:pPr lvl="2" eaLnBrk="1" hangingPunct="1">
              <a:buFont typeface="Arial" charset="0"/>
              <a:buChar char="•"/>
              <a:defRPr/>
            </a:pPr>
            <a:r>
              <a:rPr lang="en-GB" dirty="0"/>
              <a:t>Valid? Reliable? Robust?</a:t>
            </a:r>
          </a:p>
          <a:p>
            <a:pPr lvl="1" eaLnBrk="1" hangingPunct="1">
              <a:buFont typeface="Arial" charset="0"/>
              <a:buChar char="–"/>
              <a:defRPr/>
            </a:pPr>
            <a:endParaRPr lang="en-GB" dirty="0"/>
          </a:p>
          <a:p>
            <a:pPr lvl="1" eaLnBrk="1" hangingPunct="1">
              <a:buFont typeface="Arial" charset="0"/>
              <a:buChar char="–"/>
              <a:defRPr/>
            </a:pPr>
            <a:r>
              <a:rPr lang="en-GB" dirty="0"/>
              <a:t> Experimental data (reaction times, IATs </a:t>
            </a:r>
            <a:r>
              <a:rPr lang="en-GB" dirty="0" err="1"/>
              <a:t>etc</a:t>
            </a:r>
            <a:r>
              <a:rPr lang="en-GB" dirty="0"/>
              <a:t>)</a:t>
            </a:r>
          </a:p>
          <a:p>
            <a:pPr lvl="1" eaLnBrk="1" hangingPunct="1">
              <a:buFont typeface="Arial" charset="0"/>
              <a:buChar char="–"/>
              <a:defRPr/>
            </a:pPr>
            <a:endParaRPr lang="en-GB" dirty="0"/>
          </a:p>
          <a:p>
            <a:pPr lvl="1" eaLnBrk="1" hangingPunct="1">
              <a:buFont typeface="Arial" charset="0"/>
              <a:buChar char="–"/>
              <a:defRPr/>
            </a:pPr>
            <a:r>
              <a:rPr lang="en-GB" dirty="0"/>
              <a:t>Tests of models and theories?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60FBA76-B757-7C34-0D60-D6D0A42BA951}"/>
              </a:ext>
            </a:extLst>
          </p:cNvPr>
          <p:cNvSpPr>
            <a:spLocks noGrp="1"/>
          </p:cNvSpPr>
          <p:nvPr>
            <p:ph type="title"/>
          </p:nvPr>
        </p:nvSpPr>
        <p:spPr/>
        <p:txBody>
          <a:bodyPr/>
          <a:lstStyle/>
          <a:p>
            <a:pPr eaLnBrk="1" hangingPunct="1"/>
            <a:r>
              <a:rPr lang="en-GB" altLang="en-US"/>
              <a:t>Methodological Critique</a:t>
            </a:r>
          </a:p>
        </p:txBody>
      </p:sp>
      <p:sp>
        <p:nvSpPr>
          <p:cNvPr id="14339" name="Content Placeholder 2">
            <a:extLst>
              <a:ext uri="{FF2B5EF4-FFF2-40B4-BE49-F238E27FC236}">
                <a16:creationId xmlns:a16="http://schemas.microsoft.com/office/drawing/2014/main" id="{F16B5A1C-A0D7-2382-DF9F-599CD411F951}"/>
              </a:ext>
            </a:extLst>
          </p:cNvPr>
          <p:cNvSpPr>
            <a:spLocks noGrp="1"/>
          </p:cNvSpPr>
          <p:nvPr>
            <p:ph idx="1"/>
          </p:nvPr>
        </p:nvSpPr>
        <p:spPr/>
        <p:txBody>
          <a:bodyPr/>
          <a:lstStyle/>
          <a:p>
            <a:pPr eaLnBrk="1" hangingPunct="1"/>
            <a:r>
              <a:rPr lang="en-GB" altLang="en-US"/>
              <a:t>How could the study have been done better?</a:t>
            </a:r>
          </a:p>
          <a:p>
            <a:pPr eaLnBrk="1" hangingPunct="1"/>
            <a:endParaRPr lang="en-GB" altLang="en-US"/>
          </a:p>
          <a:p>
            <a:pPr eaLnBrk="1" hangingPunct="1"/>
            <a:r>
              <a:rPr lang="en-GB" altLang="en-US"/>
              <a:t>Do the authors acknowledge the limitations of their work?</a:t>
            </a:r>
          </a:p>
          <a:p>
            <a:pPr eaLnBrk="1" hangingPunct="1"/>
            <a:endParaRPr lang="en-GB" altLang="en-US"/>
          </a:p>
          <a:p>
            <a:pPr eaLnBrk="1" hangingPunct="1"/>
            <a:r>
              <a:rPr lang="en-GB" altLang="en-US"/>
              <a:t>No such thing as a perfect study!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BEC31-F2CD-CD4F-E5A4-1C03171CDA6A}"/>
              </a:ext>
            </a:extLst>
          </p:cNvPr>
          <p:cNvSpPr>
            <a:spLocks noGrp="1"/>
          </p:cNvSpPr>
          <p:nvPr>
            <p:ph type="title"/>
          </p:nvPr>
        </p:nvSpPr>
        <p:spPr/>
        <p:txBody>
          <a:bodyPr rtlCol="0">
            <a:normAutofit/>
          </a:bodyPr>
          <a:lstStyle/>
          <a:p>
            <a:pPr>
              <a:defRPr/>
            </a:pPr>
            <a:r>
              <a:rPr lang="en-GB" dirty="0"/>
              <a:t>What are the limitations of the paper?</a:t>
            </a:r>
          </a:p>
        </p:txBody>
      </p:sp>
      <p:sp>
        <p:nvSpPr>
          <p:cNvPr id="15363" name="Content Placeholder 2">
            <a:extLst>
              <a:ext uri="{FF2B5EF4-FFF2-40B4-BE49-F238E27FC236}">
                <a16:creationId xmlns:a16="http://schemas.microsoft.com/office/drawing/2014/main" id="{51E0E42C-63BB-4D57-8CE7-99D0489B4487}"/>
              </a:ext>
            </a:extLst>
          </p:cNvPr>
          <p:cNvSpPr>
            <a:spLocks noGrp="1"/>
          </p:cNvSpPr>
          <p:nvPr>
            <p:ph idx="1"/>
          </p:nvPr>
        </p:nvSpPr>
        <p:spPr>
          <a:xfrm>
            <a:off x="1992313" y="1268413"/>
            <a:ext cx="8229600" cy="4525962"/>
          </a:xfrm>
        </p:spPr>
        <p:txBody>
          <a:bodyPr/>
          <a:lstStyle/>
          <a:p>
            <a:pPr eaLnBrk="1" hangingPunct="1"/>
            <a:endParaRPr lang="en-GB" altLang="en-US"/>
          </a:p>
          <a:p>
            <a:pPr eaLnBrk="1" hangingPunct="1"/>
            <a:r>
              <a:rPr lang="en-GB" altLang="en-US"/>
              <a:t>How can I get the knowledge claims of the paper into some kind of perspective?</a:t>
            </a:r>
          </a:p>
          <a:p>
            <a:pPr eaLnBrk="1" hangingPunct="1"/>
            <a:endParaRPr lang="en-GB" altLang="en-US"/>
          </a:p>
          <a:p>
            <a:pPr eaLnBrk="1" hangingPunct="1"/>
            <a:r>
              <a:rPr lang="en-GB" altLang="en-US"/>
              <a:t>What are the aspects of the paper that may be ambiguous and open to different interpretations, and point toward a need for further research?</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C45C27D-66BA-9243-975F-98138802E830}"/>
              </a:ext>
            </a:extLst>
          </p:cNvPr>
          <p:cNvSpPr>
            <a:spLocks noGrp="1"/>
          </p:cNvSpPr>
          <p:nvPr>
            <p:ph type="title"/>
          </p:nvPr>
        </p:nvSpPr>
        <p:spPr/>
        <p:txBody>
          <a:bodyPr/>
          <a:lstStyle/>
          <a:p>
            <a:pPr eaLnBrk="1" hangingPunct="1"/>
            <a:r>
              <a:rPr lang="en-GB" altLang="en-US"/>
              <a:t>Synthesising the literature...</a:t>
            </a:r>
          </a:p>
        </p:txBody>
      </p:sp>
      <p:sp>
        <p:nvSpPr>
          <p:cNvPr id="16387" name="Content Placeholder 2">
            <a:extLst>
              <a:ext uri="{FF2B5EF4-FFF2-40B4-BE49-F238E27FC236}">
                <a16:creationId xmlns:a16="http://schemas.microsoft.com/office/drawing/2014/main" id="{044C7588-3C8E-D0FD-671B-18CF7C03CF54}"/>
              </a:ext>
            </a:extLst>
          </p:cNvPr>
          <p:cNvSpPr>
            <a:spLocks noGrp="1"/>
          </p:cNvSpPr>
          <p:nvPr>
            <p:ph idx="1"/>
          </p:nvPr>
        </p:nvSpPr>
        <p:spPr/>
        <p:txBody>
          <a:bodyPr/>
          <a:lstStyle/>
          <a:p>
            <a:pPr eaLnBrk="1" hangingPunct="1"/>
            <a:r>
              <a:rPr lang="en-GB" altLang="en-US"/>
              <a:t>A single piece of research cannot just be considered on its own</a:t>
            </a:r>
          </a:p>
          <a:p>
            <a:pPr eaLnBrk="1" hangingPunct="1"/>
            <a:r>
              <a:rPr lang="en-GB" altLang="en-US"/>
              <a:t>Important to view the piece in its relation to a broader picture</a:t>
            </a:r>
          </a:p>
          <a:p>
            <a:pPr eaLnBrk="1" hangingPunct="1"/>
            <a:r>
              <a:rPr lang="en-GB" altLang="en-US"/>
              <a:t>Your research study can be viewed as a piece of a mosaic – the pattern only emerges when standing and looking at the mosaic as a whole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C:\Users\edu-cp\AppData\Local\Microsoft\Windows\Temporary Internet Files\Content.IE5\OUJGY1Y6\MP900443792[1].jpg">
            <a:extLst>
              <a:ext uri="{FF2B5EF4-FFF2-40B4-BE49-F238E27FC236}">
                <a16:creationId xmlns:a16="http://schemas.microsoft.com/office/drawing/2014/main" id="{C4E2F3F2-1744-BE3D-162D-0FB3AB8AB1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3975" y="404813"/>
            <a:ext cx="4637088" cy="6183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0348821B-9A20-763D-BC29-A11687B201A8}"/>
              </a:ext>
            </a:extLst>
          </p:cNvPr>
          <p:cNvSpPr>
            <a:spLocks noChangeArrowheads="1"/>
          </p:cNvSpPr>
          <p:nvPr/>
        </p:nvSpPr>
        <p:spPr bwMode="auto">
          <a:xfrm>
            <a:off x="3648076" y="2852738"/>
            <a:ext cx="4968875" cy="16319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000">
                <a:latin typeface="Arial" panose="020B0604020202020204" pitchFamily="34" charset="0"/>
              </a:rPr>
              <a:t>A research study can be viewed as a piece of a mosaic – the pattern only emerges when standing and looking at the mosaic as a whole</a:t>
            </a:r>
          </a:p>
          <a:p>
            <a:pPr eaLnBrk="1" hangingPunct="1">
              <a:spcBef>
                <a:spcPct val="0"/>
              </a:spcBef>
              <a:buFontTx/>
              <a:buNone/>
            </a:pPr>
            <a:endParaRPr lang="en-GB" altLang="en-US" sz="20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amond(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3090D95-AEF8-8559-5034-CA0CA11B1B16}"/>
              </a:ext>
            </a:extLst>
          </p:cNvPr>
          <p:cNvSpPr>
            <a:spLocks noGrp="1"/>
          </p:cNvSpPr>
          <p:nvPr>
            <p:ph type="title"/>
          </p:nvPr>
        </p:nvSpPr>
        <p:spPr>
          <a:xfrm>
            <a:off x="1919288" y="2133600"/>
            <a:ext cx="8229600" cy="1143000"/>
          </a:xfrm>
        </p:spPr>
        <p:txBody>
          <a:bodyPr/>
          <a:lstStyle/>
          <a:p>
            <a:pPr eaLnBrk="1" hangingPunct="1"/>
            <a:r>
              <a:rPr lang="en-GB" altLang="en-US"/>
              <a:t>Critical appraisal of your research!</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DD03C08F-A445-21B3-5298-D2E30E045D3D}"/>
              </a:ext>
            </a:extLst>
          </p:cNvPr>
          <p:cNvSpPr>
            <a:spLocks noGrp="1"/>
          </p:cNvSpPr>
          <p:nvPr>
            <p:ph type="title"/>
          </p:nvPr>
        </p:nvSpPr>
        <p:spPr>
          <a:xfrm>
            <a:off x="1919289" y="0"/>
            <a:ext cx="8497887" cy="1143000"/>
          </a:xfrm>
        </p:spPr>
        <p:txBody>
          <a:bodyPr rtlCol="0">
            <a:normAutofit/>
          </a:bodyPr>
          <a:lstStyle/>
          <a:p>
            <a:pPr>
              <a:defRPr/>
            </a:pPr>
            <a:r>
              <a:rPr lang="en-GB" sz="3600"/>
              <a:t>Discussion: Critically analysing your own work!</a:t>
            </a:r>
          </a:p>
        </p:txBody>
      </p:sp>
      <p:sp>
        <p:nvSpPr>
          <p:cNvPr id="3" name="Content Placeholder 2">
            <a:extLst>
              <a:ext uri="{FF2B5EF4-FFF2-40B4-BE49-F238E27FC236}">
                <a16:creationId xmlns:a16="http://schemas.microsoft.com/office/drawing/2014/main" id="{19B241FB-483D-5D75-C306-D450E9C5F88B}"/>
              </a:ext>
            </a:extLst>
          </p:cNvPr>
          <p:cNvSpPr>
            <a:spLocks noGrp="1"/>
          </p:cNvSpPr>
          <p:nvPr>
            <p:ph idx="1"/>
          </p:nvPr>
        </p:nvSpPr>
        <p:spPr>
          <a:xfrm>
            <a:off x="2063750" y="1268413"/>
            <a:ext cx="8229600" cy="5256212"/>
          </a:xfrm>
        </p:spPr>
        <p:txBody>
          <a:bodyPr rtlCol="0">
            <a:normAutofit lnSpcReduction="10000"/>
          </a:bodyPr>
          <a:lstStyle/>
          <a:p>
            <a:pPr>
              <a:defRPr/>
            </a:pPr>
            <a:r>
              <a:rPr lang="en-GB" sz="2400" dirty="0"/>
              <a:t>What were your key findings?</a:t>
            </a:r>
          </a:p>
          <a:p>
            <a:pPr>
              <a:defRPr/>
            </a:pPr>
            <a:endParaRPr lang="en-GB" sz="2400" dirty="0"/>
          </a:p>
          <a:p>
            <a:pPr>
              <a:defRPr/>
            </a:pPr>
            <a:r>
              <a:rPr lang="en-GB" sz="2400" dirty="0"/>
              <a:t>How do  these relate to the aims of your study i.e., what are the implications of these findings for theory and practice (where appropriate)</a:t>
            </a:r>
          </a:p>
          <a:p>
            <a:pPr>
              <a:defRPr/>
            </a:pPr>
            <a:endParaRPr lang="en-GB" sz="2400" dirty="0"/>
          </a:p>
          <a:p>
            <a:pPr>
              <a:defRPr/>
            </a:pPr>
            <a:r>
              <a:rPr lang="en-GB" sz="2400" dirty="0"/>
              <a:t>How robust are these findings? Methodological considerations/limitations</a:t>
            </a:r>
          </a:p>
          <a:p>
            <a:pPr>
              <a:defRPr/>
            </a:pPr>
            <a:endParaRPr lang="en-GB" sz="2400" dirty="0"/>
          </a:p>
          <a:p>
            <a:pPr>
              <a:defRPr/>
            </a:pPr>
            <a:r>
              <a:rPr lang="en-GB" sz="2400" dirty="0"/>
              <a:t>Which theories/literature do your findings provide support for?  Which ones do they not support?  Why?</a:t>
            </a:r>
          </a:p>
          <a:p>
            <a:pPr>
              <a:defRPr/>
            </a:pPr>
            <a:endParaRPr lang="en-GB" sz="2400" dirty="0"/>
          </a:p>
          <a:p>
            <a:pPr>
              <a:defRPr/>
            </a:pPr>
            <a:r>
              <a:rPr lang="en-GB" sz="2400" dirty="0"/>
              <a:t>Where should research go next?</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847528" y="-99392"/>
            <a:ext cx="8426450" cy="1071563"/>
          </a:xfrm>
        </p:spPr>
        <p:txBody>
          <a:bodyPr>
            <a:normAutofit/>
          </a:bodyPr>
          <a:lstStyle/>
          <a:p>
            <a:pPr eaLnBrk="1" hangingPunct="1"/>
            <a:r>
              <a:rPr lang="en-GB" altLang="en-US" sz="3600" dirty="0"/>
              <a:t>Academic Levels</a:t>
            </a:r>
            <a:endParaRPr lang="en-US" altLang="en-US" sz="3600" dirty="0"/>
          </a:p>
        </p:txBody>
      </p:sp>
      <p:graphicFrame>
        <p:nvGraphicFramePr>
          <p:cNvPr id="11288" name="Group 24"/>
          <p:cNvGraphicFramePr>
            <a:graphicFrameLocks noGrp="1"/>
          </p:cNvGraphicFramePr>
          <p:nvPr>
            <p:ph idx="1"/>
          </p:nvPr>
        </p:nvGraphicFramePr>
        <p:xfrm>
          <a:off x="2063552" y="908721"/>
          <a:ext cx="8426450" cy="5670213"/>
        </p:xfrm>
        <a:graphic>
          <a:graphicData uri="http://schemas.openxmlformats.org/drawingml/2006/table">
            <a:tbl>
              <a:tblPr/>
              <a:tblGrid>
                <a:gridCol w="1428750">
                  <a:extLst>
                    <a:ext uri="{9D8B030D-6E8A-4147-A177-3AD203B41FA5}">
                      <a16:colId xmlns:a16="http://schemas.microsoft.com/office/drawing/2014/main" val="20000"/>
                    </a:ext>
                  </a:extLst>
                </a:gridCol>
                <a:gridCol w="6997700">
                  <a:extLst>
                    <a:ext uri="{9D8B030D-6E8A-4147-A177-3AD203B41FA5}">
                      <a16:colId xmlns:a16="http://schemas.microsoft.com/office/drawing/2014/main" val="20001"/>
                    </a:ext>
                  </a:extLst>
                </a:gridCol>
              </a:tblGrid>
              <a:tr h="36512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a:ln>
                            <a:noFill/>
                          </a:ln>
                          <a:solidFill>
                            <a:srgbClr val="FFFFFF"/>
                          </a:solidFill>
                          <a:effectLst/>
                          <a:latin typeface="Lucida Sans" pitchFamily="34" charset="0"/>
                          <a:ea typeface="ＭＳ Ｐゴシック" pitchFamily="16" charset="-128"/>
                        </a:rPr>
                        <a:t>Level</a:t>
                      </a:r>
                      <a:endParaRPr kumimoji="0" lang="en-US" altLang="en-US" sz="1800" b="1" i="0" u="none" strike="noStrike" cap="none" normalizeH="0" baseline="0" dirty="0">
                        <a:ln>
                          <a:noFill/>
                        </a:ln>
                        <a:solidFill>
                          <a:srgbClr val="FFFFFF"/>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a:ln>
                            <a:noFill/>
                          </a:ln>
                          <a:solidFill>
                            <a:srgbClr val="FFFFFF"/>
                          </a:solidFill>
                          <a:effectLst/>
                          <a:latin typeface="Lucida Sans" pitchFamily="34" charset="0"/>
                          <a:ea typeface="ＭＳ Ｐゴシック" pitchFamily="16" charset="-128"/>
                        </a:rPr>
                        <a:t>What does it look like?</a:t>
                      </a:r>
                      <a:endParaRPr kumimoji="0" lang="en-US" altLang="en-US" sz="1800" b="1" i="0" u="none" strike="noStrike" cap="none" normalizeH="0" baseline="0">
                        <a:ln>
                          <a:noFill/>
                        </a:ln>
                        <a:solidFill>
                          <a:srgbClr val="FFFFFF"/>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extLst>
                  <a:ext uri="{0D108BD9-81ED-4DB2-BD59-A6C34878D82A}">
                    <a16:rowId xmlns:a16="http://schemas.microsoft.com/office/drawing/2014/main" val="10000"/>
                  </a:ext>
                </a:extLst>
              </a:tr>
              <a:tr h="1189038">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Level 4</a:t>
                      </a: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a:ln>
                            <a:noFill/>
                          </a:ln>
                          <a:solidFill>
                            <a:srgbClr val="261604"/>
                          </a:solidFill>
                          <a:effectLst/>
                          <a:latin typeface="Lucida Sans" pitchFamily="34" charset="0"/>
                          <a:ea typeface="ＭＳ Ｐゴシック" pitchFamily="16" charset="-128"/>
                        </a:rPr>
                        <a:t>Description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 Opinion and research findings used to illustrate points but taken ‘at face value’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Theories and experiences described</a:t>
                      </a:r>
                      <a:endParaRPr kumimoji="0" lang="en-US" altLang="en-US" sz="1800" b="0" i="0" u="none" strike="noStrike" cap="none" normalizeH="0" baseline="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1"/>
                  </a:ext>
                </a:extLst>
              </a:tr>
              <a:tr h="914400">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Level 5</a:t>
                      </a: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a:ln>
                            <a:noFill/>
                          </a:ln>
                          <a:solidFill>
                            <a:srgbClr val="261604"/>
                          </a:solidFill>
                          <a:effectLst/>
                          <a:latin typeface="Lucida Sans" pitchFamily="34" charset="0"/>
                          <a:ea typeface="ＭＳ Ｐゴシック" pitchFamily="16" charset="-128"/>
                        </a:rPr>
                        <a:t>Discussion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Compare and contrast different research findings, opinions and experiences</a:t>
                      </a:r>
                      <a:endParaRPr kumimoji="0" lang="en-US" altLang="en-US" sz="1800" b="0" i="0" u="none" strike="noStrike" cap="none" normalizeH="0" baseline="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2"/>
                  </a:ext>
                </a:extLst>
              </a:tr>
              <a:tr h="146367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Level 6</a:t>
                      </a: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a:ln>
                            <a:noFill/>
                          </a:ln>
                          <a:solidFill>
                            <a:srgbClr val="261604"/>
                          </a:solidFill>
                          <a:effectLst/>
                          <a:latin typeface="Lucida Sans" pitchFamily="34" charset="0"/>
                          <a:ea typeface="ＭＳ Ｐゴシック" pitchFamily="16" charset="-128"/>
                        </a:rPr>
                        <a:t>Critical analysis</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View different research findings, opinions and experiences critically</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Emphasis on importance of ‘good’ evidence as a basis for drawing conclusions</a:t>
                      </a:r>
                      <a:endParaRPr kumimoji="0" lang="en-US" altLang="en-US" sz="1800" b="0" i="0" u="none" strike="noStrike" cap="none" normalizeH="0" baseline="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3"/>
                  </a:ext>
                </a:extLst>
              </a:tr>
              <a:tr h="173672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Level 7</a:t>
                      </a: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dirty="0">
                          <a:ln>
                            <a:noFill/>
                          </a:ln>
                          <a:solidFill>
                            <a:srgbClr val="261604"/>
                          </a:solidFill>
                          <a:effectLst/>
                          <a:latin typeface="Lucida Sans" pitchFamily="34" charset="0"/>
                          <a:ea typeface="ＭＳ Ｐゴシック" pitchFamily="16" charset="-128"/>
                        </a:rPr>
                        <a:t>Critical analysis, synthesis and evaluation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In depth critical analysis of research findings, opinions and experiences used to construct an argument</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Justifying a particular viewpoint or conclusion as a result of ‘weighing up’ the evidence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3488250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1412" y="437069"/>
            <a:ext cx="8837935" cy="5760639"/>
          </a:xfrm>
          <a:prstGeom prst="rect">
            <a:avLst/>
          </a:prstGeom>
          <a:solidFill>
            <a:schemeClr val="bg1"/>
          </a:solidFill>
          <a:ln>
            <a:noFill/>
          </a:ln>
          <a:effectLst/>
        </p:spPr>
      </p:pic>
      <p:sp>
        <p:nvSpPr>
          <p:cNvPr id="3" name="Title 1"/>
          <p:cNvSpPr txBox="1">
            <a:spLocks/>
          </p:cNvSpPr>
          <p:nvPr/>
        </p:nvSpPr>
        <p:spPr>
          <a:xfrm>
            <a:off x="2047916" y="6197707"/>
            <a:ext cx="8058472" cy="1600200"/>
          </a:xfrm>
          <a:prstGeom prst="rect">
            <a:avLst/>
          </a:prstGeom>
        </p:spPr>
        <p:txBody>
          <a:bodyPr>
            <a:normAutofit/>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dirty="0"/>
              <a:t>Differences between MSc and Undergrad</a:t>
            </a:r>
          </a:p>
        </p:txBody>
      </p:sp>
    </p:spTree>
    <p:extLst>
      <p:ext uri="{BB962C8B-B14F-4D97-AF65-F5344CB8AC3E}">
        <p14:creationId xmlns:p14="http://schemas.microsoft.com/office/powerpoint/2010/main" val="16405112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002841" y="476672"/>
            <a:ext cx="8185720" cy="6063198"/>
          </a:xfrm>
          <a:prstGeom prst="rect">
            <a:avLst/>
          </a:prstGeom>
        </p:spPr>
        <p:txBody>
          <a:bodyPr wrap="square">
            <a:spAutoFit/>
          </a:bodyPr>
          <a:lstStyle/>
          <a:p>
            <a:r>
              <a:rPr lang="en-GB" sz="2800" b="1" dirty="0"/>
              <a:t>Critical reading </a:t>
            </a:r>
          </a:p>
          <a:p>
            <a:endParaRPr lang="en-GB" sz="2400" dirty="0"/>
          </a:p>
          <a:p>
            <a:r>
              <a:rPr lang="en-GB" sz="2400" dirty="0"/>
              <a:t>As you read your module materials follow these three steps.</a:t>
            </a:r>
          </a:p>
          <a:p>
            <a:endParaRPr lang="en-GB" sz="2400" dirty="0"/>
          </a:p>
          <a:p>
            <a:r>
              <a:rPr lang="en-GB" sz="2400" b="1" dirty="0"/>
              <a:t>Analyse </a:t>
            </a:r>
            <a:r>
              <a:rPr lang="en-GB" sz="2400" dirty="0"/>
              <a:t>- Examine how key components within your module materials fit together and relate to each other.</a:t>
            </a:r>
          </a:p>
          <a:p>
            <a:endParaRPr lang="en-GB" sz="2400" dirty="0"/>
          </a:p>
          <a:p>
            <a:r>
              <a:rPr lang="en-GB" sz="2400" b="1" dirty="0"/>
              <a:t>Compare</a:t>
            </a:r>
            <a:r>
              <a:rPr lang="en-GB" sz="2400" dirty="0"/>
              <a:t> - Explore the similarities and differences between the ideas you are reading about. Do some ideas conflict with or complement each other?</a:t>
            </a:r>
          </a:p>
          <a:p>
            <a:endParaRPr lang="en-GB" sz="2400" dirty="0"/>
          </a:p>
          <a:p>
            <a:r>
              <a:rPr lang="en-GB" sz="2400" b="1" dirty="0"/>
              <a:t>Synthesise </a:t>
            </a:r>
            <a:r>
              <a:rPr lang="en-GB" sz="2400" dirty="0"/>
              <a:t>- Bring together different sources of information to serve an argument or idea you are constructing. Make logical connections between the different sources that help you shape and support your ideas. Are there any inferences you can draw from the material and apply to an assignment question?</a:t>
            </a:r>
          </a:p>
        </p:txBody>
      </p:sp>
    </p:spTree>
    <p:extLst>
      <p:ext uri="{BB962C8B-B14F-4D97-AF65-F5344CB8AC3E}">
        <p14:creationId xmlns:p14="http://schemas.microsoft.com/office/powerpoint/2010/main" val="638160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703512" y="620689"/>
            <a:ext cx="8426450" cy="785813"/>
          </a:xfrm>
        </p:spPr>
        <p:txBody>
          <a:bodyPr>
            <a:normAutofit fontScale="90000"/>
          </a:bodyPr>
          <a:lstStyle/>
          <a:p>
            <a:pPr eaLnBrk="1" hangingPunct="1"/>
            <a:r>
              <a:rPr lang="en-GB" altLang="en-US" dirty="0"/>
              <a:t>Critical Thinking – Analysis</a:t>
            </a:r>
            <a:br>
              <a:rPr lang="en-GB" altLang="en-US" dirty="0"/>
            </a:br>
            <a:endParaRPr lang="en-US" altLang="en-US" dirty="0"/>
          </a:p>
        </p:txBody>
      </p:sp>
      <p:sp>
        <p:nvSpPr>
          <p:cNvPr id="16387" name="Content Placeholder 2"/>
          <p:cNvSpPr>
            <a:spLocks noGrp="1"/>
          </p:cNvSpPr>
          <p:nvPr>
            <p:ph idx="1"/>
          </p:nvPr>
        </p:nvSpPr>
        <p:spPr>
          <a:xfrm>
            <a:off x="1703512" y="1340768"/>
            <a:ext cx="8426450" cy="5072062"/>
          </a:xfrm>
        </p:spPr>
        <p:txBody>
          <a:bodyPr/>
          <a:lstStyle/>
          <a:p>
            <a:pPr eaLnBrk="1" hangingPunct="1"/>
            <a:r>
              <a:rPr lang="en-GB" altLang="en-US" dirty="0">
                <a:solidFill>
                  <a:schemeClr val="accent4">
                    <a:lumMod val="25000"/>
                  </a:schemeClr>
                </a:solidFill>
              </a:rPr>
              <a:t>‘Detailed examination of elements’ </a:t>
            </a:r>
          </a:p>
          <a:p>
            <a:pPr eaLnBrk="1" hangingPunct="1"/>
            <a:r>
              <a:rPr lang="en-GB" altLang="en-US" dirty="0">
                <a:solidFill>
                  <a:schemeClr val="accent4">
                    <a:lumMod val="25000"/>
                  </a:schemeClr>
                </a:solidFill>
              </a:rPr>
              <a:t>Critiquing different viewpoints – other people’s positions, arguments and conclusions</a:t>
            </a:r>
          </a:p>
          <a:p>
            <a:pPr eaLnBrk="1" hangingPunct="1"/>
            <a:r>
              <a:rPr lang="en-GB" altLang="en-US" dirty="0">
                <a:solidFill>
                  <a:schemeClr val="accent4">
                    <a:lumMod val="25000"/>
                  </a:schemeClr>
                </a:solidFill>
              </a:rPr>
              <a:t>Evaluating the reliability and validity of the literature/evidence</a:t>
            </a:r>
          </a:p>
          <a:p>
            <a:pPr eaLnBrk="1" hangingPunct="1"/>
            <a:r>
              <a:rPr lang="en-GB" altLang="en-US" dirty="0">
                <a:solidFill>
                  <a:schemeClr val="accent4">
                    <a:lumMod val="25000"/>
                  </a:schemeClr>
                </a:solidFill>
              </a:rPr>
              <a:t>Viewing everything you read critically – not taking anything at face value</a:t>
            </a:r>
          </a:p>
          <a:p>
            <a:pPr eaLnBrk="1" hangingPunct="1"/>
            <a:r>
              <a:rPr lang="en-GB" altLang="en-US" dirty="0">
                <a:solidFill>
                  <a:schemeClr val="accent4">
                    <a:lumMod val="25000"/>
                  </a:schemeClr>
                </a:solidFill>
              </a:rPr>
              <a:t>Weighing up opposing arguments</a:t>
            </a:r>
          </a:p>
          <a:p>
            <a:pPr eaLnBrk="1" hangingPunct="1"/>
            <a:r>
              <a:rPr lang="en-GB" altLang="en-US" dirty="0">
                <a:solidFill>
                  <a:schemeClr val="accent4">
                    <a:lumMod val="25000"/>
                  </a:schemeClr>
                </a:solidFill>
              </a:rPr>
              <a:t>Structured reflection on personal experience</a:t>
            </a:r>
            <a:endParaRPr lang="en-US" altLang="en-US" dirty="0">
              <a:solidFill>
                <a:schemeClr val="accent4">
                  <a:lumMod val="25000"/>
                </a:schemeClr>
              </a:solidFill>
            </a:endParaRPr>
          </a:p>
        </p:txBody>
      </p:sp>
    </p:spTree>
    <p:extLst>
      <p:ext uri="{BB962C8B-B14F-4D97-AF65-F5344CB8AC3E}">
        <p14:creationId xmlns:p14="http://schemas.microsoft.com/office/powerpoint/2010/main" val="1553681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1775520" y="548680"/>
            <a:ext cx="8426450" cy="928688"/>
          </a:xfrm>
        </p:spPr>
        <p:txBody>
          <a:bodyPr>
            <a:normAutofit fontScale="90000"/>
          </a:bodyPr>
          <a:lstStyle/>
          <a:p>
            <a:pPr eaLnBrk="1" hangingPunct="1"/>
            <a:r>
              <a:rPr lang="en-GB" altLang="en-US" dirty="0"/>
              <a:t>Critical Thinking – Synthesis</a:t>
            </a:r>
            <a:br>
              <a:rPr lang="en-GB" altLang="en-US" dirty="0"/>
            </a:br>
            <a:endParaRPr lang="en-US" altLang="en-US" dirty="0"/>
          </a:p>
        </p:txBody>
      </p:sp>
      <p:sp>
        <p:nvSpPr>
          <p:cNvPr id="22531" name="Content Placeholder 2"/>
          <p:cNvSpPr>
            <a:spLocks noGrp="1"/>
          </p:cNvSpPr>
          <p:nvPr>
            <p:ph idx="1"/>
          </p:nvPr>
        </p:nvSpPr>
        <p:spPr>
          <a:xfrm>
            <a:off x="1775520" y="1214438"/>
            <a:ext cx="8426450" cy="5643562"/>
          </a:xfrm>
        </p:spPr>
        <p:txBody>
          <a:bodyPr/>
          <a:lstStyle/>
          <a:p>
            <a:pPr eaLnBrk="1" hangingPunct="1"/>
            <a:r>
              <a:rPr lang="en-GB" altLang="en-US" dirty="0">
                <a:solidFill>
                  <a:schemeClr val="accent4">
                    <a:lumMod val="25000"/>
                  </a:schemeClr>
                </a:solidFill>
              </a:rPr>
              <a:t>Combining elements into a whole</a:t>
            </a:r>
          </a:p>
          <a:p>
            <a:pPr eaLnBrk="1" hangingPunct="1"/>
            <a:r>
              <a:rPr lang="en-GB" altLang="en-US" dirty="0">
                <a:solidFill>
                  <a:schemeClr val="accent4">
                    <a:lumMod val="25000"/>
                  </a:schemeClr>
                </a:solidFill>
              </a:rPr>
              <a:t>Drawing conclusions about whether arguments put forward are valid, evidence based and justifiable  </a:t>
            </a:r>
          </a:p>
          <a:p>
            <a:pPr eaLnBrk="1" hangingPunct="1"/>
            <a:r>
              <a:rPr lang="en-GB" altLang="en-US" dirty="0">
                <a:solidFill>
                  <a:schemeClr val="accent4">
                    <a:lumMod val="25000"/>
                  </a:schemeClr>
                </a:solidFill>
              </a:rPr>
              <a:t>Consider whether arguments are realistic</a:t>
            </a:r>
          </a:p>
          <a:p>
            <a:pPr eaLnBrk="1" hangingPunct="1"/>
            <a:r>
              <a:rPr lang="en-GB" altLang="en-US" dirty="0">
                <a:solidFill>
                  <a:schemeClr val="accent4">
                    <a:lumMod val="25000"/>
                  </a:schemeClr>
                </a:solidFill>
              </a:rPr>
              <a:t>Deciding based on the argument, the evidence and the practice context what your point of view is or what you will recommend</a:t>
            </a:r>
          </a:p>
          <a:p>
            <a:pPr eaLnBrk="1" hangingPunct="1"/>
            <a:r>
              <a:rPr lang="en-GB" altLang="en-US" dirty="0">
                <a:solidFill>
                  <a:schemeClr val="accent4">
                    <a:lumMod val="25000"/>
                  </a:schemeClr>
                </a:solidFill>
              </a:rPr>
              <a:t>Present your point of view in a clear, well reasoned way </a:t>
            </a:r>
            <a:r>
              <a:rPr lang="en-GB" altLang="en-US" i="1" dirty="0">
                <a:solidFill>
                  <a:schemeClr val="accent4">
                    <a:lumMod val="25000"/>
                  </a:schemeClr>
                </a:solidFill>
              </a:rPr>
              <a:t>with justification</a:t>
            </a:r>
            <a:endParaRPr lang="en-GB" altLang="en-US" sz="1800" dirty="0">
              <a:solidFill>
                <a:schemeClr val="accent4">
                  <a:lumMod val="25000"/>
                </a:schemeClr>
              </a:solidFill>
            </a:endParaRPr>
          </a:p>
        </p:txBody>
      </p:sp>
    </p:spTree>
    <p:extLst>
      <p:ext uri="{BB962C8B-B14F-4D97-AF65-F5344CB8AC3E}">
        <p14:creationId xmlns:p14="http://schemas.microsoft.com/office/powerpoint/2010/main" val="28035405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882775" y="1"/>
            <a:ext cx="8426450" cy="1285875"/>
          </a:xfrm>
        </p:spPr>
        <p:txBody>
          <a:bodyPr>
            <a:normAutofit/>
          </a:bodyPr>
          <a:lstStyle/>
          <a:p>
            <a:pPr eaLnBrk="1" hangingPunct="1"/>
            <a:r>
              <a:rPr lang="en-GB" altLang="en-US" dirty="0"/>
              <a:t>Characteristics of an Argument</a:t>
            </a:r>
            <a:endParaRPr lang="en-US" altLang="en-US" dirty="0"/>
          </a:p>
        </p:txBody>
      </p:sp>
      <p:sp>
        <p:nvSpPr>
          <p:cNvPr id="27651" name="Content Placeholder 2"/>
          <p:cNvSpPr>
            <a:spLocks noGrp="1"/>
          </p:cNvSpPr>
          <p:nvPr>
            <p:ph idx="1"/>
          </p:nvPr>
        </p:nvSpPr>
        <p:spPr>
          <a:xfrm>
            <a:off x="1775520" y="1412777"/>
            <a:ext cx="8426450" cy="4702175"/>
          </a:xfrm>
        </p:spPr>
        <p:txBody>
          <a:bodyPr/>
          <a:lstStyle/>
          <a:p>
            <a:pPr eaLnBrk="1" hangingPunct="1"/>
            <a:r>
              <a:rPr lang="en-GB" altLang="en-US" sz="2400" b="1" dirty="0">
                <a:solidFill>
                  <a:schemeClr val="accent4">
                    <a:lumMod val="25000"/>
                  </a:schemeClr>
                </a:solidFill>
              </a:rPr>
              <a:t>Position</a:t>
            </a:r>
            <a:r>
              <a:rPr lang="en-GB" altLang="en-US" sz="2400" dirty="0">
                <a:solidFill>
                  <a:schemeClr val="accent4">
                    <a:lumMod val="25000"/>
                  </a:schemeClr>
                </a:solidFill>
              </a:rPr>
              <a:t> – author has a position that they want the audience to accept (may or may not be stated at the beginning)</a:t>
            </a:r>
          </a:p>
          <a:p>
            <a:pPr eaLnBrk="1" hangingPunct="1"/>
            <a:r>
              <a:rPr lang="en-GB" altLang="en-US" sz="2400" b="1" dirty="0">
                <a:solidFill>
                  <a:schemeClr val="accent4">
                    <a:lumMod val="25000"/>
                  </a:schemeClr>
                </a:solidFill>
              </a:rPr>
              <a:t>Reasons</a:t>
            </a:r>
            <a:r>
              <a:rPr lang="en-GB" altLang="en-US" sz="2400" dirty="0">
                <a:solidFill>
                  <a:schemeClr val="accent4">
                    <a:lumMod val="25000"/>
                  </a:schemeClr>
                </a:solidFill>
              </a:rPr>
              <a:t> (propositions) are given to support (justify) the author’s position</a:t>
            </a:r>
          </a:p>
          <a:p>
            <a:pPr eaLnBrk="1" hangingPunct="1"/>
            <a:r>
              <a:rPr lang="en-GB" altLang="en-US" sz="2400" b="1" dirty="0">
                <a:solidFill>
                  <a:schemeClr val="accent4">
                    <a:lumMod val="25000"/>
                  </a:schemeClr>
                </a:solidFill>
              </a:rPr>
              <a:t>Line of reasoning </a:t>
            </a:r>
            <a:r>
              <a:rPr lang="en-GB" altLang="en-US" sz="2400" dirty="0">
                <a:solidFill>
                  <a:schemeClr val="accent4">
                    <a:lumMod val="25000"/>
                  </a:schemeClr>
                </a:solidFill>
              </a:rPr>
              <a:t>is the logical ‘unpacking’ of the reasons why ‘on balance’, considering everything, this argument (viewpoint) is justifiable</a:t>
            </a:r>
          </a:p>
          <a:p>
            <a:pPr eaLnBrk="1" hangingPunct="1"/>
            <a:r>
              <a:rPr lang="en-GB" altLang="en-US" sz="2400" b="1" dirty="0">
                <a:solidFill>
                  <a:schemeClr val="accent4">
                    <a:lumMod val="25000"/>
                  </a:schemeClr>
                </a:solidFill>
              </a:rPr>
              <a:t>Conclusions</a:t>
            </a:r>
            <a:r>
              <a:rPr lang="en-GB" altLang="en-US" sz="2400" dirty="0">
                <a:solidFill>
                  <a:schemeClr val="accent4">
                    <a:lumMod val="25000"/>
                  </a:schemeClr>
                </a:solidFill>
              </a:rPr>
              <a:t> – not just a summary of the essay but makes the author’s position clear. You will often have several smaller arguments/conclusions, leading to one overall conclusion</a:t>
            </a:r>
            <a:endParaRPr lang="en-US" altLang="en-US" sz="1600" dirty="0">
              <a:solidFill>
                <a:schemeClr val="accent4">
                  <a:lumMod val="25000"/>
                </a:schemeClr>
              </a:solidFill>
            </a:endParaRPr>
          </a:p>
        </p:txBody>
      </p:sp>
    </p:spTree>
    <p:extLst>
      <p:ext uri="{BB962C8B-B14F-4D97-AF65-F5344CB8AC3E}">
        <p14:creationId xmlns:p14="http://schemas.microsoft.com/office/powerpoint/2010/main" val="37459867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a:bodyPr>
          <a:lstStyle/>
          <a:p>
            <a:pPr eaLnBrk="1" hangingPunct="1"/>
            <a:r>
              <a:rPr lang="en-GB" altLang="en-US"/>
              <a:t>What is Good Evidence?</a:t>
            </a:r>
            <a:endParaRPr lang="en-US" altLang="en-US"/>
          </a:p>
        </p:txBody>
      </p:sp>
      <p:sp>
        <p:nvSpPr>
          <p:cNvPr id="28675" name="Content Placeholder 2"/>
          <p:cNvSpPr>
            <a:spLocks noGrp="1"/>
          </p:cNvSpPr>
          <p:nvPr>
            <p:ph idx="1"/>
          </p:nvPr>
        </p:nvSpPr>
        <p:spPr>
          <a:xfrm>
            <a:off x="838200" y="1441714"/>
            <a:ext cx="10319724" cy="5808117"/>
          </a:xfrm>
        </p:spPr>
        <p:txBody>
          <a:bodyPr/>
          <a:lstStyle/>
          <a:p>
            <a:pPr eaLnBrk="1" hangingPunct="1"/>
            <a:r>
              <a:rPr lang="en-GB" altLang="en-US" dirty="0">
                <a:solidFill>
                  <a:schemeClr val="accent4">
                    <a:lumMod val="25000"/>
                  </a:schemeClr>
                </a:solidFill>
              </a:rPr>
              <a:t>Contemporary research evidence – valid and reliable</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Seminal research evidence</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Published in peer reviewed journals</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Primary research as opposed to secondary citation </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But don’t overlook the value of other forms of evidence.....</a:t>
            </a:r>
          </a:p>
        </p:txBody>
      </p:sp>
    </p:spTree>
    <p:extLst>
      <p:ext uri="{BB962C8B-B14F-4D97-AF65-F5344CB8AC3E}">
        <p14:creationId xmlns:p14="http://schemas.microsoft.com/office/powerpoint/2010/main" val="31266024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A14E5-4E15-4550-92B3-7EFA91AB7538}"/>
              </a:ext>
            </a:extLst>
          </p:cNvPr>
          <p:cNvSpPr>
            <a:spLocks noGrp="1"/>
          </p:cNvSpPr>
          <p:nvPr>
            <p:ph type="title"/>
          </p:nvPr>
        </p:nvSpPr>
        <p:spPr/>
        <p:txBody>
          <a:bodyPr/>
          <a:lstStyle/>
          <a:p>
            <a:r>
              <a:rPr lang="en-GB" dirty="0"/>
              <a:t>Systematic Literature Searching </a:t>
            </a:r>
          </a:p>
        </p:txBody>
      </p:sp>
      <p:sp>
        <p:nvSpPr>
          <p:cNvPr id="3" name="Content Placeholder 2">
            <a:extLst>
              <a:ext uri="{FF2B5EF4-FFF2-40B4-BE49-F238E27FC236}">
                <a16:creationId xmlns:a16="http://schemas.microsoft.com/office/drawing/2014/main" id="{6FFF55B3-1FC6-41C8-B087-645AA5E35214}"/>
              </a:ext>
            </a:extLst>
          </p:cNvPr>
          <p:cNvSpPr>
            <a:spLocks noGrp="1"/>
          </p:cNvSpPr>
          <p:nvPr>
            <p:ph idx="1"/>
          </p:nvPr>
        </p:nvSpPr>
        <p:spPr/>
        <p:txBody>
          <a:bodyPr/>
          <a:lstStyle/>
          <a:p>
            <a:r>
              <a:rPr lang="en-GB" dirty="0"/>
              <a:t>“don’t just google stuff”</a:t>
            </a:r>
          </a:p>
          <a:p>
            <a:endParaRPr lang="en-GB" dirty="0"/>
          </a:p>
        </p:txBody>
      </p:sp>
    </p:spTree>
    <p:extLst>
      <p:ext uri="{BB962C8B-B14F-4D97-AF65-F5344CB8AC3E}">
        <p14:creationId xmlns:p14="http://schemas.microsoft.com/office/powerpoint/2010/main" val="1519630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775520" y="4572000"/>
            <a:ext cx="8640960" cy="1600200"/>
          </a:xfrm>
        </p:spPr>
        <p:txBody>
          <a:bodyPr>
            <a:normAutofit/>
          </a:bodyPr>
          <a:lstStyle/>
          <a:p>
            <a:pPr eaLnBrk="1" hangingPunct="1"/>
            <a:r>
              <a:rPr lang="en-GB" altLang="en-US" dirty="0"/>
              <a:t>Evidence is more than research....</a:t>
            </a:r>
            <a:endParaRPr lang="en-US" altLang="en-US" dirty="0"/>
          </a:p>
        </p:txBody>
      </p:sp>
      <p:sp>
        <p:nvSpPr>
          <p:cNvPr id="29699" name="Content Placeholder 2"/>
          <p:cNvSpPr>
            <a:spLocks noGrp="1"/>
          </p:cNvSpPr>
          <p:nvPr>
            <p:ph idx="1"/>
          </p:nvPr>
        </p:nvSpPr>
        <p:spPr>
          <a:xfrm>
            <a:off x="1919536" y="692696"/>
            <a:ext cx="8426450" cy="4502150"/>
          </a:xfrm>
        </p:spPr>
        <p:txBody>
          <a:bodyPr/>
          <a:lstStyle/>
          <a:p>
            <a:r>
              <a:rPr lang="en-GB" altLang="en-US" dirty="0">
                <a:solidFill>
                  <a:schemeClr val="accent4">
                    <a:lumMod val="25000"/>
                  </a:schemeClr>
                </a:solidFill>
              </a:rPr>
              <a:t>Expert opinion – so some ‘opinion pieces’ may be ‘good evidence</a:t>
            </a:r>
          </a:p>
          <a:p>
            <a:endParaRPr lang="en-GB" altLang="en-US" dirty="0">
              <a:solidFill>
                <a:schemeClr val="accent4">
                  <a:lumMod val="25000"/>
                </a:schemeClr>
              </a:solidFill>
            </a:endParaRPr>
          </a:p>
          <a:p>
            <a:pPr eaLnBrk="1" hangingPunct="1"/>
            <a:r>
              <a:rPr lang="en-GB" altLang="en-US" dirty="0">
                <a:solidFill>
                  <a:schemeClr val="accent4">
                    <a:lumMod val="25000"/>
                  </a:schemeClr>
                </a:solidFill>
              </a:rPr>
              <a:t>Patient/client/carer perspectives</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Own professional/personal experiences?</a:t>
            </a:r>
          </a:p>
        </p:txBody>
      </p:sp>
    </p:spTree>
    <p:extLst>
      <p:ext uri="{BB962C8B-B14F-4D97-AF65-F5344CB8AC3E}">
        <p14:creationId xmlns:p14="http://schemas.microsoft.com/office/powerpoint/2010/main" val="371672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882775" y="0"/>
            <a:ext cx="8426450" cy="1143000"/>
          </a:xfrm>
        </p:spPr>
        <p:txBody>
          <a:bodyPr/>
          <a:lstStyle/>
          <a:p>
            <a:pPr eaLnBrk="1" hangingPunct="1"/>
            <a:r>
              <a:rPr lang="en-GB" altLang="en-US" dirty="0"/>
              <a:t>Barriers to Critical Thinking</a:t>
            </a:r>
            <a:endParaRPr lang="en-US" altLang="en-US" dirty="0"/>
          </a:p>
        </p:txBody>
      </p:sp>
      <p:sp>
        <p:nvSpPr>
          <p:cNvPr id="32771" name="Content Placeholder 2"/>
          <p:cNvSpPr>
            <a:spLocks noGrp="1"/>
          </p:cNvSpPr>
          <p:nvPr>
            <p:ph idx="1"/>
          </p:nvPr>
        </p:nvSpPr>
        <p:spPr>
          <a:xfrm>
            <a:off x="1847528" y="1484784"/>
            <a:ext cx="8426450" cy="4845050"/>
          </a:xfrm>
        </p:spPr>
        <p:txBody>
          <a:bodyPr>
            <a:normAutofit lnSpcReduction="10000"/>
          </a:bodyPr>
          <a:lstStyle/>
          <a:p>
            <a:pPr eaLnBrk="1" hangingPunct="1"/>
            <a:r>
              <a:rPr lang="en-GB" altLang="en-US" dirty="0">
                <a:solidFill>
                  <a:schemeClr val="accent4">
                    <a:lumMod val="25000"/>
                  </a:schemeClr>
                </a:solidFill>
              </a:rPr>
              <a:t>Reluctance to critique experts</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Mistaking critical analysis for ‘just commenting on the bad points’</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Assuming teachers and experts always ‘have the answers’. Critical thinking means pursuing your own answers.</a:t>
            </a:r>
          </a:p>
          <a:p>
            <a:pPr eaLnBrk="1" hangingPunct="1"/>
            <a:endParaRPr lang="en-GB" altLang="en-US" dirty="0">
              <a:solidFill>
                <a:schemeClr val="accent4">
                  <a:lumMod val="25000"/>
                </a:schemeClr>
              </a:solidFill>
            </a:endParaRPr>
          </a:p>
          <a:p>
            <a:pPr eaLnBrk="1" hangingPunct="1"/>
            <a:r>
              <a:rPr lang="en-GB" altLang="en-US" dirty="0">
                <a:solidFill>
                  <a:schemeClr val="accent4">
                    <a:lumMod val="25000"/>
                  </a:schemeClr>
                </a:solidFill>
              </a:rPr>
              <a:t>Our own assumptions, preconceptions, biases, experiences, beliefs etc.</a:t>
            </a:r>
          </a:p>
          <a:p>
            <a:pPr eaLnBrk="1" hangingPunct="1"/>
            <a:endParaRPr lang="en-GB" altLang="en-US" dirty="0">
              <a:solidFill>
                <a:schemeClr val="accent4">
                  <a:lumMod val="25000"/>
                </a:schemeClr>
              </a:solidFill>
            </a:endParaRPr>
          </a:p>
          <a:p>
            <a:pPr eaLnBrk="1" hangingPunct="1"/>
            <a:endParaRPr lang="en-US" altLang="en-US" dirty="0">
              <a:solidFill>
                <a:schemeClr val="accent4">
                  <a:lumMod val="25000"/>
                </a:schemeClr>
              </a:solidFill>
            </a:endParaRPr>
          </a:p>
        </p:txBody>
      </p:sp>
    </p:spTree>
    <p:extLst>
      <p:ext uri="{BB962C8B-B14F-4D97-AF65-F5344CB8AC3E}">
        <p14:creationId xmlns:p14="http://schemas.microsoft.com/office/powerpoint/2010/main" val="3865663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360</TotalTime>
  <Words>1235</Words>
  <Application>Microsoft Office PowerPoint</Application>
  <PresentationFormat>Widescreen</PresentationFormat>
  <Paragraphs>180</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Lucida Sans</vt:lpstr>
      <vt:lpstr>Wingdings 2</vt:lpstr>
      <vt:lpstr>Office Theme</vt:lpstr>
      <vt:lpstr>How to critically evaluate research articles</vt:lpstr>
      <vt:lpstr>Key questions when critically analysing an academic paper</vt:lpstr>
      <vt:lpstr>The basics...</vt:lpstr>
      <vt:lpstr>The basics...</vt:lpstr>
      <vt:lpstr>The basics...</vt:lpstr>
      <vt:lpstr>Key questions when critically analysing a research paper (qualitative or quantitative)</vt:lpstr>
      <vt:lpstr>The study </vt:lpstr>
      <vt:lpstr>The study </vt:lpstr>
      <vt:lpstr>The analysis</vt:lpstr>
      <vt:lpstr>The Data</vt:lpstr>
      <vt:lpstr>Methodological Critique</vt:lpstr>
      <vt:lpstr>What are the limitations of the paper?</vt:lpstr>
      <vt:lpstr>Synthesising the literature...</vt:lpstr>
      <vt:lpstr>PowerPoint Presentation</vt:lpstr>
      <vt:lpstr>Critical appraisal of your research!</vt:lpstr>
      <vt:lpstr>Discussion: Critically analysing your own work!</vt:lpstr>
      <vt:lpstr>Academic Levels</vt:lpstr>
      <vt:lpstr>PowerPoint Presentation</vt:lpstr>
      <vt:lpstr>PowerPoint Presentation</vt:lpstr>
      <vt:lpstr>Critical Thinking – Analysis </vt:lpstr>
      <vt:lpstr>Critical Thinking – Synthesis </vt:lpstr>
      <vt:lpstr>Characteristics of an Argument</vt:lpstr>
      <vt:lpstr>What is Good Evidence?</vt:lpstr>
      <vt:lpstr>Systematic Literature Searching </vt:lpstr>
      <vt:lpstr>Evidence is more than research....</vt:lpstr>
      <vt:lpstr>Barriers to Critical Thinking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Phelps</dc:creator>
  <cp:lastModifiedBy>Ceri Phelps</cp:lastModifiedBy>
  <cp:revision>76</cp:revision>
  <dcterms:created xsi:type="dcterms:W3CDTF">2020-05-03T06:03:09Z</dcterms:created>
  <dcterms:modified xsi:type="dcterms:W3CDTF">2025-02-13T08:52:00Z</dcterms:modified>
</cp:coreProperties>
</file>