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3" r:id="rId38"/>
    <p:sldId id="292" r:id="rId39"/>
    <p:sldId id="294" r:id="rId40"/>
    <p:sldId id="295" r:id="rId41"/>
    <p:sldId id="296" r:id="rId42"/>
    <p:sldId id="297" r:id="rId43"/>
    <p:sldId id="298" r:id="rId44"/>
    <p:sldId id="299" r:id="rId45"/>
    <p:sldId id="300" r:id="rId4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8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2.e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54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35119A9-E84F-4637-B765-89C00E6D1490}" type="datetimeFigureOut">
              <a:rPr lang="en-GB" smtClean="0"/>
              <a:t>13/11/2014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C02BB6E-ABE3-41C5-AD79-1883A8E4FDE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5119A9-E84F-4637-B765-89C00E6D1490}" type="datetimeFigureOut">
              <a:rPr lang="en-GB" smtClean="0"/>
              <a:t>13/11/2014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02BB6E-ABE3-41C5-AD79-1883A8E4FDEC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5119A9-E84F-4637-B765-89C00E6D1490}" type="datetimeFigureOut">
              <a:rPr lang="en-GB" smtClean="0"/>
              <a:t>13/11/2014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02BB6E-ABE3-41C5-AD79-1883A8E4FDEC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5119A9-E84F-4637-B765-89C00E6D1490}" type="datetimeFigureOut">
              <a:rPr lang="en-GB" smtClean="0"/>
              <a:t>13/11/2014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02BB6E-ABE3-41C5-AD79-1883A8E4FDEC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5119A9-E84F-4637-B765-89C00E6D1490}" type="datetimeFigureOut">
              <a:rPr lang="en-GB" smtClean="0"/>
              <a:t>13/11/2014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02BB6E-ABE3-41C5-AD79-1883A8E4FDEC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5119A9-E84F-4637-B765-89C00E6D1490}" type="datetimeFigureOut">
              <a:rPr lang="en-GB" smtClean="0"/>
              <a:t>13/11/2014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02BB6E-ABE3-41C5-AD79-1883A8E4FDEC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5119A9-E84F-4637-B765-89C00E6D1490}" type="datetimeFigureOut">
              <a:rPr lang="en-GB" smtClean="0"/>
              <a:t>13/11/2014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02BB6E-ABE3-41C5-AD79-1883A8E4FDE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F35119A9-E84F-4637-B765-89C00E6D1490}" type="datetimeFigureOut">
              <a:rPr lang="en-GB" smtClean="0"/>
              <a:t>13/11/2014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02BB6E-ABE3-41C5-AD79-1883A8E4FDEC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35119A9-E84F-4637-B765-89C00E6D1490}" type="datetimeFigureOut">
              <a:rPr lang="en-GB" smtClean="0"/>
              <a:t>13/11/2014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C02BB6E-ABE3-41C5-AD79-1883A8E4FDEC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5119A9-E84F-4637-B765-89C00E6D1490}" type="datetimeFigureOut">
              <a:rPr lang="en-GB" smtClean="0"/>
              <a:t>13/11/2014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02BB6E-ABE3-41C5-AD79-1883A8E4FDE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5119A9-E84F-4637-B765-89C00E6D1490}" type="datetimeFigureOut">
              <a:rPr lang="en-GB" smtClean="0"/>
              <a:t>13/11/2014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C02BB6E-ABE3-41C5-AD79-1883A8E4FDE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F35119A9-E84F-4637-B765-89C00E6D1490}" type="datetimeFigureOut">
              <a:rPr lang="en-GB" smtClean="0"/>
              <a:t>13/11/2014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C02BB6E-ABE3-41C5-AD79-1883A8E4FDEC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7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10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28.wmf"/><Relationship Id="rId4" Type="http://schemas.openxmlformats.org/officeDocument/2006/relationships/oleObject" Target="../embeddings/oleObject3.bin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Word_97_-_2003_Document1.doc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42.emf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1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Word_97_-_2003_Document2.doc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54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Power Electronics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57047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Power Electronics systems</a:t>
            </a:r>
          </a:p>
          <a:p>
            <a:pPr algn="ctr"/>
            <a:endParaRPr lang="en-GB" sz="36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8"/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Definitions and concepts</a:t>
            </a:r>
          </a:p>
          <a:p>
            <a:pPr lvl="8"/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Application</a:t>
            </a:r>
          </a:p>
          <a:p>
            <a:pPr lvl="8"/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Power semiconductor switches</a:t>
            </a:r>
          </a:p>
          <a:p>
            <a:pPr lvl="8"/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Gate/base drivers</a:t>
            </a:r>
          </a:p>
          <a:p>
            <a:pPr lvl="8"/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Losses</a:t>
            </a:r>
          </a:p>
          <a:p>
            <a:pPr lvl="8"/>
            <a:r>
              <a:rPr lang="en-GB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Snubbers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Introduction to power electronics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7160572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806993"/>
            <a:ext cx="4371975" cy="2533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en-US" sz="2400" dirty="0"/>
              <a:t>Definition of Power </a:t>
            </a:r>
            <a:r>
              <a:rPr lang="en-US" altLang="en-US" sz="2400" dirty="0" smtClean="0"/>
              <a:t>Electronics</a:t>
            </a:r>
          </a:p>
          <a:p>
            <a:pPr lvl="1"/>
            <a:endParaRPr lang="en-GB" sz="32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Introduction to power electronics</a:t>
            </a:r>
            <a:endParaRPr lang="en-GB" sz="2800" dirty="0"/>
          </a:p>
        </p:txBody>
      </p:sp>
      <p:sp>
        <p:nvSpPr>
          <p:cNvPr id="5" name="Rectangle 4"/>
          <p:cNvSpPr>
            <a:spLocks noGrp="1" noChangeArrowheads="1"/>
          </p:cNvSpPr>
          <p:nvPr/>
        </p:nvSpPr>
        <p:spPr bwMode="auto">
          <a:xfrm>
            <a:off x="666403" y="1916832"/>
            <a:ext cx="3977605" cy="18406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buFontTx/>
              <a:buNone/>
            </a:pPr>
            <a:r>
              <a:rPr lang="en-GB" alt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DEFINITION: </a:t>
            </a:r>
          </a:p>
          <a:p>
            <a:pPr algn="just">
              <a:buFontTx/>
              <a:buNone/>
            </a:pPr>
            <a:r>
              <a:rPr lang="en-GB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convert, </a:t>
            </a:r>
            <a:r>
              <a:rPr lang="en-GB" altLang="en-US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(to </a:t>
            </a:r>
            <a:r>
              <a:rPr lang="en-GB" alt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process</a:t>
            </a:r>
            <a:r>
              <a:rPr lang="en-GB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GB" altLang="en-US" sz="16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control)</a:t>
            </a:r>
            <a:r>
              <a:rPr lang="en-GB" altLang="en-US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flow of </a:t>
            </a:r>
            <a:r>
              <a:rPr lang="en-GB" altLang="en-US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electric </a:t>
            </a:r>
            <a:r>
              <a:rPr lang="en-GB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power by supplying </a:t>
            </a:r>
            <a:r>
              <a:rPr lang="en-GB" altLang="en-US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voltages </a:t>
            </a:r>
            <a:r>
              <a:rPr lang="en-GB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 currents in a </a:t>
            </a:r>
            <a:r>
              <a:rPr lang="en-GB" altLang="en-US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form </a:t>
            </a:r>
            <a:r>
              <a:rPr lang="en-GB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that is </a:t>
            </a:r>
            <a:r>
              <a:rPr lang="en-GB" altLang="en-US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optimally suited </a:t>
            </a:r>
            <a:r>
              <a:rPr lang="en-GB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</a:t>
            </a:r>
            <a:r>
              <a:rPr lang="en-GB" altLang="en-US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en-GB" altLang="en-US" sz="16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altLang="en-US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load.</a:t>
            </a:r>
            <a:endParaRPr lang="en-GB" alt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Rectangle 24"/>
          <p:cNvSpPr/>
          <p:nvPr/>
        </p:nvSpPr>
        <p:spPr>
          <a:xfrm>
            <a:off x="5580112" y="5406946"/>
            <a:ext cx="166263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en-US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Basic block diagram</a:t>
            </a:r>
            <a:endParaRPr lang="en-GB" alt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Rectangle 26"/>
          <p:cNvSpPr>
            <a:spLocks noChangeArrowheads="1"/>
          </p:cNvSpPr>
          <p:nvPr/>
        </p:nvSpPr>
        <p:spPr bwMode="auto">
          <a:xfrm>
            <a:off x="1475656" y="4221088"/>
            <a:ext cx="2753469" cy="1489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en-GB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r>
              <a:rPr lang="en-GB" altLang="en-US" sz="1600" dirty="0" smtClean="0"/>
              <a:t>Basic Building Blocks are:</a:t>
            </a:r>
          </a:p>
          <a:p>
            <a:pPr lvl="1"/>
            <a:r>
              <a:rPr lang="en-GB" altLang="en-US" sz="1600" dirty="0" smtClean="0"/>
              <a:t>Input </a:t>
            </a:r>
            <a:r>
              <a:rPr lang="en-GB" altLang="en-US" sz="1600" dirty="0"/>
              <a:t>Power</a:t>
            </a:r>
            <a:r>
              <a:rPr lang="en-GB" altLang="en-US" sz="1600" dirty="0" smtClean="0"/>
              <a:t>,</a:t>
            </a:r>
          </a:p>
          <a:p>
            <a:pPr lvl="1"/>
            <a:r>
              <a:rPr lang="en-GB" altLang="en-US" sz="1600" dirty="0" smtClean="0"/>
              <a:t>Output Power</a:t>
            </a:r>
          </a:p>
          <a:p>
            <a:pPr lvl="1"/>
            <a:r>
              <a:rPr lang="en-GB" altLang="en-US" sz="1600" dirty="0" smtClean="0"/>
              <a:t>Power </a:t>
            </a:r>
            <a:r>
              <a:rPr lang="en-GB" altLang="en-US" sz="1600" i="1" dirty="0" smtClean="0"/>
              <a:t>Processor</a:t>
            </a:r>
          </a:p>
          <a:p>
            <a:pPr lvl="1"/>
            <a:r>
              <a:rPr lang="en-GB" altLang="en-US" sz="1600" i="1" dirty="0" smtClean="0"/>
              <a:t>Controller</a:t>
            </a:r>
            <a:endParaRPr lang="en-GB" altLang="en-US" sz="1600" i="1" dirty="0"/>
          </a:p>
        </p:txBody>
      </p:sp>
    </p:spTree>
    <p:extLst>
      <p:ext uri="{BB962C8B-B14F-4D97-AF65-F5344CB8AC3E}">
        <p14:creationId xmlns:p14="http://schemas.microsoft.com/office/powerpoint/2010/main" val="24843303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043608" y="1481328"/>
            <a:ext cx="7056784" cy="4683975"/>
          </a:xfrm>
        </p:spPr>
        <p:txBody>
          <a:bodyPr>
            <a:normAutofit/>
          </a:bodyPr>
          <a:lstStyle/>
          <a:p>
            <a:pPr algn="ctr"/>
            <a:r>
              <a:rPr lang="en-US" altLang="en-US" sz="2400" dirty="0" smtClean="0"/>
              <a:t>Power Electronics (PE) Systems</a:t>
            </a:r>
          </a:p>
          <a:p>
            <a:pPr>
              <a:lnSpc>
                <a:spcPct val="80000"/>
              </a:lnSpc>
            </a:pPr>
            <a:endParaRPr lang="en-US" altLang="en-US" sz="1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80000"/>
              </a:lnSpc>
            </a:pPr>
            <a:r>
              <a:rPr lang="en-US" altLang="en-US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To </a:t>
            </a:r>
            <a:r>
              <a:rPr lang="en-US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convert electrical energy from one form to another, i.e. from the source to load with:</a:t>
            </a:r>
          </a:p>
          <a:p>
            <a:pPr lvl="1">
              <a:lnSpc>
                <a:spcPct val="80000"/>
              </a:lnSpc>
            </a:pPr>
            <a:r>
              <a:rPr lang="en-US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highest efficiency,</a:t>
            </a:r>
          </a:p>
          <a:p>
            <a:pPr lvl="1">
              <a:lnSpc>
                <a:spcPct val="80000"/>
              </a:lnSpc>
            </a:pPr>
            <a:r>
              <a:rPr lang="en-US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highest availability</a:t>
            </a:r>
          </a:p>
          <a:p>
            <a:pPr lvl="1">
              <a:lnSpc>
                <a:spcPct val="80000"/>
              </a:lnSpc>
            </a:pPr>
            <a:r>
              <a:rPr lang="en-US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highest reliability</a:t>
            </a:r>
          </a:p>
          <a:p>
            <a:pPr lvl="1">
              <a:lnSpc>
                <a:spcPct val="80000"/>
              </a:lnSpc>
            </a:pPr>
            <a:r>
              <a:rPr lang="en-US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lowest cost,</a:t>
            </a:r>
          </a:p>
          <a:p>
            <a:pPr lvl="1">
              <a:lnSpc>
                <a:spcPct val="80000"/>
              </a:lnSpc>
            </a:pPr>
            <a:r>
              <a:rPr lang="en-US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smallest size</a:t>
            </a:r>
          </a:p>
          <a:p>
            <a:pPr lvl="1">
              <a:lnSpc>
                <a:spcPct val="80000"/>
              </a:lnSpc>
            </a:pPr>
            <a:r>
              <a:rPr lang="en-US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least weight</a:t>
            </a:r>
            <a:r>
              <a:rPr lang="en-US" altLang="en-US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lvl="1">
              <a:lnSpc>
                <a:spcPct val="80000"/>
              </a:lnSpc>
            </a:pPr>
            <a:endParaRPr lang="en-US" alt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80000"/>
              </a:lnSpc>
            </a:pPr>
            <a:r>
              <a:rPr lang="en-US" alt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Static applications</a:t>
            </a:r>
          </a:p>
          <a:p>
            <a:pPr lvl="1">
              <a:lnSpc>
                <a:spcPct val="80000"/>
              </a:lnSpc>
            </a:pPr>
            <a:r>
              <a:rPr lang="en-US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involves non-rotating or moving mechanical  components.</a:t>
            </a:r>
          </a:p>
          <a:p>
            <a:pPr lvl="1">
              <a:lnSpc>
                <a:spcPct val="80000"/>
              </a:lnSpc>
            </a:pPr>
            <a:r>
              <a:rPr lang="en-US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Examples: </a:t>
            </a:r>
          </a:p>
          <a:p>
            <a:pPr lvl="2">
              <a:lnSpc>
                <a:spcPct val="80000"/>
              </a:lnSpc>
            </a:pPr>
            <a:r>
              <a:rPr lang="en-US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DC Power supply, Un-interruptible power supply, </a:t>
            </a:r>
            <a:r>
              <a:rPr lang="en-GB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Power generation and transmission (HVDC), Electroplating, Welding, Heating, Cooling, Electronic ballast</a:t>
            </a:r>
          </a:p>
          <a:p>
            <a:endParaRPr lang="en-US" altLang="en-US" sz="2400" dirty="0" smtClean="0"/>
          </a:p>
          <a:p>
            <a:pPr lvl="1"/>
            <a:endParaRPr lang="en-GB" sz="32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Introduction to power electronics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7850413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8"/>
            <a:ext cx="5194920" cy="4683975"/>
          </a:xfrm>
        </p:spPr>
        <p:txBody>
          <a:bodyPr>
            <a:normAutofit/>
          </a:bodyPr>
          <a:lstStyle/>
          <a:p>
            <a:r>
              <a:rPr lang="en-US" altLang="en-US" sz="2400" dirty="0" smtClean="0"/>
              <a:t>Power Electronics (PE) Systems</a:t>
            </a:r>
          </a:p>
          <a:p>
            <a:pPr>
              <a:lnSpc>
                <a:spcPct val="80000"/>
              </a:lnSpc>
            </a:pPr>
            <a:endParaRPr lang="en-US" altLang="en-US" sz="2000" dirty="0" smtClean="0"/>
          </a:p>
          <a:p>
            <a:pPr>
              <a:lnSpc>
                <a:spcPct val="80000"/>
              </a:lnSpc>
            </a:pPr>
            <a:r>
              <a:rPr lang="en-US" altLang="en-US" sz="2000" dirty="0" smtClean="0"/>
              <a:t>Drive </a:t>
            </a:r>
            <a:r>
              <a:rPr lang="en-US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applications</a:t>
            </a:r>
          </a:p>
          <a:p>
            <a:pPr lvl="1">
              <a:lnSpc>
                <a:spcPct val="80000"/>
              </a:lnSpc>
            </a:pPr>
            <a:r>
              <a:rPr lang="en-US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intimately contains moving or rotating components such as motors.</a:t>
            </a:r>
          </a:p>
          <a:p>
            <a:pPr lvl="1">
              <a:lnSpc>
                <a:spcPct val="80000"/>
              </a:lnSpc>
            </a:pPr>
            <a:r>
              <a:rPr lang="en-US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Examples: </a:t>
            </a:r>
          </a:p>
          <a:p>
            <a:pPr lvl="2">
              <a:lnSpc>
                <a:spcPct val="80000"/>
              </a:lnSpc>
            </a:pPr>
            <a:r>
              <a:rPr lang="en-US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Electric trains, Electric vehicles,  Air-conditioning System, Pumps, Compressor, Conveyer Belt (Factory automation). </a:t>
            </a:r>
          </a:p>
          <a:p>
            <a:pPr marL="109728" indent="0">
              <a:buNone/>
            </a:pPr>
            <a:endParaRPr lang="en-US" altLang="en-US" sz="2400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Introduction to power electronics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3221168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2607" y="2636912"/>
            <a:ext cx="6480720" cy="25979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9"/>
            <a:ext cx="8003232" cy="435504"/>
          </a:xfrm>
        </p:spPr>
        <p:txBody>
          <a:bodyPr>
            <a:normAutofit/>
          </a:bodyPr>
          <a:lstStyle/>
          <a:p>
            <a:r>
              <a:rPr lang="en-US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Application examples</a:t>
            </a:r>
          </a:p>
          <a:p>
            <a:pPr>
              <a:lnSpc>
                <a:spcPct val="80000"/>
              </a:lnSpc>
            </a:pPr>
            <a:endParaRPr lang="en-US" altLang="en-US" sz="2000" dirty="0" smtClean="0"/>
          </a:p>
          <a:p>
            <a:pPr marL="109728" indent="0">
              <a:buNone/>
            </a:pPr>
            <a:endParaRPr lang="en-US" altLang="en-US" sz="2400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Introduction to power electronics</a:t>
            </a:r>
            <a:endParaRPr lang="en-GB" sz="2800" dirty="0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2602717" y="1952005"/>
            <a:ext cx="4000500" cy="371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>
            <a:defPPr>
              <a:defRPr lang="en-GB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r>
              <a:rPr lang="en-US" altLang="en-US" sz="1800" dirty="0"/>
              <a:t>Static Application: DC Power Supply</a:t>
            </a:r>
          </a:p>
        </p:txBody>
      </p:sp>
    </p:spTree>
    <p:extLst>
      <p:ext uri="{BB962C8B-B14F-4D97-AF65-F5344CB8AC3E}">
        <p14:creationId xmlns:p14="http://schemas.microsoft.com/office/powerpoint/2010/main" val="10241654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9"/>
            <a:ext cx="8003232" cy="435504"/>
          </a:xfrm>
        </p:spPr>
        <p:txBody>
          <a:bodyPr>
            <a:normAutofit/>
          </a:bodyPr>
          <a:lstStyle/>
          <a:p>
            <a:r>
              <a:rPr lang="en-US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Application examples</a:t>
            </a:r>
          </a:p>
          <a:p>
            <a:pPr>
              <a:lnSpc>
                <a:spcPct val="80000"/>
              </a:lnSpc>
            </a:pPr>
            <a:endParaRPr lang="en-US" altLang="en-US" sz="2000" dirty="0" smtClean="0"/>
          </a:p>
          <a:p>
            <a:pPr marL="109728" indent="0">
              <a:buNone/>
            </a:pPr>
            <a:endParaRPr lang="en-US" altLang="en-US" sz="2400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Introduction to power electronics</a:t>
            </a:r>
            <a:endParaRPr lang="en-GB" sz="2800" dirty="0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2278757" y="2060848"/>
            <a:ext cx="4309467" cy="371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0000" tIns="46800" rIns="90000" bIns="46800">
            <a:spAutoFit/>
          </a:bodyPr>
          <a:lstStyle>
            <a:defPPr>
              <a:defRPr lang="en-GB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r>
              <a:rPr lang="en-US" altLang="en-US" sz="1800" dirty="0"/>
              <a:t>Drive Application: Air-Conditioning System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5133" y="2564904"/>
            <a:ext cx="6094011" cy="2880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813196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9"/>
            <a:ext cx="8003232" cy="435504"/>
          </a:xfrm>
        </p:spPr>
        <p:txBody>
          <a:bodyPr>
            <a:normAutofit/>
          </a:bodyPr>
          <a:lstStyle/>
          <a:p>
            <a:r>
              <a:rPr lang="en-GB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Power Conversion concept: example</a:t>
            </a:r>
            <a:endParaRPr lang="en-US" altLang="en-US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9728" indent="0">
              <a:buNone/>
            </a:pPr>
            <a:endParaRPr lang="en-US" altLang="en-US" sz="2400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Introduction to power electronics</a:t>
            </a:r>
            <a:endParaRPr lang="en-GB" sz="2800" dirty="0"/>
          </a:p>
        </p:txBody>
      </p:sp>
      <p:sp>
        <p:nvSpPr>
          <p:cNvPr id="7" name="Rectangle 6"/>
          <p:cNvSpPr>
            <a:spLocks noGrp="1" noChangeArrowheads="1"/>
          </p:cNvSpPr>
          <p:nvPr/>
        </p:nvSpPr>
        <p:spPr bwMode="auto">
          <a:xfrm>
            <a:off x="1115616" y="1916831"/>
            <a:ext cx="3096344" cy="41044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None/>
            </a:pP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Supply from TNB: 50Hz, 240V RMS (340V peak). Customer need DC voltage for welding purpose, say.</a:t>
            </a:r>
          </a:p>
          <a:p>
            <a:endParaRPr lang="en-GB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TNB sine-wave supply gives zero DC component!</a:t>
            </a:r>
          </a:p>
          <a:p>
            <a:pPr marL="0" indent="0">
              <a:buNone/>
            </a:pPr>
            <a:endParaRPr lang="en-GB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 can use simple half-wave rectifier. A fixed DC voltage is now obtained. This is a  simple PE system.</a:t>
            </a:r>
          </a:p>
          <a:p>
            <a:endParaRPr lang="en-GB" altLang="en-US" sz="2000" dirty="0"/>
          </a:p>
          <a:p>
            <a:endParaRPr lang="en-GB" altLang="en-US" sz="2000" dirty="0"/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79107545"/>
              </p:ext>
            </p:extLst>
          </p:nvPr>
        </p:nvGraphicFramePr>
        <p:xfrm>
          <a:off x="3275856" y="5327583"/>
          <a:ext cx="2094640" cy="84489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7" name="Equation" r:id="rId3" imgW="1511280" imgH="609480" progId="Equation.3">
                  <p:embed/>
                </p:oleObj>
              </mc:Choice>
              <mc:Fallback>
                <p:oleObj name="Equation" r:id="rId3" imgW="1511280" imgH="609480" progId="Equation.3">
                  <p:embed/>
                  <p:pic>
                    <p:nvPicPr>
                      <p:cNvPr id="0" name="Object 62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75856" y="5327583"/>
                        <a:ext cx="2094640" cy="84489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628800"/>
            <a:ext cx="2295525" cy="136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7193" y="3140968"/>
            <a:ext cx="2257425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7193" y="4869160"/>
            <a:ext cx="2390775" cy="1285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924852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9"/>
            <a:ext cx="8003232" cy="435504"/>
          </a:xfrm>
        </p:spPr>
        <p:txBody>
          <a:bodyPr>
            <a:normAutofit/>
          </a:bodyPr>
          <a:lstStyle/>
          <a:p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Conversion </a:t>
            </a:r>
            <a:r>
              <a:rPr lang="en-GB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concept: </a:t>
            </a:r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example 2</a:t>
            </a:r>
            <a:endParaRPr lang="en-US" altLang="en-US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9728" indent="0">
              <a:buNone/>
            </a:pPr>
            <a:endParaRPr lang="en-US" altLang="en-US" sz="2400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Introduction to power electronics</a:t>
            </a:r>
            <a:endParaRPr lang="en-GB" sz="2800" dirty="0"/>
          </a:p>
        </p:txBody>
      </p:sp>
      <p:sp>
        <p:nvSpPr>
          <p:cNvPr id="7" name="Rectangle 6"/>
          <p:cNvSpPr>
            <a:spLocks noGrp="1" noChangeArrowheads="1"/>
          </p:cNvSpPr>
          <p:nvPr/>
        </p:nvSpPr>
        <p:spPr bwMode="auto">
          <a:xfrm>
            <a:off x="1115616" y="1916831"/>
            <a:ext cx="3672408" cy="1224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None/>
            </a:pPr>
            <a:r>
              <a:rPr lang="en-GB" altLang="en-US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What if the requirement is for variable DC voltage?. Then a more complex circuit using an SCR is needed.</a:t>
            </a:r>
            <a:endParaRPr lang="en-GB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altLang="en-US" sz="2000" dirty="0"/>
          </a:p>
          <a:p>
            <a:endParaRPr lang="en-GB" altLang="en-US" sz="20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7597" y="3163843"/>
            <a:ext cx="2736304" cy="20878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0" name="Group 9"/>
          <p:cNvGrpSpPr>
            <a:grpSpLocks/>
          </p:cNvGrpSpPr>
          <p:nvPr/>
        </p:nvGrpSpPr>
        <p:grpSpPr bwMode="auto">
          <a:xfrm>
            <a:off x="5557843" y="1470937"/>
            <a:ext cx="3025777" cy="4027490"/>
            <a:chOff x="2126" y="763"/>
            <a:chExt cx="1906" cy="2537"/>
          </a:xfrm>
        </p:grpSpPr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2340" y="913"/>
              <a:ext cx="687" cy="372"/>
            </a:xfrm>
            <a:custGeom>
              <a:avLst/>
              <a:gdLst>
                <a:gd name="T0" fmla="*/ 0 w 687"/>
                <a:gd name="T1" fmla="*/ 344 h 344"/>
                <a:gd name="T2" fmla="*/ 43 w 687"/>
                <a:gd name="T3" fmla="*/ 279 h 344"/>
                <a:gd name="T4" fmla="*/ 86 w 687"/>
                <a:gd name="T5" fmla="*/ 218 h 344"/>
                <a:gd name="T6" fmla="*/ 107 w 687"/>
                <a:gd name="T7" fmla="*/ 188 h 344"/>
                <a:gd name="T8" fmla="*/ 129 w 687"/>
                <a:gd name="T9" fmla="*/ 159 h 344"/>
                <a:gd name="T10" fmla="*/ 150 w 687"/>
                <a:gd name="T11" fmla="*/ 133 h 344"/>
                <a:gd name="T12" fmla="*/ 172 w 687"/>
                <a:gd name="T13" fmla="*/ 108 h 344"/>
                <a:gd name="T14" fmla="*/ 193 w 687"/>
                <a:gd name="T15" fmla="*/ 85 h 344"/>
                <a:gd name="T16" fmla="*/ 215 w 687"/>
                <a:gd name="T17" fmla="*/ 63 h 344"/>
                <a:gd name="T18" fmla="*/ 236 w 687"/>
                <a:gd name="T19" fmla="*/ 45 h 344"/>
                <a:gd name="T20" fmla="*/ 258 w 687"/>
                <a:gd name="T21" fmla="*/ 30 h 344"/>
                <a:gd name="T22" fmla="*/ 279 w 687"/>
                <a:gd name="T23" fmla="*/ 17 h 344"/>
                <a:gd name="T24" fmla="*/ 301 w 687"/>
                <a:gd name="T25" fmla="*/ 8 h 344"/>
                <a:gd name="T26" fmla="*/ 322 w 687"/>
                <a:gd name="T27" fmla="*/ 2 h 344"/>
                <a:gd name="T28" fmla="*/ 344 w 687"/>
                <a:gd name="T29" fmla="*/ 0 h 344"/>
                <a:gd name="T30" fmla="*/ 355 w 687"/>
                <a:gd name="T31" fmla="*/ 1 h 344"/>
                <a:gd name="T32" fmla="*/ 365 w 687"/>
                <a:gd name="T33" fmla="*/ 3 h 344"/>
                <a:gd name="T34" fmla="*/ 377 w 687"/>
                <a:gd name="T35" fmla="*/ 7 h 344"/>
                <a:gd name="T36" fmla="*/ 389 w 687"/>
                <a:gd name="T37" fmla="*/ 12 h 344"/>
                <a:gd name="T38" fmla="*/ 401 w 687"/>
                <a:gd name="T39" fmla="*/ 19 h 344"/>
                <a:gd name="T40" fmla="*/ 413 w 687"/>
                <a:gd name="T41" fmla="*/ 26 h 344"/>
                <a:gd name="T42" fmla="*/ 438 w 687"/>
                <a:gd name="T43" fmla="*/ 46 h 344"/>
                <a:gd name="T44" fmla="*/ 463 w 687"/>
                <a:gd name="T45" fmla="*/ 69 h 344"/>
                <a:gd name="T46" fmla="*/ 488 w 687"/>
                <a:gd name="T47" fmla="*/ 94 h 344"/>
                <a:gd name="T48" fmla="*/ 512 w 687"/>
                <a:gd name="T49" fmla="*/ 121 h 344"/>
                <a:gd name="T50" fmla="*/ 537 w 687"/>
                <a:gd name="T51" fmla="*/ 150 h 344"/>
                <a:gd name="T52" fmla="*/ 561 w 687"/>
                <a:gd name="T53" fmla="*/ 180 h 344"/>
                <a:gd name="T54" fmla="*/ 584 w 687"/>
                <a:gd name="T55" fmla="*/ 210 h 344"/>
                <a:gd name="T56" fmla="*/ 605 w 687"/>
                <a:gd name="T57" fmla="*/ 238 h 344"/>
                <a:gd name="T58" fmla="*/ 626 w 687"/>
                <a:gd name="T59" fmla="*/ 266 h 344"/>
                <a:gd name="T60" fmla="*/ 644 w 687"/>
                <a:gd name="T61" fmla="*/ 291 h 344"/>
                <a:gd name="T62" fmla="*/ 661 w 687"/>
                <a:gd name="T63" fmla="*/ 313 h 344"/>
                <a:gd name="T64" fmla="*/ 668 w 687"/>
                <a:gd name="T65" fmla="*/ 322 h 344"/>
                <a:gd name="T66" fmla="*/ 676 w 687"/>
                <a:gd name="T67" fmla="*/ 330 h 344"/>
                <a:gd name="T68" fmla="*/ 682 w 687"/>
                <a:gd name="T69" fmla="*/ 338 h 344"/>
                <a:gd name="T70" fmla="*/ 687 w 687"/>
                <a:gd name="T71" fmla="*/ 344 h 3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687" h="344">
                  <a:moveTo>
                    <a:pt x="0" y="344"/>
                  </a:moveTo>
                  <a:lnTo>
                    <a:pt x="43" y="279"/>
                  </a:lnTo>
                  <a:lnTo>
                    <a:pt x="86" y="218"/>
                  </a:lnTo>
                  <a:lnTo>
                    <a:pt x="107" y="188"/>
                  </a:lnTo>
                  <a:lnTo>
                    <a:pt x="129" y="159"/>
                  </a:lnTo>
                  <a:lnTo>
                    <a:pt x="150" y="133"/>
                  </a:lnTo>
                  <a:lnTo>
                    <a:pt x="172" y="108"/>
                  </a:lnTo>
                  <a:lnTo>
                    <a:pt x="193" y="85"/>
                  </a:lnTo>
                  <a:lnTo>
                    <a:pt x="215" y="63"/>
                  </a:lnTo>
                  <a:lnTo>
                    <a:pt x="236" y="45"/>
                  </a:lnTo>
                  <a:lnTo>
                    <a:pt x="258" y="30"/>
                  </a:lnTo>
                  <a:lnTo>
                    <a:pt x="279" y="17"/>
                  </a:lnTo>
                  <a:lnTo>
                    <a:pt x="301" y="8"/>
                  </a:lnTo>
                  <a:lnTo>
                    <a:pt x="322" y="2"/>
                  </a:lnTo>
                  <a:lnTo>
                    <a:pt x="344" y="0"/>
                  </a:lnTo>
                  <a:lnTo>
                    <a:pt x="355" y="1"/>
                  </a:lnTo>
                  <a:lnTo>
                    <a:pt x="365" y="3"/>
                  </a:lnTo>
                  <a:lnTo>
                    <a:pt x="377" y="7"/>
                  </a:lnTo>
                  <a:lnTo>
                    <a:pt x="389" y="12"/>
                  </a:lnTo>
                  <a:lnTo>
                    <a:pt x="401" y="19"/>
                  </a:lnTo>
                  <a:lnTo>
                    <a:pt x="413" y="26"/>
                  </a:lnTo>
                  <a:lnTo>
                    <a:pt x="438" y="46"/>
                  </a:lnTo>
                  <a:lnTo>
                    <a:pt x="463" y="69"/>
                  </a:lnTo>
                  <a:lnTo>
                    <a:pt x="488" y="94"/>
                  </a:lnTo>
                  <a:lnTo>
                    <a:pt x="512" y="121"/>
                  </a:lnTo>
                  <a:lnTo>
                    <a:pt x="537" y="150"/>
                  </a:lnTo>
                  <a:lnTo>
                    <a:pt x="561" y="180"/>
                  </a:lnTo>
                  <a:lnTo>
                    <a:pt x="584" y="210"/>
                  </a:lnTo>
                  <a:lnTo>
                    <a:pt x="605" y="238"/>
                  </a:lnTo>
                  <a:lnTo>
                    <a:pt x="626" y="266"/>
                  </a:lnTo>
                  <a:lnTo>
                    <a:pt x="644" y="291"/>
                  </a:lnTo>
                  <a:lnTo>
                    <a:pt x="661" y="313"/>
                  </a:lnTo>
                  <a:lnTo>
                    <a:pt x="668" y="322"/>
                  </a:lnTo>
                  <a:lnTo>
                    <a:pt x="676" y="330"/>
                  </a:lnTo>
                  <a:lnTo>
                    <a:pt x="682" y="338"/>
                  </a:lnTo>
                  <a:lnTo>
                    <a:pt x="687" y="344"/>
                  </a:lnTo>
                </a:path>
              </a:pathLst>
            </a:custGeom>
            <a:noFill/>
            <a:ln w="28575" cmpd="sng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" name="Rectangle 11"/>
            <p:cNvSpPr>
              <a:spLocks noChangeArrowheads="1"/>
            </p:cNvSpPr>
            <p:nvPr/>
          </p:nvSpPr>
          <p:spPr bwMode="auto">
            <a:xfrm>
              <a:off x="3792" y="2187"/>
              <a:ext cx="207" cy="1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grpSp>
          <p:nvGrpSpPr>
            <p:cNvPr id="13" name="Group 12"/>
            <p:cNvGrpSpPr>
              <a:grpSpLocks/>
            </p:cNvGrpSpPr>
            <p:nvPr/>
          </p:nvGrpSpPr>
          <p:grpSpPr bwMode="auto">
            <a:xfrm>
              <a:off x="3792" y="2186"/>
              <a:ext cx="92" cy="127"/>
              <a:chOff x="3861" y="1540"/>
              <a:chExt cx="92" cy="117"/>
            </a:xfrm>
          </p:grpSpPr>
          <p:sp>
            <p:nvSpPr>
              <p:cNvPr id="53" name="Rectangle 52"/>
              <p:cNvSpPr>
                <a:spLocks noChangeArrowheads="1"/>
              </p:cNvSpPr>
              <p:nvPr/>
            </p:nvSpPr>
            <p:spPr bwMode="auto">
              <a:xfrm>
                <a:off x="3861" y="1540"/>
                <a:ext cx="66" cy="10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defPPr>
                  <a:defRPr lang="en-GB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9pPr>
              </a:lstStyle>
              <a:p>
                <a:r>
                  <a:rPr lang="en-US" altLang="en-US" sz="1200" i="1">
                    <a:solidFill>
                      <a:srgbClr val="000000"/>
                    </a:solidFill>
                    <a:latin typeface="Symbol" pitchFamily="18" charset="2"/>
                  </a:rPr>
                  <a:t>w</a:t>
                </a:r>
                <a:endParaRPr lang="en-US" altLang="en-US"/>
              </a:p>
            </p:txBody>
          </p:sp>
          <p:sp>
            <p:nvSpPr>
              <p:cNvPr id="54" name="Rectangle 53"/>
              <p:cNvSpPr>
                <a:spLocks noChangeArrowheads="1"/>
              </p:cNvSpPr>
              <p:nvPr/>
            </p:nvSpPr>
            <p:spPr bwMode="auto">
              <a:xfrm>
                <a:off x="3926" y="1551"/>
                <a:ext cx="27" cy="10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defPPr>
                  <a:defRPr lang="en-GB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9pPr>
              </a:lstStyle>
              <a:p>
                <a:r>
                  <a:rPr lang="en-US" altLang="en-US" sz="1200" i="1">
                    <a:solidFill>
                      <a:srgbClr val="000000"/>
                    </a:solidFill>
                  </a:rPr>
                  <a:t>t</a:t>
                </a:r>
                <a:endParaRPr lang="en-US" altLang="en-US"/>
              </a:p>
            </p:txBody>
          </p:sp>
        </p:grpSp>
        <p:sp>
          <p:nvSpPr>
            <p:cNvPr id="14" name="Rectangle 13"/>
            <p:cNvSpPr>
              <a:spLocks noChangeArrowheads="1"/>
            </p:cNvSpPr>
            <p:nvPr/>
          </p:nvSpPr>
          <p:spPr bwMode="auto">
            <a:xfrm>
              <a:off x="3104" y="2336"/>
              <a:ext cx="139" cy="1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5" name="Rectangle 14"/>
            <p:cNvSpPr>
              <a:spLocks noChangeArrowheads="1"/>
            </p:cNvSpPr>
            <p:nvPr/>
          </p:nvSpPr>
          <p:spPr bwMode="auto">
            <a:xfrm>
              <a:off x="2416" y="1666"/>
              <a:ext cx="139" cy="1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6" name="Rectangle 15"/>
            <p:cNvSpPr>
              <a:spLocks noChangeArrowheads="1"/>
            </p:cNvSpPr>
            <p:nvPr/>
          </p:nvSpPr>
          <p:spPr bwMode="auto">
            <a:xfrm>
              <a:off x="2164" y="1648"/>
              <a:ext cx="82" cy="1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r>
                <a:rPr lang="en-US" altLang="en-US" sz="1400" i="1"/>
                <a:t>v</a:t>
              </a:r>
              <a:r>
                <a:rPr lang="en-US" altLang="en-US" sz="1200" i="1" baseline="-25000"/>
                <a:t>o</a:t>
              </a:r>
            </a:p>
          </p:txBody>
        </p:sp>
        <p:sp>
          <p:nvSpPr>
            <p:cNvPr id="17" name="Rectangle 16"/>
            <p:cNvSpPr>
              <a:spLocks noChangeArrowheads="1"/>
            </p:cNvSpPr>
            <p:nvPr/>
          </p:nvSpPr>
          <p:spPr bwMode="auto">
            <a:xfrm>
              <a:off x="2898" y="1591"/>
              <a:ext cx="139" cy="1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8" name="Rectangle 17"/>
            <p:cNvSpPr>
              <a:spLocks noChangeArrowheads="1"/>
            </p:cNvSpPr>
            <p:nvPr/>
          </p:nvSpPr>
          <p:spPr bwMode="auto">
            <a:xfrm>
              <a:off x="2485" y="2113"/>
              <a:ext cx="139" cy="1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9" name="Line 215"/>
            <p:cNvSpPr>
              <a:spLocks noChangeShapeType="1"/>
            </p:cNvSpPr>
            <p:nvPr/>
          </p:nvSpPr>
          <p:spPr bwMode="auto">
            <a:xfrm>
              <a:off x="2226" y="2113"/>
              <a:ext cx="169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000" tIns="46800" rIns="90000" bIns="46800" anchor="ctr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20" name="Line 216"/>
            <p:cNvSpPr>
              <a:spLocks noChangeShapeType="1"/>
            </p:cNvSpPr>
            <p:nvPr/>
          </p:nvSpPr>
          <p:spPr bwMode="auto">
            <a:xfrm flipV="1">
              <a:off x="2340" y="1632"/>
              <a:ext cx="0" cy="839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000" tIns="46800" rIns="90000" bIns="46800" anchor="ctr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21" name="Line 217"/>
            <p:cNvSpPr>
              <a:spLocks noChangeShapeType="1"/>
            </p:cNvSpPr>
            <p:nvPr/>
          </p:nvSpPr>
          <p:spPr bwMode="auto">
            <a:xfrm>
              <a:off x="2552" y="1915"/>
              <a:ext cx="0" cy="958"/>
            </a:xfrm>
            <a:prstGeom prst="line">
              <a:avLst/>
            </a:prstGeom>
            <a:noFill/>
            <a:ln w="12700" cap="rnd">
              <a:solidFill>
                <a:schemeClr val="tx1"/>
              </a:solidFill>
              <a:prstDash val="sysDot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000" tIns="46800" rIns="90000" bIns="46800" anchor="ctr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22" name="Rectangle 21"/>
            <p:cNvSpPr>
              <a:spLocks noChangeArrowheads="1"/>
            </p:cNvSpPr>
            <p:nvPr/>
          </p:nvSpPr>
          <p:spPr bwMode="auto">
            <a:xfrm>
              <a:off x="2485" y="3150"/>
              <a:ext cx="139" cy="1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23" name="Rectangle 22"/>
            <p:cNvSpPr>
              <a:spLocks noChangeArrowheads="1"/>
            </p:cNvSpPr>
            <p:nvPr/>
          </p:nvSpPr>
          <p:spPr bwMode="auto">
            <a:xfrm>
              <a:off x="2541" y="3107"/>
              <a:ext cx="61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r>
                <a:rPr lang="en-US" altLang="en-US" sz="1200" i="1">
                  <a:solidFill>
                    <a:srgbClr val="000000"/>
                  </a:solidFill>
                  <a:latin typeface="Symbol" pitchFamily="18" charset="2"/>
                </a:rPr>
                <a:t>a</a:t>
              </a:r>
              <a:endParaRPr lang="en-US" altLang="en-US"/>
            </a:p>
          </p:txBody>
        </p:sp>
        <p:sp>
          <p:nvSpPr>
            <p:cNvPr id="24" name="Rectangle 23"/>
            <p:cNvSpPr>
              <a:spLocks noChangeArrowheads="1"/>
            </p:cNvSpPr>
            <p:nvPr/>
          </p:nvSpPr>
          <p:spPr bwMode="auto">
            <a:xfrm>
              <a:off x="2128" y="2640"/>
              <a:ext cx="159" cy="1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25" name="Rectangle 24"/>
            <p:cNvSpPr>
              <a:spLocks noChangeArrowheads="1"/>
            </p:cNvSpPr>
            <p:nvPr/>
          </p:nvSpPr>
          <p:spPr bwMode="auto">
            <a:xfrm>
              <a:off x="2126" y="2643"/>
              <a:ext cx="27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r>
                <a:rPr lang="en-US" altLang="en-US" sz="1200" i="1">
                  <a:solidFill>
                    <a:srgbClr val="000000"/>
                  </a:solidFill>
                </a:rPr>
                <a:t>i</a:t>
              </a:r>
              <a:endParaRPr lang="en-US" altLang="en-US"/>
            </a:p>
          </p:txBody>
        </p:sp>
        <p:sp>
          <p:nvSpPr>
            <p:cNvPr id="26" name="Rectangle 25"/>
            <p:cNvSpPr>
              <a:spLocks noChangeArrowheads="1"/>
            </p:cNvSpPr>
            <p:nvPr/>
          </p:nvSpPr>
          <p:spPr bwMode="auto">
            <a:xfrm>
              <a:off x="2154" y="2695"/>
              <a:ext cx="47" cy="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r>
                <a:rPr lang="en-US" altLang="en-US" sz="800" i="1">
                  <a:solidFill>
                    <a:srgbClr val="000000"/>
                  </a:solidFill>
                </a:rPr>
                <a:t>g</a:t>
              </a:r>
              <a:endParaRPr lang="en-US" altLang="en-US"/>
            </a:p>
          </p:txBody>
        </p:sp>
        <p:sp>
          <p:nvSpPr>
            <p:cNvPr id="27" name="Line 223"/>
            <p:cNvSpPr>
              <a:spLocks noChangeShapeType="1"/>
            </p:cNvSpPr>
            <p:nvPr/>
          </p:nvSpPr>
          <p:spPr bwMode="auto">
            <a:xfrm>
              <a:off x="2334" y="3063"/>
              <a:ext cx="169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000" tIns="46800" rIns="90000" bIns="46800" anchor="ctr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28" name="Line 224"/>
            <p:cNvSpPr>
              <a:spLocks noChangeShapeType="1"/>
            </p:cNvSpPr>
            <p:nvPr/>
          </p:nvSpPr>
          <p:spPr bwMode="auto">
            <a:xfrm flipV="1">
              <a:off x="2336" y="2452"/>
              <a:ext cx="4" cy="617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000" tIns="46800" rIns="90000" bIns="46800" anchor="ctr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grpSp>
          <p:nvGrpSpPr>
            <p:cNvPr id="29" name="Group 28"/>
            <p:cNvGrpSpPr>
              <a:grpSpLocks/>
            </p:cNvGrpSpPr>
            <p:nvPr/>
          </p:nvGrpSpPr>
          <p:grpSpPr bwMode="auto">
            <a:xfrm>
              <a:off x="2558" y="2796"/>
              <a:ext cx="38" cy="259"/>
              <a:chOff x="2676" y="2110"/>
              <a:chExt cx="38" cy="240"/>
            </a:xfrm>
          </p:grpSpPr>
          <p:sp>
            <p:nvSpPr>
              <p:cNvPr id="50" name="Line 226"/>
              <p:cNvSpPr>
                <a:spLocks noChangeShapeType="1"/>
              </p:cNvSpPr>
              <p:nvPr/>
            </p:nvSpPr>
            <p:spPr bwMode="auto">
              <a:xfrm flipV="1">
                <a:off x="2676" y="2110"/>
                <a:ext cx="0" cy="234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000" tIns="46800" rIns="90000" bIns="46800" anchor="ctr">
                <a:spAutoFit/>
              </a:bodyPr>
              <a:lstStyle>
                <a:defPPr>
                  <a:defRPr lang="en-GB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51" name="Line 227"/>
              <p:cNvSpPr>
                <a:spLocks noChangeShapeType="1"/>
              </p:cNvSpPr>
              <p:nvPr/>
            </p:nvSpPr>
            <p:spPr bwMode="auto">
              <a:xfrm>
                <a:off x="2678" y="2112"/>
                <a:ext cx="36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000" tIns="46800" rIns="90000" bIns="46800" anchor="ctr">
                <a:spAutoFit/>
              </a:bodyPr>
              <a:lstStyle>
                <a:defPPr>
                  <a:defRPr lang="en-GB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52" name="Line 228"/>
              <p:cNvSpPr>
                <a:spLocks noChangeShapeType="1"/>
              </p:cNvSpPr>
              <p:nvPr/>
            </p:nvSpPr>
            <p:spPr bwMode="auto">
              <a:xfrm flipV="1">
                <a:off x="2708" y="2116"/>
                <a:ext cx="0" cy="234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000" tIns="46800" rIns="90000" bIns="46800" anchor="ctr">
                <a:spAutoFit/>
              </a:bodyPr>
              <a:lstStyle>
                <a:defPPr>
                  <a:defRPr lang="en-GB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</p:grpSp>
        <p:grpSp>
          <p:nvGrpSpPr>
            <p:cNvPr id="30" name="Group 29"/>
            <p:cNvGrpSpPr>
              <a:grpSpLocks/>
            </p:cNvGrpSpPr>
            <p:nvPr/>
          </p:nvGrpSpPr>
          <p:grpSpPr bwMode="auto">
            <a:xfrm>
              <a:off x="3846" y="3123"/>
              <a:ext cx="92" cy="128"/>
              <a:chOff x="3861" y="1540"/>
              <a:chExt cx="92" cy="119"/>
            </a:xfrm>
          </p:grpSpPr>
          <p:sp>
            <p:nvSpPr>
              <p:cNvPr id="48" name="Rectangle 47"/>
              <p:cNvSpPr>
                <a:spLocks noChangeArrowheads="1"/>
              </p:cNvSpPr>
              <p:nvPr/>
            </p:nvSpPr>
            <p:spPr bwMode="auto">
              <a:xfrm>
                <a:off x="3861" y="1540"/>
                <a:ext cx="66" cy="10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defPPr>
                  <a:defRPr lang="en-GB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9pPr>
              </a:lstStyle>
              <a:p>
                <a:r>
                  <a:rPr lang="en-US" altLang="en-US" sz="1200" i="1">
                    <a:solidFill>
                      <a:srgbClr val="000000"/>
                    </a:solidFill>
                    <a:latin typeface="Symbol" pitchFamily="18" charset="2"/>
                  </a:rPr>
                  <a:t>w</a:t>
                </a:r>
                <a:endParaRPr lang="en-US" altLang="en-US"/>
              </a:p>
            </p:txBody>
          </p:sp>
          <p:sp>
            <p:nvSpPr>
              <p:cNvPr id="49" name="Rectangle 48"/>
              <p:cNvSpPr>
                <a:spLocks noChangeArrowheads="1"/>
              </p:cNvSpPr>
              <p:nvPr/>
            </p:nvSpPr>
            <p:spPr bwMode="auto">
              <a:xfrm>
                <a:off x="3926" y="1552"/>
                <a:ext cx="27" cy="10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defPPr>
                  <a:defRPr lang="en-GB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9pPr>
              </a:lstStyle>
              <a:p>
                <a:r>
                  <a:rPr lang="en-US" altLang="en-US" sz="1200" i="1">
                    <a:solidFill>
                      <a:srgbClr val="000000"/>
                    </a:solidFill>
                  </a:rPr>
                  <a:t>t</a:t>
                </a:r>
                <a:endParaRPr lang="en-US" altLang="en-US"/>
              </a:p>
            </p:txBody>
          </p:sp>
        </p:grpSp>
        <p:sp>
          <p:nvSpPr>
            <p:cNvPr id="31" name="Rectangle 30"/>
            <p:cNvSpPr>
              <a:spLocks noChangeArrowheads="1"/>
            </p:cNvSpPr>
            <p:nvPr/>
          </p:nvSpPr>
          <p:spPr bwMode="auto">
            <a:xfrm>
              <a:off x="3792" y="1359"/>
              <a:ext cx="207" cy="1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grpSp>
          <p:nvGrpSpPr>
            <p:cNvPr id="32" name="Group 31"/>
            <p:cNvGrpSpPr>
              <a:grpSpLocks/>
            </p:cNvGrpSpPr>
            <p:nvPr/>
          </p:nvGrpSpPr>
          <p:grpSpPr bwMode="auto">
            <a:xfrm>
              <a:off x="3792" y="1358"/>
              <a:ext cx="92" cy="127"/>
              <a:chOff x="3861" y="1540"/>
              <a:chExt cx="92" cy="117"/>
            </a:xfrm>
          </p:grpSpPr>
          <p:sp>
            <p:nvSpPr>
              <p:cNvPr id="46" name="Rectangle 45"/>
              <p:cNvSpPr>
                <a:spLocks noChangeArrowheads="1"/>
              </p:cNvSpPr>
              <p:nvPr/>
            </p:nvSpPr>
            <p:spPr bwMode="auto">
              <a:xfrm>
                <a:off x="3861" y="1540"/>
                <a:ext cx="66" cy="10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defPPr>
                  <a:defRPr lang="en-GB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9pPr>
              </a:lstStyle>
              <a:p>
                <a:r>
                  <a:rPr lang="en-US" altLang="en-US" sz="1200" i="1">
                    <a:solidFill>
                      <a:srgbClr val="000000"/>
                    </a:solidFill>
                    <a:latin typeface="Symbol" pitchFamily="18" charset="2"/>
                  </a:rPr>
                  <a:t>w</a:t>
                </a:r>
                <a:endParaRPr lang="en-US" altLang="en-US"/>
              </a:p>
            </p:txBody>
          </p:sp>
          <p:sp>
            <p:nvSpPr>
              <p:cNvPr id="47" name="Rectangle 46"/>
              <p:cNvSpPr>
                <a:spLocks noChangeArrowheads="1"/>
              </p:cNvSpPr>
              <p:nvPr/>
            </p:nvSpPr>
            <p:spPr bwMode="auto">
              <a:xfrm>
                <a:off x="3926" y="1551"/>
                <a:ext cx="27" cy="10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defPPr>
                  <a:defRPr lang="en-GB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9pPr>
              </a:lstStyle>
              <a:p>
                <a:r>
                  <a:rPr lang="en-US" altLang="en-US" sz="1200" i="1">
                    <a:solidFill>
                      <a:srgbClr val="000000"/>
                    </a:solidFill>
                  </a:rPr>
                  <a:t>t</a:t>
                </a:r>
                <a:endParaRPr lang="en-US" altLang="en-US"/>
              </a:p>
            </p:txBody>
          </p:sp>
        </p:grpSp>
        <p:grpSp>
          <p:nvGrpSpPr>
            <p:cNvPr id="33" name="Group 32"/>
            <p:cNvGrpSpPr>
              <a:grpSpLocks/>
            </p:cNvGrpSpPr>
            <p:nvPr/>
          </p:nvGrpSpPr>
          <p:grpSpPr bwMode="auto">
            <a:xfrm>
              <a:off x="2180" y="928"/>
              <a:ext cx="103" cy="129"/>
              <a:chOff x="2180" y="928"/>
              <a:chExt cx="103" cy="129"/>
            </a:xfrm>
          </p:grpSpPr>
          <p:sp>
            <p:nvSpPr>
              <p:cNvPr id="44" name="Rectangle 43"/>
              <p:cNvSpPr>
                <a:spLocks noChangeArrowheads="1"/>
              </p:cNvSpPr>
              <p:nvPr/>
            </p:nvSpPr>
            <p:spPr bwMode="auto">
              <a:xfrm>
                <a:off x="2180" y="928"/>
                <a:ext cx="103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en-GB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9pPr>
              </a:lstStyle>
              <a:p>
                <a:r>
                  <a:rPr lang="en-US" altLang="en-US" sz="1200" i="1">
                    <a:solidFill>
                      <a:srgbClr val="000000"/>
                    </a:solidFill>
                  </a:rPr>
                  <a:t>v</a:t>
                </a:r>
                <a:endParaRPr lang="en-US" altLang="en-US"/>
              </a:p>
            </p:txBody>
          </p:sp>
          <p:sp>
            <p:nvSpPr>
              <p:cNvPr id="45" name="Rectangle 44"/>
              <p:cNvSpPr>
                <a:spLocks noChangeArrowheads="1"/>
              </p:cNvSpPr>
              <p:nvPr/>
            </p:nvSpPr>
            <p:spPr bwMode="auto">
              <a:xfrm>
                <a:off x="2235" y="980"/>
                <a:ext cx="25" cy="7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defPPr>
                  <a:defRPr lang="en-GB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9pPr>
              </a:lstStyle>
              <a:p>
                <a:r>
                  <a:rPr lang="en-US" altLang="en-US" sz="800" i="1">
                    <a:solidFill>
                      <a:srgbClr val="000000"/>
                    </a:solidFill>
                  </a:rPr>
                  <a:t>s</a:t>
                </a:r>
                <a:endParaRPr lang="en-US" altLang="en-US"/>
              </a:p>
            </p:txBody>
          </p:sp>
        </p:grpSp>
        <p:sp>
          <p:nvSpPr>
            <p:cNvPr id="34" name="Rectangle 33"/>
            <p:cNvSpPr>
              <a:spLocks noChangeArrowheads="1"/>
            </p:cNvSpPr>
            <p:nvPr/>
          </p:nvSpPr>
          <p:spPr bwMode="auto">
            <a:xfrm>
              <a:off x="2416" y="838"/>
              <a:ext cx="139" cy="1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35" name="Rectangle 34"/>
            <p:cNvSpPr>
              <a:spLocks noChangeArrowheads="1"/>
            </p:cNvSpPr>
            <p:nvPr/>
          </p:nvSpPr>
          <p:spPr bwMode="auto">
            <a:xfrm>
              <a:off x="2898" y="763"/>
              <a:ext cx="139" cy="1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36" name="Rectangle 35"/>
            <p:cNvSpPr>
              <a:spLocks noChangeArrowheads="1"/>
            </p:cNvSpPr>
            <p:nvPr/>
          </p:nvSpPr>
          <p:spPr bwMode="auto">
            <a:xfrm>
              <a:off x="2485" y="1285"/>
              <a:ext cx="139" cy="1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37" name="Line 242"/>
            <p:cNvSpPr>
              <a:spLocks noChangeShapeType="1"/>
            </p:cNvSpPr>
            <p:nvPr/>
          </p:nvSpPr>
          <p:spPr bwMode="auto">
            <a:xfrm>
              <a:off x="2226" y="1285"/>
              <a:ext cx="169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000" tIns="46800" rIns="90000" bIns="46800" anchor="ctr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38" name="Line 243"/>
            <p:cNvSpPr>
              <a:spLocks noChangeShapeType="1"/>
            </p:cNvSpPr>
            <p:nvPr/>
          </p:nvSpPr>
          <p:spPr bwMode="auto">
            <a:xfrm flipV="1">
              <a:off x="2340" y="804"/>
              <a:ext cx="0" cy="839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000" tIns="46800" rIns="90000" bIns="46800" anchor="ctr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39" name="Freeform 38"/>
            <p:cNvSpPr>
              <a:spLocks/>
            </p:cNvSpPr>
            <p:nvPr/>
          </p:nvSpPr>
          <p:spPr bwMode="auto">
            <a:xfrm flipV="1">
              <a:off x="3032" y="1285"/>
              <a:ext cx="687" cy="372"/>
            </a:xfrm>
            <a:custGeom>
              <a:avLst/>
              <a:gdLst>
                <a:gd name="T0" fmla="*/ 0 w 687"/>
                <a:gd name="T1" fmla="*/ 344 h 344"/>
                <a:gd name="T2" fmla="*/ 43 w 687"/>
                <a:gd name="T3" fmla="*/ 279 h 344"/>
                <a:gd name="T4" fmla="*/ 86 w 687"/>
                <a:gd name="T5" fmla="*/ 218 h 344"/>
                <a:gd name="T6" fmla="*/ 107 w 687"/>
                <a:gd name="T7" fmla="*/ 188 h 344"/>
                <a:gd name="T8" fmla="*/ 129 w 687"/>
                <a:gd name="T9" fmla="*/ 159 h 344"/>
                <a:gd name="T10" fmla="*/ 150 w 687"/>
                <a:gd name="T11" fmla="*/ 133 h 344"/>
                <a:gd name="T12" fmla="*/ 172 w 687"/>
                <a:gd name="T13" fmla="*/ 108 h 344"/>
                <a:gd name="T14" fmla="*/ 193 w 687"/>
                <a:gd name="T15" fmla="*/ 85 h 344"/>
                <a:gd name="T16" fmla="*/ 215 w 687"/>
                <a:gd name="T17" fmla="*/ 63 h 344"/>
                <a:gd name="T18" fmla="*/ 236 w 687"/>
                <a:gd name="T19" fmla="*/ 45 h 344"/>
                <a:gd name="T20" fmla="*/ 258 w 687"/>
                <a:gd name="T21" fmla="*/ 30 h 344"/>
                <a:gd name="T22" fmla="*/ 279 w 687"/>
                <a:gd name="T23" fmla="*/ 17 h 344"/>
                <a:gd name="T24" fmla="*/ 301 w 687"/>
                <a:gd name="T25" fmla="*/ 8 h 344"/>
                <a:gd name="T26" fmla="*/ 322 w 687"/>
                <a:gd name="T27" fmla="*/ 2 h 344"/>
                <a:gd name="T28" fmla="*/ 344 w 687"/>
                <a:gd name="T29" fmla="*/ 0 h 344"/>
                <a:gd name="T30" fmla="*/ 355 w 687"/>
                <a:gd name="T31" fmla="*/ 1 h 344"/>
                <a:gd name="T32" fmla="*/ 365 w 687"/>
                <a:gd name="T33" fmla="*/ 3 h 344"/>
                <a:gd name="T34" fmla="*/ 377 w 687"/>
                <a:gd name="T35" fmla="*/ 7 h 344"/>
                <a:gd name="T36" fmla="*/ 389 w 687"/>
                <a:gd name="T37" fmla="*/ 12 h 344"/>
                <a:gd name="T38" fmla="*/ 401 w 687"/>
                <a:gd name="T39" fmla="*/ 19 h 344"/>
                <a:gd name="T40" fmla="*/ 413 w 687"/>
                <a:gd name="T41" fmla="*/ 26 h 344"/>
                <a:gd name="T42" fmla="*/ 438 w 687"/>
                <a:gd name="T43" fmla="*/ 46 h 344"/>
                <a:gd name="T44" fmla="*/ 463 w 687"/>
                <a:gd name="T45" fmla="*/ 69 h 344"/>
                <a:gd name="T46" fmla="*/ 488 w 687"/>
                <a:gd name="T47" fmla="*/ 94 h 344"/>
                <a:gd name="T48" fmla="*/ 512 w 687"/>
                <a:gd name="T49" fmla="*/ 121 h 344"/>
                <a:gd name="T50" fmla="*/ 537 w 687"/>
                <a:gd name="T51" fmla="*/ 150 h 344"/>
                <a:gd name="T52" fmla="*/ 561 w 687"/>
                <a:gd name="T53" fmla="*/ 180 h 344"/>
                <a:gd name="T54" fmla="*/ 584 w 687"/>
                <a:gd name="T55" fmla="*/ 210 h 344"/>
                <a:gd name="T56" fmla="*/ 605 w 687"/>
                <a:gd name="T57" fmla="*/ 238 h 344"/>
                <a:gd name="T58" fmla="*/ 626 w 687"/>
                <a:gd name="T59" fmla="*/ 266 h 344"/>
                <a:gd name="T60" fmla="*/ 644 w 687"/>
                <a:gd name="T61" fmla="*/ 291 h 344"/>
                <a:gd name="T62" fmla="*/ 661 w 687"/>
                <a:gd name="T63" fmla="*/ 313 h 344"/>
                <a:gd name="T64" fmla="*/ 668 w 687"/>
                <a:gd name="T65" fmla="*/ 322 h 344"/>
                <a:gd name="T66" fmla="*/ 676 w 687"/>
                <a:gd name="T67" fmla="*/ 330 h 344"/>
                <a:gd name="T68" fmla="*/ 682 w 687"/>
                <a:gd name="T69" fmla="*/ 338 h 344"/>
                <a:gd name="T70" fmla="*/ 687 w 687"/>
                <a:gd name="T71" fmla="*/ 344 h 3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687" h="344">
                  <a:moveTo>
                    <a:pt x="0" y="344"/>
                  </a:moveTo>
                  <a:lnTo>
                    <a:pt x="43" y="279"/>
                  </a:lnTo>
                  <a:lnTo>
                    <a:pt x="86" y="218"/>
                  </a:lnTo>
                  <a:lnTo>
                    <a:pt x="107" y="188"/>
                  </a:lnTo>
                  <a:lnTo>
                    <a:pt x="129" y="159"/>
                  </a:lnTo>
                  <a:lnTo>
                    <a:pt x="150" y="133"/>
                  </a:lnTo>
                  <a:lnTo>
                    <a:pt x="172" y="108"/>
                  </a:lnTo>
                  <a:lnTo>
                    <a:pt x="193" y="85"/>
                  </a:lnTo>
                  <a:lnTo>
                    <a:pt x="215" y="63"/>
                  </a:lnTo>
                  <a:lnTo>
                    <a:pt x="236" y="45"/>
                  </a:lnTo>
                  <a:lnTo>
                    <a:pt x="258" y="30"/>
                  </a:lnTo>
                  <a:lnTo>
                    <a:pt x="279" y="17"/>
                  </a:lnTo>
                  <a:lnTo>
                    <a:pt x="301" y="8"/>
                  </a:lnTo>
                  <a:lnTo>
                    <a:pt x="322" y="2"/>
                  </a:lnTo>
                  <a:lnTo>
                    <a:pt x="344" y="0"/>
                  </a:lnTo>
                  <a:lnTo>
                    <a:pt x="355" y="1"/>
                  </a:lnTo>
                  <a:lnTo>
                    <a:pt x="365" y="3"/>
                  </a:lnTo>
                  <a:lnTo>
                    <a:pt x="377" y="7"/>
                  </a:lnTo>
                  <a:lnTo>
                    <a:pt x="389" y="12"/>
                  </a:lnTo>
                  <a:lnTo>
                    <a:pt x="401" y="19"/>
                  </a:lnTo>
                  <a:lnTo>
                    <a:pt x="413" y="26"/>
                  </a:lnTo>
                  <a:lnTo>
                    <a:pt x="438" y="46"/>
                  </a:lnTo>
                  <a:lnTo>
                    <a:pt x="463" y="69"/>
                  </a:lnTo>
                  <a:lnTo>
                    <a:pt x="488" y="94"/>
                  </a:lnTo>
                  <a:lnTo>
                    <a:pt x="512" y="121"/>
                  </a:lnTo>
                  <a:lnTo>
                    <a:pt x="537" y="150"/>
                  </a:lnTo>
                  <a:lnTo>
                    <a:pt x="561" y="180"/>
                  </a:lnTo>
                  <a:lnTo>
                    <a:pt x="584" y="210"/>
                  </a:lnTo>
                  <a:lnTo>
                    <a:pt x="605" y="238"/>
                  </a:lnTo>
                  <a:lnTo>
                    <a:pt x="626" y="266"/>
                  </a:lnTo>
                  <a:lnTo>
                    <a:pt x="644" y="291"/>
                  </a:lnTo>
                  <a:lnTo>
                    <a:pt x="661" y="313"/>
                  </a:lnTo>
                  <a:lnTo>
                    <a:pt x="668" y="322"/>
                  </a:lnTo>
                  <a:lnTo>
                    <a:pt x="676" y="330"/>
                  </a:lnTo>
                  <a:lnTo>
                    <a:pt x="682" y="338"/>
                  </a:lnTo>
                  <a:lnTo>
                    <a:pt x="687" y="344"/>
                  </a:lnTo>
                </a:path>
              </a:pathLst>
            </a:custGeom>
            <a:noFill/>
            <a:ln w="28575" cmpd="sng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40" name="Line 245"/>
            <p:cNvSpPr>
              <a:spLocks noChangeShapeType="1"/>
            </p:cNvSpPr>
            <p:nvPr/>
          </p:nvSpPr>
          <p:spPr bwMode="auto">
            <a:xfrm>
              <a:off x="2546" y="1799"/>
              <a:ext cx="1" cy="298"/>
            </a:xfrm>
            <a:prstGeom prst="line">
              <a:avLst/>
            </a:prstGeom>
            <a:noFill/>
            <a:ln w="2857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41" name="Freeform 40"/>
            <p:cNvSpPr>
              <a:spLocks/>
            </p:cNvSpPr>
            <p:nvPr/>
          </p:nvSpPr>
          <p:spPr bwMode="auto">
            <a:xfrm>
              <a:off x="2540" y="1724"/>
              <a:ext cx="492" cy="384"/>
            </a:xfrm>
            <a:custGeom>
              <a:avLst/>
              <a:gdLst>
                <a:gd name="T0" fmla="*/ 0 w 492"/>
                <a:gd name="T1" fmla="*/ 80 h 384"/>
                <a:gd name="T2" fmla="*/ 88 w 492"/>
                <a:gd name="T3" fmla="*/ 12 h 384"/>
                <a:gd name="T4" fmla="*/ 160 w 492"/>
                <a:gd name="T5" fmla="*/ 8 h 384"/>
                <a:gd name="T6" fmla="*/ 240 w 492"/>
                <a:gd name="T7" fmla="*/ 60 h 384"/>
                <a:gd name="T8" fmla="*/ 332 w 492"/>
                <a:gd name="T9" fmla="*/ 168 h 384"/>
                <a:gd name="T10" fmla="*/ 492 w 492"/>
                <a:gd name="T11" fmla="*/ 384 h 3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2" h="384">
                  <a:moveTo>
                    <a:pt x="0" y="80"/>
                  </a:moveTo>
                  <a:cubicBezTo>
                    <a:pt x="30" y="52"/>
                    <a:pt x="61" y="24"/>
                    <a:pt x="88" y="12"/>
                  </a:cubicBezTo>
                  <a:cubicBezTo>
                    <a:pt x="115" y="0"/>
                    <a:pt x="135" y="0"/>
                    <a:pt x="160" y="8"/>
                  </a:cubicBezTo>
                  <a:cubicBezTo>
                    <a:pt x="185" y="16"/>
                    <a:pt x="211" y="33"/>
                    <a:pt x="240" y="60"/>
                  </a:cubicBezTo>
                  <a:cubicBezTo>
                    <a:pt x="269" y="87"/>
                    <a:pt x="290" y="114"/>
                    <a:pt x="332" y="168"/>
                  </a:cubicBezTo>
                  <a:cubicBezTo>
                    <a:pt x="374" y="222"/>
                    <a:pt x="457" y="345"/>
                    <a:pt x="492" y="384"/>
                  </a:cubicBezTo>
                </a:path>
              </a:pathLst>
            </a:custGeom>
            <a:noFill/>
            <a:ln w="28575" cap="flat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42" name="Line 247"/>
            <p:cNvSpPr>
              <a:spLocks noChangeShapeType="1"/>
            </p:cNvSpPr>
            <p:nvPr/>
          </p:nvSpPr>
          <p:spPr bwMode="auto">
            <a:xfrm>
              <a:off x="2336" y="2108"/>
              <a:ext cx="216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43" name="Line 248"/>
            <p:cNvSpPr>
              <a:spLocks noChangeShapeType="1"/>
            </p:cNvSpPr>
            <p:nvPr/>
          </p:nvSpPr>
          <p:spPr bwMode="auto">
            <a:xfrm>
              <a:off x="3028" y="2112"/>
              <a:ext cx="672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5534773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9"/>
            <a:ext cx="8003232" cy="435504"/>
          </a:xfrm>
        </p:spPr>
        <p:txBody>
          <a:bodyPr>
            <a:normAutofit/>
          </a:bodyPr>
          <a:lstStyle/>
          <a:p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Conversion </a:t>
            </a:r>
            <a:r>
              <a:rPr lang="en-GB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concept: </a:t>
            </a:r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example 2</a:t>
            </a:r>
            <a:endParaRPr lang="en-US" altLang="en-US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9728" indent="0">
              <a:buNone/>
            </a:pPr>
            <a:endParaRPr lang="en-US" altLang="en-US" sz="2400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Introduction to power electronics</a:t>
            </a:r>
            <a:endParaRPr lang="en-GB" sz="2800" dirty="0"/>
          </a:p>
        </p:txBody>
      </p:sp>
      <p:sp>
        <p:nvSpPr>
          <p:cNvPr id="7" name="Rectangle 6"/>
          <p:cNvSpPr>
            <a:spLocks noGrp="1" noChangeArrowheads="1"/>
          </p:cNvSpPr>
          <p:nvPr/>
        </p:nvSpPr>
        <p:spPr bwMode="auto">
          <a:xfrm>
            <a:off x="1115616" y="1916831"/>
            <a:ext cx="4032448" cy="1813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None/>
            </a:pPr>
            <a:r>
              <a:rPr lang="en-GB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controlling the firing angle, </a:t>
            </a:r>
            <a:r>
              <a:rPr lang="en-GB" altLang="en-US" sz="1600" dirty="0">
                <a:latin typeface="Symbol" pitchFamily="18" charset="2"/>
              </a:rPr>
              <a:t>a</a:t>
            </a:r>
            <a:r>
              <a:rPr lang="en-GB" altLang="en-US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,</a:t>
            </a:r>
            <a:r>
              <a:rPr lang="en-GB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output DC </a:t>
            </a:r>
            <a:r>
              <a:rPr lang="en-GB" altLang="en-US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voltage </a:t>
            </a:r>
            <a:r>
              <a:rPr lang="en-GB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(after conversion) can be varied</a:t>
            </a:r>
            <a:r>
              <a:rPr lang="en-GB" altLang="en-US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alt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alt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Obviously this needs a complicated </a:t>
            </a:r>
            <a:r>
              <a:rPr lang="en-GB" altLang="en-US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electronic system </a:t>
            </a:r>
            <a:r>
              <a:rPr lang="en-GB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set the firing current pulses for </a:t>
            </a:r>
            <a:r>
              <a:rPr lang="en-GB" altLang="en-US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SCR</a:t>
            </a:r>
            <a:r>
              <a:rPr lang="en-GB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alt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altLang="en-US" sz="2000" dirty="0"/>
          </a:p>
          <a:p>
            <a:endParaRPr lang="en-GB" altLang="en-US" sz="2000" dirty="0"/>
          </a:p>
        </p:txBody>
      </p:sp>
      <p:grpSp>
        <p:nvGrpSpPr>
          <p:cNvPr id="10" name="Group 9"/>
          <p:cNvGrpSpPr>
            <a:grpSpLocks/>
          </p:cNvGrpSpPr>
          <p:nvPr/>
        </p:nvGrpSpPr>
        <p:grpSpPr bwMode="auto">
          <a:xfrm>
            <a:off x="5557843" y="1470937"/>
            <a:ext cx="3025777" cy="4027490"/>
            <a:chOff x="2126" y="763"/>
            <a:chExt cx="1906" cy="2537"/>
          </a:xfrm>
        </p:grpSpPr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2340" y="913"/>
              <a:ext cx="687" cy="372"/>
            </a:xfrm>
            <a:custGeom>
              <a:avLst/>
              <a:gdLst>
                <a:gd name="T0" fmla="*/ 0 w 687"/>
                <a:gd name="T1" fmla="*/ 344 h 344"/>
                <a:gd name="T2" fmla="*/ 43 w 687"/>
                <a:gd name="T3" fmla="*/ 279 h 344"/>
                <a:gd name="T4" fmla="*/ 86 w 687"/>
                <a:gd name="T5" fmla="*/ 218 h 344"/>
                <a:gd name="T6" fmla="*/ 107 w 687"/>
                <a:gd name="T7" fmla="*/ 188 h 344"/>
                <a:gd name="T8" fmla="*/ 129 w 687"/>
                <a:gd name="T9" fmla="*/ 159 h 344"/>
                <a:gd name="T10" fmla="*/ 150 w 687"/>
                <a:gd name="T11" fmla="*/ 133 h 344"/>
                <a:gd name="T12" fmla="*/ 172 w 687"/>
                <a:gd name="T13" fmla="*/ 108 h 344"/>
                <a:gd name="T14" fmla="*/ 193 w 687"/>
                <a:gd name="T15" fmla="*/ 85 h 344"/>
                <a:gd name="T16" fmla="*/ 215 w 687"/>
                <a:gd name="T17" fmla="*/ 63 h 344"/>
                <a:gd name="T18" fmla="*/ 236 w 687"/>
                <a:gd name="T19" fmla="*/ 45 h 344"/>
                <a:gd name="T20" fmla="*/ 258 w 687"/>
                <a:gd name="T21" fmla="*/ 30 h 344"/>
                <a:gd name="T22" fmla="*/ 279 w 687"/>
                <a:gd name="T23" fmla="*/ 17 h 344"/>
                <a:gd name="T24" fmla="*/ 301 w 687"/>
                <a:gd name="T25" fmla="*/ 8 h 344"/>
                <a:gd name="T26" fmla="*/ 322 w 687"/>
                <a:gd name="T27" fmla="*/ 2 h 344"/>
                <a:gd name="T28" fmla="*/ 344 w 687"/>
                <a:gd name="T29" fmla="*/ 0 h 344"/>
                <a:gd name="T30" fmla="*/ 355 w 687"/>
                <a:gd name="T31" fmla="*/ 1 h 344"/>
                <a:gd name="T32" fmla="*/ 365 w 687"/>
                <a:gd name="T33" fmla="*/ 3 h 344"/>
                <a:gd name="T34" fmla="*/ 377 w 687"/>
                <a:gd name="T35" fmla="*/ 7 h 344"/>
                <a:gd name="T36" fmla="*/ 389 w 687"/>
                <a:gd name="T37" fmla="*/ 12 h 344"/>
                <a:gd name="T38" fmla="*/ 401 w 687"/>
                <a:gd name="T39" fmla="*/ 19 h 344"/>
                <a:gd name="T40" fmla="*/ 413 w 687"/>
                <a:gd name="T41" fmla="*/ 26 h 344"/>
                <a:gd name="T42" fmla="*/ 438 w 687"/>
                <a:gd name="T43" fmla="*/ 46 h 344"/>
                <a:gd name="T44" fmla="*/ 463 w 687"/>
                <a:gd name="T45" fmla="*/ 69 h 344"/>
                <a:gd name="T46" fmla="*/ 488 w 687"/>
                <a:gd name="T47" fmla="*/ 94 h 344"/>
                <a:gd name="T48" fmla="*/ 512 w 687"/>
                <a:gd name="T49" fmla="*/ 121 h 344"/>
                <a:gd name="T50" fmla="*/ 537 w 687"/>
                <a:gd name="T51" fmla="*/ 150 h 344"/>
                <a:gd name="T52" fmla="*/ 561 w 687"/>
                <a:gd name="T53" fmla="*/ 180 h 344"/>
                <a:gd name="T54" fmla="*/ 584 w 687"/>
                <a:gd name="T55" fmla="*/ 210 h 344"/>
                <a:gd name="T56" fmla="*/ 605 w 687"/>
                <a:gd name="T57" fmla="*/ 238 h 344"/>
                <a:gd name="T58" fmla="*/ 626 w 687"/>
                <a:gd name="T59" fmla="*/ 266 h 344"/>
                <a:gd name="T60" fmla="*/ 644 w 687"/>
                <a:gd name="T61" fmla="*/ 291 h 344"/>
                <a:gd name="T62" fmla="*/ 661 w 687"/>
                <a:gd name="T63" fmla="*/ 313 h 344"/>
                <a:gd name="T64" fmla="*/ 668 w 687"/>
                <a:gd name="T65" fmla="*/ 322 h 344"/>
                <a:gd name="T66" fmla="*/ 676 w 687"/>
                <a:gd name="T67" fmla="*/ 330 h 344"/>
                <a:gd name="T68" fmla="*/ 682 w 687"/>
                <a:gd name="T69" fmla="*/ 338 h 344"/>
                <a:gd name="T70" fmla="*/ 687 w 687"/>
                <a:gd name="T71" fmla="*/ 344 h 3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687" h="344">
                  <a:moveTo>
                    <a:pt x="0" y="344"/>
                  </a:moveTo>
                  <a:lnTo>
                    <a:pt x="43" y="279"/>
                  </a:lnTo>
                  <a:lnTo>
                    <a:pt x="86" y="218"/>
                  </a:lnTo>
                  <a:lnTo>
                    <a:pt x="107" y="188"/>
                  </a:lnTo>
                  <a:lnTo>
                    <a:pt x="129" y="159"/>
                  </a:lnTo>
                  <a:lnTo>
                    <a:pt x="150" y="133"/>
                  </a:lnTo>
                  <a:lnTo>
                    <a:pt x="172" y="108"/>
                  </a:lnTo>
                  <a:lnTo>
                    <a:pt x="193" y="85"/>
                  </a:lnTo>
                  <a:lnTo>
                    <a:pt x="215" y="63"/>
                  </a:lnTo>
                  <a:lnTo>
                    <a:pt x="236" y="45"/>
                  </a:lnTo>
                  <a:lnTo>
                    <a:pt x="258" y="30"/>
                  </a:lnTo>
                  <a:lnTo>
                    <a:pt x="279" y="17"/>
                  </a:lnTo>
                  <a:lnTo>
                    <a:pt x="301" y="8"/>
                  </a:lnTo>
                  <a:lnTo>
                    <a:pt x="322" y="2"/>
                  </a:lnTo>
                  <a:lnTo>
                    <a:pt x="344" y="0"/>
                  </a:lnTo>
                  <a:lnTo>
                    <a:pt x="355" y="1"/>
                  </a:lnTo>
                  <a:lnTo>
                    <a:pt x="365" y="3"/>
                  </a:lnTo>
                  <a:lnTo>
                    <a:pt x="377" y="7"/>
                  </a:lnTo>
                  <a:lnTo>
                    <a:pt x="389" y="12"/>
                  </a:lnTo>
                  <a:lnTo>
                    <a:pt x="401" y="19"/>
                  </a:lnTo>
                  <a:lnTo>
                    <a:pt x="413" y="26"/>
                  </a:lnTo>
                  <a:lnTo>
                    <a:pt x="438" y="46"/>
                  </a:lnTo>
                  <a:lnTo>
                    <a:pt x="463" y="69"/>
                  </a:lnTo>
                  <a:lnTo>
                    <a:pt x="488" y="94"/>
                  </a:lnTo>
                  <a:lnTo>
                    <a:pt x="512" y="121"/>
                  </a:lnTo>
                  <a:lnTo>
                    <a:pt x="537" y="150"/>
                  </a:lnTo>
                  <a:lnTo>
                    <a:pt x="561" y="180"/>
                  </a:lnTo>
                  <a:lnTo>
                    <a:pt x="584" y="210"/>
                  </a:lnTo>
                  <a:lnTo>
                    <a:pt x="605" y="238"/>
                  </a:lnTo>
                  <a:lnTo>
                    <a:pt x="626" y="266"/>
                  </a:lnTo>
                  <a:lnTo>
                    <a:pt x="644" y="291"/>
                  </a:lnTo>
                  <a:lnTo>
                    <a:pt x="661" y="313"/>
                  </a:lnTo>
                  <a:lnTo>
                    <a:pt x="668" y="322"/>
                  </a:lnTo>
                  <a:lnTo>
                    <a:pt x="676" y="330"/>
                  </a:lnTo>
                  <a:lnTo>
                    <a:pt x="682" y="338"/>
                  </a:lnTo>
                  <a:lnTo>
                    <a:pt x="687" y="344"/>
                  </a:lnTo>
                </a:path>
              </a:pathLst>
            </a:custGeom>
            <a:noFill/>
            <a:ln w="28575" cmpd="sng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" name="Rectangle 11"/>
            <p:cNvSpPr>
              <a:spLocks noChangeArrowheads="1"/>
            </p:cNvSpPr>
            <p:nvPr/>
          </p:nvSpPr>
          <p:spPr bwMode="auto">
            <a:xfrm>
              <a:off x="3792" y="2187"/>
              <a:ext cx="207" cy="1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grpSp>
          <p:nvGrpSpPr>
            <p:cNvPr id="13" name="Group 12"/>
            <p:cNvGrpSpPr>
              <a:grpSpLocks/>
            </p:cNvGrpSpPr>
            <p:nvPr/>
          </p:nvGrpSpPr>
          <p:grpSpPr bwMode="auto">
            <a:xfrm>
              <a:off x="3792" y="2186"/>
              <a:ext cx="92" cy="127"/>
              <a:chOff x="3861" y="1540"/>
              <a:chExt cx="92" cy="117"/>
            </a:xfrm>
          </p:grpSpPr>
          <p:sp>
            <p:nvSpPr>
              <p:cNvPr id="53" name="Rectangle 52"/>
              <p:cNvSpPr>
                <a:spLocks noChangeArrowheads="1"/>
              </p:cNvSpPr>
              <p:nvPr/>
            </p:nvSpPr>
            <p:spPr bwMode="auto">
              <a:xfrm>
                <a:off x="3861" y="1540"/>
                <a:ext cx="66" cy="10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defPPr>
                  <a:defRPr lang="en-GB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9pPr>
              </a:lstStyle>
              <a:p>
                <a:r>
                  <a:rPr lang="en-US" altLang="en-US" sz="1200" i="1">
                    <a:solidFill>
                      <a:srgbClr val="000000"/>
                    </a:solidFill>
                    <a:latin typeface="Symbol" pitchFamily="18" charset="2"/>
                  </a:rPr>
                  <a:t>w</a:t>
                </a:r>
                <a:endParaRPr lang="en-US" altLang="en-US"/>
              </a:p>
            </p:txBody>
          </p:sp>
          <p:sp>
            <p:nvSpPr>
              <p:cNvPr id="54" name="Rectangle 53"/>
              <p:cNvSpPr>
                <a:spLocks noChangeArrowheads="1"/>
              </p:cNvSpPr>
              <p:nvPr/>
            </p:nvSpPr>
            <p:spPr bwMode="auto">
              <a:xfrm>
                <a:off x="3926" y="1551"/>
                <a:ext cx="27" cy="10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defPPr>
                  <a:defRPr lang="en-GB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9pPr>
              </a:lstStyle>
              <a:p>
                <a:r>
                  <a:rPr lang="en-US" altLang="en-US" sz="1200" i="1">
                    <a:solidFill>
                      <a:srgbClr val="000000"/>
                    </a:solidFill>
                  </a:rPr>
                  <a:t>t</a:t>
                </a:r>
                <a:endParaRPr lang="en-US" altLang="en-US"/>
              </a:p>
            </p:txBody>
          </p:sp>
        </p:grpSp>
        <p:sp>
          <p:nvSpPr>
            <p:cNvPr id="14" name="Rectangle 13"/>
            <p:cNvSpPr>
              <a:spLocks noChangeArrowheads="1"/>
            </p:cNvSpPr>
            <p:nvPr/>
          </p:nvSpPr>
          <p:spPr bwMode="auto">
            <a:xfrm>
              <a:off x="3104" y="2336"/>
              <a:ext cx="139" cy="1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5" name="Rectangle 14"/>
            <p:cNvSpPr>
              <a:spLocks noChangeArrowheads="1"/>
            </p:cNvSpPr>
            <p:nvPr/>
          </p:nvSpPr>
          <p:spPr bwMode="auto">
            <a:xfrm>
              <a:off x="2416" y="1666"/>
              <a:ext cx="139" cy="1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6" name="Rectangle 15"/>
            <p:cNvSpPr>
              <a:spLocks noChangeArrowheads="1"/>
            </p:cNvSpPr>
            <p:nvPr/>
          </p:nvSpPr>
          <p:spPr bwMode="auto">
            <a:xfrm>
              <a:off x="2164" y="1648"/>
              <a:ext cx="82" cy="1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r>
                <a:rPr lang="en-US" altLang="en-US" sz="1400" i="1"/>
                <a:t>v</a:t>
              </a:r>
              <a:r>
                <a:rPr lang="en-US" altLang="en-US" sz="1200" i="1" baseline="-25000"/>
                <a:t>o</a:t>
              </a:r>
            </a:p>
          </p:txBody>
        </p:sp>
        <p:sp>
          <p:nvSpPr>
            <p:cNvPr id="17" name="Rectangle 16"/>
            <p:cNvSpPr>
              <a:spLocks noChangeArrowheads="1"/>
            </p:cNvSpPr>
            <p:nvPr/>
          </p:nvSpPr>
          <p:spPr bwMode="auto">
            <a:xfrm>
              <a:off x="2898" y="1591"/>
              <a:ext cx="139" cy="1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8" name="Rectangle 17"/>
            <p:cNvSpPr>
              <a:spLocks noChangeArrowheads="1"/>
            </p:cNvSpPr>
            <p:nvPr/>
          </p:nvSpPr>
          <p:spPr bwMode="auto">
            <a:xfrm>
              <a:off x="2485" y="2113"/>
              <a:ext cx="139" cy="1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9" name="Line 215"/>
            <p:cNvSpPr>
              <a:spLocks noChangeShapeType="1"/>
            </p:cNvSpPr>
            <p:nvPr/>
          </p:nvSpPr>
          <p:spPr bwMode="auto">
            <a:xfrm>
              <a:off x="2226" y="2113"/>
              <a:ext cx="169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000" tIns="46800" rIns="90000" bIns="46800" anchor="ctr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20" name="Line 216"/>
            <p:cNvSpPr>
              <a:spLocks noChangeShapeType="1"/>
            </p:cNvSpPr>
            <p:nvPr/>
          </p:nvSpPr>
          <p:spPr bwMode="auto">
            <a:xfrm flipV="1">
              <a:off x="2340" y="1632"/>
              <a:ext cx="0" cy="839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000" tIns="46800" rIns="90000" bIns="46800" anchor="ctr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21" name="Line 217"/>
            <p:cNvSpPr>
              <a:spLocks noChangeShapeType="1"/>
            </p:cNvSpPr>
            <p:nvPr/>
          </p:nvSpPr>
          <p:spPr bwMode="auto">
            <a:xfrm>
              <a:off x="2552" y="1915"/>
              <a:ext cx="0" cy="958"/>
            </a:xfrm>
            <a:prstGeom prst="line">
              <a:avLst/>
            </a:prstGeom>
            <a:noFill/>
            <a:ln w="12700" cap="rnd">
              <a:solidFill>
                <a:schemeClr val="tx1"/>
              </a:solidFill>
              <a:prstDash val="sysDot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000" tIns="46800" rIns="90000" bIns="46800" anchor="ctr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22" name="Rectangle 21"/>
            <p:cNvSpPr>
              <a:spLocks noChangeArrowheads="1"/>
            </p:cNvSpPr>
            <p:nvPr/>
          </p:nvSpPr>
          <p:spPr bwMode="auto">
            <a:xfrm>
              <a:off x="2485" y="3150"/>
              <a:ext cx="139" cy="1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23" name="Rectangle 22"/>
            <p:cNvSpPr>
              <a:spLocks noChangeArrowheads="1"/>
            </p:cNvSpPr>
            <p:nvPr/>
          </p:nvSpPr>
          <p:spPr bwMode="auto">
            <a:xfrm>
              <a:off x="2541" y="3107"/>
              <a:ext cx="61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r>
                <a:rPr lang="en-US" altLang="en-US" sz="1200" i="1">
                  <a:solidFill>
                    <a:srgbClr val="000000"/>
                  </a:solidFill>
                  <a:latin typeface="Symbol" pitchFamily="18" charset="2"/>
                </a:rPr>
                <a:t>a</a:t>
              </a:r>
              <a:endParaRPr lang="en-US" altLang="en-US"/>
            </a:p>
          </p:txBody>
        </p:sp>
        <p:sp>
          <p:nvSpPr>
            <p:cNvPr id="24" name="Rectangle 23"/>
            <p:cNvSpPr>
              <a:spLocks noChangeArrowheads="1"/>
            </p:cNvSpPr>
            <p:nvPr/>
          </p:nvSpPr>
          <p:spPr bwMode="auto">
            <a:xfrm>
              <a:off x="2128" y="2640"/>
              <a:ext cx="159" cy="1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25" name="Rectangle 24"/>
            <p:cNvSpPr>
              <a:spLocks noChangeArrowheads="1"/>
            </p:cNvSpPr>
            <p:nvPr/>
          </p:nvSpPr>
          <p:spPr bwMode="auto">
            <a:xfrm>
              <a:off x="2126" y="2643"/>
              <a:ext cx="27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r>
                <a:rPr lang="en-US" altLang="en-US" sz="1200" i="1">
                  <a:solidFill>
                    <a:srgbClr val="000000"/>
                  </a:solidFill>
                </a:rPr>
                <a:t>i</a:t>
              </a:r>
              <a:endParaRPr lang="en-US" altLang="en-US"/>
            </a:p>
          </p:txBody>
        </p:sp>
        <p:sp>
          <p:nvSpPr>
            <p:cNvPr id="26" name="Rectangle 25"/>
            <p:cNvSpPr>
              <a:spLocks noChangeArrowheads="1"/>
            </p:cNvSpPr>
            <p:nvPr/>
          </p:nvSpPr>
          <p:spPr bwMode="auto">
            <a:xfrm>
              <a:off x="2154" y="2695"/>
              <a:ext cx="47" cy="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r>
                <a:rPr lang="en-US" altLang="en-US" sz="800" i="1">
                  <a:solidFill>
                    <a:srgbClr val="000000"/>
                  </a:solidFill>
                </a:rPr>
                <a:t>g</a:t>
              </a:r>
              <a:endParaRPr lang="en-US" altLang="en-US"/>
            </a:p>
          </p:txBody>
        </p:sp>
        <p:sp>
          <p:nvSpPr>
            <p:cNvPr id="27" name="Line 223"/>
            <p:cNvSpPr>
              <a:spLocks noChangeShapeType="1"/>
            </p:cNvSpPr>
            <p:nvPr/>
          </p:nvSpPr>
          <p:spPr bwMode="auto">
            <a:xfrm>
              <a:off x="2334" y="3063"/>
              <a:ext cx="169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000" tIns="46800" rIns="90000" bIns="46800" anchor="ctr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28" name="Line 224"/>
            <p:cNvSpPr>
              <a:spLocks noChangeShapeType="1"/>
            </p:cNvSpPr>
            <p:nvPr/>
          </p:nvSpPr>
          <p:spPr bwMode="auto">
            <a:xfrm flipV="1">
              <a:off x="2336" y="2452"/>
              <a:ext cx="4" cy="617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000" tIns="46800" rIns="90000" bIns="46800" anchor="ctr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grpSp>
          <p:nvGrpSpPr>
            <p:cNvPr id="29" name="Group 28"/>
            <p:cNvGrpSpPr>
              <a:grpSpLocks/>
            </p:cNvGrpSpPr>
            <p:nvPr/>
          </p:nvGrpSpPr>
          <p:grpSpPr bwMode="auto">
            <a:xfrm>
              <a:off x="2558" y="2796"/>
              <a:ext cx="38" cy="259"/>
              <a:chOff x="2676" y="2110"/>
              <a:chExt cx="38" cy="240"/>
            </a:xfrm>
          </p:grpSpPr>
          <p:sp>
            <p:nvSpPr>
              <p:cNvPr id="50" name="Line 226"/>
              <p:cNvSpPr>
                <a:spLocks noChangeShapeType="1"/>
              </p:cNvSpPr>
              <p:nvPr/>
            </p:nvSpPr>
            <p:spPr bwMode="auto">
              <a:xfrm flipV="1">
                <a:off x="2676" y="2110"/>
                <a:ext cx="0" cy="234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000" tIns="46800" rIns="90000" bIns="46800" anchor="ctr">
                <a:spAutoFit/>
              </a:bodyPr>
              <a:lstStyle>
                <a:defPPr>
                  <a:defRPr lang="en-GB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51" name="Line 227"/>
              <p:cNvSpPr>
                <a:spLocks noChangeShapeType="1"/>
              </p:cNvSpPr>
              <p:nvPr/>
            </p:nvSpPr>
            <p:spPr bwMode="auto">
              <a:xfrm>
                <a:off x="2678" y="2112"/>
                <a:ext cx="36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000" tIns="46800" rIns="90000" bIns="46800" anchor="ctr">
                <a:spAutoFit/>
              </a:bodyPr>
              <a:lstStyle>
                <a:defPPr>
                  <a:defRPr lang="en-GB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52" name="Line 228"/>
              <p:cNvSpPr>
                <a:spLocks noChangeShapeType="1"/>
              </p:cNvSpPr>
              <p:nvPr/>
            </p:nvSpPr>
            <p:spPr bwMode="auto">
              <a:xfrm flipV="1">
                <a:off x="2708" y="2116"/>
                <a:ext cx="0" cy="234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000" tIns="46800" rIns="90000" bIns="46800" anchor="ctr">
                <a:spAutoFit/>
              </a:bodyPr>
              <a:lstStyle>
                <a:defPPr>
                  <a:defRPr lang="en-GB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</p:grpSp>
        <p:grpSp>
          <p:nvGrpSpPr>
            <p:cNvPr id="30" name="Group 29"/>
            <p:cNvGrpSpPr>
              <a:grpSpLocks/>
            </p:cNvGrpSpPr>
            <p:nvPr/>
          </p:nvGrpSpPr>
          <p:grpSpPr bwMode="auto">
            <a:xfrm>
              <a:off x="3846" y="3123"/>
              <a:ext cx="92" cy="128"/>
              <a:chOff x="3861" y="1540"/>
              <a:chExt cx="92" cy="119"/>
            </a:xfrm>
          </p:grpSpPr>
          <p:sp>
            <p:nvSpPr>
              <p:cNvPr id="48" name="Rectangle 47"/>
              <p:cNvSpPr>
                <a:spLocks noChangeArrowheads="1"/>
              </p:cNvSpPr>
              <p:nvPr/>
            </p:nvSpPr>
            <p:spPr bwMode="auto">
              <a:xfrm>
                <a:off x="3861" y="1540"/>
                <a:ext cx="66" cy="10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defPPr>
                  <a:defRPr lang="en-GB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9pPr>
              </a:lstStyle>
              <a:p>
                <a:r>
                  <a:rPr lang="en-US" altLang="en-US" sz="1200" i="1">
                    <a:solidFill>
                      <a:srgbClr val="000000"/>
                    </a:solidFill>
                    <a:latin typeface="Symbol" pitchFamily="18" charset="2"/>
                  </a:rPr>
                  <a:t>w</a:t>
                </a:r>
                <a:endParaRPr lang="en-US" altLang="en-US"/>
              </a:p>
            </p:txBody>
          </p:sp>
          <p:sp>
            <p:nvSpPr>
              <p:cNvPr id="49" name="Rectangle 48"/>
              <p:cNvSpPr>
                <a:spLocks noChangeArrowheads="1"/>
              </p:cNvSpPr>
              <p:nvPr/>
            </p:nvSpPr>
            <p:spPr bwMode="auto">
              <a:xfrm>
                <a:off x="3926" y="1552"/>
                <a:ext cx="27" cy="10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defPPr>
                  <a:defRPr lang="en-GB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9pPr>
              </a:lstStyle>
              <a:p>
                <a:r>
                  <a:rPr lang="en-US" altLang="en-US" sz="1200" i="1">
                    <a:solidFill>
                      <a:srgbClr val="000000"/>
                    </a:solidFill>
                  </a:rPr>
                  <a:t>t</a:t>
                </a:r>
                <a:endParaRPr lang="en-US" altLang="en-US"/>
              </a:p>
            </p:txBody>
          </p:sp>
        </p:grpSp>
        <p:sp>
          <p:nvSpPr>
            <p:cNvPr id="31" name="Rectangle 30"/>
            <p:cNvSpPr>
              <a:spLocks noChangeArrowheads="1"/>
            </p:cNvSpPr>
            <p:nvPr/>
          </p:nvSpPr>
          <p:spPr bwMode="auto">
            <a:xfrm>
              <a:off x="3792" y="1359"/>
              <a:ext cx="207" cy="1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grpSp>
          <p:nvGrpSpPr>
            <p:cNvPr id="32" name="Group 31"/>
            <p:cNvGrpSpPr>
              <a:grpSpLocks/>
            </p:cNvGrpSpPr>
            <p:nvPr/>
          </p:nvGrpSpPr>
          <p:grpSpPr bwMode="auto">
            <a:xfrm>
              <a:off x="3792" y="1358"/>
              <a:ext cx="92" cy="127"/>
              <a:chOff x="3861" y="1540"/>
              <a:chExt cx="92" cy="117"/>
            </a:xfrm>
          </p:grpSpPr>
          <p:sp>
            <p:nvSpPr>
              <p:cNvPr id="46" name="Rectangle 45"/>
              <p:cNvSpPr>
                <a:spLocks noChangeArrowheads="1"/>
              </p:cNvSpPr>
              <p:nvPr/>
            </p:nvSpPr>
            <p:spPr bwMode="auto">
              <a:xfrm>
                <a:off x="3861" y="1540"/>
                <a:ext cx="66" cy="10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defPPr>
                  <a:defRPr lang="en-GB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9pPr>
              </a:lstStyle>
              <a:p>
                <a:r>
                  <a:rPr lang="en-US" altLang="en-US" sz="1200" i="1">
                    <a:solidFill>
                      <a:srgbClr val="000000"/>
                    </a:solidFill>
                    <a:latin typeface="Symbol" pitchFamily="18" charset="2"/>
                  </a:rPr>
                  <a:t>w</a:t>
                </a:r>
                <a:endParaRPr lang="en-US" altLang="en-US"/>
              </a:p>
            </p:txBody>
          </p:sp>
          <p:sp>
            <p:nvSpPr>
              <p:cNvPr id="47" name="Rectangle 46"/>
              <p:cNvSpPr>
                <a:spLocks noChangeArrowheads="1"/>
              </p:cNvSpPr>
              <p:nvPr/>
            </p:nvSpPr>
            <p:spPr bwMode="auto">
              <a:xfrm>
                <a:off x="3926" y="1551"/>
                <a:ext cx="27" cy="10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defPPr>
                  <a:defRPr lang="en-GB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9pPr>
              </a:lstStyle>
              <a:p>
                <a:r>
                  <a:rPr lang="en-US" altLang="en-US" sz="1200" i="1">
                    <a:solidFill>
                      <a:srgbClr val="000000"/>
                    </a:solidFill>
                  </a:rPr>
                  <a:t>t</a:t>
                </a:r>
                <a:endParaRPr lang="en-US" altLang="en-US"/>
              </a:p>
            </p:txBody>
          </p:sp>
        </p:grpSp>
        <p:grpSp>
          <p:nvGrpSpPr>
            <p:cNvPr id="33" name="Group 32"/>
            <p:cNvGrpSpPr>
              <a:grpSpLocks/>
            </p:cNvGrpSpPr>
            <p:nvPr/>
          </p:nvGrpSpPr>
          <p:grpSpPr bwMode="auto">
            <a:xfrm>
              <a:off x="2180" y="928"/>
              <a:ext cx="103" cy="129"/>
              <a:chOff x="2180" y="928"/>
              <a:chExt cx="103" cy="129"/>
            </a:xfrm>
          </p:grpSpPr>
          <p:sp>
            <p:nvSpPr>
              <p:cNvPr id="44" name="Rectangle 43"/>
              <p:cNvSpPr>
                <a:spLocks noChangeArrowheads="1"/>
              </p:cNvSpPr>
              <p:nvPr/>
            </p:nvSpPr>
            <p:spPr bwMode="auto">
              <a:xfrm>
                <a:off x="2180" y="928"/>
                <a:ext cx="103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en-GB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9pPr>
              </a:lstStyle>
              <a:p>
                <a:r>
                  <a:rPr lang="en-US" altLang="en-US" sz="1200" i="1">
                    <a:solidFill>
                      <a:srgbClr val="000000"/>
                    </a:solidFill>
                  </a:rPr>
                  <a:t>v</a:t>
                </a:r>
                <a:endParaRPr lang="en-US" altLang="en-US"/>
              </a:p>
            </p:txBody>
          </p:sp>
          <p:sp>
            <p:nvSpPr>
              <p:cNvPr id="45" name="Rectangle 44"/>
              <p:cNvSpPr>
                <a:spLocks noChangeArrowheads="1"/>
              </p:cNvSpPr>
              <p:nvPr/>
            </p:nvSpPr>
            <p:spPr bwMode="auto">
              <a:xfrm>
                <a:off x="2235" y="980"/>
                <a:ext cx="25" cy="7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defPPr>
                  <a:defRPr lang="en-GB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9pPr>
              </a:lstStyle>
              <a:p>
                <a:r>
                  <a:rPr lang="en-US" altLang="en-US" sz="800" i="1">
                    <a:solidFill>
                      <a:srgbClr val="000000"/>
                    </a:solidFill>
                  </a:rPr>
                  <a:t>s</a:t>
                </a:r>
                <a:endParaRPr lang="en-US" altLang="en-US"/>
              </a:p>
            </p:txBody>
          </p:sp>
        </p:grpSp>
        <p:sp>
          <p:nvSpPr>
            <p:cNvPr id="34" name="Rectangle 33"/>
            <p:cNvSpPr>
              <a:spLocks noChangeArrowheads="1"/>
            </p:cNvSpPr>
            <p:nvPr/>
          </p:nvSpPr>
          <p:spPr bwMode="auto">
            <a:xfrm>
              <a:off x="2416" y="838"/>
              <a:ext cx="139" cy="1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35" name="Rectangle 34"/>
            <p:cNvSpPr>
              <a:spLocks noChangeArrowheads="1"/>
            </p:cNvSpPr>
            <p:nvPr/>
          </p:nvSpPr>
          <p:spPr bwMode="auto">
            <a:xfrm>
              <a:off x="2898" y="763"/>
              <a:ext cx="139" cy="1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36" name="Rectangle 35"/>
            <p:cNvSpPr>
              <a:spLocks noChangeArrowheads="1"/>
            </p:cNvSpPr>
            <p:nvPr/>
          </p:nvSpPr>
          <p:spPr bwMode="auto">
            <a:xfrm>
              <a:off x="2485" y="1285"/>
              <a:ext cx="139" cy="1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37" name="Line 242"/>
            <p:cNvSpPr>
              <a:spLocks noChangeShapeType="1"/>
            </p:cNvSpPr>
            <p:nvPr/>
          </p:nvSpPr>
          <p:spPr bwMode="auto">
            <a:xfrm>
              <a:off x="2226" y="1285"/>
              <a:ext cx="169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000" tIns="46800" rIns="90000" bIns="46800" anchor="ctr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38" name="Line 243"/>
            <p:cNvSpPr>
              <a:spLocks noChangeShapeType="1"/>
            </p:cNvSpPr>
            <p:nvPr/>
          </p:nvSpPr>
          <p:spPr bwMode="auto">
            <a:xfrm flipV="1">
              <a:off x="2340" y="804"/>
              <a:ext cx="0" cy="839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000" tIns="46800" rIns="90000" bIns="46800" anchor="ctr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39" name="Freeform 38"/>
            <p:cNvSpPr>
              <a:spLocks/>
            </p:cNvSpPr>
            <p:nvPr/>
          </p:nvSpPr>
          <p:spPr bwMode="auto">
            <a:xfrm flipV="1">
              <a:off x="3032" y="1285"/>
              <a:ext cx="687" cy="372"/>
            </a:xfrm>
            <a:custGeom>
              <a:avLst/>
              <a:gdLst>
                <a:gd name="T0" fmla="*/ 0 w 687"/>
                <a:gd name="T1" fmla="*/ 344 h 344"/>
                <a:gd name="T2" fmla="*/ 43 w 687"/>
                <a:gd name="T3" fmla="*/ 279 h 344"/>
                <a:gd name="T4" fmla="*/ 86 w 687"/>
                <a:gd name="T5" fmla="*/ 218 h 344"/>
                <a:gd name="T6" fmla="*/ 107 w 687"/>
                <a:gd name="T7" fmla="*/ 188 h 344"/>
                <a:gd name="T8" fmla="*/ 129 w 687"/>
                <a:gd name="T9" fmla="*/ 159 h 344"/>
                <a:gd name="T10" fmla="*/ 150 w 687"/>
                <a:gd name="T11" fmla="*/ 133 h 344"/>
                <a:gd name="T12" fmla="*/ 172 w 687"/>
                <a:gd name="T13" fmla="*/ 108 h 344"/>
                <a:gd name="T14" fmla="*/ 193 w 687"/>
                <a:gd name="T15" fmla="*/ 85 h 344"/>
                <a:gd name="T16" fmla="*/ 215 w 687"/>
                <a:gd name="T17" fmla="*/ 63 h 344"/>
                <a:gd name="T18" fmla="*/ 236 w 687"/>
                <a:gd name="T19" fmla="*/ 45 h 344"/>
                <a:gd name="T20" fmla="*/ 258 w 687"/>
                <a:gd name="T21" fmla="*/ 30 h 344"/>
                <a:gd name="T22" fmla="*/ 279 w 687"/>
                <a:gd name="T23" fmla="*/ 17 h 344"/>
                <a:gd name="T24" fmla="*/ 301 w 687"/>
                <a:gd name="T25" fmla="*/ 8 h 344"/>
                <a:gd name="T26" fmla="*/ 322 w 687"/>
                <a:gd name="T27" fmla="*/ 2 h 344"/>
                <a:gd name="T28" fmla="*/ 344 w 687"/>
                <a:gd name="T29" fmla="*/ 0 h 344"/>
                <a:gd name="T30" fmla="*/ 355 w 687"/>
                <a:gd name="T31" fmla="*/ 1 h 344"/>
                <a:gd name="T32" fmla="*/ 365 w 687"/>
                <a:gd name="T33" fmla="*/ 3 h 344"/>
                <a:gd name="T34" fmla="*/ 377 w 687"/>
                <a:gd name="T35" fmla="*/ 7 h 344"/>
                <a:gd name="T36" fmla="*/ 389 w 687"/>
                <a:gd name="T37" fmla="*/ 12 h 344"/>
                <a:gd name="T38" fmla="*/ 401 w 687"/>
                <a:gd name="T39" fmla="*/ 19 h 344"/>
                <a:gd name="T40" fmla="*/ 413 w 687"/>
                <a:gd name="T41" fmla="*/ 26 h 344"/>
                <a:gd name="T42" fmla="*/ 438 w 687"/>
                <a:gd name="T43" fmla="*/ 46 h 344"/>
                <a:gd name="T44" fmla="*/ 463 w 687"/>
                <a:gd name="T45" fmla="*/ 69 h 344"/>
                <a:gd name="T46" fmla="*/ 488 w 687"/>
                <a:gd name="T47" fmla="*/ 94 h 344"/>
                <a:gd name="T48" fmla="*/ 512 w 687"/>
                <a:gd name="T49" fmla="*/ 121 h 344"/>
                <a:gd name="T50" fmla="*/ 537 w 687"/>
                <a:gd name="T51" fmla="*/ 150 h 344"/>
                <a:gd name="T52" fmla="*/ 561 w 687"/>
                <a:gd name="T53" fmla="*/ 180 h 344"/>
                <a:gd name="T54" fmla="*/ 584 w 687"/>
                <a:gd name="T55" fmla="*/ 210 h 344"/>
                <a:gd name="T56" fmla="*/ 605 w 687"/>
                <a:gd name="T57" fmla="*/ 238 h 344"/>
                <a:gd name="T58" fmla="*/ 626 w 687"/>
                <a:gd name="T59" fmla="*/ 266 h 344"/>
                <a:gd name="T60" fmla="*/ 644 w 687"/>
                <a:gd name="T61" fmla="*/ 291 h 344"/>
                <a:gd name="T62" fmla="*/ 661 w 687"/>
                <a:gd name="T63" fmla="*/ 313 h 344"/>
                <a:gd name="T64" fmla="*/ 668 w 687"/>
                <a:gd name="T65" fmla="*/ 322 h 344"/>
                <a:gd name="T66" fmla="*/ 676 w 687"/>
                <a:gd name="T67" fmla="*/ 330 h 344"/>
                <a:gd name="T68" fmla="*/ 682 w 687"/>
                <a:gd name="T69" fmla="*/ 338 h 344"/>
                <a:gd name="T70" fmla="*/ 687 w 687"/>
                <a:gd name="T71" fmla="*/ 344 h 3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687" h="344">
                  <a:moveTo>
                    <a:pt x="0" y="344"/>
                  </a:moveTo>
                  <a:lnTo>
                    <a:pt x="43" y="279"/>
                  </a:lnTo>
                  <a:lnTo>
                    <a:pt x="86" y="218"/>
                  </a:lnTo>
                  <a:lnTo>
                    <a:pt x="107" y="188"/>
                  </a:lnTo>
                  <a:lnTo>
                    <a:pt x="129" y="159"/>
                  </a:lnTo>
                  <a:lnTo>
                    <a:pt x="150" y="133"/>
                  </a:lnTo>
                  <a:lnTo>
                    <a:pt x="172" y="108"/>
                  </a:lnTo>
                  <a:lnTo>
                    <a:pt x="193" y="85"/>
                  </a:lnTo>
                  <a:lnTo>
                    <a:pt x="215" y="63"/>
                  </a:lnTo>
                  <a:lnTo>
                    <a:pt x="236" y="45"/>
                  </a:lnTo>
                  <a:lnTo>
                    <a:pt x="258" y="30"/>
                  </a:lnTo>
                  <a:lnTo>
                    <a:pt x="279" y="17"/>
                  </a:lnTo>
                  <a:lnTo>
                    <a:pt x="301" y="8"/>
                  </a:lnTo>
                  <a:lnTo>
                    <a:pt x="322" y="2"/>
                  </a:lnTo>
                  <a:lnTo>
                    <a:pt x="344" y="0"/>
                  </a:lnTo>
                  <a:lnTo>
                    <a:pt x="355" y="1"/>
                  </a:lnTo>
                  <a:lnTo>
                    <a:pt x="365" y="3"/>
                  </a:lnTo>
                  <a:lnTo>
                    <a:pt x="377" y="7"/>
                  </a:lnTo>
                  <a:lnTo>
                    <a:pt x="389" y="12"/>
                  </a:lnTo>
                  <a:lnTo>
                    <a:pt x="401" y="19"/>
                  </a:lnTo>
                  <a:lnTo>
                    <a:pt x="413" y="26"/>
                  </a:lnTo>
                  <a:lnTo>
                    <a:pt x="438" y="46"/>
                  </a:lnTo>
                  <a:lnTo>
                    <a:pt x="463" y="69"/>
                  </a:lnTo>
                  <a:lnTo>
                    <a:pt x="488" y="94"/>
                  </a:lnTo>
                  <a:lnTo>
                    <a:pt x="512" y="121"/>
                  </a:lnTo>
                  <a:lnTo>
                    <a:pt x="537" y="150"/>
                  </a:lnTo>
                  <a:lnTo>
                    <a:pt x="561" y="180"/>
                  </a:lnTo>
                  <a:lnTo>
                    <a:pt x="584" y="210"/>
                  </a:lnTo>
                  <a:lnTo>
                    <a:pt x="605" y="238"/>
                  </a:lnTo>
                  <a:lnTo>
                    <a:pt x="626" y="266"/>
                  </a:lnTo>
                  <a:lnTo>
                    <a:pt x="644" y="291"/>
                  </a:lnTo>
                  <a:lnTo>
                    <a:pt x="661" y="313"/>
                  </a:lnTo>
                  <a:lnTo>
                    <a:pt x="668" y="322"/>
                  </a:lnTo>
                  <a:lnTo>
                    <a:pt x="676" y="330"/>
                  </a:lnTo>
                  <a:lnTo>
                    <a:pt x="682" y="338"/>
                  </a:lnTo>
                  <a:lnTo>
                    <a:pt x="687" y="344"/>
                  </a:lnTo>
                </a:path>
              </a:pathLst>
            </a:custGeom>
            <a:noFill/>
            <a:ln w="28575" cmpd="sng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40" name="Line 245"/>
            <p:cNvSpPr>
              <a:spLocks noChangeShapeType="1"/>
            </p:cNvSpPr>
            <p:nvPr/>
          </p:nvSpPr>
          <p:spPr bwMode="auto">
            <a:xfrm>
              <a:off x="2546" y="1799"/>
              <a:ext cx="1" cy="298"/>
            </a:xfrm>
            <a:prstGeom prst="line">
              <a:avLst/>
            </a:prstGeom>
            <a:noFill/>
            <a:ln w="2857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41" name="Freeform 40"/>
            <p:cNvSpPr>
              <a:spLocks/>
            </p:cNvSpPr>
            <p:nvPr/>
          </p:nvSpPr>
          <p:spPr bwMode="auto">
            <a:xfrm>
              <a:off x="2540" y="1724"/>
              <a:ext cx="492" cy="384"/>
            </a:xfrm>
            <a:custGeom>
              <a:avLst/>
              <a:gdLst>
                <a:gd name="T0" fmla="*/ 0 w 492"/>
                <a:gd name="T1" fmla="*/ 80 h 384"/>
                <a:gd name="T2" fmla="*/ 88 w 492"/>
                <a:gd name="T3" fmla="*/ 12 h 384"/>
                <a:gd name="T4" fmla="*/ 160 w 492"/>
                <a:gd name="T5" fmla="*/ 8 h 384"/>
                <a:gd name="T6" fmla="*/ 240 w 492"/>
                <a:gd name="T7" fmla="*/ 60 h 384"/>
                <a:gd name="T8" fmla="*/ 332 w 492"/>
                <a:gd name="T9" fmla="*/ 168 h 384"/>
                <a:gd name="T10" fmla="*/ 492 w 492"/>
                <a:gd name="T11" fmla="*/ 384 h 3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2" h="384">
                  <a:moveTo>
                    <a:pt x="0" y="80"/>
                  </a:moveTo>
                  <a:cubicBezTo>
                    <a:pt x="30" y="52"/>
                    <a:pt x="61" y="24"/>
                    <a:pt x="88" y="12"/>
                  </a:cubicBezTo>
                  <a:cubicBezTo>
                    <a:pt x="115" y="0"/>
                    <a:pt x="135" y="0"/>
                    <a:pt x="160" y="8"/>
                  </a:cubicBezTo>
                  <a:cubicBezTo>
                    <a:pt x="185" y="16"/>
                    <a:pt x="211" y="33"/>
                    <a:pt x="240" y="60"/>
                  </a:cubicBezTo>
                  <a:cubicBezTo>
                    <a:pt x="269" y="87"/>
                    <a:pt x="290" y="114"/>
                    <a:pt x="332" y="168"/>
                  </a:cubicBezTo>
                  <a:cubicBezTo>
                    <a:pt x="374" y="222"/>
                    <a:pt x="457" y="345"/>
                    <a:pt x="492" y="384"/>
                  </a:cubicBezTo>
                </a:path>
              </a:pathLst>
            </a:custGeom>
            <a:noFill/>
            <a:ln w="28575" cap="flat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42" name="Line 247"/>
            <p:cNvSpPr>
              <a:spLocks noChangeShapeType="1"/>
            </p:cNvSpPr>
            <p:nvPr/>
          </p:nvSpPr>
          <p:spPr bwMode="auto">
            <a:xfrm>
              <a:off x="2336" y="2108"/>
              <a:ext cx="216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43" name="Line 248"/>
            <p:cNvSpPr>
              <a:spLocks noChangeShapeType="1"/>
            </p:cNvSpPr>
            <p:nvPr/>
          </p:nvSpPr>
          <p:spPr bwMode="auto">
            <a:xfrm>
              <a:off x="3028" y="2112"/>
              <a:ext cx="672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</p:grpSp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17055138"/>
              </p:ext>
            </p:extLst>
          </p:nvPr>
        </p:nvGraphicFramePr>
        <p:xfrm>
          <a:off x="1109109" y="3852188"/>
          <a:ext cx="3396202" cy="127952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40" name="Equation" r:id="rId3" imgW="2425680" imgH="914400" progId="Equation.3">
                  <p:embed/>
                </p:oleObj>
              </mc:Choice>
              <mc:Fallback>
                <p:oleObj name="Equation" r:id="rId3" imgW="2425680" imgH="914400" progId="Equation.3">
                  <p:embed/>
                  <p:pic>
                    <p:nvPicPr>
                      <p:cNvPr id="0" name="Object 20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09109" y="3852188"/>
                        <a:ext cx="3396202" cy="127952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08709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9"/>
            <a:ext cx="8003232" cy="435504"/>
          </a:xfrm>
        </p:spPr>
        <p:txBody>
          <a:bodyPr>
            <a:normAutofit/>
          </a:bodyPr>
          <a:lstStyle/>
          <a:p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Power Electronics Converters</a:t>
            </a:r>
            <a:endParaRPr lang="en-US" altLang="en-US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09728" indent="0">
              <a:buNone/>
            </a:pPr>
            <a:endParaRPr lang="en-US" altLang="en-US" sz="2400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Introduction to power electronics</a:t>
            </a:r>
            <a:endParaRPr lang="en-GB" sz="28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113696"/>
            <a:ext cx="3949046" cy="16198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0728" y="3068960"/>
            <a:ext cx="4051738" cy="1656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717" y="4077072"/>
            <a:ext cx="4076700" cy="156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124895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1268760"/>
            <a:ext cx="8003232" cy="435504"/>
          </a:xfrm>
        </p:spPr>
        <p:txBody>
          <a:bodyPr>
            <a:normAutofit/>
          </a:bodyPr>
          <a:lstStyle/>
          <a:p>
            <a:r>
              <a:rPr lang="en-US" altLang="en-US" sz="2000" dirty="0"/>
              <a:t>Current issues </a:t>
            </a:r>
            <a:endParaRPr lang="en-US" altLang="en-US" sz="2400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Introduction to power electronics</a:t>
            </a:r>
            <a:endParaRPr lang="en-GB" sz="2800" dirty="0"/>
          </a:p>
        </p:txBody>
      </p:sp>
      <p:sp>
        <p:nvSpPr>
          <p:cNvPr id="4" name="Rectangle 3"/>
          <p:cNvSpPr/>
          <p:nvPr/>
        </p:nvSpPr>
        <p:spPr>
          <a:xfrm>
            <a:off x="179512" y="1700807"/>
            <a:ext cx="4392488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en-US" altLang="en-US" sz="1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1. Energy scenario</a:t>
            </a:r>
          </a:p>
          <a:p>
            <a:pPr>
              <a:lnSpc>
                <a:spcPct val="80000"/>
              </a:lnSpc>
            </a:pPr>
            <a:r>
              <a:rPr lang="en-US" altLang="en-US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Need to reduce dependence on fossil fuel</a:t>
            </a:r>
          </a:p>
          <a:p>
            <a:pPr lvl="1">
              <a:lnSpc>
                <a:spcPct val="80000"/>
              </a:lnSpc>
            </a:pPr>
            <a:r>
              <a:rPr lang="en-US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coal, natural gas, oil, and nuclear power resource Depletion of these sources is expected.</a:t>
            </a:r>
          </a:p>
          <a:p>
            <a:pPr lvl="1">
              <a:lnSpc>
                <a:spcPct val="80000"/>
              </a:lnSpc>
            </a:pPr>
            <a:endParaRPr lang="en-US" alt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80000"/>
              </a:lnSpc>
            </a:pPr>
            <a:r>
              <a:rPr lang="en-US" altLang="en-US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Tap renewable energy resources:</a:t>
            </a:r>
          </a:p>
          <a:p>
            <a:pPr lvl="1">
              <a:lnSpc>
                <a:spcPct val="80000"/>
              </a:lnSpc>
            </a:pPr>
            <a:r>
              <a:rPr lang="en-US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solar, wind, fuel-cell, ocean-wave</a:t>
            </a:r>
          </a:p>
          <a:p>
            <a:pPr lvl="1">
              <a:lnSpc>
                <a:spcPct val="80000"/>
              </a:lnSpc>
            </a:pPr>
            <a:endParaRPr lang="en-US" alt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80000"/>
              </a:lnSpc>
            </a:pPr>
            <a:r>
              <a:rPr lang="en-US" altLang="en-US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Energy saving by PE applications. Examples:</a:t>
            </a:r>
          </a:p>
          <a:p>
            <a:pPr lvl="1">
              <a:lnSpc>
                <a:spcPct val="80000"/>
              </a:lnSpc>
            </a:pPr>
            <a:r>
              <a:rPr lang="en-US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Variable speed compressor air-conditioning system: 30% savings compared to  thermostat-controlled system.</a:t>
            </a:r>
          </a:p>
          <a:p>
            <a:pPr lvl="1">
              <a:lnSpc>
                <a:spcPct val="80000"/>
              </a:lnSpc>
            </a:pPr>
            <a:r>
              <a:rPr lang="en-US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Lighting using electronics ballast  boost efficiency of fluorescent lamp by 20%.</a:t>
            </a:r>
            <a:endParaRPr lang="en-US" alt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572000" y="1723664"/>
            <a:ext cx="4572000" cy="2850011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en-US" altLang="en-US" sz="1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2.  Environment issues</a:t>
            </a:r>
          </a:p>
          <a:p>
            <a:pPr>
              <a:lnSpc>
                <a:spcPct val="80000"/>
              </a:lnSpc>
            </a:pPr>
            <a:r>
              <a:rPr lang="en-US" altLang="en-US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Nuclear safety. </a:t>
            </a:r>
          </a:p>
          <a:p>
            <a:pPr lvl="1">
              <a:lnSpc>
                <a:spcPct val="80000"/>
              </a:lnSpc>
            </a:pPr>
            <a:r>
              <a:rPr lang="en-US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Nuclear plants remain radioactive for thousands of years.</a:t>
            </a:r>
          </a:p>
          <a:p>
            <a:pPr>
              <a:lnSpc>
                <a:spcPct val="80000"/>
              </a:lnSpc>
            </a:pPr>
            <a:r>
              <a:rPr lang="en-US" altLang="en-US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Burning of fossil fuel</a:t>
            </a:r>
          </a:p>
          <a:p>
            <a:pPr lvl="1">
              <a:lnSpc>
                <a:spcPct val="80000"/>
              </a:lnSpc>
            </a:pPr>
            <a:r>
              <a:rPr lang="en-US" altLang="en-US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emits gases such as CO</a:t>
            </a:r>
            <a:r>
              <a:rPr lang="en-US" altLang="en-US" sz="1600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CO (oil burning), SO</a:t>
            </a:r>
            <a:r>
              <a:rPr lang="en-US" altLang="en-US" sz="1600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NO</a:t>
            </a:r>
            <a:r>
              <a:rPr lang="en-US" altLang="en-US" sz="1600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X</a:t>
            </a:r>
            <a:r>
              <a:rPr lang="en-US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(coal burning) etc.</a:t>
            </a:r>
          </a:p>
          <a:p>
            <a:pPr lvl="1">
              <a:lnSpc>
                <a:spcPct val="80000"/>
              </a:lnSpc>
            </a:pPr>
            <a:r>
              <a:rPr lang="en-US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Creates global warming (green house effect), acid rain and urban pollution from smokes.</a:t>
            </a:r>
          </a:p>
          <a:p>
            <a:pPr>
              <a:lnSpc>
                <a:spcPct val="80000"/>
              </a:lnSpc>
            </a:pPr>
            <a:r>
              <a:rPr lang="en-US" altLang="en-US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Possible Solutions by application of PE. Examples:</a:t>
            </a:r>
          </a:p>
          <a:p>
            <a:pPr lvl="1">
              <a:lnSpc>
                <a:spcPct val="80000"/>
              </a:lnSpc>
            </a:pPr>
            <a:r>
              <a:rPr lang="en-US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Renewable energy resources.</a:t>
            </a:r>
          </a:p>
          <a:p>
            <a:pPr lvl="1">
              <a:lnSpc>
                <a:spcPct val="80000"/>
              </a:lnSpc>
            </a:pPr>
            <a:r>
              <a:rPr lang="en-US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Centralization of power stations to remote non-urban  area. (mitigation).</a:t>
            </a:r>
          </a:p>
          <a:p>
            <a:pPr lvl="1">
              <a:lnSpc>
                <a:spcPct val="80000"/>
              </a:lnSpc>
            </a:pPr>
            <a:r>
              <a:rPr lang="en-US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Electric vehicles.</a:t>
            </a:r>
            <a:endParaRPr lang="en-US" alt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58369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1268760"/>
            <a:ext cx="8003232" cy="435504"/>
          </a:xfrm>
        </p:spPr>
        <p:txBody>
          <a:bodyPr>
            <a:normAutofit/>
          </a:bodyPr>
          <a:lstStyle/>
          <a:p>
            <a:r>
              <a:rPr lang="en-US" altLang="en-US" sz="2000" dirty="0"/>
              <a:t>Current issues </a:t>
            </a:r>
            <a:endParaRPr lang="en-US" altLang="en-US" sz="2400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Introduction to power electronics</a:t>
            </a:r>
            <a:endParaRPr lang="en-GB" sz="2800" dirty="0"/>
          </a:p>
        </p:txBody>
      </p:sp>
      <p:sp>
        <p:nvSpPr>
          <p:cNvPr id="6" name="Rectangle 5"/>
          <p:cNvSpPr/>
          <p:nvPr/>
        </p:nvSpPr>
        <p:spPr>
          <a:xfrm>
            <a:off x="251520" y="1844824"/>
            <a:ext cx="4320480" cy="26161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PE rapid growth due to: </a:t>
            </a:r>
          </a:p>
          <a:p>
            <a:pPr lvl="1"/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Advances in power (semiconductor) switches</a:t>
            </a:r>
          </a:p>
          <a:p>
            <a:pPr lvl="1"/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Advances in microelectronics (DSP, VLSI, microprocessor/microcontroller, ASIC)</a:t>
            </a:r>
          </a:p>
          <a:p>
            <a:pPr lvl="1"/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New ideas in control algorithms</a:t>
            </a:r>
          </a:p>
          <a:p>
            <a:pPr lvl="1"/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Demand for new applications</a:t>
            </a:r>
          </a:p>
          <a:p>
            <a:pPr lvl="1"/>
            <a:endParaRPr lang="en-GB" altLang="en-US" sz="2000" dirty="0" smtClean="0"/>
          </a:p>
        </p:txBody>
      </p:sp>
      <p:sp>
        <p:nvSpPr>
          <p:cNvPr id="7" name="Rectangle 6"/>
          <p:cNvSpPr/>
          <p:nvPr/>
        </p:nvSpPr>
        <p:spPr>
          <a:xfrm>
            <a:off x="4283968" y="1844824"/>
            <a:ext cx="4572000" cy="258532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PE is an interdisciplinary field:</a:t>
            </a:r>
          </a:p>
          <a:p>
            <a:pPr lvl="1"/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Digital/analogue electronics</a:t>
            </a:r>
          </a:p>
          <a:p>
            <a:pPr lvl="1"/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Power and energy</a:t>
            </a:r>
          </a:p>
          <a:p>
            <a:pPr lvl="1"/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Microelectronics</a:t>
            </a:r>
          </a:p>
          <a:p>
            <a:pPr lvl="1"/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Control system</a:t>
            </a:r>
          </a:p>
          <a:p>
            <a:pPr lvl="1"/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Computer, simulation and software</a:t>
            </a:r>
          </a:p>
          <a:p>
            <a:pPr lvl="1"/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Solid-state physics and devices</a:t>
            </a:r>
          </a:p>
          <a:p>
            <a:pPr lvl="1"/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Packaging</a:t>
            </a:r>
          </a:p>
          <a:p>
            <a:pPr lvl="1"/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Heat transfer</a:t>
            </a:r>
            <a:endParaRPr lang="en-GB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43848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1268760"/>
            <a:ext cx="8003232" cy="435504"/>
          </a:xfrm>
        </p:spPr>
        <p:txBody>
          <a:bodyPr>
            <a:normAutofit/>
          </a:bodyPr>
          <a:lstStyle/>
          <a:p>
            <a:r>
              <a:rPr lang="en-US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Power semi-conductor Devices (power switches)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Introduction to power electronics</a:t>
            </a:r>
            <a:endParaRPr lang="en-GB" sz="2800" dirty="0"/>
          </a:p>
        </p:txBody>
      </p:sp>
      <p:sp>
        <p:nvSpPr>
          <p:cNvPr id="8" name="Rectangle 7"/>
          <p:cNvSpPr>
            <a:spLocks noGrp="1" noChangeArrowheads="1"/>
          </p:cNvSpPr>
          <p:nvPr/>
        </p:nvSpPr>
        <p:spPr bwMode="auto">
          <a:xfrm>
            <a:off x="683568" y="1772816"/>
            <a:ext cx="3888432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None/>
            </a:pP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Power switches: </a:t>
            </a:r>
            <a:endParaRPr lang="en-GB" altLang="en-US" sz="18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en-US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work-horses </a:t>
            </a: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PE </a:t>
            </a:r>
            <a:r>
              <a:rPr lang="en-GB" altLang="en-US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systems</a:t>
            </a: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en-GB" altLang="en-US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Operates </a:t>
            </a: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two states:</a:t>
            </a:r>
          </a:p>
          <a:p>
            <a:pPr lvl="1"/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Fully </a:t>
            </a:r>
            <a:r>
              <a:rPr lang="en-GB" alt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</a:t>
            </a: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i.e. switch closed. </a:t>
            </a:r>
          </a:p>
          <a:p>
            <a:pPr lvl="1"/>
            <a:r>
              <a:rPr lang="en-GB" alt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Conducting</a:t>
            </a: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altLang="en-US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state</a:t>
            </a:r>
            <a:endParaRPr lang="en-GB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Fully </a:t>
            </a:r>
            <a:r>
              <a:rPr lang="en-GB" alt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off</a:t>
            </a: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, i.e. switch opened.</a:t>
            </a:r>
          </a:p>
          <a:p>
            <a:pPr lvl="1"/>
            <a:r>
              <a:rPr lang="en-GB" alt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Blocking</a:t>
            </a: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altLang="en-US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state</a:t>
            </a:r>
            <a:endParaRPr lang="en-GB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Power switch never operates in linear mode.</a:t>
            </a:r>
          </a:p>
          <a:p>
            <a:pPr>
              <a:buFontTx/>
              <a:buNone/>
            </a:pPr>
            <a:r>
              <a:rPr lang="en-GB" altLang="en-US" sz="2000" dirty="0"/>
              <a:t> </a:t>
            </a:r>
          </a:p>
        </p:txBody>
      </p:sp>
      <p:sp>
        <p:nvSpPr>
          <p:cNvPr id="4" name="Rectangle 3"/>
          <p:cNvSpPr/>
          <p:nvPr/>
        </p:nvSpPr>
        <p:spPr>
          <a:xfrm>
            <a:off x="683568" y="4797152"/>
            <a:ext cx="4572000" cy="135421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Can be categorised into three groups:</a:t>
            </a:r>
          </a:p>
          <a:p>
            <a:pPr lvl="1"/>
            <a:r>
              <a:rPr lang="en-GB" altLang="en-US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Uncontrolled:  Diode :</a:t>
            </a:r>
          </a:p>
          <a:p>
            <a:pPr lvl="1"/>
            <a:r>
              <a:rPr lang="en-GB" altLang="en-US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Semi-controlled: Thyristor (SCR).</a:t>
            </a:r>
          </a:p>
          <a:p>
            <a:pPr lvl="1"/>
            <a:r>
              <a:rPr lang="en-GB" altLang="en-US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Fully controlled: Power transistors: e.g. BJT, MOSFET, IGBT, GTO, IGCT</a:t>
            </a:r>
            <a:endParaRPr lang="en-GB" altLang="en-US" sz="16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488015"/>
            <a:ext cx="2376264" cy="15997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556043"/>
            <a:ext cx="2448272" cy="1508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5914" y="1337454"/>
            <a:ext cx="828675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6261406" y="1945498"/>
            <a:ext cx="11576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Power switch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879027" y="4087722"/>
            <a:ext cx="199445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Switch On (Fully closed)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921539" y="6070620"/>
            <a:ext cx="190943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Switch Off (Fully open)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19870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1268760"/>
            <a:ext cx="3528392" cy="435504"/>
          </a:xfrm>
        </p:spPr>
        <p:txBody>
          <a:bodyPr>
            <a:normAutofit/>
          </a:bodyPr>
          <a:lstStyle/>
          <a:p>
            <a:r>
              <a:rPr lang="en-US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Photos of Power Switches </a:t>
            </a:r>
            <a:endParaRPr lang="en-US" altLang="en-US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Introduction to power electronics</a:t>
            </a:r>
            <a:endParaRPr lang="en-GB" sz="2800" dirty="0"/>
          </a:p>
        </p:txBody>
      </p:sp>
      <p:sp>
        <p:nvSpPr>
          <p:cNvPr id="6" name="Rectangle 5"/>
          <p:cNvSpPr/>
          <p:nvPr/>
        </p:nvSpPr>
        <p:spPr>
          <a:xfrm>
            <a:off x="1043607" y="4105080"/>
            <a:ext cx="2074797" cy="9787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en-US" altLang="en-US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Power Diodes</a:t>
            </a:r>
          </a:p>
          <a:p>
            <a:pPr lvl="1">
              <a:lnSpc>
                <a:spcPct val="90000"/>
              </a:lnSpc>
            </a:pPr>
            <a:r>
              <a:rPr lang="en-US" altLang="en-US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Stud type</a:t>
            </a:r>
          </a:p>
          <a:p>
            <a:pPr lvl="1">
              <a:lnSpc>
                <a:spcPct val="90000"/>
              </a:lnSpc>
            </a:pPr>
            <a:r>
              <a:rPr lang="en-US" altLang="en-US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“Hockey-puck” type</a:t>
            </a:r>
            <a:endParaRPr lang="en-US" alt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3" name="Picture 1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799038"/>
            <a:ext cx="2362829" cy="20730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1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798560"/>
            <a:ext cx="1541235" cy="21340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/>
          <p:nvPr/>
        </p:nvSpPr>
        <p:spPr>
          <a:xfrm>
            <a:off x="5860728" y="1798082"/>
            <a:ext cx="2016224" cy="9787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en-US" altLang="en-US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IGBT</a:t>
            </a:r>
          </a:p>
          <a:p>
            <a:pPr lvl="1">
              <a:lnSpc>
                <a:spcPct val="90000"/>
              </a:lnSpc>
            </a:pPr>
            <a:r>
              <a:rPr lang="en-US" altLang="en-US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Module type: Full bridge and three phase</a:t>
            </a:r>
            <a:endParaRPr lang="en-US" alt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6292776" y="4808521"/>
            <a:ext cx="2114629" cy="8402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en-US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IGCT</a:t>
            </a:r>
          </a:p>
          <a:p>
            <a:pPr lvl="1">
              <a:lnSpc>
                <a:spcPct val="90000"/>
              </a:lnSpc>
            </a:pPr>
            <a:r>
              <a:rPr lang="en-US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Integrated with its driver</a:t>
            </a:r>
            <a:endParaRPr lang="en-US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7" name="Picture 1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587049"/>
            <a:ext cx="20955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16329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1268760"/>
            <a:ext cx="3528392" cy="435504"/>
          </a:xfrm>
        </p:spPr>
        <p:txBody>
          <a:bodyPr>
            <a:normAutofit/>
          </a:bodyPr>
          <a:lstStyle/>
          <a:p>
            <a:r>
              <a:rPr lang="en-US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Power Diode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Introduction to power electronics</a:t>
            </a:r>
            <a:endParaRPr lang="en-GB" sz="2800" dirty="0"/>
          </a:p>
        </p:txBody>
      </p:sp>
      <p:grpSp>
        <p:nvGrpSpPr>
          <p:cNvPr id="11" name="Group 10"/>
          <p:cNvGrpSpPr>
            <a:grpSpLocks/>
          </p:cNvGrpSpPr>
          <p:nvPr/>
        </p:nvGrpSpPr>
        <p:grpSpPr bwMode="auto">
          <a:xfrm>
            <a:off x="704025" y="1774092"/>
            <a:ext cx="1312143" cy="2119654"/>
            <a:chOff x="322" y="963"/>
            <a:chExt cx="1349" cy="2049"/>
          </a:xfrm>
        </p:grpSpPr>
        <p:grpSp>
          <p:nvGrpSpPr>
            <p:cNvPr id="12" name="Group 11"/>
            <p:cNvGrpSpPr>
              <a:grpSpLocks/>
            </p:cNvGrpSpPr>
            <p:nvPr/>
          </p:nvGrpSpPr>
          <p:grpSpPr bwMode="auto">
            <a:xfrm rot="5400000">
              <a:off x="840" y="1710"/>
              <a:ext cx="150" cy="126"/>
              <a:chOff x="3252" y="1062"/>
              <a:chExt cx="150" cy="126"/>
            </a:xfrm>
          </p:grpSpPr>
          <p:sp>
            <p:nvSpPr>
              <p:cNvPr id="26" name="Line 7"/>
              <p:cNvSpPr>
                <a:spLocks noChangeShapeType="1"/>
              </p:cNvSpPr>
              <p:nvPr/>
            </p:nvSpPr>
            <p:spPr bwMode="auto">
              <a:xfrm>
                <a:off x="3252" y="1128"/>
                <a:ext cx="150" cy="0"/>
              </a:xfrm>
              <a:prstGeom prst="line">
                <a:avLst/>
              </a:prstGeom>
              <a:noFill/>
              <a:ln w="76200" cmpd="tri">
                <a:solidFill>
                  <a:schemeClr val="tx1"/>
                </a:solidFill>
                <a:round/>
                <a:headE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000" tIns="46800" rIns="90000" bIns="46800" anchor="ctr">
                <a:spAutoFit/>
              </a:bodyPr>
              <a:lstStyle>
                <a:defPPr>
                  <a:defRPr lang="en-GB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27" name="Line 8"/>
              <p:cNvSpPr>
                <a:spLocks noChangeShapeType="1"/>
              </p:cNvSpPr>
              <p:nvPr/>
            </p:nvSpPr>
            <p:spPr bwMode="auto">
              <a:xfrm>
                <a:off x="3390" y="1062"/>
                <a:ext cx="0" cy="126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90000" tIns="46800" rIns="90000" bIns="46800" anchor="ctr">
                <a:spAutoFit/>
              </a:bodyPr>
              <a:lstStyle>
                <a:defPPr>
                  <a:defRPr lang="en-GB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</p:grpSp>
        <p:sp>
          <p:nvSpPr>
            <p:cNvPr id="14" name="Line 9"/>
            <p:cNvSpPr>
              <a:spLocks noChangeShapeType="1"/>
            </p:cNvSpPr>
            <p:nvPr/>
          </p:nvSpPr>
          <p:spPr bwMode="auto">
            <a:xfrm flipH="1" flipV="1">
              <a:off x="912" y="1224"/>
              <a:ext cx="0" cy="468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000" tIns="46800" rIns="90000" bIns="46800" anchor="ctr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6" name="Line 10"/>
            <p:cNvSpPr>
              <a:spLocks noChangeShapeType="1"/>
            </p:cNvSpPr>
            <p:nvPr/>
          </p:nvSpPr>
          <p:spPr bwMode="auto">
            <a:xfrm flipH="1" flipV="1">
              <a:off x="912" y="1830"/>
              <a:ext cx="0" cy="468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000" tIns="46800" rIns="90000" bIns="46800" anchor="ctr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8" name="Oval 17"/>
            <p:cNvSpPr>
              <a:spLocks noChangeArrowheads="1"/>
            </p:cNvSpPr>
            <p:nvPr/>
          </p:nvSpPr>
          <p:spPr bwMode="auto">
            <a:xfrm>
              <a:off x="882" y="1182"/>
              <a:ext cx="47" cy="47"/>
            </a:xfrm>
            <a:prstGeom prst="ellips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tx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000" tIns="46800" rIns="90000" bIns="46800" anchor="ctr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9" name="Text Box 13"/>
            <p:cNvSpPr txBox="1">
              <a:spLocks noChangeArrowheads="1"/>
            </p:cNvSpPr>
            <p:nvPr/>
          </p:nvSpPr>
          <p:spPr bwMode="auto">
            <a:xfrm>
              <a:off x="825" y="963"/>
              <a:ext cx="665" cy="19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000" tIns="46800" rIns="90000" bIns="46800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r>
                <a:rPr lang="en-US" altLang="en-US" sz="1600"/>
                <a:t>A (Anode)</a:t>
              </a:r>
            </a:p>
          </p:txBody>
        </p:sp>
        <p:sp>
          <p:nvSpPr>
            <p:cNvPr id="20" name="Text Box 14"/>
            <p:cNvSpPr txBox="1">
              <a:spLocks noChangeArrowheads="1"/>
            </p:cNvSpPr>
            <p:nvPr/>
          </p:nvSpPr>
          <p:spPr bwMode="auto">
            <a:xfrm>
              <a:off x="771" y="2355"/>
              <a:ext cx="751" cy="19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000" tIns="46800" rIns="90000" bIns="46800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r>
                <a:rPr lang="en-US" altLang="en-US" sz="1600"/>
                <a:t>K (Cathode)</a:t>
              </a:r>
            </a:p>
          </p:txBody>
        </p:sp>
        <p:sp>
          <p:nvSpPr>
            <p:cNvPr id="21" name="Text Box 15"/>
            <p:cNvSpPr txBox="1">
              <a:spLocks noChangeArrowheads="1"/>
            </p:cNvSpPr>
            <p:nvPr/>
          </p:nvSpPr>
          <p:spPr bwMode="auto">
            <a:xfrm>
              <a:off x="1089" y="1485"/>
              <a:ext cx="228" cy="48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000" tIns="46800" rIns="90000" bIns="46800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r>
                <a:rPr lang="en-US" altLang="en-US" sz="1600" i="1"/>
                <a:t>+</a:t>
              </a:r>
            </a:p>
            <a:p>
              <a:r>
                <a:rPr lang="en-US" altLang="en-US" sz="1600" i="1"/>
                <a:t>V</a:t>
              </a:r>
              <a:r>
                <a:rPr lang="en-US" altLang="en-US" sz="1400" i="1" baseline="-25000"/>
                <a:t>d</a:t>
              </a:r>
              <a:endParaRPr lang="en-US" altLang="en-US" sz="1600" i="1"/>
            </a:p>
            <a:p>
              <a:r>
                <a:rPr lang="en-US" altLang="en-US" sz="1600" i="1"/>
                <a:t>_</a:t>
              </a:r>
            </a:p>
          </p:txBody>
        </p:sp>
        <p:sp>
          <p:nvSpPr>
            <p:cNvPr id="22" name="Line 17"/>
            <p:cNvSpPr>
              <a:spLocks noChangeShapeType="1"/>
            </p:cNvSpPr>
            <p:nvPr/>
          </p:nvSpPr>
          <p:spPr bwMode="auto">
            <a:xfrm>
              <a:off x="660" y="1518"/>
              <a:ext cx="0" cy="4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000" tIns="46800" rIns="90000" bIns="46800" anchor="ctr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23" name="Text Box 18"/>
            <p:cNvSpPr txBox="1">
              <a:spLocks noChangeArrowheads="1"/>
            </p:cNvSpPr>
            <p:nvPr/>
          </p:nvSpPr>
          <p:spPr bwMode="auto">
            <a:xfrm>
              <a:off x="375" y="1653"/>
              <a:ext cx="193" cy="19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000" tIns="46800" rIns="90000" bIns="46800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r>
                <a:rPr lang="en-US" altLang="en-US" sz="1600" i="1"/>
                <a:t>I</a:t>
              </a:r>
              <a:r>
                <a:rPr lang="en-US" altLang="en-US" sz="1400" i="1" baseline="-25000"/>
                <a:t>d</a:t>
              </a:r>
              <a:endParaRPr lang="en-US" altLang="en-US" sz="1600" i="1"/>
            </a:p>
          </p:txBody>
        </p:sp>
        <p:sp>
          <p:nvSpPr>
            <p:cNvPr id="24" name="Oval 23"/>
            <p:cNvSpPr>
              <a:spLocks noChangeArrowheads="1"/>
            </p:cNvSpPr>
            <p:nvPr/>
          </p:nvSpPr>
          <p:spPr bwMode="auto">
            <a:xfrm>
              <a:off x="888" y="2280"/>
              <a:ext cx="47" cy="47"/>
            </a:xfrm>
            <a:prstGeom prst="ellipse">
              <a:avLst/>
            </a:prstGeom>
            <a:noFill/>
            <a:ln w="317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tx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000" tIns="46800" rIns="90000" bIns="46800" anchor="ctr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25" name="Text Box 44"/>
            <p:cNvSpPr txBox="1">
              <a:spLocks noChangeArrowheads="1"/>
            </p:cNvSpPr>
            <p:nvPr/>
          </p:nvSpPr>
          <p:spPr bwMode="auto">
            <a:xfrm>
              <a:off x="322" y="2712"/>
              <a:ext cx="1349" cy="3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000" tIns="46800" rIns="90000" bIns="46800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r>
                <a:rPr lang="en-US" altLang="en-US" sz="1400" b="1" dirty="0"/>
                <a:t>Diode: Symbol</a:t>
              </a:r>
            </a:p>
          </p:txBody>
        </p:sp>
      </p:grp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578117"/>
            <a:ext cx="2236092" cy="24588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2555776" y="2044092"/>
            <a:ext cx="322629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altLang="en-US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When a diode is forward biased, it conducts current with a small forward voltage (</a:t>
            </a:r>
            <a:r>
              <a:rPr lang="en-GB" altLang="en-US" sz="1600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GB" altLang="en-US" sz="1600" i="1" baseline="-25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</a:t>
            </a:r>
            <a:r>
              <a:rPr lang="en-GB" altLang="en-US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 across it (0.2-3V)</a:t>
            </a:r>
            <a:endParaRPr lang="en-GB" alt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555776" y="3517380"/>
            <a:ext cx="322629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altLang="en-US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When reversed (in blocking state), a negligibly small leakage current (</a:t>
            </a:r>
            <a:r>
              <a:rPr lang="en-GB" altLang="en-US" sz="16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uA</a:t>
            </a:r>
            <a:r>
              <a:rPr lang="en-GB" altLang="en-US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to mA) flows until the reverse breakdown occurs. </a:t>
            </a:r>
            <a:endParaRPr lang="en-GB" alt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332720" y="5013176"/>
            <a:ext cx="367240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en-US" sz="20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Diodes should not be operated at reverse voltage greater than </a:t>
            </a:r>
            <a:r>
              <a:rPr lang="en-GB" altLang="en-US" sz="2000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GB" altLang="en-US" sz="2000" i="1" baseline="-25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endParaRPr lang="en-GB" altLang="en-US" sz="2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16402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1268760"/>
            <a:ext cx="4536504" cy="435504"/>
          </a:xfrm>
        </p:spPr>
        <p:txBody>
          <a:bodyPr>
            <a:noAutofit/>
          </a:bodyPr>
          <a:lstStyle/>
          <a:p>
            <a:r>
              <a:rPr lang="en-US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Power Diode  :  </a:t>
            </a:r>
            <a:r>
              <a:rPr lang="en-GB" altLang="en-US" sz="2000" dirty="0" smtClean="0"/>
              <a:t>Reverse </a:t>
            </a:r>
            <a:r>
              <a:rPr lang="en-GB" altLang="en-US" sz="2000" dirty="0"/>
              <a:t>Recovery </a:t>
            </a:r>
            <a:endParaRPr lang="en-US" altLang="en-US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Introduction to power electronics</a:t>
            </a:r>
            <a:endParaRPr lang="en-GB" sz="2800" dirty="0"/>
          </a:p>
        </p:txBody>
      </p:sp>
      <p:sp>
        <p:nvSpPr>
          <p:cNvPr id="28" name="Rectangle 27"/>
          <p:cNvSpPr>
            <a:spLocks noGrp="1" noChangeArrowheads="1"/>
          </p:cNvSpPr>
          <p:nvPr/>
        </p:nvSpPr>
        <p:spPr bwMode="auto">
          <a:xfrm>
            <a:off x="683568" y="1772816"/>
            <a:ext cx="4104456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None/>
            </a:pP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When a diode is switched quickly from forward to reverse bias, it continues to conduct due to the </a:t>
            </a:r>
            <a:r>
              <a:rPr lang="en-GB" altLang="en-US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minority carriers</a:t>
            </a: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which remains in the p-n junction. </a:t>
            </a:r>
          </a:p>
          <a:p>
            <a:pPr marL="0" indent="0">
              <a:buNone/>
            </a:pPr>
            <a:endParaRPr lang="en-GB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minority carriers require finite time, i.e, </a:t>
            </a:r>
            <a:r>
              <a:rPr lang="en-GB" altLang="en-US" sz="1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GB" altLang="en-US" sz="1800" i="1" baseline="-25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rr</a:t>
            </a: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(reverse recovery time) to recombine with opposite charge and neutralise.</a:t>
            </a:r>
          </a:p>
          <a:p>
            <a:pPr marL="0" indent="0">
              <a:buNone/>
            </a:pPr>
            <a:endParaRPr lang="en-GB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Effects of reverse recovery are increase in switching losses, increase in voltage rating, over-voltage (spikes) in inductive loads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6936" y="2224945"/>
            <a:ext cx="4305582" cy="2448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193520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1268760"/>
            <a:ext cx="4536504" cy="435504"/>
          </a:xfrm>
        </p:spPr>
        <p:txBody>
          <a:bodyPr>
            <a:noAutofit/>
          </a:bodyPr>
          <a:lstStyle/>
          <a:p>
            <a:r>
              <a:rPr lang="en-US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Power Diode  :  </a:t>
            </a:r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Softness factor </a:t>
            </a:r>
            <a:r>
              <a:rPr lang="en-GB" altLang="en-US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en-GB" altLang="en-US" sz="1800" baseline="-25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endParaRPr lang="en-US" altLang="en-US" sz="1800" baseline="-25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Introduction to power electronics</a:t>
            </a:r>
            <a:endParaRPr lang="en-GB" sz="2800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276871"/>
            <a:ext cx="3895725" cy="2790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9077" y="2522391"/>
            <a:ext cx="4000500" cy="2371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721019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1268760"/>
            <a:ext cx="4536504" cy="435504"/>
          </a:xfrm>
        </p:spPr>
        <p:txBody>
          <a:bodyPr>
            <a:noAutofit/>
          </a:bodyPr>
          <a:lstStyle/>
          <a:p>
            <a:r>
              <a:rPr lang="en-US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Power Diode  :  </a:t>
            </a:r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Types and usage</a:t>
            </a:r>
            <a:endParaRPr lang="en-US" altLang="en-US" sz="1800" baseline="-25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Introduction to power electronics</a:t>
            </a:r>
            <a:endParaRPr lang="en-GB" sz="2800" dirty="0"/>
          </a:p>
        </p:txBody>
      </p:sp>
      <p:sp>
        <p:nvSpPr>
          <p:cNvPr id="4" name="Rectangle 3"/>
          <p:cNvSpPr/>
          <p:nvPr/>
        </p:nvSpPr>
        <p:spPr>
          <a:xfrm>
            <a:off x="539552" y="1703726"/>
            <a:ext cx="4104456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Line frequency</a:t>
            </a:r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(general purpose): </a:t>
            </a:r>
          </a:p>
          <a:p>
            <a:pPr lvl="1"/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On state voltage: very low (below 1V)</a:t>
            </a:r>
          </a:p>
          <a:p>
            <a:pPr lvl="1"/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Large </a:t>
            </a:r>
            <a:r>
              <a:rPr lang="en-GB" altLang="en-US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GB" altLang="en-US" i="1" baseline="-25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rr</a:t>
            </a:r>
            <a:r>
              <a:rPr lang="en-GB" altLang="en-US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(about 25us) (very slow response)</a:t>
            </a:r>
          </a:p>
          <a:p>
            <a:pPr lvl="1"/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Very high current ratings (up to 5kA)</a:t>
            </a:r>
          </a:p>
          <a:p>
            <a:pPr lvl="1"/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Very high voltage ratings(5kV)</a:t>
            </a:r>
          </a:p>
          <a:p>
            <a:pPr lvl="1"/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Used in line-frequency (50/60Hz) applications such as rectifiers</a:t>
            </a:r>
            <a:endParaRPr lang="en-GB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4788024" y="1500226"/>
            <a:ext cx="381642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Fast recovery</a:t>
            </a:r>
          </a:p>
          <a:p>
            <a:pPr lvl="1"/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Very low </a:t>
            </a:r>
            <a:r>
              <a:rPr lang="en-GB" altLang="en-US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GB" altLang="en-US" baseline="-25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rr</a:t>
            </a:r>
            <a:r>
              <a:rPr lang="en-GB" altLang="en-US" baseline="-25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(&lt;1us). </a:t>
            </a:r>
          </a:p>
          <a:p>
            <a:pPr lvl="1"/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Power levels at several hundred volts and several hundred amps</a:t>
            </a:r>
          </a:p>
          <a:p>
            <a:pPr lvl="1"/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Normally used in high frequency circuits</a:t>
            </a:r>
            <a:endParaRPr lang="en-GB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788024" y="3573015"/>
            <a:ext cx="4032448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en-US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Schottky</a:t>
            </a:r>
            <a:endParaRPr lang="en-GB" altLang="en-US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Very low forward voltage drop (typical 0.3V)</a:t>
            </a:r>
          </a:p>
          <a:p>
            <a:pPr lvl="1"/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Limited blocking voltage (50-100V)</a:t>
            </a:r>
          </a:p>
          <a:p>
            <a:pPr lvl="1"/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Used in low voltage, high current application such as switched mode power supplies.</a:t>
            </a:r>
            <a:endParaRPr lang="en-GB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894645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1268760"/>
            <a:ext cx="4536504" cy="435504"/>
          </a:xfrm>
        </p:spPr>
        <p:txBody>
          <a:bodyPr>
            <a:noAutofit/>
          </a:bodyPr>
          <a:lstStyle/>
          <a:p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Thyristor (SCR)</a:t>
            </a:r>
            <a:endParaRPr lang="en-US" altLang="en-US" sz="1800" baseline="-25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Introduction to power electronics</a:t>
            </a:r>
            <a:endParaRPr lang="en-GB" sz="2800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37010"/>
            <a:ext cx="1724025" cy="204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608621"/>
            <a:ext cx="2507308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/>
          <p:nvPr/>
        </p:nvSpPr>
        <p:spPr>
          <a:xfrm>
            <a:off x="2483768" y="1669333"/>
            <a:ext cx="3672408" cy="43027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80000"/>
              </a:lnSpc>
            </a:pPr>
            <a:r>
              <a:rPr lang="en-US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If the forward breakover voltage (</a:t>
            </a:r>
            <a:r>
              <a:rPr lang="en-US" altLang="en-US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en-US" i="1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</a:t>
            </a:r>
            <a:r>
              <a:rPr lang="en-US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 is exceeded, the SCR “self-triggers” into the conducting state.</a:t>
            </a:r>
          </a:p>
          <a:p>
            <a:pPr algn="just">
              <a:lnSpc>
                <a:spcPct val="80000"/>
              </a:lnSpc>
            </a:pPr>
            <a:endParaRPr lang="en-US" alt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80000"/>
              </a:lnSpc>
            </a:pPr>
            <a:r>
              <a:rPr lang="en-US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presence of gate current will reduce </a:t>
            </a:r>
            <a:r>
              <a:rPr lang="en-US" altLang="en-US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en-US" i="1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</a:t>
            </a:r>
            <a:r>
              <a:rPr lang="en-US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ct val="80000"/>
              </a:lnSpc>
            </a:pPr>
            <a:endParaRPr lang="en-GB" alt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80000"/>
              </a:lnSpc>
            </a:pPr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“Normal” conditions for thyristors to turn on:</a:t>
            </a:r>
          </a:p>
          <a:p>
            <a:pPr lvl="1" algn="just">
              <a:lnSpc>
                <a:spcPct val="80000"/>
              </a:lnSpc>
            </a:pPr>
            <a:r>
              <a:rPr lang="en-GB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device is in forward blocking state </a:t>
            </a:r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altLang="en-US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GB" altLang="en-US" i="1" baseline="-25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ak</a:t>
            </a:r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</a:t>
            </a:r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positive) a </a:t>
            </a:r>
            <a:r>
              <a:rPr lang="en-GB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positive gate current (</a:t>
            </a:r>
            <a:r>
              <a:rPr lang="en-GB" alt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altLang="en-US" i="1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lang="en-GB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) is applied at the gate</a:t>
            </a:r>
          </a:p>
          <a:p>
            <a:pPr lvl="1" algn="just">
              <a:lnSpc>
                <a:spcPct val="80000"/>
              </a:lnSpc>
            </a:pPr>
            <a:endParaRPr lang="en-GB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80000"/>
              </a:lnSpc>
            </a:pPr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Once conducting, the anode current is latched. </a:t>
            </a:r>
            <a:r>
              <a:rPr lang="en-US" altLang="en-US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en-US" i="1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ak</a:t>
            </a:r>
            <a:r>
              <a:rPr lang="en-US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collapses to normal forward volt-drop, typically 1.5-3V.</a:t>
            </a:r>
          </a:p>
          <a:p>
            <a:pPr algn="just">
              <a:lnSpc>
                <a:spcPct val="80000"/>
              </a:lnSpc>
            </a:pPr>
            <a:r>
              <a:rPr lang="en-US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 reverse -biased mode, the SCR behaves like a diode.</a:t>
            </a:r>
            <a:endParaRPr lang="en-GB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32580" y="4004870"/>
            <a:ext cx="149854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Thyristor symbol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46103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805" y="1615291"/>
            <a:ext cx="2438514" cy="18606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1268760"/>
            <a:ext cx="4536504" cy="435504"/>
          </a:xfrm>
        </p:spPr>
        <p:txBody>
          <a:bodyPr>
            <a:noAutofit/>
          </a:bodyPr>
          <a:lstStyle/>
          <a:p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Thyristor Conduction</a:t>
            </a:r>
            <a:endParaRPr lang="en-US" altLang="en-US" sz="1800" baseline="-25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Introduction to power electronics</a:t>
            </a:r>
            <a:endParaRPr lang="en-GB" sz="2800" dirty="0"/>
          </a:p>
        </p:txBody>
      </p:sp>
      <p:grpSp>
        <p:nvGrpSpPr>
          <p:cNvPr id="9" name="Group 8"/>
          <p:cNvGrpSpPr>
            <a:grpSpLocks/>
          </p:cNvGrpSpPr>
          <p:nvPr/>
        </p:nvGrpSpPr>
        <p:grpSpPr bwMode="auto">
          <a:xfrm>
            <a:off x="5557843" y="1470937"/>
            <a:ext cx="3025777" cy="4027490"/>
            <a:chOff x="2126" y="763"/>
            <a:chExt cx="1906" cy="2537"/>
          </a:xfrm>
        </p:grpSpPr>
        <p:sp>
          <p:nvSpPr>
            <p:cNvPr id="10" name="Freeform 9"/>
            <p:cNvSpPr>
              <a:spLocks/>
            </p:cNvSpPr>
            <p:nvPr/>
          </p:nvSpPr>
          <p:spPr bwMode="auto">
            <a:xfrm>
              <a:off x="2340" y="913"/>
              <a:ext cx="687" cy="372"/>
            </a:xfrm>
            <a:custGeom>
              <a:avLst/>
              <a:gdLst>
                <a:gd name="T0" fmla="*/ 0 w 687"/>
                <a:gd name="T1" fmla="*/ 344 h 344"/>
                <a:gd name="T2" fmla="*/ 43 w 687"/>
                <a:gd name="T3" fmla="*/ 279 h 344"/>
                <a:gd name="T4" fmla="*/ 86 w 687"/>
                <a:gd name="T5" fmla="*/ 218 h 344"/>
                <a:gd name="T6" fmla="*/ 107 w 687"/>
                <a:gd name="T7" fmla="*/ 188 h 344"/>
                <a:gd name="T8" fmla="*/ 129 w 687"/>
                <a:gd name="T9" fmla="*/ 159 h 344"/>
                <a:gd name="T10" fmla="*/ 150 w 687"/>
                <a:gd name="T11" fmla="*/ 133 h 344"/>
                <a:gd name="T12" fmla="*/ 172 w 687"/>
                <a:gd name="T13" fmla="*/ 108 h 344"/>
                <a:gd name="T14" fmla="*/ 193 w 687"/>
                <a:gd name="T15" fmla="*/ 85 h 344"/>
                <a:gd name="T16" fmla="*/ 215 w 687"/>
                <a:gd name="T17" fmla="*/ 63 h 344"/>
                <a:gd name="T18" fmla="*/ 236 w 687"/>
                <a:gd name="T19" fmla="*/ 45 h 344"/>
                <a:gd name="T20" fmla="*/ 258 w 687"/>
                <a:gd name="T21" fmla="*/ 30 h 344"/>
                <a:gd name="T22" fmla="*/ 279 w 687"/>
                <a:gd name="T23" fmla="*/ 17 h 344"/>
                <a:gd name="T24" fmla="*/ 301 w 687"/>
                <a:gd name="T25" fmla="*/ 8 h 344"/>
                <a:gd name="T26" fmla="*/ 322 w 687"/>
                <a:gd name="T27" fmla="*/ 2 h 344"/>
                <a:gd name="T28" fmla="*/ 344 w 687"/>
                <a:gd name="T29" fmla="*/ 0 h 344"/>
                <a:gd name="T30" fmla="*/ 355 w 687"/>
                <a:gd name="T31" fmla="*/ 1 h 344"/>
                <a:gd name="T32" fmla="*/ 365 w 687"/>
                <a:gd name="T33" fmla="*/ 3 h 344"/>
                <a:gd name="T34" fmla="*/ 377 w 687"/>
                <a:gd name="T35" fmla="*/ 7 h 344"/>
                <a:gd name="T36" fmla="*/ 389 w 687"/>
                <a:gd name="T37" fmla="*/ 12 h 344"/>
                <a:gd name="T38" fmla="*/ 401 w 687"/>
                <a:gd name="T39" fmla="*/ 19 h 344"/>
                <a:gd name="T40" fmla="*/ 413 w 687"/>
                <a:gd name="T41" fmla="*/ 26 h 344"/>
                <a:gd name="T42" fmla="*/ 438 w 687"/>
                <a:gd name="T43" fmla="*/ 46 h 344"/>
                <a:gd name="T44" fmla="*/ 463 w 687"/>
                <a:gd name="T45" fmla="*/ 69 h 344"/>
                <a:gd name="T46" fmla="*/ 488 w 687"/>
                <a:gd name="T47" fmla="*/ 94 h 344"/>
                <a:gd name="T48" fmla="*/ 512 w 687"/>
                <a:gd name="T49" fmla="*/ 121 h 344"/>
                <a:gd name="T50" fmla="*/ 537 w 687"/>
                <a:gd name="T51" fmla="*/ 150 h 344"/>
                <a:gd name="T52" fmla="*/ 561 w 687"/>
                <a:gd name="T53" fmla="*/ 180 h 344"/>
                <a:gd name="T54" fmla="*/ 584 w 687"/>
                <a:gd name="T55" fmla="*/ 210 h 344"/>
                <a:gd name="T56" fmla="*/ 605 w 687"/>
                <a:gd name="T57" fmla="*/ 238 h 344"/>
                <a:gd name="T58" fmla="*/ 626 w 687"/>
                <a:gd name="T59" fmla="*/ 266 h 344"/>
                <a:gd name="T60" fmla="*/ 644 w 687"/>
                <a:gd name="T61" fmla="*/ 291 h 344"/>
                <a:gd name="T62" fmla="*/ 661 w 687"/>
                <a:gd name="T63" fmla="*/ 313 h 344"/>
                <a:gd name="T64" fmla="*/ 668 w 687"/>
                <a:gd name="T65" fmla="*/ 322 h 344"/>
                <a:gd name="T66" fmla="*/ 676 w 687"/>
                <a:gd name="T67" fmla="*/ 330 h 344"/>
                <a:gd name="T68" fmla="*/ 682 w 687"/>
                <a:gd name="T69" fmla="*/ 338 h 344"/>
                <a:gd name="T70" fmla="*/ 687 w 687"/>
                <a:gd name="T71" fmla="*/ 344 h 3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687" h="344">
                  <a:moveTo>
                    <a:pt x="0" y="344"/>
                  </a:moveTo>
                  <a:lnTo>
                    <a:pt x="43" y="279"/>
                  </a:lnTo>
                  <a:lnTo>
                    <a:pt x="86" y="218"/>
                  </a:lnTo>
                  <a:lnTo>
                    <a:pt x="107" y="188"/>
                  </a:lnTo>
                  <a:lnTo>
                    <a:pt x="129" y="159"/>
                  </a:lnTo>
                  <a:lnTo>
                    <a:pt x="150" y="133"/>
                  </a:lnTo>
                  <a:lnTo>
                    <a:pt x="172" y="108"/>
                  </a:lnTo>
                  <a:lnTo>
                    <a:pt x="193" y="85"/>
                  </a:lnTo>
                  <a:lnTo>
                    <a:pt x="215" y="63"/>
                  </a:lnTo>
                  <a:lnTo>
                    <a:pt x="236" y="45"/>
                  </a:lnTo>
                  <a:lnTo>
                    <a:pt x="258" y="30"/>
                  </a:lnTo>
                  <a:lnTo>
                    <a:pt x="279" y="17"/>
                  </a:lnTo>
                  <a:lnTo>
                    <a:pt x="301" y="8"/>
                  </a:lnTo>
                  <a:lnTo>
                    <a:pt x="322" y="2"/>
                  </a:lnTo>
                  <a:lnTo>
                    <a:pt x="344" y="0"/>
                  </a:lnTo>
                  <a:lnTo>
                    <a:pt x="355" y="1"/>
                  </a:lnTo>
                  <a:lnTo>
                    <a:pt x="365" y="3"/>
                  </a:lnTo>
                  <a:lnTo>
                    <a:pt x="377" y="7"/>
                  </a:lnTo>
                  <a:lnTo>
                    <a:pt x="389" y="12"/>
                  </a:lnTo>
                  <a:lnTo>
                    <a:pt x="401" y="19"/>
                  </a:lnTo>
                  <a:lnTo>
                    <a:pt x="413" y="26"/>
                  </a:lnTo>
                  <a:lnTo>
                    <a:pt x="438" y="46"/>
                  </a:lnTo>
                  <a:lnTo>
                    <a:pt x="463" y="69"/>
                  </a:lnTo>
                  <a:lnTo>
                    <a:pt x="488" y="94"/>
                  </a:lnTo>
                  <a:lnTo>
                    <a:pt x="512" y="121"/>
                  </a:lnTo>
                  <a:lnTo>
                    <a:pt x="537" y="150"/>
                  </a:lnTo>
                  <a:lnTo>
                    <a:pt x="561" y="180"/>
                  </a:lnTo>
                  <a:lnTo>
                    <a:pt x="584" y="210"/>
                  </a:lnTo>
                  <a:lnTo>
                    <a:pt x="605" y="238"/>
                  </a:lnTo>
                  <a:lnTo>
                    <a:pt x="626" y="266"/>
                  </a:lnTo>
                  <a:lnTo>
                    <a:pt x="644" y="291"/>
                  </a:lnTo>
                  <a:lnTo>
                    <a:pt x="661" y="313"/>
                  </a:lnTo>
                  <a:lnTo>
                    <a:pt x="668" y="322"/>
                  </a:lnTo>
                  <a:lnTo>
                    <a:pt x="676" y="330"/>
                  </a:lnTo>
                  <a:lnTo>
                    <a:pt x="682" y="338"/>
                  </a:lnTo>
                  <a:lnTo>
                    <a:pt x="687" y="344"/>
                  </a:lnTo>
                </a:path>
              </a:pathLst>
            </a:custGeom>
            <a:noFill/>
            <a:ln w="28575" cmpd="sng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1" name="Rectangle 10"/>
            <p:cNvSpPr>
              <a:spLocks noChangeArrowheads="1"/>
            </p:cNvSpPr>
            <p:nvPr/>
          </p:nvSpPr>
          <p:spPr bwMode="auto">
            <a:xfrm>
              <a:off x="3792" y="2187"/>
              <a:ext cx="207" cy="1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grpSp>
          <p:nvGrpSpPr>
            <p:cNvPr id="12" name="Group 11"/>
            <p:cNvGrpSpPr>
              <a:grpSpLocks/>
            </p:cNvGrpSpPr>
            <p:nvPr/>
          </p:nvGrpSpPr>
          <p:grpSpPr bwMode="auto">
            <a:xfrm>
              <a:off x="3792" y="2186"/>
              <a:ext cx="92" cy="127"/>
              <a:chOff x="3861" y="1540"/>
              <a:chExt cx="92" cy="117"/>
            </a:xfrm>
          </p:grpSpPr>
          <p:sp>
            <p:nvSpPr>
              <p:cNvPr id="52" name="Rectangle 51"/>
              <p:cNvSpPr>
                <a:spLocks noChangeArrowheads="1"/>
              </p:cNvSpPr>
              <p:nvPr/>
            </p:nvSpPr>
            <p:spPr bwMode="auto">
              <a:xfrm>
                <a:off x="3861" y="1540"/>
                <a:ext cx="66" cy="10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defPPr>
                  <a:defRPr lang="en-GB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9pPr>
              </a:lstStyle>
              <a:p>
                <a:r>
                  <a:rPr lang="en-US" altLang="en-US" sz="1200" i="1">
                    <a:solidFill>
                      <a:srgbClr val="000000"/>
                    </a:solidFill>
                    <a:latin typeface="Symbol" pitchFamily="18" charset="2"/>
                  </a:rPr>
                  <a:t>w</a:t>
                </a:r>
                <a:endParaRPr lang="en-US" altLang="en-US"/>
              </a:p>
            </p:txBody>
          </p:sp>
          <p:sp>
            <p:nvSpPr>
              <p:cNvPr id="53" name="Rectangle 52"/>
              <p:cNvSpPr>
                <a:spLocks noChangeArrowheads="1"/>
              </p:cNvSpPr>
              <p:nvPr/>
            </p:nvSpPr>
            <p:spPr bwMode="auto">
              <a:xfrm>
                <a:off x="3926" y="1551"/>
                <a:ext cx="27" cy="10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defPPr>
                  <a:defRPr lang="en-GB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9pPr>
              </a:lstStyle>
              <a:p>
                <a:r>
                  <a:rPr lang="en-US" altLang="en-US" sz="1200" i="1">
                    <a:solidFill>
                      <a:srgbClr val="000000"/>
                    </a:solidFill>
                  </a:rPr>
                  <a:t>t</a:t>
                </a:r>
                <a:endParaRPr lang="en-US" altLang="en-US"/>
              </a:p>
            </p:txBody>
          </p:sp>
        </p:grpSp>
        <p:sp>
          <p:nvSpPr>
            <p:cNvPr id="13" name="Rectangle 12"/>
            <p:cNvSpPr>
              <a:spLocks noChangeArrowheads="1"/>
            </p:cNvSpPr>
            <p:nvPr/>
          </p:nvSpPr>
          <p:spPr bwMode="auto">
            <a:xfrm>
              <a:off x="3104" y="2336"/>
              <a:ext cx="139" cy="1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4" name="Rectangle 13"/>
            <p:cNvSpPr>
              <a:spLocks noChangeArrowheads="1"/>
            </p:cNvSpPr>
            <p:nvPr/>
          </p:nvSpPr>
          <p:spPr bwMode="auto">
            <a:xfrm>
              <a:off x="2416" y="1666"/>
              <a:ext cx="139" cy="1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5" name="Rectangle 14"/>
            <p:cNvSpPr>
              <a:spLocks noChangeArrowheads="1"/>
            </p:cNvSpPr>
            <p:nvPr/>
          </p:nvSpPr>
          <p:spPr bwMode="auto">
            <a:xfrm>
              <a:off x="2164" y="1648"/>
              <a:ext cx="82" cy="13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r>
                <a:rPr lang="en-US" altLang="en-US" sz="1400" i="1"/>
                <a:t>v</a:t>
              </a:r>
              <a:r>
                <a:rPr lang="en-US" altLang="en-US" sz="1200" i="1" baseline="-25000"/>
                <a:t>o</a:t>
              </a:r>
            </a:p>
          </p:txBody>
        </p:sp>
        <p:sp>
          <p:nvSpPr>
            <p:cNvPr id="16" name="Rectangle 15"/>
            <p:cNvSpPr>
              <a:spLocks noChangeArrowheads="1"/>
            </p:cNvSpPr>
            <p:nvPr/>
          </p:nvSpPr>
          <p:spPr bwMode="auto">
            <a:xfrm>
              <a:off x="2898" y="1591"/>
              <a:ext cx="139" cy="1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7" name="Rectangle 16"/>
            <p:cNvSpPr>
              <a:spLocks noChangeArrowheads="1"/>
            </p:cNvSpPr>
            <p:nvPr/>
          </p:nvSpPr>
          <p:spPr bwMode="auto">
            <a:xfrm>
              <a:off x="2485" y="2113"/>
              <a:ext cx="139" cy="1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8" name="Line 215"/>
            <p:cNvSpPr>
              <a:spLocks noChangeShapeType="1"/>
            </p:cNvSpPr>
            <p:nvPr/>
          </p:nvSpPr>
          <p:spPr bwMode="auto">
            <a:xfrm>
              <a:off x="2226" y="2113"/>
              <a:ext cx="169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000" tIns="46800" rIns="90000" bIns="46800" anchor="ctr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9" name="Line 216"/>
            <p:cNvSpPr>
              <a:spLocks noChangeShapeType="1"/>
            </p:cNvSpPr>
            <p:nvPr/>
          </p:nvSpPr>
          <p:spPr bwMode="auto">
            <a:xfrm flipV="1">
              <a:off x="2340" y="1632"/>
              <a:ext cx="0" cy="839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000" tIns="46800" rIns="90000" bIns="46800" anchor="ctr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20" name="Line 217"/>
            <p:cNvSpPr>
              <a:spLocks noChangeShapeType="1"/>
            </p:cNvSpPr>
            <p:nvPr/>
          </p:nvSpPr>
          <p:spPr bwMode="auto">
            <a:xfrm>
              <a:off x="2552" y="1915"/>
              <a:ext cx="0" cy="958"/>
            </a:xfrm>
            <a:prstGeom prst="line">
              <a:avLst/>
            </a:prstGeom>
            <a:noFill/>
            <a:ln w="12700" cap="rnd">
              <a:solidFill>
                <a:schemeClr val="tx1"/>
              </a:solidFill>
              <a:prstDash val="sysDot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000" tIns="46800" rIns="90000" bIns="46800" anchor="ctr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21" name="Rectangle 20"/>
            <p:cNvSpPr>
              <a:spLocks noChangeArrowheads="1"/>
            </p:cNvSpPr>
            <p:nvPr/>
          </p:nvSpPr>
          <p:spPr bwMode="auto">
            <a:xfrm>
              <a:off x="2485" y="3150"/>
              <a:ext cx="139" cy="1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22" name="Rectangle 21"/>
            <p:cNvSpPr>
              <a:spLocks noChangeArrowheads="1"/>
            </p:cNvSpPr>
            <p:nvPr/>
          </p:nvSpPr>
          <p:spPr bwMode="auto">
            <a:xfrm>
              <a:off x="2541" y="3107"/>
              <a:ext cx="61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r>
                <a:rPr lang="en-US" altLang="en-US" sz="1200" i="1">
                  <a:solidFill>
                    <a:srgbClr val="000000"/>
                  </a:solidFill>
                  <a:latin typeface="Symbol" pitchFamily="18" charset="2"/>
                </a:rPr>
                <a:t>a</a:t>
              </a:r>
              <a:endParaRPr lang="en-US" altLang="en-US"/>
            </a:p>
          </p:txBody>
        </p:sp>
        <p:sp>
          <p:nvSpPr>
            <p:cNvPr id="23" name="Rectangle 22"/>
            <p:cNvSpPr>
              <a:spLocks noChangeArrowheads="1"/>
            </p:cNvSpPr>
            <p:nvPr/>
          </p:nvSpPr>
          <p:spPr bwMode="auto">
            <a:xfrm>
              <a:off x="2128" y="2640"/>
              <a:ext cx="159" cy="1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24" name="Rectangle 23"/>
            <p:cNvSpPr>
              <a:spLocks noChangeArrowheads="1"/>
            </p:cNvSpPr>
            <p:nvPr/>
          </p:nvSpPr>
          <p:spPr bwMode="auto">
            <a:xfrm>
              <a:off x="2126" y="2643"/>
              <a:ext cx="27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r>
                <a:rPr lang="en-US" altLang="en-US" sz="1200" i="1">
                  <a:solidFill>
                    <a:srgbClr val="000000"/>
                  </a:solidFill>
                </a:rPr>
                <a:t>i</a:t>
              </a:r>
              <a:endParaRPr lang="en-US" altLang="en-US"/>
            </a:p>
          </p:txBody>
        </p:sp>
        <p:sp>
          <p:nvSpPr>
            <p:cNvPr id="25" name="Rectangle 24"/>
            <p:cNvSpPr>
              <a:spLocks noChangeArrowheads="1"/>
            </p:cNvSpPr>
            <p:nvPr/>
          </p:nvSpPr>
          <p:spPr bwMode="auto">
            <a:xfrm>
              <a:off x="2154" y="2695"/>
              <a:ext cx="47" cy="7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r>
                <a:rPr lang="en-US" altLang="en-US" sz="800" i="1">
                  <a:solidFill>
                    <a:srgbClr val="000000"/>
                  </a:solidFill>
                </a:rPr>
                <a:t>g</a:t>
              </a:r>
              <a:endParaRPr lang="en-US" altLang="en-US"/>
            </a:p>
          </p:txBody>
        </p:sp>
        <p:sp>
          <p:nvSpPr>
            <p:cNvPr id="26" name="Line 223"/>
            <p:cNvSpPr>
              <a:spLocks noChangeShapeType="1"/>
            </p:cNvSpPr>
            <p:nvPr/>
          </p:nvSpPr>
          <p:spPr bwMode="auto">
            <a:xfrm>
              <a:off x="2334" y="3063"/>
              <a:ext cx="169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000" tIns="46800" rIns="90000" bIns="46800" anchor="ctr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27" name="Line 224"/>
            <p:cNvSpPr>
              <a:spLocks noChangeShapeType="1"/>
            </p:cNvSpPr>
            <p:nvPr/>
          </p:nvSpPr>
          <p:spPr bwMode="auto">
            <a:xfrm flipV="1">
              <a:off x="2336" y="2452"/>
              <a:ext cx="4" cy="617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000" tIns="46800" rIns="90000" bIns="46800" anchor="ctr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grpSp>
          <p:nvGrpSpPr>
            <p:cNvPr id="28" name="Group 27"/>
            <p:cNvGrpSpPr>
              <a:grpSpLocks/>
            </p:cNvGrpSpPr>
            <p:nvPr/>
          </p:nvGrpSpPr>
          <p:grpSpPr bwMode="auto">
            <a:xfrm>
              <a:off x="2558" y="2796"/>
              <a:ext cx="38" cy="259"/>
              <a:chOff x="2676" y="2110"/>
              <a:chExt cx="38" cy="240"/>
            </a:xfrm>
          </p:grpSpPr>
          <p:sp>
            <p:nvSpPr>
              <p:cNvPr id="49" name="Line 226"/>
              <p:cNvSpPr>
                <a:spLocks noChangeShapeType="1"/>
              </p:cNvSpPr>
              <p:nvPr/>
            </p:nvSpPr>
            <p:spPr bwMode="auto">
              <a:xfrm flipV="1">
                <a:off x="2676" y="2110"/>
                <a:ext cx="0" cy="234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000" tIns="46800" rIns="90000" bIns="46800" anchor="ctr">
                <a:spAutoFit/>
              </a:bodyPr>
              <a:lstStyle>
                <a:defPPr>
                  <a:defRPr lang="en-GB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50" name="Line 227"/>
              <p:cNvSpPr>
                <a:spLocks noChangeShapeType="1"/>
              </p:cNvSpPr>
              <p:nvPr/>
            </p:nvSpPr>
            <p:spPr bwMode="auto">
              <a:xfrm>
                <a:off x="2678" y="2112"/>
                <a:ext cx="36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000" tIns="46800" rIns="90000" bIns="46800" anchor="ctr">
                <a:spAutoFit/>
              </a:bodyPr>
              <a:lstStyle>
                <a:defPPr>
                  <a:defRPr lang="en-GB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51" name="Line 228"/>
              <p:cNvSpPr>
                <a:spLocks noChangeShapeType="1"/>
              </p:cNvSpPr>
              <p:nvPr/>
            </p:nvSpPr>
            <p:spPr bwMode="auto">
              <a:xfrm flipV="1">
                <a:off x="2708" y="2116"/>
                <a:ext cx="0" cy="234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000" tIns="46800" rIns="90000" bIns="46800" anchor="ctr">
                <a:spAutoFit/>
              </a:bodyPr>
              <a:lstStyle>
                <a:defPPr>
                  <a:defRPr lang="en-GB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</p:grpSp>
        <p:grpSp>
          <p:nvGrpSpPr>
            <p:cNvPr id="29" name="Group 28"/>
            <p:cNvGrpSpPr>
              <a:grpSpLocks/>
            </p:cNvGrpSpPr>
            <p:nvPr/>
          </p:nvGrpSpPr>
          <p:grpSpPr bwMode="auto">
            <a:xfrm>
              <a:off x="3846" y="3123"/>
              <a:ext cx="92" cy="128"/>
              <a:chOff x="3861" y="1540"/>
              <a:chExt cx="92" cy="119"/>
            </a:xfrm>
          </p:grpSpPr>
          <p:sp>
            <p:nvSpPr>
              <p:cNvPr id="47" name="Rectangle 46"/>
              <p:cNvSpPr>
                <a:spLocks noChangeArrowheads="1"/>
              </p:cNvSpPr>
              <p:nvPr/>
            </p:nvSpPr>
            <p:spPr bwMode="auto">
              <a:xfrm>
                <a:off x="3861" y="1540"/>
                <a:ext cx="66" cy="10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defPPr>
                  <a:defRPr lang="en-GB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9pPr>
              </a:lstStyle>
              <a:p>
                <a:r>
                  <a:rPr lang="en-US" altLang="en-US" sz="1200" i="1">
                    <a:solidFill>
                      <a:srgbClr val="000000"/>
                    </a:solidFill>
                    <a:latin typeface="Symbol" pitchFamily="18" charset="2"/>
                  </a:rPr>
                  <a:t>w</a:t>
                </a:r>
                <a:endParaRPr lang="en-US" altLang="en-US"/>
              </a:p>
            </p:txBody>
          </p:sp>
          <p:sp>
            <p:nvSpPr>
              <p:cNvPr id="48" name="Rectangle 47"/>
              <p:cNvSpPr>
                <a:spLocks noChangeArrowheads="1"/>
              </p:cNvSpPr>
              <p:nvPr/>
            </p:nvSpPr>
            <p:spPr bwMode="auto">
              <a:xfrm>
                <a:off x="3926" y="1552"/>
                <a:ext cx="27" cy="10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defPPr>
                  <a:defRPr lang="en-GB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9pPr>
              </a:lstStyle>
              <a:p>
                <a:r>
                  <a:rPr lang="en-US" altLang="en-US" sz="1200" i="1">
                    <a:solidFill>
                      <a:srgbClr val="000000"/>
                    </a:solidFill>
                  </a:rPr>
                  <a:t>t</a:t>
                </a:r>
                <a:endParaRPr lang="en-US" altLang="en-US"/>
              </a:p>
            </p:txBody>
          </p:sp>
        </p:grpSp>
        <p:sp>
          <p:nvSpPr>
            <p:cNvPr id="30" name="Rectangle 29"/>
            <p:cNvSpPr>
              <a:spLocks noChangeArrowheads="1"/>
            </p:cNvSpPr>
            <p:nvPr/>
          </p:nvSpPr>
          <p:spPr bwMode="auto">
            <a:xfrm>
              <a:off x="3792" y="1359"/>
              <a:ext cx="207" cy="1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grpSp>
          <p:nvGrpSpPr>
            <p:cNvPr id="31" name="Group 30"/>
            <p:cNvGrpSpPr>
              <a:grpSpLocks/>
            </p:cNvGrpSpPr>
            <p:nvPr/>
          </p:nvGrpSpPr>
          <p:grpSpPr bwMode="auto">
            <a:xfrm>
              <a:off x="3792" y="1358"/>
              <a:ext cx="92" cy="127"/>
              <a:chOff x="3861" y="1540"/>
              <a:chExt cx="92" cy="117"/>
            </a:xfrm>
          </p:grpSpPr>
          <p:sp>
            <p:nvSpPr>
              <p:cNvPr id="45" name="Rectangle 44"/>
              <p:cNvSpPr>
                <a:spLocks noChangeArrowheads="1"/>
              </p:cNvSpPr>
              <p:nvPr/>
            </p:nvSpPr>
            <p:spPr bwMode="auto">
              <a:xfrm>
                <a:off x="3861" y="1540"/>
                <a:ext cx="66" cy="10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defPPr>
                  <a:defRPr lang="en-GB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9pPr>
              </a:lstStyle>
              <a:p>
                <a:r>
                  <a:rPr lang="en-US" altLang="en-US" sz="1200" i="1">
                    <a:solidFill>
                      <a:srgbClr val="000000"/>
                    </a:solidFill>
                    <a:latin typeface="Symbol" pitchFamily="18" charset="2"/>
                  </a:rPr>
                  <a:t>w</a:t>
                </a:r>
                <a:endParaRPr lang="en-US" altLang="en-US"/>
              </a:p>
            </p:txBody>
          </p:sp>
          <p:sp>
            <p:nvSpPr>
              <p:cNvPr id="46" name="Rectangle 45"/>
              <p:cNvSpPr>
                <a:spLocks noChangeArrowheads="1"/>
              </p:cNvSpPr>
              <p:nvPr/>
            </p:nvSpPr>
            <p:spPr bwMode="auto">
              <a:xfrm>
                <a:off x="3926" y="1551"/>
                <a:ext cx="27" cy="10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defPPr>
                  <a:defRPr lang="en-GB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9pPr>
              </a:lstStyle>
              <a:p>
                <a:r>
                  <a:rPr lang="en-US" altLang="en-US" sz="1200" i="1">
                    <a:solidFill>
                      <a:srgbClr val="000000"/>
                    </a:solidFill>
                  </a:rPr>
                  <a:t>t</a:t>
                </a:r>
                <a:endParaRPr lang="en-US" altLang="en-US"/>
              </a:p>
            </p:txBody>
          </p:sp>
        </p:grpSp>
        <p:grpSp>
          <p:nvGrpSpPr>
            <p:cNvPr id="32" name="Group 31"/>
            <p:cNvGrpSpPr>
              <a:grpSpLocks/>
            </p:cNvGrpSpPr>
            <p:nvPr/>
          </p:nvGrpSpPr>
          <p:grpSpPr bwMode="auto">
            <a:xfrm>
              <a:off x="2180" y="928"/>
              <a:ext cx="103" cy="129"/>
              <a:chOff x="2180" y="928"/>
              <a:chExt cx="103" cy="129"/>
            </a:xfrm>
          </p:grpSpPr>
          <p:sp>
            <p:nvSpPr>
              <p:cNvPr id="43" name="Rectangle 42"/>
              <p:cNvSpPr>
                <a:spLocks noChangeArrowheads="1"/>
              </p:cNvSpPr>
              <p:nvPr/>
            </p:nvSpPr>
            <p:spPr bwMode="auto">
              <a:xfrm>
                <a:off x="2180" y="928"/>
                <a:ext cx="103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>
                <a:spAutoFit/>
              </a:bodyPr>
              <a:lstStyle>
                <a:defPPr>
                  <a:defRPr lang="en-GB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9pPr>
              </a:lstStyle>
              <a:p>
                <a:r>
                  <a:rPr lang="en-US" altLang="en-US" sz="1200" i="1">
                    <a:solidFill>
                      <a:srgbClr val="000000"/>
                    </a:solidFill>
                  </a:rPr>
                  <a:t>v</a:t>
                </a:r>
                <a:endParaRPr lang="en-US" altLang="en-US"/>
              </a:p>
            </p:txBody>
          </p:sp>
          <p:sp>
            <p:nvSpPr>
              <p:cNvPr id="44" name="Rectangle 43"/>
              <p:cNvSpPr>
                <a:spLocks noChangeArrowheads="1"/>
              </p:cNvSpPr>
              <p:nvPr/>
            </p:nvSpPr>
            <p:spPr bwMode="auto">
              <a:xfrm>
                <a:off x="2235" y="980"/>
                <a:ext cx="25" cy="7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>
                <a:defPPr>
                  <a:defRPr lang="en-GB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9pPr>
              </a:lstStyle>
              <a:p>
                <a:r>
                  <a:rPr lang="en-US" altLang="en-US" sz="800" i="1">
                    <a:solidFill>
                      <a:srgbClr val="000000"/>
                    </a:solidFill>
                  </a:rPr>
                  <a:t>s</a:t>
                </a:r>
                <a:endParaRPr lang="en-US" altLang="en-US"/>
              </a:p>
            </p:txBody>
          </p:sp>
        </p:grpSp>
        <p:sp>
          <p:nvSpPr>
            <p:cNvPr id="33" name="Rectangle 32"/>
            <p:cNvSpPr>
              <a:spLocks noChangeArrowheads="1"/>
            </p:cNvSpPr>
            <p:nvPr/>
          </p:nvSpPr>
          <p:spPr bwMode="auto">
            <a:xfrm>
              <a:off x="2416" y="838"/>
              <a:ext cx="139" cy="1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34" name="Rectangle 33"/>
            <p:cNvSpPr>
              <a:spLocks noChangeArrowheads="1"/>
            </p:cNvSpPr>
            <p:nvPr/>
          </p:nvSpPr>
          <p:spPr bwMode="auto">
            <a:xfrm>
              <a:off x="2898" y="763"/>
              <a:ext cx="139" cy="1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35" name="Rectangle 34"/>
            <p:cNvSpPr>
              <a:spLocks noChangeArrowheads="1"/>
            </p:cNvSpPr>
            <p:nvPr/>
          </p:nvSpPr>
          <p:spPr bwMode="auto">
            <a:xfrm>
              <a:off x="2485" y="1285"/>
              <a:ext cx="139" cy="1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36" name="Line 242"/>
            <p:cNvSpPr>
              <a:spLocks noChangeShapeType="1"/>
            </p:cNvSpPr>
            <p:nvPr/>
          </p:nvSpPr>
          <p:spPr bwMode="auto">
            <a:xfrm>
              <a:off x="2226" y="1285"/>
              <a:ext cx="169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000" tIns="46800" rIns="90000" bIns="46800" anchor="ctr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37" name="Line 243"/>
            <p:cNvSpPr>
              <a:spLocks noChangeShapeType="1"/>
            </p:cNvSpPr>
            <p:nvPr/>
          </p:nvSpPr>
          <p:spPr bwMode="auto">
            <a:xfrm flipV="1">
              <a:off x="2340" y="804"/>
              <a:ext cx="0" cy="839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000" tIns="46800" rIns="90000" bIns="46800" anchor="ctr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38" name="Freeform 37"/>
            <p:cNvSpPr>
              <a:spLocks/>
            </p:cNvSpPr>
            <p:nvPr/>
          </p:nvSpPr>
          <p:spPr bwMode="auto">
            <a:xfrm flipV="1">
              <a:off x="3032" y="1285"/>
              <a:ext cx="687" cy="372"/>
            </a:xfrm>
            <a:custGeom>
              <a:avLst/>
              <a:gdLst>
                <a:gd name="T0" fmla="*/ 0 w 687"/>
                <a:gd name="T1" fmla="*/ 344 h 344"/>
                <a:gd name="T2" fmla="*/ 43 w 687"/>
                <a:gd name="T3" fmla="*/ 279 h 344"/>
                <a:gd name="T4" fmla="*/ 86 w 687"/>
                <a:gd name="T5" fmla="*/ 218 h 344"/>
                <a:gd name="T6" fmla="*/ 107 w 687"/>
                <a:gd name="T7" fmla="*/ 188 h 344"/>
                <a:gd name="T8" fmla="*/ 129 w 687"/>
                <a:gd name="T9" fmla="*/ 159 h 344"/>
                <a:gd name="T10" fmla="*/ 150 w 687"/>
                <a:gd name="T11" fmla="*/ 133 h 344"/>
                <a:gd name="T12" fmla="*/ 172 w 687"/>
                <a:gd name="T13" fmla="*/ 108 h 344"/>
                <a:gd name="T14" fmla="*/ 193 w 687"/>
                <a:gd name="T15" fmla="*/ 85 h 344"/>
                <a:gd name="T16" fmla="*/ 215 w 687"/>
                <a:gd name="T17" fmla="*/ 63 h 344"/>
                <a:gd name="T18" fmla="*/ 236 w 687"/>
                <a:gd name="T19" fmla="*/ 45 h 344"/>
                <a:gd name="T20" fmla="*/ 258 w 687"/>
                <a:gd name="T21" fmla="*/ 30 h 344"/>
                <a:gd name="T22" fmla="*/ 279 w 687"/>
                <a:gd name="T23" fmla="*/ 17 h 344"/>
                <a:gd name="T24" fmla="*/ 301 w 687"/>
                <a:gd name="T25" fmla="*/ 8 h 344"/>
                <a:gd name="T26" fmla="*/ 322 w 687"/>
                <a:gd name="T27" fmla="*/ 2 h 344"/>
                <a:gd name="T28" fmla="*/ 344 w 687"/>
                <a:gd name="T29" fmla="*/ 0 h 344"/>
                <a:gd name="T30" fmla="*/ 355 w 687"/>
                <a:gd name="T31" fmla="*/ 1 h 344"/>
                <a:gd name="T32" fmla="*/ 365 w 687"/>
                <a:gd name="T33" fmla="*/ 3 h 344"/>
                <a:gd name="T34" fmla="*/ 377 w 687"/>
                <a:gd name="T35" fmla="*/ 7 h 344"/>
                <a:gd name="T36" fmla="*/ 389 w 687"/>
                <a:gd name="T37" fmla="*/ 12 h 344"/>
                <a:gd name="T38" fmla="*/ 401 w 687"/>
                <a:gd name="T39" fmla="*/ 19 h 344"/>
                <a:gd name="T40" fmla="*/ 413 w 687"/>
                <a:gd name="T41" fmla="*/ 26 h 344"/>
                <a:gd name="T42" fmla="*/ 438 w 687"/>
                <a:gd name="T43" fmla="*/ 46 h 344"/>
                <a:gd name="T44" fmla="*/ 463 w 687"/>
                <a:gd name="T45" fmla="*/ 69 h 344"/>
                <a:gd name="T46" fmla="*/ 488 w 687"/>
                <a:gd name="T47" fmla="*/ 94 h 344"/>
                <a:gd name="T48" fmla="*/ 512 w 687"/>
                <a:gd name="T49" fmla="*/ 121 h 344"/>
                <a:gd name="T50" fmla="*/ 537 w 687"/>
                <a:gd name="T51" fmla="*/ 150 h 344"/>
                <a:gd name="T52" fmla="*/ 561 w 687"/>
                <a:gd name="T53" fmla="*/ 180 h 344"/>
                <a:gd name="T54" fmla="*/ 584 w 687"/>
                <a:gd name="T55" fmla="*/ 210 h 344"/>
                <a:gd name="T56" fmla="*/ 605 w 687"/>
                <a:gd name="T57" fmla="*/ 238 h 344"/>
                <a:gd name="T58" fmla="*/ 626 w 687"/>
                <a:gd name="T59" fmla="*/ 266 h 344"/>
                <a:gd name="T60" fmla="*/ 644 w 687"/>
                <a:gd name="T61" fmla="*/ 291 h 344"/>
                <a:gd name="T62" fmla="*/ 661 w 687"/>
                <a:gd name="T63" fmla="*/ 313 h 344"/>
                <a:gd name="T64" fmla="*/ 668 w 687"/>
                <a:gd name="T65" fmla="*/ 322 h 344"/>
                <a:gd name="T66" fmla="*/ 676 w 687"/>
                <a:gd name="T67" fmla="*/ 330 h 344"/>
                <a:gd name="T68" fmla="*/ 682 w 687"/>
                <a:gd name="T69" fmla="*/ 338 h 344"/>
                <a:gd name="T70" fmla="*/ 687 w 687"/>
                <a:gd name="T71" fmla="*/ 344 h 3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687" h="344">
                  <a:moveTo>
                    <a:pt x="0" y="344"/>
                  </a:moveTo>
                  <a:lnTo>
                    <a:pt x="43" y="279"/>
                  </a:lnTo>
                  <a:lnTo>
                    <a:pt x="86" y="218"/>
                  </a:lnTo>
                  <a:lnTo>
                    <a:pt x="107" y="188"/>
                  </a:lnTo>
                  <a:lnTo>
                    <a:pt x="129" y="159"/>
                  </a:lnTo>
                  <a:lnTo>
                    <a:pt x="150" y="133"/>
                  </a:lnTo>
                  <a:lnTo>
                    <a:pt x="172" y="108"/>
                  </a:lnTo>
                  <a:lnTo>
                    <a:pt x="193" y="85"/>
                  </a:lnTo>
                  <a:lnTo>
                    <a:pt x="215" y="63"/>
                  </a:lnTo>
                  <a:lnTo>
                    <a:pt x="236" y="45"/>
                  </a:lnTo>
                  <a:lnTo>
                    <a:pt x="258" y="30"/>
                  </a:lnTo>
                  <a:lnTo>
                    <a:pt x="279" y="17"/>
                  </a:lnTo>
                  <a:lnTo>
                    <a:pt x="301" y="8"/>
                  </a:lnTo>
                  <a:lnTo>
                    <a:pt x="322" y="2"/>
                  </a:lnTo>
                  <a:lnTo>
                    <a:pt x="344" y="0"/>
                  </a:lnTo>
                  <a:lnTo>
                    <a:pt x="355" y="1"/>
                  </a:lnTo>
                  <a:lnTo>
                    <a:pt x="365" y="3"/>
                  </a:lnTo>
                  <a:lnTo>
                    <a:pt x="377" y="7"/>
                  </a:lnTo>
                  <a:lnTo>
                    <a:pt x="389" y="12"/>
                  </a:lnTo>
                  <a:lnTo>
                    <a:pt x="401" y="19"/>
                  </a:lnTo>
                  <a:lnTo>
                    <a:pt x="413" y="26"/>
                  </a:lnTo>
                  <a:lnTo>
                    <a:pt x="438" y="46"/>
                  </a:lnTo>
                  <a:lnTo>
                    <a:pt x="463" y="69"/>
                  </a:lnTo>
                  <a:lnTo>
                    <a:pt x="488" y="94"/>
                  </a:lnTo>
                  <a:lnTo>
                    <a:pt x="512" y="121"/>
                  </a:lnTo>
                  <a:lnTo>
                    <a:pt x="537" y="150"/>
                  </a:lnTo>
                  <a:lnTo>
                    <a:pt x="561" y="180"/>
                  </a:lnTo>
                  <a:lnTo>
                    <a:pt x="584" y="210"/>
                  </a:lnTo>
                  <a:lnTo>
                    <a:pt x="605" y="238"/>
                  </a:lnTo>
                  <a:lnTo>
                    <a:pt x="626" y="266"/>
                  </a:lnTo>
                  <a:lnTo>
                    <a:pt x="644" y="291"/>
                  </a:lnTo>
                  <a:lnTo>
                    <a:pt x="661" y="313"/>
                  </a:lnTo>
                  <a:lnTo>
                    <a:pt x="668" y="322"/>
                  </a:lnTo>
                  <a:lnTo>
                    <a:pt x="676" y="330"/>
                  </a:lnTo>
                  <a:lnTo>
                    <a:pt x="682" y="338"/>
                  </a:lnTo>
                  <a:lnTo>
                    <a:pt x="687" y="344"/>
                  </a:lnTo>
                </a:path>
              </a:pathLst>
            </a:custGeom>
            <a:noFill/>
            <a:ln w="28575" cmpd="sng">
              <a:solidFill>
                <a:srgbClr val="000000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39" name="Line 245"/>
            <p:cNvSpPr>
              <a:spLocks noChangeShapeType="1"/>
            </p:cNvSpPr>
            <p:nvPr/>
          </p:nvSpPr>
          <p:spPr bwMode="auto">
            <a:xfrm>
              <a:off x="2546" y="1799"/>
              <a:ext cx="1" cy="298"/>
            </a:xfrm>
            <a:prstGeom prst="line">
              <a:avLst/>
            </a:prstGeom>
            <a:noFill/>
            <a:ln w="2857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40" name="Freeform 39"/>
            <p:cNvSpPr>
              <a:spLocks/>
            </p:cNvSpPr>
            <p:nvPr/>
          </p:nvSpPr>
          <p:spPr bwMode="auto">
            <a:xfrm>
              <a:off x="2540" y="1724"/>
              <a:ext cx="492" cy="384"/>
            </a:xfrm>
            <a:custGeom>
              <a:avLst/>
              <a:gdLst>
                <a:gd name="T0" fmla="*/ 0 w 492"/>
                <a:gd name="T1" fmla="*/ 80 h 384"/>
                <a:gd name="T2" fmla="*/ 88 w 492"/>
                <a:gd name="T3" fmla="*/ 12 h 384"/>
                <a:gd name="T4" fmla="*/ 160 w 492"/>
                <a:gd name="T5" fmla="*/ 8 h 384"/>
                <a:gd name="T6" fmla="*/ 240 w 492"/>
                <a:gd name="T7" fmla="*/ 60 h 384"/>
                <a:gd name="T8" fmla="*/ 332 w 492"/>
                <a:gd name="T9" fmla="*/ 168 h 384"/>
                <a:gd name="T10" fmla="*/ 492 w 492"/>
                <a:gd name="T11" fmla="*/ 384 h 38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2" h="384">
                  <a:moveTo>
                    <a:pt x="0" y="80"/>
                  </a:moveTo>
                  <a:cubicBezTo>
                    <a:pt x="30" y="52"/>
                    <a:pt x="61" y="24"/>
                    <a:pt x="88" y="12"/>
                  </a:cubicBezTo>
                  <a:cubicBezTo>
                    <a:pt x="115" y="0"/>
                    <a:pt x="135" y="0"/>
                    <a:pt x="160" y="8"/>
                  </a:cubicBezTo>
                  <a:cubicBezTo>
                    <a:pt x="185" y="16"/>
                    <a:pt x="211" y="33"/>
                    <a:pt x="240" y="60"/>
                  </a:cubicBezTo>
                  <a:cubicBezTo>
                    <a:pt x="269" y="87"/>
                    <a:pt x="290" y="114"/>
                    <a:pt x="332" y="168"/>
                  </a:cubicBezTo>
                  <a:cubicBezTo>
                    <a:pt x="374" y="222"/>
                    <a:pt x="457" y="345"/>
                    <a:pt x="492" y="384"/>
                  </a:cubicBezTo>
                </a:path>
              </a:pathLst>
            </a:custGeom>
            <a:noFill/>
            <a:ln w="28575" cap="flat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41" name="Line 247"/>
            <p:cNvSpPr>
              <a:spLocks noChangeShapeType="1"/>
            </p:cNvSpPr>
            <p:nvPr/>
          </p:nvSpPr>
          <p:spPr bwMode="auto">
            <a:xfrm>
              <a:off x="2336" y="2108"/>
              <a:ext cx="216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42" name="Line 248"/>
            <p:cNvSpPr>
              <a:spLocks noChangeShapeType="1"/>
            </p:cNvSpPr>
            <p:nvPr/>
          </p:nvSpPr>
          <p:spPr bwMode="auto">
            <a:xfrm>
              <a:off x="3028" y="2112"/>
              <a:ext cx="672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</p:grpSp>
      <p:sp>
        <p:nvSpPr>
          <p:cNvPr id="4" name="Rectangle 3"/>
          <p:cNvSpPr/>
          <p:nvPr/>
        </p:nvSpPr>
        <p:spPr>
          <a:xfrm>
            <a:off x="914805" y="3456775"/>
            <a:ext cx="4572000" cy="280076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altLang="en-US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Thyristor cannot be turned off by applying negative gate current. It can only be turned off if  </a:t>
            </a:r>
            <a:r>
              <a:rPr lang="en-GB" altLang="en-US" sz="1600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altLang="en-US" sz="1600" i="1" baseline="-25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GB" altLang="en-US" sz="16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altLang="en-US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goes negative (reverse)</a:t>
            </a:r>
          </a:p>
          <a:p>
            <a:pPr lvl="1"/>
            <a:r>
              <a:rPr lang="en-GB" altLang="en-US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This happens when negative portion of the  of sine-wave occurs (natural commutation)</a:t>
            </a:r>
          </a:p>
          <a:p>
            <a:pPr lvl="1"/>
            <a:endParaRPr lang="en-GB" altLang="en-US" sz="16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en-US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Another method of turning off is known as “forced commutation”,</a:t>
            </a:r>
          </a:p>
          <a:p>
            <a:pPr lvl="1"/>
            <a:r>
              <a:rPr lang="en-GB" altLang="en-US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anode current is “diverted”  through other circuitry.</a:t>
            </a:r>
          </a:p>
          <a:p>
            <a:pPr lvl="1"/>
            <a:r>
              <a:rPr lang="en-GB" altLang="en-US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alt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43789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1268760"/>
            <a:ext cx="4536504" cy="435504"/>
          </a:xfrm>
        </p:spPr>
        <p:txBody>
          <a:bodyPr>
            <a:noAutofit/>
          </a:bodyPr>
          <a:lstStyle/>
          <a:p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Thyristor Type</a:t>
            </a:r>
            <a:endParaRPr lang="en-US" altLang="en-US" sz="1800" baseline="-25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Introduction to power electronics</a:t>
            </a:r>
            <a:endParaRPr lang="en-GB" sz="2800" dirty="0"/>
          </a:p>
        </p:txBody>
      </p:sp>
      <p:sp>
        <p:nvSpPr>
          <p:cNvPr id="5" name="Rectangle 4"/>
          <p:cNvSpPr/>
          <p:nvPr/>
        </p:nvSpPr>
        <p:spPr>
          <a:xfrm>
            <a:off x="744758" y="1916832"/>
            <a:ext cx="7560840" cy="38318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en-GB" alt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Phase controlled </a:t>
            </a:r>
          </a:p>
          <a:p>
            <a:pPr lvl="1">
              <a:lnSpc>
                <a:spcPct val="90000"/>
              </a:lnSpc>
            </a:pPr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rectifying line frequency voltage and current for ac and dc motor drives</a:t>
            </a:r>
          </a:p>
          <a:p>
            <a:pPr lvl="1">
              <a:lnSpc>
                <a:spcPct val="90000"/>
              </a:lnSpc>
            </a:pPr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large voltage (up to 7kV) and current (up to 4kA)  capability low on-state voltage drop (1.5 to 3V)</a:t>
            </a:r>
          </a:p>
          <a:p>
            <a:pPr>
              <a:lnSpc>
                <a:spcPct val="90000"/>
              </a:lnSpc>
            </a:pPr>
            <a:endParaRPr lang="en-GB" alt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GB" alt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Inverter grade</a:t>
            </a:r>
          </a:p>
          <a:p>
            <a:pPr lvl="1">
              <a:lnSpc>
                <a:spcPct val="90000"/>
              </a:lnSpc>
            </a:pPr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used in inverter and chopper</a:t>
            </a:r>
          </a:p>
          <a:p>
            <a:pPr lvl="1">
              <a:lnSpc>
                <a:spcPct val="90000"/>
              </a:lnSpc>
            </a:pPr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Quite fast. Can be turned-on using “force-commutation” method.</a:t>
            </a:r>
          </a:p>
          <a:p>
            <a:pPr lvl="1">
              <a:lnSpc>
                <a:spcPct val="90000"/>
              </a:lnSpc>
            </a:pPr>
            <a:endParaRPr lang="en-GB" alt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GB" alt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Light activated </a:t>
            </a:r>
          </a:p>
          <a:p>
            <a:pPr lvl="1">
              <a:lnSpc>
                <a:spcPct val="90000"/>
              </a:lnSpc>
            </a:pPr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Similar to phase controlled, but triggered by pulse of light.</a:t>
            </a:r>
          </a:p>
          <a:p>
            <a:pPr lvl="1">
              <a:lnSpc>
                <a:spcPct val="90000"/>
              </a:lnSpc>
            </a:pPr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Normally very high power ratings</a:t>
            </a:r>
          </a:p>
          <a:p>
            <a:pPr lvl="1">
              <a:lnSpc>
                <a:spcPct val="90000"/>
              </a:lnSpc>
            </a:pPr>
            <a:endParaRPr lang="en-GB" alt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GB" alt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TRIAC</a:t>
            </a:r>
          </a:p>
          <a:p>
            <a:pPr lvl="1">
              <a:lnSpc>
                <a:spcPct val="90000"/>
              </a:lnSpc>
            </a:pPr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Dual polarity thyristors</a:t>
            </a:r>
            <a:endParaRPr lang="en-GB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618018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1268760"/>
            <a:ext cx="4824536" cy="435504"/>
          </a:xfrm>
        </p:spPr>
        <p:txBody>
          <a:bodyPr>
            <a:noAutofit/>
          </a:bodyPr>
          <a:lstStyle/>
          <a:p>
            <a:r>
              <a:rPr lang="en-GB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Controllable switches </a:t>
            </a:r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power transistors)</a:t>
            </a:r>
            <a:endParaRPr lang="en-US" altLang="en-US" sz="1800" baseline="-25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Introduction to power electronics</a:t>
            </a:r>
            <a:endParaRPr lang="en-GB" sz="2800" dirty="0"/>
          </a:p>
        </p:txBody>
      </p:sp>
      <p:sp>
        <p:nvSpPr>
          <p:cNvPr id="5" name="Rectangle 4"/>
          <p:cNvSpPr/>
          <p:nvPr/>
        </p:nvSpPr>
        <p:spPr>
          <a:xfrm>
            <a:off x="744758" y="1916832"/>
            <a:ext cx="7560840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Can be turned “</a:t>
            </a:r>
            <a:r>
              <a:rPr lang="en-GB" altLang="en-US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ON”and</a:t>
            </a:r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“OFF” by relatively very small control signals. </a:t>
            </a:r>
          </a:p>
          <a:p>
            <a:endParaRPr lang="en-GB" alt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Operated in SATURATION and CUT-OFF modes only. </a:t>
            </a:r>
          </a:p>
          <a:p>
            <a:endParaRPr lang="en-GB" alt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No “linear region” operation is allowed due to excessive power loss. </a:t>
            </a:r>
          </a:p>
          <a:p>
            <a:endParaRPr lang="en-GB" alt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 general, power transistors do not operate in latched mode.</a:t>
            </a:r>
          </a:p>
          <a:p>
            <a:endParaRPr lang="en-GB" alt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en-US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Traditional devices:</a:t>
            </a:r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Bipolar junction transistors  (BJT), Metal oxide silicon field effect transistor ( MOSFET), Insulated gate bipolar transistors (IGBT), Gate turn-off thyristors (GTO)</a:t>
            </a:r>
          </a:p>
          <a:p>
            <a:endParaRPr lang="en-GB" alt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en-US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Emerging (new) devices</a:t>
            </a:r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 Gate controlled thyristors  (GCT).</a:t>
            </a:r>
            <a:endParaRPr lang="en-GB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10529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1268760"/>
            <a:ext cx="4824536" cy="435504"/>
          </a:xfrm>
        </p:spPr>
        <p:txBody>
          <a:bodyPr>
            <a:noAutofit/>
          </a:bodyPr>
          <a:lstStyle/>
          <a:p>
            <a:r>
              <a:rPr lang="en-GB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Bipolar Junction Transistor (BJT)</a:t>
            </a:r>
            <a:endParaRPr lang="en-US" altLang="en-US" sz="1800" baseline="-25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Introduction to power electronics</a:t>
            </a:r>
            <a:endParaRPr lang="en-GB" sz="2800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2667" y="1131565"/>
            <a:ext cx="1762125" cy="2657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1680" y="3789040"/>
            <a:ext cx="2324100" cy="2600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>
            <a:spLocks noGrp="1" noChangeArrowheads="1"/>
          </p:cNvSpPr>
          <p:nvPr/>
        </p:nvSpPr>
        <p:spPr bwMode="auto">
          <a:xfrm>
            <a:off x="683568" y="1988840"/>
            <a:ext cx="4464496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None/>
            </a:pPr>
            <a:r>
              <a:rPr lang="en-GB" alt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Ratings:</a:t>
            </a: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Voltage: </a:t>
            </a:r>
            <a:r>
              <a:rPr lang="en-GB" altLang="en-US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GB" altLang="en-US" sz="1800" i="1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CE</a:t>
            </a: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&lt;1000, Current: </a:t>
            </a:r>
            <a:r>
              <a:rPr lang="en-GB" altLang="en-US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altLang="en-US" sz="1800" i="1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&lt;400A. Switching frequency  up to 5kHz. Low on-state voltage: </a:t>
            </a:r>
            <a:r>
              <a:rPr lang="en-GB" altLang="en-US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GB" altLang="en-US" sz="1800" i="1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CE(sat)</a:t>
            </a: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: 2-3V</a:t>
            </a:r>
          </a:p>
          <a:p>
            <a:pPr marL="0" indent="0">
              <a:buNone/>
            </a:pPr>
            <a:endParaRPr lang="en-GB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alt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Low current gain</a:t>
            </a: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(b&lt;10). Need high base current to obtain reasonable </a:t>
            </a:r>
            <a:r>
              <a:rPr lang="en-GB" altLang="en-US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altLang="en-US" sz="1800" i="1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.</a:t>
            </a:r>
          </a:p>
          <a:p>
            <a:pPr marL="0" indent="0">
              <a:buNone/>
            </a:pPr>
            <a:endParaRPr lang="en-GB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altLang="en-US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Expensive </a:t>
            </a: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 complex base drive circuit. Hence not popular in new products.</a:t>
            </a:r>
          </a:p>
          <a:p>
            <a:endParaRPr lang="en-GB" altLang="en-US" sz="2000" dirty="0"/>
          </a:p>
          <a:p>
            <a:endParaRPr lang="en-GB" altLang="en-US" sz="2000" dirty="0"/>
          </a:p>
          <a:p>
            <a:endParaRPr lang="en-GB" altLang="en-US" sz="2000" dirty="0"/>
          </a:p>
          <a:p>
            <a:endParaRPr lang="en-GB" altLang="en-US" sz="2000" dirty="0"/>
          </a:p>
        </p:txBody>
      </p:sp>
    </p:spTree>
    <p:extLst>
      <p:ext uri="{BB962C8B-B14F-4D97-AF65-F5344CB8AC3E}">
        <p14:creationId xmlns:p14="http://schemas.microsoft.com/office/powerpoint/2010/main" val="271269925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39552" y="1196752"/>
            <a:ext cx="4824536" cy="435504"/>
          </a:xfrm>
        </p:spPr>
        <p:txBody>
          <a:bodyPr>
            <a:noAutofit/>
          </a:bodyPr>
          <a:lstStyle/>
          <a:p>
            <a:r>
              <a:rPr lang="en-US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BJT Darlington pair</a:t>
            </a:r>
            <a:endParaRPr lang="en-US" altLang="en-US" sz="1800" baseline="-25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Introduction to power electronics</a:t>
            </a:r>
            <a:endParaRPr lang="en-GB" sz="2800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800"/>
            <a:ext cx="4105275" cy="3228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647973" y="4941168"/>
            <a:ext cx="388843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en-US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Normally used when higher current gain is required</a:t>
            </a:r>
            <a:endParaRPr lang="en-US" alt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97030348"/>
              </p:ext>
            </p:extLst>
          </p:nvPr>
        </p:nvGraphicFramePr>
        <p:xfrm>
          <a:off x="4505303" y="2775375"/>
          <a:ext cx="4320480" cy="216579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26" name="Equation" r:id="rId4" imgW="4940280" imgH="2476440" progId="Equation.3">
                  <p:embed/>
                </p:oleObj>
              </mc:Choice>
              <mc:Fallback>
                <p:oleObj name="Equation" r:id="rId4" imgW="4940280" imgH="2476440" progId="Equation.3">
                  <p:embed/>
                  <p:pic>
                    <p:nvPicPr>
                      <p:cNvPr id="0" name="Object 5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05303" y="2775375"/>
                        <a:ext cx="4320480" cy="216579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53927066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4514" y="980728"/>
            <a:ext cx="1780659" cy="2223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39552" y="1268760"/>
            <a:ext cx="3960440" cy="720080"/>
          </a:xfrm>
        </p:spPr>
        <p:txBody>
          <a:bodyPr>
            <a:noAutofit/>
          </a:bodyPr>
          <a:lstStyle/>
          <a:p>
            <a:pPr algn="ctr"/>
            <a:r>
              <a:rPr lang="en-GB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Metal Oxide Silicon Field </a:t>
            </a:r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Effect</a:t>
            </a:r>
          </a:p>
          <a:p>
            <a:pPr algn="ctr"/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Transistor (MOSFET)</a:t>
            </a:r>
            <a:endParaRPr lang="en-US" altLang="en-US" sz="1800" baseline="-25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Introduction to power electronics</a:t>
            </a:r>
            <a:endParaRPr lang="en-GB" sz="2800" dirty="0"/>
          </a:p>
        </p:txBody>
      </p:sp>
      <p:pic>
        <p:nvPicPr>
          <p:cNvPr id="1434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4168" y="3875929"/>
            <a:ext cx="2430280" cy="2178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6688927" y="3225911"/>
            <a:ext cx="15062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MOSFET: symbol</a:t>
            </a:r>
          </a:p>
          <a:p>
            <a:pPr algn="ctr"/>
            <a:r>
              <a:rPr lang="en-GB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(n-channel)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737723" y="5900292"/>
            <a:ext cx="145745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v-</a:t>
            </a:r>
            <a:r>
              <a:rPr lang="en-GB" sz="1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characteristics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820958" y="2492896"/>
            <a:ext cx="4572000" cy="2779222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90000"/>
              </a:lnSpc>
            </a:pPr>
            <a:r>
              <a:rPr lang="en-GB" altLang="en-US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Ratings:</a:t>
            </a:r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Voltage </a:t>
            </a:r>
            <a:r>
              <a:rPr lang="en-GB" altLang="en-US" sz="20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GB" altLang="en-US" sz="1400" i="1" baseline="-25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DS</a:t>
            </a:r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&lt;500V, current </a:t>
            </a:r>
            <a:r>
              <a:rPr lang="en-GB" altLang="en-US" sz="20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altLang="en-US" sz="1400" i="1" baseline="-25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DS</a:t>
            </a:r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&lt;300A. Frequency  </a:t>
            </a:r>
            <a:r>
              <a:rPr lang="en-GB" altLang="en-US" sz="20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</a:t>
            </a:r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&gt;100KHz. For some low power devices (few hundred watts) may go up to MHz range.</a:t>
            </a:r>
          </a:p>
          <a:p>
            <a:pPr>
              <a:lnSpc>
                <a:spcPct val="90000"/>
              </a:lnSpc>
            </a:pPr>
            <a:endParaRPr lang="en-GB" altLang="en-US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Turning on and off is very simple. </a:t>
            </a:r>
          </a:p>
          <a:p>
            <a:pPr lvl="1">
              <a:lnSpc>
                <a:spcPct val="90000"/>
              </a:lnSpc>
            </a:pPr>
            <a:r>
              <a:rPr lang="en-GB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turn on: </a:t>
            </a:r>
            <a:r>
              <a:rPr lang="en-GB" alt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GB" altLang="en-US" sz="1200" i="1" baseline="-25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GS</a:t>
            </a:r>
            <a:r>
              <a:rPr lang="en-GB" alt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=</a:t>
            </a:r>
            <a:r>
              <a:rPr lang="en-GB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+15V </a:t>
            </a:r>
          </a:p>
          <a:p>
            <a:pPr lvl="1">
              <a:lnSpc>
                <a:spcPct val="90000"/>
              </a:lnSpc>
            </a:pPr>
            <a:r>
              <a:rPr lang="en-GB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turn off: </a:t>
            </a:r>
            <a:r>
              <a:rPr lang="en-GB" alt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GB" altLang="en-US" sz="1200" i="1" baseline="-25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GS</a:t>
            </a:r>
            <a:r>
              <a:rPr lang="en-GB" alt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=0 </a:t>
            </a:r>
            <a:r>
              <a:rPr lang="en-GB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V and 0V to turn off. </a:t>
            </a:r>
          </a:p>
          <a:p>
            <a:pPr lvl="1">
              <a:lnSpc>
                <a:spcPct val="90000"/>
              </a:lnSpc>
            </a:pPr>
            <a:endParaRPr lang="en-GB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Gate drive circuit is simple</a:t>
            </a:r>
            <a:endParaRPr lang="en-GB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65080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39552" y="1268760"/>
            <a:ext cx="3960440" cy="432048"/>
          </a:xfrm>
        </p:spPr>
        <p:txBody>
          <a:bodyPr>
            <a:noAutofit/>
          </a:bodyPr>
          <a:lstStyle/>
          <a:p>
            <a:pPr algn="ctr"/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MOSFET Characteristics</a:t>
            </a:r>
            <a:endParaRPr lang="en-US" altLang="en-US" sz="1800" baseline="-25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Introduction to power electronics</a:t>
            </a:r>
            <a:endParaRPr lang="en-GB" sz="2800" dirty="0"/>
          </a:p>
        </p:txBody>
      </p:sp>
      <p:sp>
        <p:nvSpPr>
          <p:cNvPr id="8" name="Rectangle 7"/>
          <p:cNvSpPr/>
          <p:nvPr/>
        </p:nvSpPr>
        <p:spPr>
          <a:xfrm>
            <a:off x="971600" y="2060848"/>
            <a:ext cx="7128792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Basically low voltage device. High voltage device are available up to 600V but with limited current. Can be paralleled  quite easily for higher current capability.</a:t>
            </a:r>
          </a:p>
          <a:p>
            <a:pPr>
              <a:lnSpc>
                <a:spcPct val="90000"/>
              </a:lnSpc>
            </a:pPr>
            <a:endParaRPr lang="en-GB" alt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Internal (dynamic) resistance between drain and source during on state, </a:t>
            </a:r>
            <a:r>
              <a:rPr lang="en-GB" altLang="en-US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en-GB" altLang="en-US" i="1" baseline="-25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DS(ON), </a:t>
            </a:r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limits the power handling capability of MOSFET. High losses especially for high voltage device due to </a:t>
            </a:r>
            <a:r>
              <a:rPr lang="en-GB" altLang="en-US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en-GB" altLang="en-US" i="1" baseline="-25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DS(ON)</a:t>
            </a:r>
            <a:r>
              <a:rPr lang="en-GB" altLang="en-US" baseline="-25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.</a:t>
            </a:r>
          </a:p>
          <a:p>
            <a:pPr>
              <a:lnSpc>
                <a:spcPct val="90000"/>
              </a:lnSpc>
            </a:pPr>
            <a:endParaRPr lang="en-GB" alt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Dominant in high frequency application (&gt;100kHz). Biggest application is in switched-mode power supplies.</a:t>
            </a:r>
            <a:endParaRPr lang="en-GB" altLang="en-US" baseline="-25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97098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39552" y="1268760"/>
            <a:ext cx="5400600" cy="432048"/>
          </a:xfrm>
        </p:spPr>
        <p:txBody>
          <a:bodyPr>
            <a:noAutofit/>
          </a:bodyPr>
          <a:lstStyle/>
          <a:p>
            <a:pPr algn="ctr"/>
            <a:r>
              <a:rPr lang="en-GB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Insulated Gate </a:t>
            </a:r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Bipolar Transistor </a:t>
            </a:r>
            <a:r>
              <a:rPr lang="en-GB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(IGBT)</a:t>
            </a:r>
            <a:endParaRPr lang="en-US" altLang="en-US" sz="1800" baseline="-25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Introduction to power electronics</a:t>
            </a:r>
            <a:endParaRPr lang="en-GB" sz="2800" dirty="0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052736"/>
            <a:ext cx="1676400" cy="2676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3982" y="3861048"/>
            <a:ext cx="2628900" cy="2657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>
            <a:spLocks noGrp="1" noChangeArrowheads="1"/>
          </p:cNvSpPr>
          <p:nvPr/>
        </p:nvSpPr>
        <p:spPr bwMode="auto">
          <a:xfrm>
            <a:off x="1043608" y="1877466"/>
            <a:ext cx="4536504" cy="35677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lnSpc>
                <a:spcPct val="90000"/>
              </a:lnSpc>
              <a:buNone/>
            </a:pP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Combination of BJT and MOSFET characteristics. </a:t>
            </a:r>
          </a:p>
          <a:p>
            <a:pPr marL="457200" lvl="1" indent="0">
              <a:lnSpc>
                <a:spcPct val="90000"/>
              </a:lnSpc>
              <a:buNone/>
            </a:pP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Gate behaviour similar to MOSFET - easy to turn on and off.</a:t>
            </a:r>
          </a:p>
          <a:p>
            <a:pPr marL="457200" lvl="1" indent="0">
              <a:lnSpc>
                <a:spcPct val="90000"/>
              </a:lnSpc>
              <a:buNone/>
            </a:pP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Low losses like BJT due to low on-state Collector-Emitter voltage (2-3V).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GB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Ratings: Voltage: V</a:t>
            </a:r>
            <a:r>
              <a:rPr lang="en-GB" altLang="en-US" sz="1800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CE</a:t>
            </a: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&lt;3.3kV, Current,: I</a:t>
            </a:r>
            <a:r>
              <a:rPr lang="en-GB" altLang="en-US" sz="1800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&lt;1.2kA currently available. Latest: HVIGBT 4.5kV/1.2kA.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Switching frequency up to 100KHz. Typical applications: 20-50KHz. </a:t>
            </a:r>
          </a:p>
          <a:p>
            <a:pPr lvl="1">
              <a:lnSpc>
                <a:spcPct val="90000"/>
              </a:lnSpc>
            </a:pPr>
            <a:endParaRPr lang="en-GB" altLang="en-US" sz="1600" dirty="0"/>
          </a:p>
          <a:p>
            <a:pPr>
              <a:lnSpc>
                <a:spcPct val="90000"/>
              </a:lnSpc>
            </a:pPr>
            <a:endParaRPr lang="en-GB" altLang="en-US" sz="1600" dirty="0"/>
          </a:p>
          <a:p>
            <a:pPr>
              <a:lnSpc>
                <a:spcPct val="90000"/>
              </a:lnSpc>
            </a:pPr>
            <a:endParaRPr lang="en-GB" altLang="en-US" sz="1600" dirty="0"/>
          </a:p>
        </p:txBody>
      </p:sp>
    </p:spTree>
    <p:extLst>
      <p:ext uri="{BB962C8B-B14F-4D97-AF65-F5344CB8AC3E}">
        <p14:creationId xmlns:p14="http://schemas.microsoft.com/office/powerpoint/2010/main" val="147146830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39552" y="1268760"/>
            <a:ext cx="3672408" cy="432048"/>
          </a:xfrm>
        </p:spPr>
        <p:txBody>
          <a:bodyPr>
            <a:noAutofit/>
          </a:bodyPr>
          <a:lstStyle/>
          <a:p>
            <a:r>
              <a:rPr lang="en-GB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Gate turn-off thyristor (GTO)</a:t>
            </a:r>
            <a:endParaRPr lang="en-US" altLang="en-US" sz="1800" baseline="-25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Introduction to power electronics</a:t>
            </a:r>
            <a:endParaRPr lang="en-GB" sz="2800" dirty="0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764704"/>
            <a:ext cx="1704975" cy="2495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6153" y="3421562"/>
            <a:ext cx="2705100" cy="2657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8"/>
          <p:cNvSpPr>
            <a:spLocks noGrp="1" noChangeArrowheads="1"/>
          </p:cNvSpPr>
          <p:nvPr/>
        </p:nvSpPr>
        <p:spPr bwMode="auto">
          <a:xfrm>
            <a:off x="686916" y="1903912"/>
            <a:ext cx="5469260" cy="417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80000"/>
              </a:lnSpc>
            </a:pP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Behave like normal thyristor, but can be turned off using gate signal</a:t>
            </a:r>
          </a:p>
          <a:p>
            <a:pPr>
              <a:lnSpc>
                <a:spcPct val="80000"/>
              </a:lnSpc>
            </a:pPr>
            <a:endParaRPr lang="en-GB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80000"/>
              </a:lnSpc>
            </a:pP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However turning off is difficult. Need very large reverse gate current (normally 1/5 of anode current).</a:t>
            </a:r>
          </a:p>
          <a:p>
            <a:pPr>
              <a:lnSpc>
                <a:spcPct val="80000"/>
              </a:lnSpc>
            </a:pP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Gate drive design is very difficult due to very large reverse gate current at turn off. </a:t>
            </a:r>
          </a:p>
          <a:p>
            <a:pPr>
              <a:lnSpc>
                <a:spcPct val="80000"/>
              </a:lnSpc>
            </a:pP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80000"/>
              </a:lnSpc>
            </a:pP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Ratings: Highest power ratings switch: Voltage:</a:t>
            </a:r>
            <a:r>
              <a:rPr lang="en-GB" altLang="en-US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V</a:t>
            </a:r>
            <a:r>
              <a:rPr lang="en-GB" altLang="en-US" sz="1800" i="1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ak</a:t>
            </a: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&lt;5kV; Current: </a:t>
            </a:r>
            <a:r>
              <a:rPr lang="en-GB" altLang="en-US" sz="1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altLang="en-US" sz="1800" i="1" baseline="-25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&lt;5kA. Frequency&lt;5KHz.</a:t>
            </a:r>
          </a:p>
          <a:p>
            <a:pPr>
              <a:lnSpc>
                <a:spcPct val="80000"/>
              </a:lnSpc>
            </a:pPr>
            <a:endParaRPr lang="en-GB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80000"/>
              </a:lnSpc>
            </a:pP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Very stiff competition: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Low end-from IGBT. High end from IGCT</a:t>
            </a:r>
          </a:p>
        </p:txBody>
      </p:sp>
    </p:spTree>
    <p:extLst>
      <p:ext uri="{BB962C8B-B14F-4D97-AF65-F5344CB8AC3E}">
        <p14:creationId xmlns:p14="http://schemas.microsoft.com/office/powerpoint/2010/main" val="331411509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39552" y="1268760"/>
            <a:ext cx="5400600" cy="432048"/>
          </a:xfrm>
        </p:spPr>
        <p:txBody>
          <a:bodyPr>
            <a:noAutofit/>
          </a:bodyPr>
          <a:lstStyle/>
          <a:p>
            <a:r>
              <a:rPr lang="en-GB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Insulated Gate-Commutated Thyristor (IGCT)</a:t>
            </a:r>
            <a:endParaRPr lang="en-GB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Introduction to power electronics</a:t>
            </a:r>
            <a:endParaRPr lang="en-GB" sz="2800" dirty="0"/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916832"/>
            <a:ext cx="1990725" cy="251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815347" y="1844824"/>
            <a:ext cx="5412837" cy="4098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en-GB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GB" altLang="en-US" sz="1800" dirty="0"/>
              <a:t>Among the latest Power Switches.</a:t>
            </a:r>
          </a:p>
          <a:p>
            <a:pPr>
              <a:lnSpc>
                <a:spcPct val="80000"/>
              </a:lnSpc>
            </a:pPr>
            <a:endParaRPr lang="en-GB" altLang="en-US" sz="1800" dirty="0"/>
          </a:p>
          <a:p>
            <a:pPr>
              <a:lnSpc>
                <a:spcPct val="80000"/>
              </a:lnSpc>
            </a:pPr>
            <a:r>
              <a:rPr lang="en-GB" altLang="en-US" sz="1800" dirty="0"/>
              <a:t>Conducts like normal thyristor (latching), but can be turned off using gate signal, similar to IGBT turn off; 20V is </a:t>
            </a:r>
            <a:r>
              <a:rPr lang="en-GB" altLang="en-US" sz="1800" dirty="0" smtClean="0"/>
              <a:t>sufficient.</a:t>
            </a:r>
            <a:endParaRPr lang="en-GB" altLang="en-US" sz="1800" dirty="0"/>
          </a:p>
          <a:p>
            <a:pPr>
              <a:lnSpc>
                <a:spcPct val="80000"/>
              </a:lnSpc>
            </a:pPr>
            <a:endParaRPr lang="en-GB" altLang="en-US" sz="1800" dirty="0"/>
          </a:p>
          <a:p>
            <a:pPr>
              <a:lnSpc>
                <a:spcPct val="80000"/>
              </a:lnSpc>
            </a:pPr>
            <a:r>
              <a:rPr lang="en-GB" altLang="en-US" sz="1800" dirty="0"/>
              <a:t>Power switch is integrated with the gate-drive unit.</a:t>
            </a:r>
          </a:p>
          <a:p>
            <a:pPr>
              <a:lnSpc>
                <a:spcPct val="80000"/>
              </a:lnSpc>
            </a:pPr>
            <a:endParaRPr lang="en-GB" altLang="en-US" sz="1800" dirty="0"/>
          </a:p>
          <a:p>
            <a:pPr>
              <a:lnSpc>
                <a:spcPct val="80000"/>
              </a:lnSpc>
            </a:pPr>
            <a:r>
              <a:rPr lang="en-GB" altLang="en-US" sz="1800" b="1" dirty="0"/>
              <a:t>Ratings:</a:t>
            </a:r>
            <a:r>
              <a:rPr lang="en-GB" altLang="en-US" sz="1800" dirty="0"/>
              <a:t> </a:t>
            </a:r>
          </a:p>
          <a:p>
            <a:pPr lvl="1">
              <a:lnSpc>
                <a:spcPct val="80000"/>
              </a:lnSpc>
            </a:pPr>
            <a:r>
              <a:rPr lang="en-GB" altLang="en-US" sz="1800" dirty="0" smtClean="0"/>
              <a:t>Voltage</a:t>
            </a:r>
            <a:r>
              <a:rPr lang="en-GB" altLang="en-US" sz="1800" dirty="0"/>
              <a:t>:</a:t>
            </a:r>
            <a:r>
              <a:rPr lang="en-GB" altLang="en-US" sz="1800" i="1" dirty="0"/>
              <a:t> V</a:t>
            </a:r>
            <a:r>
              <a:rPr lang="en-GB" altLang="en-US" sz="1800" i="1" baseline="-25000" dirty="0"/>
              <a:t>ak</a:t>
            </a:r>
            <a:r>
              <a:rPr lang="en-GB" altLang="en-US" sz="1800" dirty="0"/>
              <a:t>&lt;6.5kV; Current: </a:t>
            </a:r>
            <a:r>
              <a:rPr lang="en-GB" altLang="en-US" sz="1800" i="1" dirty="0" err="1"/>
              <a:t>I</a:t>
            </a:r>
            <a:r>
              <a:rPr lang="en-GB" altLang="en-US" sz="1800" i="1" baseline="-25000" dirty="0" err="1"/>
              <a:t>a</a:t>
            </a:r>
            <a:r>
              <a:rPr lang="en-GB" altLang="en-US" sz="1800" dirty="0"/>
              <a:t>&lt;4kA. Frequency&lt;1KHz. Currently 10kV device is being developed.</a:t>
            </a:r>
          </a:p>
          <a:p>
            <a:pPr lvl="1">
              <a:lnSpc>
                <a:spcPct val="80000"/>
              </a:lnSpc>
            </a:pPr>
            <a:r>
              <a:rPr lang="en-GB" altLang="en-US" sz="1800" dirty="0"/>
              <a:t>Very low on state voltage: 2.7V for 4kA device</a:t>
            </a:r>
          </a:p>
          <a:p>
            <a:pPr>
              <a:lnSpc>
                <a:spcPct val="80000"/>
              </a:lnSpc>
            </a:pPr>
            <a:endParaRPr lang="en-GB" altLang="en-US" sz="2000" dirty="0"/>
          </a:p>
          <a:p>
            <a:pPr>
              <a:lnSpc>
                <a:spcPct val="80000"/>
              </a:lnSpc>
            </a:pPr>
            <a:endParaRPr lang="en-GB" altLang="en-US" sz="2000" dirty="0"/>
          </a:p>
        </p:txBody>
      </p:sp>
    </p:spTree>
    <p:extLst>
      <p:ext uri="{BB962C8B-B14F-4D97-AF65-F5344CB8AC3E}">
        <p14:creationId xmlns:p14="http://schemas.microsoft.com/office/powerpoint/2010/main" val="42781320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556792"/>
            <a:ext cx="4824536" cy="47333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39552" y="1268760"/>
            <a:ext cx="5400600" cy="432048"/>
          </a:xfrm>
        </p:spPr>
        <p:txBody>
          <a:bodyPr>
            <a:noAutofit/>
          </a:bodyPr>
          <a:lstStyle/>
          <a:p>
            <a:r>
              <a:rPr lang="en-US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Power Switches: Power Ratings</a:t>
            </a:r>
            <a:endParaRPr lang="en-GB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Introduction to power electronics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17703479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39552" y="1268760"/>
            <a:ext cx="5400600" cy="432048"/>
          </a:xfrm>
        </p:spPr>
        <p:txBody>
          <a:bodyPr>
            <a:noAutofit/>
          </a:bodyPr>
          <a:lstStyle/>
          <a:p>
            <a:r>
              <a:rPr lang="en-GB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(Base/gate) Driver circuit</a:t>
            </a:r>
            <a:endParaRPr lang="en-GB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Introduction to power electronics</a:t>
            </a:r>
            <a:endParaRPr lang="en-GB" sz="2800" dirty="0"/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028218"/>
            <a:ext cx="4219575" cy="203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683568" y="2636912"/>
            <a:ext cx="5870575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en-GB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r>
              <a:rPr lang="en-GB" altLang="en-US" sz="1800" dirty="0"/>
              <a:t>Interface between control (low power electronics) and (high power) switch.</a:t>
            </a:r>
          </a:p>
          <a:p>
            <a:r>
              <a:rPr lang="en-GB" altLang="en-US" sz="1800" dirty="0"/>
              <a:t> Functions:</a:t>
            </a:r>
          </a:p>
          <a:p>
            <a:pPr lvl="1"/>
            <a:r>
              <a:rPr lang="en-GB" altLang="en-US" sz="1800" dirty="0"/>
              <a:t>Amplification: amplifies control signal to a level required to drive power switch</a:t>
            </a:r>
          </a:p>
          <a:p>
            <a:pPr lvl="1"/>
            <a:r>
              <a:rPr lang="en-GB" altLang="en-US" sz="1800" dirty="0"/>
              <a:t>Isolation: provides electrical isolation between power switch and logic level </a:t>
            </a:r>
          </a:p>
          <a:p>
            <a:endParaRPr lang="en-GB" altLang="en-US" sz="1800" dirty="0"/>
          </a:p>
          <a:p>
            <a:r>
              <a:rPr lang="en-GB" altLang="en-US" sz="1800" dirty="0"/>
              <a:t>Complexity of driver varies markedly among switches. </a:t>
            </a:r>
          </a:p>
          <a:p>
            <a:pPr lvl="1"/>
            <a:r>
              <a:rPr lang="en-GB" altLang="en-US" sz="1800" dirty="0"/>
              <a:t>MOSFET/IGBT drivers are simple</a:t>
            </a:r>
          </a:p>
          <a:p>
            <a:pPr lvl="1"/>
            <a:r>
              <a:rPr lang="en-GB" altLang="en-US" sz="1800" dirty="0"/>
              <a:t>GTO and BJT drivers are very complicated and expensive. </a:t>
            </a:r>
          </a:p>
        </p:txBody>
      </p:sp>
    </p:spTree>
    <p:extLst>
      <p:ext uri="{BB962C8B-B14F-4D97-AF65-F5344CB8AC3E}">
        <p14:creationId xmlns:p14="http://schemas.microsoft.com/office/powerpoint/2010/main" val="252326751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39552" y="1268760"/>
            <a:ext cx="5400600" cy="432048"/>
          </a:xfrm>
        </p:spPr>
        <p:txBody>
          <a:bodyPr>
            <a:noAutofit/>
          </a:bodyPr>
          <a:lstStyle/>
          <a:p>
            <a:r>
              <a:rPr lang="en-GB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(Base/gate) Driver circuit</a:t>
            </a:r>
            <a:endParaRPr lang="en-GB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Introduction to power electronics</a:t>
            </a:r>
            <a:endParaRPr lang="en-GB" sz="2800" dirty="0"/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340768"/>
            <a:ext cx="3914775" cy="2000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>
            <a:spLocks noGrp="1" noChangeArrowheads="1"/>
          </p:cNvSpPr>
          <p:nvPr/>
        </p:nvSpPr>
        <p:spPr bwMode="auto">
          <a:xfrm>
            <a:off x="827584" y="3212976"/>
            <a:ext cx="7560840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None/>
            </a:pPr>
            <a:r>
              <a:rPr lang="en-GB" altLang="en-US" sz="17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Note</a:t>
            </a:r>
            <a:r>
              <a:rPr lang="en-GB" alt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MOSFET requires V</a:t>
            </a:r>
            <a:r>
              <a:rPr lang="en-GB" altLang="en-US" sz="1700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GS</a:t>
            </a:r>
            <a:r>
              <a:rPr lang="en-GB" alt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=+15V for turn on and  0V to turn off. LM311 is a </a:t>
            </a:r>
            <a:r>
              <a:rPr lang="en-GB" altLang="en-US" sz="17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	simple </a:t>
            </a:r>
            <a:r>
              <a:rPr lang="en-GB" alt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amp with open collector output Q1.</a:t>
            </a:r>
          </a:p>
          <a:p>
            <a:pPr marL="0" indent="0">
              <a:buNone/>
            </a:pPr>
            <a:endParaRPr lang="en-GB" altLang="en-US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alt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When B</a:t>
            </a:r>
            <a:r>
              <a:rPr lang="en-GB" altLang="en-US" sz="1700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GB" alt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high, Q</a:t>
            </a:r>
            <a:r>
              <a:rPr lang="en-GB" altLang="en-US" sz="1700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GB" alt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conducts. V</a:t>
            </a:r>
            <a:r>
              <a:rPr lang="en-GB" altLang="en-US" sz="1700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GS</a:t>
            </a:r>
            <a:r>
              <a:rPr lang="en-GB" alt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pulled to ground. MOSFET is off.</a:t>
            </a:r>
          </a:p>
          <a:p>
            <a:pPr marL="0" indent="0">
              <a:buNone/>
            </a:pPr>
            <a:endParaRPr lang="en-GB" altLang="en-US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alt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When B</a:t>
            </a:r>
            <a:r>
              <a:rPr lang="en-GB" altLang="en-US" sz="1700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GB" alt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low, Q</a:t>
            </a:r>
            <a:r>
              <a:rPr lang="en-GB" altLang="en-US" sz="1700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GB" alt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will be off. V</a:t>
            </a:r>
            <a:r>
              <a:rPr lang="en-GB" altLang="en-US" sz="1700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GS</a:t>
            </a:r>
            <a:r>
              <a:rPr lang="en-GB" alt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pulled to V</a:t>
            </a:r>
            <a:r>
              <a:rPr lang="en-GB" altLang="en-US" sz="1700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GG</a:t>
            </a:r>
            <a:r>
              <a:rPr lang="en-GB" alt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If V</a:t>
            </a:r>
            <a:r>
              <a:rPr lang="en-GB" altLang="en-US" sz="1700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GG</a:t>
            </a:r>
            <a:r>
              <a:rPr lang="en-GB" alt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is set to +15V, the </a:t>
            </a:r>
            <a:r>
              <a:rPr lang="en-GB" altLang="en-US" sz="17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	MOSFET </a:t>
            </a:r>
            <a:r>
              <a:rPr lang="en-GB" alt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turns on.</a:t>
            </a:r>
          </a:p>
          <a:p>
            <a:pPr marL="0" indent="0">
              <a:buNone/>
            </a:pPr>
            <a:endParaRPr lang="en-GB" altLang="en-US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alt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Effectively, the power to turn-on the MOSFET </a:t>
            </a:r>
            <a:r>
              <a:rPr lang="en-GB" altLang="en-US" sz="17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comes </a:t>
            </a:r>
            <a:r>
              <a:rPr lang="en-GB" altLang="en-US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form external power supply, </a:t>
            </a:r>
            <a:r>
              <a:rPr lang="en-GB" altLang="en-US" sz="17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	V</a:t>
            </a:r>
            <a:r>
              <a:rPr lang="en-GB" altLang="en-US" sz="1700" baseline="-25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GG</a:t>
            </a:r>
            <a:r>
              <a:rPr lang="en-GB" altLang="en-US" sz="17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altLang="en-US" sz="17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251100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556792"/>
            <a:ext cx="3724275" cy="2371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39552" y="1268760"/>
            <a:ext cx="5400600" cy="432048"/>
          </a:xfrm>
        </p:spPr>
        <p:txBody>
          <a:bodyPr>
            <a:noAutofit/>
          </a:bodyPr>
          <a:lstStyle/>
          <a:p>
            <a:r>
              <a:rPr lang="en-US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Isolation</a:t>
            </a:r>
            <a:endParaRPr lang="en-GB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Introduction to power electronics</a:t>
            </a:r>
            <a:endParaRPr lang="en-GB" sz="2800" dirty="0"/>
          </a:p>
        </p:txBody>
      </p:sp>
      <p:pic>
        <p:nvPicPr>
          <p:cNvPr id="2150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961604"/>
            <a:ext cx="3657600" cy="156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1152022" y="4115453"/>
            <a:ext cx="278736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1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Isolation using Pulse Transformer</a:t>
            </a:r>
            <a:endParaRPr lang="en-US" altLang="en-US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5428037" y="4115453"/>
            <a:ext cx="2377574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1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Isolation using Opto-coupler</a:t>
            </a:r>
            <a:endParaRPr lang="en-US" altLang="en-US" sz="1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347802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39552" y="1268760"/>
            <a:ext cx="5400600" cy="432048"/>
          </a:xfrm>
        </p:spPr>
        <p:txBody>
          <a:bodyPr>
            <a:noAutofit/>
          </a:bodyPr>
          <a:lstStyle/>
          <a:p>
            <a:r>
              <a:rPr lang="en-US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Power switches : Comparison chart</a:t>
            </a:r>
            <a:endParaRPr lang="en-GB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Introduction to power electronics</a:t>
            </a:r>
            <a:endParaRPr lang="en-GB" sz="2800" dirty="0"/>
          </a:p>
        </p:txBody>
      </p:sp>
      <p:graphicFrame>
        <p:nvGraphicFramePr>
          <p:cNvPr id="6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68938323"/>
              </p:ext>
            </p:extLst>
          </p:nvPr>
        </p:nvGraphicFramePr>
        <p:xfrm>
          <a:off x="1979712" y="1700808"/>
          <a:ext cx="5745163" cy="5026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37" name="Document" r:id="rId3" imgW="6742543" imgH="5904187" progId="Word.Document.8">
                  <p:embed/>
                </p:oleObj>
              </mc:Choice>
              <mc:Fallback>
                <p:oleObj name="Document" r:id="rId3" imgW="6742543" imgH="5904187" progId="Word.Document.8">
                  <p:embed/>
                  <p:pic>
                    <p:nvPicPr>
                      <p:cNvPr id="0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79712" y="1700808"/>
                        <a:ext cx="5745163" cy="50260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21230338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39552" y="1268760"/>
            <a:ext cx="5400600" cy="432048"/>
          </a:xfrm>
        </p:spPr>
        <p:txBody>
          <a:bodyPr>
            <a:noAutofit/>
          </a:bodyPr>
          <a:lstStyle/>
          <a:p>
            <a:r>
              <a:rPr lang="en-US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Application examples</a:t>
            </a:r>
            <a:endParaRPr lang="en-GB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Introduction to power electronics</a:t>
            </a:r>
            <a:endParaRPr lang="en-GB" sz="2800" dirty="0"/>
          </a:p>
        </p:txBody>
      </p:sp>
      <p:sp>
        <p:nvSpPr>
          <p:cNvPr id="4" name="Rectangle 3"/>
          <p:cNvSpPr/>
          <p:nvPr/>
        </p:nvSpPr>
        <p:spPr>
          <a:xfrm>
            <a:off x="1017645" y="1772816"/>
            <a:ext cx="7560840" cy="38779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For each of the following application, choose the best power switches and reason out why.</a:t>
            </a:r>
          </a:p>
          <a:p>
            <a:endParaRPr lang="en-GB" alt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GB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 inverter for the light-rail train (LRT) locomotive operating from a DC supply of 750 V. The locomotive is rated at 150 kW. The induction motor is to run from standstill up to 200 Hz, with power  switches  frequencies up to 10KHz.</a:t>
            </a:r>
          </a:p>
          <a:p>
            <a:endParaRPr lang="en-GB" alt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GB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switch-mode power supply (SMPS) for remote telecommunication equipment is to be developed. The input voltage is obtained from a photovoltaic array that produces a maximum output voltage of 100 V and a minimum current of 200 A. The switching frequency should be higher than 100kHz.</a:t>
            </a:r>
          </a:p>
          <a:p>
            <a:endParaRPr lang="en-GB" alt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GB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HVDC transmission system transmitting power of 300 MW from one ac system to another ac system both operating at 50 Hz, and the DC link voltage operating at 2.0 kV.</a:t>
            </a:r>
            <a:endParaRPr lang="en-GB" alt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97868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39552" y="1268760"/>
            <a:ext cx="5400600" cy="432048"/>
          </a:xfrm>
        </p:spPr>
        <p:txBody>
          <a:bodyPr>
            <a:noAutofit/>
          </a:bodyPr>
          <a:lstStyle/>
          <a:p>
            <a:r>
              <a:rPr lang="en-US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Power switch losses</a:t>
            </a:r>
            <a:endParaRPr lang="en-GB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r>
              <a:rPr lang="en-GB" sz="2800" dirty="0" smtClean="0"/>
              <a:t>Introduction to power electronics</a:t>
            </a:r>
            <a:endParaRPr lang="en-GB" sz="2800" dirty="0"/>
          </a:p>
        </p:txBody>
      </p:sp>
      <p:sp>
        <p:nvSpPr>
          <p:cNvPr id="5" name="Rectangle 4"/>
          <p:cNvSpPr/>
          <p:nvPr/>
        </p:nvSpPr>
        <p:spPr>
          <a:xfrm>
            <a:off x="539552" y="1844824"/>
            <a:ext cx="8064896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Why it is important to consider losses of power switches?</a:t>
            </a:r>
          </a:p>
          <a:p>
            <a:pPr lvl="1"/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to ensure that the system operates reliably under prescribed ambient conditions</a:t>
            </a:r>
          </a:p>
          <a:p>
            <a:pPr lvl="1"/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 that heat removal mechanism (e.g. heat sink, radiators, coolant) can be specified. losses in switches affects the system efficiency</a:t>
            </a:r>
          </a:p>
          <a:p>
            <a:endParaRPr lang="en-GB" alt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Heat sinks and other heat removal systems  are costly and bulky. Can be substantial cost of the total system. If a power switch is not cooled to its specified junction temperature, the full power capability of the switch cannot be realised. </a:t>
            </a:r>
          </a:p>
          <a:p>
            <a:r>
              <a:rPr lang="en-GB" altLang="en-US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De-rating</a:t>
            </a:r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of the power switch ratings may therefore be necessary.</a:t>
            </a:r>
          </a:p>
          <a:p>
            <a:endParaRPr lang="en-GB" altLang="en-US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Main losses: 	</a:t>
            </a:r>
          </a:p>
          <a:p>
            <a:pPr lvl="1"/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forward conduction losses,</a:t>
            </a:r>
          </a:p>
          <a:p>
            <a:pPr lvl="1"/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blocking state losses </a:t>
            </a:r>
          </a:p>
          <a:p>
            <a:pPr lvl="1"/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switching losses</a:t>
            </a:r>
          </a:p>
          <a:p>
            <a:r>
              <a:rPr lang="en-GB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381975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39552" y="1268760"/>
            <a:ext cx="5400600" cy="432048"/>
          </a:xfrm>
        </p:spPr>
        <p:txBody>
          <a:bodyPr>
            <a:noAutofit/>
          </a:bodyPr>
          <a:lstStyle/>
          <a:p>
            <a:r>
              <a:rPr lang="en-US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Heat Removal Mechanism</a:t>
            </a:r>
            <a:endParaRPr lang="en-GB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r>
              <a:rPr lang="en-GB" sz="2800" dirty="0" smtClean="0"/>
              <a:t>Introduction to power electronics</a:t>
            </a:r>
            <a:endParaRPr lang="en-GB" sz="2800" dirty="0"/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894114"/>
            <a:ext cx="2114550" cy="1028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1" y="1865539"/>
            <a:ext cx="2066925" cy="1085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2336" y="3573016"/>
            <a:ext cx="1809750" cy="2266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6764" y="3429000"/>
            <a:ext cx="2047875" cy="283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4417908" y="2146854"/>
            <a:ext cx="150885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SCR (hockey-puck type) on power </a:t>
            </a:r>
            <a:r>
              <a:rPr lang="en-GB" sz="1400" dirty="0" err="1" smtClean="0"/>
              <a:t>pak</a:t>
            </a:r>
            <a:r>
              <a:rPr lang="en-GB" sz="1400" dirty="0" smtClean="0"/>
              <a:t> kits</a:t>
            </a:r>
            <a:endParaRPr lang="en-GB" sz="1400" dirty="0"/>
          </a:p>
        </p:txBody>
      </p:sp>
      <p:sp>
        <p:nvSpPr>
          <p:cNvPr id="12" name="TextBox 11"/>
          <p:cNvSpPr txBox="1"/>
          <p:nvPr/>
        </p:nvSpPr>
        <p:spPr>
          <a:xfrm>
            <a:off x="1431387" y="3075214"/>
            <a:ext cx="177644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Fin-type heat Sink</a:t>
            </a:r>
            <a:endParaRPr lang="en-GB" sz="1400" dirty="0"/>
          </a:p>
        </p:txBody>
      </p:sp>
      <p:sp>
        <p:nvSpPr>
          <p:cNvPr id="13" name="TextBox 12"/>
          <p:cNvSpPr txBox="1"/>
          <p:nvPr/>
        </p:nvSpPr>
        <p:spPr>
          <a:xfrm>
            <a:off x="4308240" y="4848225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 smtClean="0"/>
              <a:t>Assembly of </a:t>
            </a:r>
          </a:p>
          <a:p>
            <a:pPr algn="ctr"/>
            <a:r>
              <a:rPr lang="en-GB" sz="1400" dirty="0" smtClean="0"/>
              <a:t>power converters</a:t>
            </a:r>
            <a:endParaRPr lang="en-GB" sz="1400" dirty="0"/>
          </a:p>
        </p:txBody>
      </p:sp>
      <p:sp>
        <p:nvSpPr>
          <p:cNvPr id="14" name="TextBox 13"/>
          <p:cNvSpPr txBox="1"/>
          <p:nvPr/>
        </p:nvSpPr>
        <p:spPr>
          <a:xfrm>
            <a:off x="2252055" y="5734156"/>
            <a:ext cx="19115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 smtClean="0"/>
              <a:t>SCR (stud-type) on</a:t>
            </a:r>
          </a:p>
          <a:p>
            <a:pPr algn="ctr"/>
            <a:r>
              <a:rPr lang="en-GB" sz="1400" dirty="0" smtClean="0"/>
              <a:t>Air-cooled kits</a:t>
            </a:r>
          </a:p>
        </p:txBody>
      </p:sp>
    </p:spTree>
    <p:extLst>
      <p:ext uri="{BB962C8B-B14F-4D97-AF65-F5344CB8AC3E}">
        <p14:creationId xmlns:p14="http://schemas.microsoft.com/office/powerpoint/2010/main" val="68640418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39552" y="1268760"/>
            <a:ext cx="5400600" cy="432048"/>
          </a:xfrm>
        </p:spPr>
        <p:txBody>
          <a:bodyPr>
            <a:noAutofit/>
          </a:bodyPr>
          <a:lstStyle/>
          <a:p>
            <a:r>
              <a:rPr lang="en-US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Forward conduction loss</a:t>
            </a:r>
            <a:endParaRPr lang="en-GB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r>
              <a:rPr lang="en-GB" sz="2800" dirty="0" smtClean="0"/>
              <a:t>Introduction to power electronics</a:t>
            </a:r>
            <a:endParaRPr lang="en-GB" sz="2800" dirty="0"/>
          </a:p>
        </p:txBody>
      </p:sp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7548" y="1270777"/>
            <a:ext cx="1857948" cy="15821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7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3645" y="3573016"/>
            <a:ext cx="2041014" cy="1368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755576" y="1844824"/>
            <a:ext cx="5328592" cy="41027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cmpd="sng">
                <a:solidFill>
                  <a:schemeClr val="tx1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457200" lvl="1" indent="0">
              <a:buNone/>
            </a:pPr>
            <a:r>
              <a:rPr lang="en-GB" alt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Ideal switch</a:t>
            </a: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</a:p>
          <a:p>
            <a:pPr marL="457200" lvl="1" indent="0">
              <a:buNone/>
            </a:pP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Zero voltage drop across it during turn-on (</a:t>
            </a:r>
            <a:r>
              <a:rPr lang="en-GB" altLang="en-US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GB" altLang="en-US" sz="1800" i="1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</a:t>
            </a: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).</a:t>
            </a:r>
          </a:p>
          <a:p>
            <a:pPr marL="457200" lvl="1" indent="0">
              <a:buNone/>
            </a:pP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Although the forward current ( I</a:t>
            </a:r>
            <a:r>
              <a:rPr lang="en-GB" altLang="en-US" sz="1800" i="1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</a:t>
            </a: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) may be large, the losses on the switch is zero.</a:t>
            </a:r>
          </a:p>
          <a:p>
            <a:pPr marL="0" indent="0">
              <a:buNone/>
            </a:pPr>
            <a:endParaRPr lang="en-GB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alt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Real switch:</a:t>
            </a: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457200" lvl="1" indent="0">
              <a:buNone/>
            </a:pP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Exhibits forward conduction voltage (on state) (between 1-3V, depending on type of switch) during turn on.</a:t>
            </a:r>
          </a:p>
          <a:p>
            <a:pPr marL="457200" lvl="1" indent="0">
              <a:buNone/>
            </a:pP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Losses is measured by product of volt-drop across the device </a:t>
            </a:r>
            <a:r>
              <a:rPr lang="en-GB" altLang="en-US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GB" altLang="en-US" sz="1800" i="1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</a:t>
            </a: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with the current, </a:t>
            </a:r>
            <a:r>
              <a:rPr lang="en-GB" altLang="en-US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altLang="en-US" sz="1800" i="1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</a:t>
            </a: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averaged over the period.</a:t>
            </a:r>
          </a:p>
          <a:p>
            <a:pPr marL="0" indent="0">
              <a:buNone/>
            </a:pPr>
            <a:r>
              <a:rPr lang="en-GB" altLang="en-US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Major </a:t>
            </a: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loss at low frequency and DC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997370" y="2915071"/>
            <a:ext cx="10583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Ideal switch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7069427" y="5013176"/>
            <a:ext cx="102944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Real switch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678101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39552" y="1268760"/>
            <a:ext cx="5400600" cy="432048"/>
          </a:xfrm>
        </p:spPr>
        <p:txBody>
          <a:bodyPr>
            <a:noAutofit/>
          </a:bodyPr>
          <a:lstStyle/>
          <a:p>
            <a:r>
              <a:rPr lang="en-US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Forward conduction loss</a:t>
            </a:r>
            <a:endParaRPr lang="en-GB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r>
              <a:rPr lang="en-GB" sz="2800" dirty="0" smtClean="0"/>
              <a:t>Introduction to power electronics</a:t>
            </a:r>
            <a:endParaRPr lang="en-GB" sz="2800" dirty="0"/>
          </a:p>
        </p:txBody>
      </p:sp>
      <p:sp>
        <p:nvSpPr>
          <p:cNvPr id="9" name="Rectangle 8"/>
          <p:cNvSpPr>
            <a:spLocks noGrp="1" noChangeArrowheads="1"/>
          </p:cNvSpPr>
          <p:nvPr/>
        </p:nvSpPr>
        <p:spPr bwMode="auto">
          <a:xfrm>
            <a:off x="1657350" y="2060847"/>
            <a:ext cx="5829300" cy="37724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lvl="1">
              <a:buFontTx/>
              <a:buNone/>
            </a:pPr>
            <a:endParaRPr lang="en-GB" altLang="en-US" sz="2000" dirty="0"/>
          </a:p>
          <a:p>
            <a:pPr marL="0" indent="0">
              <a:buNone/>
            </a:pP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During turn-off, the switch blocks large voltage. </a:t>
            </a:r>
          </a:p>
          <a:p>
            <a:pPr marL="0" indent="0">
              <a:buNone/>
            </a:pPr>
            <a:endParaRPr lang="en-GB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Ideally no current should flow through the switch. But for real switch a small amount of leakage current may flow. This creates turn-off or blocking state losses</a:t>
            </a:r>
          </a:p>
          <a:p>
            <a:pPr marL="0" indent="0">
              <a:buNone/>
            </a:pPr>
            <a:endParaRPr lang="en-GB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leakage current during turn-off is normally very small, Hence the turn-off losses are usually neglected.</a:t>
            </a:r>
            <a:endParaRPr lang="en-US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endParaRPr lang="en-GB" altLang="en-US" sz="2000" dirty="0"/>
          </a:p>
          <a:p>
            <a:endParaRPr lang="en-US" altLang="en-US" sz="2000" dirty="0"/>
          </a:p>
        </p:txBody>
      </p:sp>
    </p:spTree>
    <p:extLst>
      <p:ext uri="{BB962C8B-B14F-4D97-AF65-F5344CB8AC3E}">
        <p14:creationId xmlns:p14="http://schemas.microsoft.com/office/powerpoint/2010/main" val="8705223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39552" y="1268760"/>
            <a:ext cx="5400600" cy="432048"/>
          </a:xfrm>
        </p:spPr>
        <p:txBody>
          <a:bodyPr>
            <a:noAutofit/>
          </a:bodyPr>
          <a:lstStyle/>
          <a:p>
            <a:r>
              <a:rPr lang="en-US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Switching loss</a:t>
            </a:r>
            <a:endParaRPr lang="en-GB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r>
              <a:rPr lang="en-GB" sz="2800" dirty="0" smtClean="0"/>
              <a:t>Introduction to power electronics</a:t>
            </a:r>
            <a:endParaRPr lang="en-GB" sz="2800" dirty="0"/>
          </a:p>
        </p:txBody>
      </p:sp>
      <p:grpSp>
        <p:nvGrpSpPr>
          <p:cNvPr id="5" name="Group 4"/>
          <p:cNvGrpSpPr>
            <a:grpSpLocks/>
          </p:cNvGrpSpPr>
          <p:nvPr/>
        </p:nvGrpSpPr>
        <p:grpSpPr bwMode="auto">
          <a:xfrm>
            <a:off x="6667381" y="895000"/>
            <a:ext cx="1893356" cy="2175614"/>
            <a:chOff x="258" y="1028"/>
            <a:chExt cx="1854" cy="1766"/>
          </a:xfrm>
        </p:grpSpPr>
        <p:grpSp>
          <p:nvGrpSpPr>
            <p:cNvPr id="6" name="Group 5"/>
            <p:cNvGrpSpPr>
              <a:grpSpLocks/>
            </p:cNvGrpSpPr>
            <p:nvPr/>
          </p:nvGrpSpPr>
          <p:grpSpPr bwMode="auto">
            <a:xfrm>
              <a:off x="756" y="1365"/>
              <a:ext cx="863" cy="645"/>
              <a:chOff x="756" y="1365"/>
              <a:chExt cx="863" cy="645"/>
            </a:xfrm>
          </p:grpSpPr>
          <p:sp>
            <p:nvSpPr>
              <p:cNvPr id="19" name="Line 5"/>
              <p:cNvSpPr>
                <a:spLocks noChangeShapeType="1"/>
              </p:cNvSpPr>
              <p:nvPr/>
            </p:nvSpPr>
            <p:spPr bwMode="auto">
              <a:xfrm flipV="1">
                <a:off x="756" y="1365"/>
                <a:ext cx="429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90000" tIns="46800" rIns="90000" bIns="46800" anchor="ctr">
                <a:spAutoFit/>
              </a:bodyPr>
              <a:lstStyle>
                <a:defPPr>
                  <a:defRPr lang="en-GB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20" name="Line 6"/>
              <p:cNvSpPr>
                <a:spLocks noChangeShapeType="1"/>
              </p:cNvSpPr>
              <p:nvPr/>
            </p:nvSpPr>
            <p:spPr bwMode="auto">
              <a:xfrm>
                <a:off x="1185" y="1365"/>
                <a:ext cx="0" cy="645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000" tIns="46800" rIns="90000" bIns="46800" anchor="ctr">
                <a:spAutoFit/>
              </a:bodyPr>
              <a:lstStyle>
                <a:defPPr>
                  <a:defRPr lang="en-GB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21" name="Line 7"/>
              <p:cNvSpPr>
                <a:spLocks noChangeShapeType="1"/>
              </p:cNvSpPr>
              <p:nvPr/>
            </p:nvSpPr>
            <p:spPr bwMode="auto">
              <a:xfrm>
                <a:off x="1185" y="2002"/>
                <a:ext cx="434" cy="4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90000" tIns="46800" rIns="90000" bIns="46800" anchor="ctr">
                <a:spAutoFit/>
              </a:bodyPr>
              <a:lstStyle>
                <a:defPPr>
                  <a:defRPr lang="en-GB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</p:grpSp>
        <p:grpSp>
          <p:nvGrpSpPr>
            <p:cNvPr id="7" name="Group 6"/>
            <p:cNvGrpSpPr>
              <a:grpSpLocks/>
            </p:cNvGrpSpPr>
            <p:nvPr/>
          </p:nvGrpSpPr>
          <p:grpSpPr bwMode="auto">
            <a:xfrm>
              <a:off x="748" y="1573"/>
              <a:ext cx="859" cy="441"/>
              <a:chOff x="1360" y="1169"/>
              <a:chExt cx="859" cy="441"/>
            </a:xfrm>
          </p:grpSpPr>
          <p:sp>
            <p:nvSpPr>
              <p:cNvPr id="16" name="Line 17"/>
              <p:cNvSpPr>
                <a:spLocks noChangeShapeType="1"/>
              </p:cNvSpPr>
              <p:nvPr/>
            </p:nvSpPr>
            <p:spPr bwMode="auto">
              <a:xfrm flipH="1" flipV="1">
                <a:off x="1790" y="1169"/>
                <a:ext cx="429" cy="0"/>
              </a:xfrm>
              <a:prstGeom prst="line">
                <a:avLst/>
              </a:prstGeom>
              <a:noFill/>
              <a:ln w="19050" cap="rnd">
                <a:solidFill>
                  <a:schemeClr val="tx1"/>
                </a:solidFill>
                <a:prstDash val="sysDot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90000" tIns="46800" rIns="90000" bIns="46800" anchor="ctr">
                <a:spAutoFit/>
              </a:bodyPr>
              <a:lstStyle>
                <a:defPPr>
                  <a:defRPr lang="en-GB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7" name="Line 18"/>
              <p:cNvSpPr>
                <a:spLocks noChangeShapeType="1"/>
              </p:cNvSpPr>
              <p:nvPr/>
            </p:nvSpPr>
            <p:spPr bwMode="auto">
              <a:xfrm>
                <a:off x="1790" y="1169"/>
                <a:ext cx="4" cy="441"/>
              </a:xfrm>
              <a:prstGeom prst="line">
                <a:avLst/>
              </a:prstGeom>
              <a:noFill/>
              <a:ln w="19050" cap="rnd">
                <a:solidFill>
                  <a:schemeClr val="tx1"/>
                </a:solidFill>
                <a:prstDash val="sysDot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90000" tIns="46800" rIns="90000" bIns="46800" anchor="ctr">
                <a:spAutoFit/>
              </a:bodyPr>
              <a:lstStyle>
                <a:defPPr>
                  <a:defRPr lang="en-GB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8" name="Line 19"/>
              <p:cNvSpPr>
                <a:spLocks noChangeShapeType="1"/>
              </p:cNvSpPr>
              <p:nvPr/>
            </p:nvSpPr>
            <p:spPr bwMode="auto">
              <a:xfrm flipH="1">
                <a:off x="1360" y="1602"/>
                <a:ext cx="434" cy="4"/>
              </a:xfrm>
              <a:prstGeom prst="line">
                <a:avLst/>
              </a:prstGeom>
              <a:noFill/>
              <a:ln w="19050" cap="rnd">
                <a:solidFill>
                  <a:schemeClr val="tx1"/>
                </a:solidFill>
                <a:prstDash val="sysDot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90000" tIns="46800" rIns="90000" bIns="46800" anchor="ctr">
                <a:spAutoFit/>
              </a:bodyPr>
              <a:lstStyle>
                <a:defPPr>
                  <a:defRPr lang="en-GB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2400" kern="1200">
                    <a:solidFill>
                      <a:schemeClr val="tx1"/>
                    </a:solidFill>
                    <a:latin typeface="Times New Roman" pitchFamily="18" charset="0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</p:grpSp>
        <p:sp>
          <p:nvSpPr>
            <p:cNvPr id="8" name="Line 22"/>
            <p:cNvSpPr>
              <a:spLocks noChangeShapeType="1"/>
            </p:cNvSpPr>
            <p:nvPr/>
          </p:nvSpPr>
          <p:spPr bwMode="auto">
            <a:xfrm>
              <a:off x="836" y="1236"/>
              <a:ext cx="100" cy="12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sm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000" tIns="46800" rIns="90000" bIns="46800" anchor="ctr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0" name="Line 24"/>
            <p:cNvSpPr>
              <a:spLocks noChangeShapeType="1"/>
            </p:cNvSpPr>
            <p:nvPr/>
          </p:nvSpPr>
          <p:spPr bwMode="auto">
            <a:xfrm flipH="1">
              <a:off x="1320" y="1436"/>
              <a:ext cx="140" cy="14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sm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000" tIns="46800" rIns="90000" bIns="46800" anchor="ctr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1" name="Text Box 25"/>
            <p:cNvSpPr txBox="1">
              <a:spLocks noChangeArrowheads="1"/>
            </p:cNvSpPr>
            <p:nvPr/>
          </p:nvSpPr>
          <p:spPr bwMode="auto">
            <a:xfrm>
              <a:off x="736" y="1028"/>
              <a:ext cx="188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000" tIns="46800" rIns="90000" bIns="46800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2000" i="1"/>
                <a:t>v</a:t>
              </a:r>
            </a:p>
          </p:txBody>
        </p:sp>
        <p:sp>
          <p:nvSpPr>
            <p:cNvPr id="12" name="Text Box 26"/>
            <p:cNvSpPr txBox="1">
              <a:spLocks noChangeArrowheads="1"/>
            </p:cNvSpPr>
            <p:nvPr/>
          </p:nvSpPr>
          <p:spPr bwMode="auto">
            <a:xfrm>
              <a:off x="1400" y="1188"/>
              <a:ext cx="188" cy="23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000" tIns="46800" rIns="90000" bIns="46800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2000" i="1"/>
                <a:t>i</a:t>
              </a:r>
            </a:p>
          </p:txBody>
        </p:sp>
        <p:sp>
          <p:nvSpPr>
            <p:cNvPr id="13" name="Line 27"/>
            <p:cNvSpPr>
              <a:spLocks noChangeShapeType="1"/>
            </p:cNvSpPr>
            <p:nvPr/>
          </p:nvSpPr>
          <p:spPr bwMode="auto">
            <a:xfrm>
              <a:off x="508" y="2016"/>
              <a:ext cx="132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000" tIns="46800" rIns="90000" bIns="46800" anchor="ctr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4" name="Text Box 29"/>
            <p:cNvSpPr txBox="1">
              <a:spLocks noChangeArrowheads="1"/>
            </p:cNvSpPr>
            <p:nvPr/>
          </p:nvSpPr>
          <p:spPr bwMode="auto">
            <a:xfrm>
              <a:off x="1400" y="2044"/>
              <a:ext cx="653" cy="30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 lIns="90000" tIns="46800" rIns="90000" bIns="46800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800" i="1" dirty="0"/>
                <a:t>time</a:t>
              </a:r>
            </a:p>
          </p:txBody>
        </p:sp>
        <p:sp>
          <p:nvSpPr>
            <p:cNvPr id="15" name="Text Box 30"/>
            <p:cNvSpPr txBox="1">
              <a:spLocks noChangeArrowheads="1"/>
            </p:cNvSpPr>
            <p:nvPr/>
          </p:nvSpPr>
          <p:spPr bwMode="auto">
            <a:xfrm>
              <a:off x="258" y="2368"/>
              <a:ext cx="1854" cy="42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000" tIns="46800" rIns="90000" bIns="46800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r>
                <a:rPr lang="en-US" altLang="en-US" sz="1400" b="1" dirty="0"/>
                <a:t>Ideal switching profile</a:t>
              </a:r>
            </a:p>
            <a:p>
              <a:r>
                <a:rPr lang="en-US" altLang="en-US" sz="1400" b="1" dirty="0"/>
                <a:t>      (turn on)</a:t>
              </a:r>
            </a:p>
          </p:txBody>
        </p:sp>
      </p:grpSp>
      <p:grpSp>
        <p:nvGrpSpPr>
          <p:cNvPr id="22" name="Group 21"/>
          <p:cNvGrpSpPr>
            <a:grpSpLocks/>
          </p:cNvGrpSpPr>
          <p:nvPr/>
        </p:nvGrpSpPr>
        <p:grpSpPr bwMode="auto">
          <a:xfrm>
            <a:off x="6728106" y="3484188"/>
            <a:ext cx="1918864" cy="2197422"/>
            <a:chOff x="2160" y="972"/>
            <a:chExt cx="1828" cy="1842"/>
          </a:xfrm>
        </p:grpSpPr>
        <p:sp>
          <p:nvSpPr>
            <p:cNvPr id="23" name="Freeform 22" descr="Narrow vertical"/>
            <p:cNvSpPr>
              <a:spLocks/>
            </p:cNvSpPr>
            <p:nvPr/>
          </p:nvSpPr>
          <p:spPr bwMode="auto">
            <a:xfrm>
              <a:off x="2544" y="1326"/>
              <a:ext cx="717" cy="627"/>
            </a:xfrm>
            <a:custGeom>
              <a:avLst/>
              <a:gdLst>
                <a:gd name="T0" fmla="*/ 0 w 717"/>
                <a:gd name="T1" fmla="*/ 618 h 627"/>
                <a:gd name="T2" fmla="*/ 48 w 717"/>
                <a:gd name="T3" fmla="*/ 585 h 627"/>
                <a:gd name="T4" fmla="*/ 99 w 717"/>
                <a:gd name="T5" fmla="*/ 528 h 627"/>
                <a:gd name="T6" fmla="*/ 126 w 717"/>
                <a:gd name="T7" fmla="*/ 462 h 627"/>
                <a:gd name="T8" fmla="*/ 147 w 717"/>
                <a:gd name="T9" fmla="*/ 411 h 627"/>
                <a:gd name="T10" fmla="*/ 177 w 717"/>
                <a:gd name="T11" fmla="*/ 330 h 627"/>
                <a:gd name="T12" fmla="*/ 198 w 717"/>
                <a:gd name="T13" fmla="*/ 252 h 627"/>
                <a:gd name="T14" fmla="*/ 225 w 717"/>
                <a:gd name="T15" fmla="*/ 186 h 627"/>
                <a:gd name="T16" fmla="*/ 255 w 717"/>
                <a:gd name="T17" fmla="*/ 120 h 627"/>
                <a:gd name="T18" fmla="*/ 306 w 717"/>
                <a:gd name="T19" fmla="*/ 48 h 627"/>
                <a:gd name="T20" fmla="*/ 345 w 717"/>
                <a:gd name="T21" fmla="*/ 12 h 627"/>
                <a:gd name="T22" fmla="*/ 375 w 717"/>
                <a:gd name="T23" fmla="*/ 0 h 627"/>
                <a:gd name="T24" fmla="*/ 420 w 717"/>
                <a:gd name="T25" fmla="*/ 12 h 627"/>
                <a:gd name="T26" fmla="*/ 441 w 717"/>
                <a:gd name="T27" fmla="*/ 42 h 627"/>
                <a:gd name="T28" fmla="*/ 468 w 717"/>
                <a:gd name="T29" fmla="*/ 99 h 627"/>
                <a:gd name="T30" fmla="*/ 486 w 717"/>
                <a:gd name="T31" fmla="*/ 162 h 627"/>
                <a:gd name="T32" fmla="*/ 498 w 717"/>
                <a:gd name="T33" fmla="*/ 207 h 627"/>
                <a:gd name="T34" fmla="*/ 510 w 717"/>
                <a:gd name="T35" fmla="*/ 264 h 627"/>
                <a:gd name="T36" fmla="*/ 528 w 717"/>
                <a:gd name="T37" fmla="*/ 330 h 627"/>
                <a:gd name="T38" fmla="*/ 549 w 717"/>
                <a:gd name="T39" fmla="*/ 393 h 627"/>
                <a:gd name="T40" fmla="*/ 567 w 717"/>
                <a:gd name="T41" fmla="*/ 441 h 627"/>
                <a:gd name="T42" fmla="*/ 579 w 717"/>
                <a:gd name="T43" fmla="*/ 489 h 627"/>
                <a:gd name="T44" fmla="*/ 597 w 717"/>
                <a:gd name="T45" fmla="*/ 522 h 627"/>
                <a:gd name="T46" fmla="*/ 618 w 717"/>
                <a:gd name="T47" fmla="*/ 555 h 627"/>
                <a:gd name="T48" fmla="*/ 636 w 717"/>
                <a:gd name="T49" fmla="*/ 585 h 627"/>
                <a:gd name="T50" fmla="*/ 663 w 717"/>
                <a:gd name="T51" fmla="*/ 606 h 627"/>
                <a:gd name="T52" fmla="*/ 717 w 717"/>
                <a:gd name="T53" fmla="*/ 627 h 6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717" h="627">
                  <a:moveTo>
                    <a:pt x="0" y="618"/>
                  </a:moveTo>
                  <a:cubicBezTo>
                    <a:pt x="16" y="609"/>
                    <a:pt x="32" y="600"/>
                    <a:pt x="48" y="585"/>
                  </a:cubicBezTo>
                  <a:cubicBezTo>
                    <a:pt x="64" y="570"/>
                    <a:pt x="86" y="549"/>
                    <a:pt x="99" y="528"/>
                  </a:cubicBezTo>
                  <a:cubicBezTo>
                    <a:pt x="112" y="507"/>
                    <a:pt x="118" y="481"/>
                    <a:pt x="126" y="462"/>
                  </a:cubicBezTo>
                  <a:cubicBezTo>
                    <a:pt x="134" y="443"/>
                    <a:pt x="138" y="433"/>
                    <a:pt x="147" y="411"/>
                  </a:cubicBezTo>
                  <a:cubicBezTo>
                    <a:pt x="156" y="389"/>
                    <a:pt x="169" y="356"/>
                    <a:pt x="177" y="330"/>
                  </a:cubicBezTo>
                  <a:cubicBezTo>
                    <a:pt x="185" y="304"/>
                    <a:pt x="190" y="276"/>
                    <a:pt x="198" y="252"/>
                  </a:cubicBezTo>
                  <a:cubicBezTo>
                    <a:pt x="206" y="228"/>
                    <a:pt x="216" y="208"/>
                    <a:pt x="225" y="186"/>
                  </a:cubicBezTo>
                  <a:cubicBezTo>
                    <a:pt x="234" y="164"/>
                    <a:pt x="241" y="143"/>
                    <a:pt x="255" y="120"/>
                  </a:cubicBezTo>
                  <a:cubicBezTo>
                    <a:pt x="269" y="97"/>
                    <a:pt x="291" y="66"/>
                    <a:pt x="306" y="48"/>
                  </a:cubicBezTo>
                  <a:cubicBezTo>
                    <a:pt x="321" y="30"/>
                    <a:pt x="334" y="20"/>
                    <a:pt x="345" y="12"/>
                  </a:cubicBezTo>
                  <a:cubicBezTo>
                    <a:pt x="356" y="4"/>
                    <a:pt x="363" y="0"/>
                    <a:pt x="375" y="0"/>
                  </a:cubicBezTo>
                  <a:cubicBezTo>
                    <a:pt x="387" y="0"/>
                    <a:pt x="409" y="5"/>
                    <a:pt x="420" y="12"/>
                  </a:cubicBezTo>
                  <a:cubicBezTo>
                    <a:pt x="431" y="19"/>
                    <a:pt x="433" y="28"/>
                    <a:pt x="441" y="42"/>
                  </a:cubicBezTo>
                  <a:cubicBezTo>
                    <a:pt x="449" y="56"/>
                    <a:pt x="460" y="79"/>
                    <a:pt x="468" y="99"/>
                  </a:cubicBezTo>
                  <a:cubicBezTo>
                    <a:pt x="476" y="119"/>
                    <a:pt x="481" y="144"/>
                    <a:pt x="486" y="162"/>
                  </a:cubicBezTo>
                  <a:cubicBezTo>
                    <a:pt x="491" y="180"/>
                    <a:pt x="494" y="190"/>
                    <a:pt x="498" y="207"/>
                  </a:cubicBezTo>
                  <a:cubicBezTo>
                    <a:pt x="502" y="224"/>
                    <a:pt x="505" y="244"/>
                    <a:pt x="510" y="264"/>
                  </a:cubicBezTo>
                  <a:cubicBezTo>
                    <a:pt x="515" y="284"/>
                    <a:pt x="522" y="309"/>
                    <a:pt x="528" y="330"/>
                  </a:cubicBezTo>
                  <a:cubicBezTo>
                    <a:pt x="534" y="351"/>
                    <a:pt x="543" y="375"/>
                    <a:pt x="549" y="393"/>
                  </a:cubicBezTo>
                  <a:cubicBezTo>
                    <a:pt x="555" y="411"/>
                    <a:pt x="562" y="425"/>
                    <a:pt x="567" y="441"/>
                  </a:cubicBezTo>
                  <a:cubicBezTo>
                    <a:pt x="572" y="457"/>
                    <a:pt x="574" y="476"/>
                    <a:pt x="579" y="489"/>
                  </a:cubicBezTo>
                  <a:cubicBezTo>
                    <a:pt x="584" y="502"/>
                    <a:pt x="590" y="511"/>
                    <a:pt x="597" y="522"/>
                  </a:cubicBezTo>
                  <a:cubicBezTo>
                    <a:pt x="604" y="533"/>
                    <a:pt x="612" y="545"/>
                    <a:pt x="618" y="555"/>
                  </a:cubicBezTo>
                  <a:cubicBezTo>
                    <a:pt x="624" y="565"/>
                    <a:pt x="629" y="577"/>
                    <a:pt x="636" y="585"/>
                  </a:cubicBezTo>
                  <a:cubicBezTo>
                    <a:pt x="643" y="593"/>
                    <a:pt x="650" y="599"/>
                    <a:pt x="663" y="606"/>
                  </a:cubicBezTo>
                  <a:cubicBezTo>
                    <a:pt x="676" y="613"/>
                    <a:pt x="707" y="624"/>
                    <a:pt x="717" y="627"/>
                  </a:cubicBezTo>
                </a:path>
              </a:pathLst>
            </a:custGeom>
            <a:pattFill prst="narVert">
              <a:fgClr>
                <a:schemeClr val="folHlink"/>
              </a:fgClr>
              <a:bgClr>
                <a:srgbClr val="FFFFFF"/>
              </a:bgClr>
            </a:pattFill>
            <a:ln w="28575" cap="flat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000" tIns="46800" rIns="90000" bIns="46800" anchor="ctr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24" name="Line 41"/>
            <p:cNvSpPr>
              <a:spLocks noChangeShapeType="1"/>
            </p:cNvSpPr>
            <p:nvPr/>
          </p:nvSpPr>
          <p:spPr bwMode="auto">
            <a:xfrm>
              <a:off x="2510" y="1248"/>
              <a:ext cx="100" cy="124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sm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000" tIns="46800" rIns="90000" bIns="46800" anchor="ctr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25" name="Line 42"/>
            <p:cNvSpPr>
              <a:spLocks noChangeShapeType="1"/>
            </p:cNvSpPr>
            <p:nvPr/>
          </p:nvSpPr>
          <p:spPr bwMode="auto">
            <a:xfrm flipH="1">
              <a:off x="3258" y="1214"/>
              <a:ext cx="140" cy="14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sm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000" tIns="46800" rIns="90000" bIns="46800" anchor="ctr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26" name="Text Box 43"/>
            <p:cNvSpPr txBox="1">
              <a:spLocks noChangeArrowheads="1"/>
            </p:cNvSpPr>
            <p:nvPr/>
          </p:nvSpPr>
          <p:spPr bwMode="auto">
            <a:xfrm>
              <a:off x="2413" y="1043"/>
              <a:ext cx="182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000" tIns="46800" rIns="90000" bIns="46800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2000" i="1"/>
                <a:t>v</a:t>
              </a:r>
            </a:p>
          </p:txBody>
        </p:sp>
        <p:sp>
          <p:nvSpPr>
            <p:cNvPr id="27" name="Text Box 44"/>
            <p:cNvSpPr txBox="1">
              <a:spLocks noChangeArrowheads="1"/>
            </p:cNvSpPr>
            <p:nvPr/>
          </p:nvSpPr>
          <p:spPr bwMode="auto">
            <a:xfrm>
              <a:off x="3344" y="1023"/>
              <a:ext cx="188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000" tIns="46800" rIns="90000" bIns="46800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2000" i="1"/>
                <a:t>i</a:t>
              </a:r>
            </a:p>
          </p:txBody>
        </p:sp>
        <p:sp>
          <p:nvSpPr>
            <p:cNvPr id="28" name="Line 45"/>
            <p:cNvSpPr>
              <a:spLocks noChangeShapeType="1"/>
            </p:cNvSpPr>
            <p:nvPr/>
          </p:nvSpPr>
          <p:spPr bwMode="auto">
            <a:xfrm>
              <a:off x="2164" y="1950"/>
              <a:ext cx="153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000" tIns="46800" rIns="90000" bIns="46800" anchor="ctr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29" name="Text Box 46"/>
            <p:cNvSpPr txBox="1">
              <a:spLocks noChangeArrowheads="1"/>
            </p:cNvSpPr>
            <p:nvPr/>
          </p:nvSpPr>
          <p:spPr bwMode="auto">
            <a:xfrm>
              <a:off x="3371" y="1975"/>
              <a:ext cx="535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 lIns="90000" tIns="46800" rIns="90000" bIns="46800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600" i="1" dirty="0"/>
                <a:t>time</a:t>
              </a:r>
            </a:p>
          </p:txBody>
        </p:sp>
        <p:sp>
          <p:nvSpPr>
            <p:cNvPr id="30" name="Text Box 47"/>
            <p:cNvSpPr txBox="1">
              <a:spLocks noChangeArrowheads="1"/>
            </p:cNvSpPr>
            <p:nvPr/>
          </p:nvSpPr>
          <p:spPr bwMode="auto">
            <a:xfrm>
              <a:off x="2222" y="2374"/>
              <a:ext cx="1766" cy="44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000" tIns="46800" rIns="90000" bIns="46800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r>
                <a:rPr lang="en-US" altLang="en-US" sz="1400" b="1" dirty="0"/>
                <a:t>Real switching profile</a:t>
              </a:r>
            </a:p>
            <a:p>
              <a:r>
                <a:rPr lang="en-US" altLang="en-US" sz="1400" b="1" dirty="0"/>
                <a:t>        (turn-on)</a:t>
              </a:r>
            </a:p>
          </p:txBody>
        </p:sp>
        <p:sp>
          <p:nvSpPr>
            <p:cNvPr id="31" name="Freeform 30"/>
            <p:cNvSpPr>
              <a:spLocks/>
            </p:cNvSpPr>
            <p:nvPr/>
          </p:nvSpPr>
          <p:spPr bwMode="auto">
            <a:xfrm>
              <a:off x="2331" y="1347"/>
              <a:ext cx="1320" cy="600"/>
            </a:xfrm>
            <a:custGeom>
              <a:avLst/>
              <a:gdLst>
                <a:gd name="T0" fmla="*/ 0 w 1320"/>
                <a:gd name="T1" fmla="*/ 12 h 600"/>
                <a:gd name="T2" fmla="*/ 192 w 1320"/>
                <a:gd name="T3" fmla="*/ 6 h 600"/>
                <a:gd name="T4" fmla="*/ 330 w 1320"/>
                <a:gd name="T5" fmla="*/ 48 h 600"/>
                <a:gd name="T6" fmla="*/ 414 w 1320"/>
                <a:gd name="T7" fmla="*/ 138 h 600"/>
                <a:gd name="T8" fmla="*/ 498 w 1320"/>
                <a:gd name="T9" fmla="*/ 294 h 600"/>
                <a:gd name="T10" fmla="*/ 570 w 1320"/>
                <a:gd name="T11" fmla="*/ 426 h 600"/>
                <a:gd name="T12" fmla="*/ 630 w 1320"/>
                <a:gd name="T13" fmla="*/ 486 h 600"/>
                <a:gd name="T14" fmla="*/ 756 w 1320"/>
                <a:gd name="T15" fmla="*/ 558 h 600"/>
                <a:gd name="T16" fmla="*/ 822 w 1320"/>
                <a:gd name="T17" fmla="*/ 576 h 600"/>
                <a:gd name="T18" fmla="*/ 966 w 1320"/>
                <a:gd name="T19" fmla="*/ 594 h 600"/>
                <a:gd name="T20" fmla="*/ 1104 w 1320"/>
                <a:gd name="T21" fmla="*/ 600 h 600"/>
                <a:gd name="T22" fmla="*/ 1320 w 1320"/>
                <a:gd name="T23" fmla="*/ 594 h 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320" h="600">
                  <a:moveTo>
                    <a:pt x="0" y="12"/>
                  </a:moveTo>
                  <a:cubicBezTo>
                    <a:pt x="68" y="6"/>
                    <a:pt x="137" y="0"/>
                    <a:pt x="192" y="6"/>
                  </a:cubicBezTo>
                  <a:cubicBezTo>
                    <a:pt x="247" y="12"/>
                    <a:pt x="293" y="26"/>
                    <a:pt x="330" y="48"/>
                  </a:cubicBezTo>
                  <a:cubicBezTo>
                    <a:pt x="367" y="70"/>
                    <a:pt x="386" y="97"/>
                    <a:pt x="414" y="138"/>
                  </a:cubicBezTo>
                  <a:cubicBezTo>
                    <a:pt x="442" y="179"/>
                    <a:pt x="472" y="246"/>
                    <a:pt x="498" y="294"/>
                  </a:cubicBezTo>
                  <a:cubicBezTo>
                    <a:pt x="524" y="342"/>
                    <a:pt x="548" y="394"/>
                    <a:pt x="570" y="426"/>
                  </a:cubicBezTo>
                  <a:cubicBezTo>
                    <a:pt x="592" y="458"/>
                    <a:pt x="599" y="464"/>
                    <a:pt x="630" y="486"/>
                  </a:cubicBezTo>
                  <a:cubicBezTo>
                    <a:pt x="661" y="508"/>
                    <a:pt x="724" y="543"/>
                    <a:pt x="756" y="558"/>
                  </a:cubicBezTo>
                  <a:cubicBezTo>
                    <a:pt x="788" y="573"/>
                    <a:pt x="787" y="570"/>
                    <a:pt x="822" y="576"/>
                  </a:cubicBezTo>
                  <a:cubicBezTo>
                    <a:pt x="857" y="582"/>
                    <a:pt x="919" y="590"/>
                    <a:pt x="966" y="594"/>
                  </a:cubicBezTo>
                  <a:cubicBezTo>
                    <a:pt x="1013" y="598"/>
                    <a:pt x="1045" y="600"/>
                    <a:pt x="1104" y="600"/>
                  </a:cubicBezTo>
                  <a:cubicBezTo>
                    <a:pt x="1163" y="600"/>
                    <a:pt x="1241" y="597"/>
                    <a:pt x="1320" y="594"/>
                  </a:cubicBezTo>
                </a:path>
              </a:pathLst>
            </a:custGeom>
            <a:noFill/>
            <a:ln w="19050" cap="flat" cmpd="sng">
              <a:solidFill>
                <a:schemeClr val="tx1"/>
              </a:solidFill>
              <a:prstDash val="solid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000" tIns="46800" rIns="90000" bIns="46800" anchor="ctr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32" name="Freeform 31"/>
            <p:cNvSpPr>
              <a:spLocks/>
            </p:cNvSpPr>
            <p:nvPr/>
          </p:nvSpPr>
          <p:spPr bwMode="auto">
            <a:xfrm flipH="1">
              <a:off x="2160" y="1347"/>
              <a:ext cx="1320" cy="600"/>
            </a:xfrm>
            <a:custGeom>
              <a:avLst/>
              <a:gdLst>
                <a:gd name="T0" fmla="*/ 0 w 1320"/>
                <a:gd name="T1" fmla="*/ 12 h 600"/>
                <a:gd name="T2" fmla="*/ 192 w 1320"/>
                <a:gd name="T3" fmla="*/ 6 h 600"/>
                <a:gd name="T4" fmla="*/ 330 w 1320"/>
                <a:gd name="T5" fmla="*/ 48 h 600"/>
                <a:gd name="T6" fmla="*/ 414 w 1320"/>
                <a:gd name="T7" fmla="*/ 138 h 600"/>
                <a:gd name="T8" fmla="*/ 498 w 1320"/>
                <a:gd name="T9" fmla="*/ 294 h 600"/>
                <a:gd name="T10" fmla="*/ 570 w 1320"/>
                <a:gd name="T11" fmla="*/ 426 h 600"/>
                <a:gd name="T12" fmla="*/ 630 w 1320"/>
                <a:gd name="T13" fmla="*/ 486 h 600"/>
                <a:gd name="T14" fmla="*/ 756 w 1320"/>
                <a:gd name="T15" fmla="*/ 558 h 600"/>
                <a:gd name="T16" fmla="*/ 822 w 1320"/>
                <a:gd name="T17" fmla="*/ 576 h 600"/>
                <a:gd name="T18" fmla="*/ 966 w 1320"/>
                <a:gd name="T19" fmla="*/ 594 h 600"/>
                <a:gd name="T20" fmla="*/ 1104 w 1320"/>
                <a:gd name="T21" fmla="*/ 600 h 600"/>
                <a:gd name="T22" fmla="*/ 1320 w 1320"/>
                <a:gd name="T23" fmla="*/ 594 h 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320" h="600">
                  <a:moveTo>
                    <a:pt x="0" y="12"/>
                  </a:moveTo>
                  <a:cubicBezTo>
                    <a:pt x="68" y="6"/>
                    <a:pt x="137" y="0"/>
                    <a:pt x="192" y="6"/>
                  </a:cubicBezTo>
                  <a:cubicBezTo>
                    <a:pt x="247" y="12"/>
                    <a:pt x="293" y="26"/>
                    <a:pt x="330" y="48"/>
                  </a:cubicBezTo>
                  <a:cubicBezTo>
                    <a:pt x="367" y="70"/>
                    <a:pt x="386" y="97"/>
                    <a:pt x="414" y="138"/>
                  </a:cubicBezTo>
                  <a:cubicBezTo>
                    <a:pt x="442" y="179"/>
                    <a:pt x="472" y="246"/>
                    <a:pt x="498" y="294"/>
                  </a:cubicBezTo>
                  <a:cubicBezTo>
                    <a:pt x="524" y="342"/>
                    <a:pt x="548" y="394"/>
                    <a:pt x="570" y="426"/>
                  </a:cubicBezTo>
                  <a:cubicBezTo>
                    <a:pt x="592" y="458"/>
                    <a:pt x="599" y="464"/>
                    <a:pt x="630" y="486"/>
                  </a:cubicBezTo>
                  <a:cubicBezTo>
                    <a:pt x="661" y="508"/>
                    <a:pt x="724" y="543"/>
                    <a:pt x="756" y="558"/>
                  </a:cubicBezTo>
                  <a:cubicBezTo>
                    <a:pt x="788" y="573"/>
                    <a:pt x="787" y="570"/>
                    <a:pt x="822" y="576"/>
                  </a:cubicBezTo>
                  <a:cubicBezTo>
                    <a:pt x="857" y="582"/>
                    <a:pt x="919" y="590"/>
                    <a:pt x="966" y="594"/>
                  </a:cubicBezTo>
                  <a:cubicBezTo>
                    <a:pt x="1013" y="598"/>
                    <a:pt x="1045" y="600"/>
                    <a:pt x="1104" y="600"/>
                  </a:cubicBezTo>
                  <a:cubicBezTo>
                    <a:pt x="1163" y="600"/>
                    <a:pt x="1241" y="597"/>
                    <a:pt x="1320" y="594"/>
                  </a:cubicBezTo>
                </a:path>
              </a:pathLst>
            </a:custGeom>
            <a:noFill/>
            <a:ln w="19050" cap="flat" cmpd="sng">
              <a:solidFill>
                <a:schemeClr val="tx1"/>
              </a:solidFill>
              <a:prstDash val="sysDot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000" tIns="46800" rIns="90000" bIns="46800" anchor="ctr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33" name="Line 53"/>
            <p:cNvSpPr>
              <a:spLocks noChangeShapeType="1"/>
            </p:cNvSpPr>
            <p:nvPr/>
          </p:nvSpPr>
          <p:spPr bwMode="auto">
            <a:xfrm flipH="1">
              <a:off x="2910" y="1145"/>
              <a:ext cx="113" cy="17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sm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000" tIns="46800" rIns="90000" bIns="46800" anchor="ctr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34" name="Text Box 54"/>
            <p:cNvSpPr txBox="1">
              <a:spLocks noChangeArrowheads="1"/>
            </p:cNvSpPr>
            <p:nvPr/>
          </p:nvSpPr>
          <p:spPr bwMode="auto">
            <a:xfrm>
              <a:off x="2855" y="972"/>
              <a:ext cx="461" cy="2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000" tIns="46800" rIns="90000" bIns="46800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800" i="1"/>
                <a:t>P=vi</a:t>
              </a:r>
            </a:p>
          </p:txBody>
        </p:sp>
        <p:sp>
          <p:nvSpPr>
            <p:cNvPr id="35" name="Line 55"/>
            <p:cNvSpPr>
              <a:spLocks noChangeShapeType="1"/>
            </p:cNvSpPr>
            <p:nvPr/>
          </p:nvSpPr>
          <p:spPr bwMode="auto">
            <a:xfrm flipH="1">
              <a:off x="3021" y="1634"/>
              <a:ext cx="335" cy="101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 type="triangle" w="sm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000" tIns="46800" rIns="90000" bIns="46800" anchor="ctr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36" name="Text Box 56"/>
            <p:cNvSpPr txBox="1">
              <a:spLocks noChangeArrowheads="1"/>
            </p:cNvSpPr>
            <p:nvPr/>
          </p:nvSpPr>
          <p:spPr bwMode="auto">
            <a:xfrm>
              <a:off x="3318" y="1494"/>
              <a:ext cx="530" cy="21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000" tIns="46800" rIns="90000" bIns="46800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r>
                <a:rPr lang="en-US" altLang="en-US" sz="1800" dirty="0"/>
                <a:t>Energy</a:t>
              </a:r>
            </a:p>
          </p:txBody>
        </p:sp>
        <p:sp>
          <p:nvSpPr>
            <p:cNvPr id="37" name="Oval 36"/>
            <p:cNvSpPr>
              <a:spLocks noChangeArrowheads="1"/>
            </p:cNvSpPr>
            <p:nvPr/>
          </p:nvSpPr>
          <p:spPr bwMode="auto">
            <a:xfrm>
              <a:off x="2982" y="1710"/>
              <a:ext cx="47" cy="48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000" tIns="46800" rIns="90000" bIns="46800" anchor="ctr">
              <a:spAutoFit/>
            </a:bodyPr>
            <a:lstStyle>
              <a:defPPr>
                <a:defRPr lang="en-GB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400" kern="1200">
                  <a:solidFill>
                    <a:schemeClr val="tx1"/>
                  </a:solidFill>
                  <a:latin typeface="Times New Roman" pitchFamily="18" charset="0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</p:grpSp>
      <p:sp>
        <p:nvSpPr>
          <p:cNvPr id="38" name="Rectangle 37"/>
          <p:cNvSpPr>
            <a:spLocks noGrp="1" noChangeArrowheads="1"/>
          </p:cNvSpPr>
          <p:nvPr/>
        </p:nvSpPr>
        <p:spPr bwMode="auto">
          <a:xfrm>
            <a:off x="971600" y="1817524"/>
            <a:ext cx="5256584" cy="3956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lnSpc>
                <a:spcPct val="80000"/>
              </a:lnSpc>
              <a:buNone/>
            </a:pPr>
            <a:r>
              <a:rPr lang="en-GB" alt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Ideal switch:</a:t>
            </a:r>
          </a:p>
          <a:p>
            <a:pPr marL="457200" lvl="1" indent="0">
              <a:lnSpc>
                <a:spcPct val="80000"/>
              </a:lnSpc>
              <a:buNone/>
            </a:pP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During turn-on and turn off, ideal switch requires zero transition time. Voltage and current are switched instantaneously.</a:t>
            </a:r>
          </a:p>
          <a:p>
            <a:pPr marL="457200" lvl="1" indent="0">
              <a:lnSpc>
                <a:spcPct val="80000"/>
              </a:lnSpc>
              <a:buNone/>
            </a:pP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Power loss due to switching is zero</a:t>
            </a:r>
          </a:p>
          <a:p>
            <a:pPr marL="0" indent="0">
              <a:lnSpc>
                <a:spcPct val="80000"/>
              </a:lnSpc>
              <a:buNone/>
            </a:pPr>
            <a:endParaRPr lang="en-GB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80000"/>
              </a:lnSpc>
              <a:buNone/>
            </a:pPr>
            <a:r>
              <a:rPr lang="en-GB" alt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Real switch:</a:t>
            </a:r>
          </a:p>
          <a:p>
            <a:pPr marL="457200" lvl="1" indent="0">
              <a:lnSpc>
                <a:spcPct val="80000"/>
              </a:lnSpc>
              <a:buNone/>
            </a:pP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During switching transition, the voltage requires time to fall and the current requires time to rise. </a:t>
            </a:r>
          </a:p>
          <a:p>
            <a:pPr marL="457200" lvl="1" indent="0">
              <a:lnSpc>
                <a:spcPct val="80000"/>
              </a:lnSpc>
              <a:buNone/>
            </a:pP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switching losses is the product of device voltage and current during transition.</a:t>
            </a:r>
          </a:p>
          <a:p>
            <a:pPr marL="0" indent="0">
              <a:lnSpc>
                <a:spcPct val="80000"/>
              </a:lnSpc>
              <a:buNone/>
            </a:pPr>
            <a:endParaRPr lang="en-GB" altLang="en-US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80000"/>
              </a:lnSpc>
              <a:buNone/>
            </a:pP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Major loss at high frequency operation</a:t>
            </a:r>
          </a:p>
          <a:p>
            <a:pPr lvl="1">
              <a:lnSpc>
                <a:spcPct val="80000"/>
              </a:lnSpc>
            </a:pPr>
            <a:endParaRPr lang="en-US" altLang="en-US" sz="2000" dirty="0"/>
          </a:p>
        </p:txBody>
      </p:sp>
    </p:spTree>
    <p:extLst>
      <p:ext uri="{BB962C8B-B14F-4D97-AF65-F5344CB8AC3E}">
        <p14:creationId xmlns:p14="http://schemas.microsoft.com/office/powerpoint/2010/main" val="201006066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39552" y="1268760"/>
            <a:ext cx="5400600" cy="432048"/>
          </a:xfrm>
        </p:spPr>
        <p:txBody>
          <a:bodyPr>
            <a:noAutofit/>
          </a:bodyPr>
          <a:lstStyle/>
          <a:p>
            <a:r>
              <a:rPr lang="en-US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Snubbers</a:t>
            </a:r>
            <a:endParaRPr lang="en-GB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r>
              <a:rPr lang="en-GB" sz="2800" dirty="0" smtClean="0"/>
              <a:t>Introduction to power electronics</a:t>
            </a:r>
            <a:endParaRPr lang="en-GB" sz="2800" dirty="0"/>
          </a:p>
        </p:txBody>
      </p:sp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221088"/>
            <a:ext cx="1924050" cy="2209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0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3652" y="1474087"/>
            <a:ext cx="2181225" cy="221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8" name="Rectangle 77"/>
          <p:cNvSpPr>
            <a:spLocks noGrp="1" noChangeArrowheads="1"/>
          </p:cNvSpPr>
          <p:nvPr/>
        </p:nvSpPr>
        <p:spPr bwMode="auto">
          <a:xfrm>
            <a:off x="971600" y="1799524"/>
            <a:ext cx="3778746" cy="1568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None/>
            </a:pPr>
            <a:r>
              <a:rPr lang="en-US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PCB construction, wire loops creates stray inductance, </a:t>
            </a:r>
            <a:r>
              <a:rPr lang="en-US" altLang="en-US" sz="1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  <a:r>
              <a:rPr lang="en-US" altLang="en-US" sz="1800" i="1" baseline="-25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en-US" altLang="en-US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Using KVL,</a:t>
            </a:r>
          </a:p>
        </p:txBody>
      </p:sp>
      <p:pic>
        <p:nvPicPr>
          <p:cNvPr id="2560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140968"/>
            <a:ext cx="4086380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9538233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39552" y="1268760"/>
            <a:ext cx="5400600" cy="432048"/>
          </a:xfrm>
        </p:spPr>
        <p:txBody>
          <a:bodyPr>
            <a:noAutofit/>
          </a:bodyPr>
          <a:lstStyle/>
          <a:p>
            <a:r>
              <a:rPr lang="en-US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RCD Snubbers</a:t>
            </a:r>
            <a:endParaRPr lang="en-GB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r>
              <a:rPr lang="en-GB" sz="2800" dirty="0" smtClean="0"/>
              <a:t>Introduction to power electronics</a:t>
            </a:r>
            <a:endParaRPr lang="en-GB" sz="2800" dirty="0"/>
          </a:p>
        </p:txBody>
      </p:sp>
      <p:sp>
        <p:nvSpPr>
          <p:cNvPr id="8" name="Rectangle 7"/>
          <p:cNvSpPr>
            <a:spLocks noGrp="1" noChangeArrowheads="1"/>
          </p:cNvSpPr>
          <p:nvPr/>
        </p:nvSpPr>
        <p:spPr bwMode="auto">
          <a:xfrm>
            <a:off x="755576" y="1772816"/>
            <a:ext cx="4608512" cy="438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None/>
            </a:pPr>
            <a:r>
              <a:rPr lang="en-US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voltage across the switch is bigger than the supply (for a short moment). This is spike.</a:t>
            </a:r>
          </a:p>
          <a:p>
            <a:pPr marL="0" indent="0">
              <a:buNone/>
            </a:pPr>
            <a:endParaRPr lang="en-US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spike may exceed the switch rated blocking voltage and causes damage due to over-voltage.</a:t>
            </a:r>
          </a:p>
          <a:p>
            <a:pPr marL="0" indent="0">
              <a:buNone/>
            </a:pPr>
            <a:endParaRPr lang="en-US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snubber is put across the switch. An example of a snubber is an RCD circuit shown below.</a:t>
            </a:r>
          </a:p>
          <a:p>
            <a:pPr marL="0" indent="0">
              <a:buNone/>
            </a:pPr>
            <a:endParaRPr lang="en-US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Snubber circuit “smoothened” the transition and make the switch voltage rise more “slowly”. In effect it dampens the high voltage spike to a safe value.</a:t>
            </a:r>
          </a:p>
          <a:p>
            <a:endParaRPr lang="en-US" altLang="en-US" sz="2000" dirty="0"/>
          </a:p>
        </p:txBody>
      </p:sp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340768"/>
            <a:ext cx="2133600" cy="198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6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8671" y="3534693"/>
            <a:ext cx="1952625" cy="232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9411272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39552" y="1268760"/>
            <a:ext cx="5400600" cy="432048"/>
          </a:xfrm>
        </p:spPr>
        <p:txBody>
          <a:bodyPr>
            <a:noAutofit/>
          </a:bodyPr>
          <a:lstStyle/>
          <a:p>
            <a:r>
              <a:rPr lang="en-US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Snubbers</a:t>
            </a:r>
            <a:endParaRPr lang="en-GB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r>
              <a:rPr lang="en-GB" sz="2800" dirty="0" smtClean="0"/>
              <a:t>Introduction to power electronics</a:t>
            </a:r>
            <a:endParaRPr lang="en-GB" sz="2800" dirty="0"/>
          </a:p>
        </p:txBody>
      </p:sp>
      <p:sp>
        <p:nvSpPr>
          <p:cNvPr id="7" name="Rectangle 6"/>
          <p:cNvSpPr>
            <a:spLocks noGrp="1" noChangeArrowheads="1"/>
          </p:cNvSpPr>
          <p:nvPr/>
        </p:nvSpPr>
        <p:spPr bwMode="auto">
          <a:xfrm>
            <a:off x="1657350" y="1700808"/>
            <a:ext cx="5829300" cy="4859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>
              <a:buNone/>
            </a:pPr>
            <a:r>
              <a:rPr lang="en-US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general, </a:t>
            </a:r>
            <a:r>
              <a:rPr lang="en-US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en-US" altLang="en-US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nubbers </a:t>
            </a:r>
            <a:r>
              <a:rPr lang="en-US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are used for:</a:t>
            </a:r>
          </a:p>
          <a:p>
            <a:pPr marL="0" indent="0">
              <a:buNone/>
            </a:pPr>
            <a:endParaRPr lang="en-US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lvl="1" indent="0">
              <a:buNone/>
            </a:pPr>
            <a:r>
              <a:rPr lang="en-US" alt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turn-on:</a:t>
            </a:r>
            <a:r>
              <a:rPr lang="en-US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to minimise large overcurrents through the device at turn-on</a:t>
            </a:r>
          </a:p>
          <a:p>
            <a:pPr marL="457200" lvl="1" indent="0">
              <a:buNone/>
            </a:pPr>
            <a:endParaRPr lang="en-US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lvl="1" indent="0">
              <a:buNone/>
            </a:pPr>
            <a:r>
              <a:rPr lang="en-US" alt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turn-off</a:t>
            </a:r>
            <a:r>
              <a:rPr lang="en-US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to minimise large overvoltages across the device during turn-off.</a:t>
            </a:r>
          </a:p>
          <a:p>
            <a:pPr marL="457200" lvl="1" indent="0">
              <a:buNone/>
            </a:pPr>
            <a:endParaRPr lang="en-US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lvl="1" indent="0">
              <a:buNone/>
            </a:pPr>
            <a:r>
              <a:rPr lang="en-US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Stress reduction: to shape the device switching waveform such that the voltage and current associated with the device are not high simultaneously.</a:t>
            </a:r>
          </a:p>
          <a:p>
            <a:pPr marL="457200" lvl="1" indent="0">
              <a:buNone/>
            </a:pPr>
            <a:endParaRPr lang="en-US" alt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Switches and diodes requires snubbers. However, new generation of IGBT, MOSFET and IGCT do not require it.</a:t>
            </a:r>
          </a:p>
          <a:p>
            <a:pPr lvl="1"/>
            <a:endParaRPr lang="en-US" altLang="en-US" sz="2400" dirty="0"/>
          </a:p>
        </p:txBody>
      </p:sp>
    </p:spTree>
    <p:extLst>
      <p:ext uri="{BB962C8B-B14F-4D97-AF65-F5344CB8AC3E}">
        <p14:creationId xmlns:p14="http://schemas.microsoft.com/office/powerpoint/2010/main" val="429426690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39552" y="1268760"/>
            <a:ext cx="2376264" cy="1656184"/>
          </a:xfrm>
        </p:spPr>
        <p:txBody>
          <a:bodyPr>
            <a:noAutofit/>
          </a:bodyPr>
          <a:lstStyle/>
          <a:p>
            <a:r>
              <a:rPr lang="en-US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Ideal </a:t>
            </a:r>
            <a:r>
              <a:rPr lang="en-US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US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 Practical power switch comparison table</a:t>
            </a:r>
            <a:endParaRPr lang="en-GB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r>
              <a:rPr lang="en-GB" sz="2800" dirty="0" smtClean="0"/>
              <a:t>Introduction to power electronics</a:t>
            </a:r>
            <a:endParaRPr lang="en-GB" sz="2800" dirty="0"/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52205236"/>
              </p:ext>
            </p:extLst>
          </p:nvPr>
        </p:nvGraphicFramePr>
        <p:xfrm>
          <a:off x="3491880" y="1159024"/>
          <a:ext cx="4408878" cy="566314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652" name="Document" r:id="rId3" imgW="5114434" imgH="6568508" progId="Word.Document.8">
                  <p:embed/>
                </p:oleObj>
              </mc:Choice>
              <mc:Fallback>
                <p:oleObj name="Document" r:id="rId3" imgW="5114434" imgH="6568508" progId="Word.Document.8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91880" y="1159024"/>
                        <a:ext cx="4408878" cy="566314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7430912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304</TotalTime>
  <Words>2791</Words>
  <Application>Microsoft Office PowerPoint</Application>
  <PresentationFormat>On-screen Show (4:3)</PresentationFormat>
  <Paragraphs>444</Paragraphs>
  <Slides>45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45</vt:i4>
      </vt:variant>
    </vt:vector>
  </HeadingPairs>
  <TitlesOfParts>
    <vt:vector size="48" baseType="lpstr">
      <vt:lpstr>Concourse</vt:lpstr>
      <vt:lpstr>Microsoft Equation 3.0</vt:lpstr>
      <vt:lpstr>Microsoft Word 97 - 2003 Document</vt:lpstr>
      <vt:lpstr>Power Electronics</vt:lpstr>
      <vt:lpstr>Introduction to power electronics</vt:lpstr>
      <vt:lpstr>Introduction to power electronics</vt:lpstr>
      <vt:lpstr>Introduction to power electronics</vt:lpstr>
      <vt:lpstr>Introduction to power electronics</vt:lpstr>
      <vt:lpstr>Introduction to power electronics</vt:lpstr>
      <vt:lpstr>Introduction to power electronics</vt:lpstr>
      <vt:lpstr>Introduction to power electronics</vt:lpstr>
      <vt:lpstr>Introduction to power electronics</vt:lpstr>
      <vt:lpstr>Introduction to power electronics</vt:lpstr>
      <vt:lpstr>Introduction to power electronics</vt:lpstr>
      <vt:lpstr>Introduction to power electronics</vt:lpstr>
      <vt:lpstr>Introduction to power electronics</vt:lpstr>
      <vt:lpstr>Introduction to power electronics</vt:lpstr>
      <vt:lpstr>Introduction to power electronics</vt:lpstr>
      <vt:lpstr>Introduction to power electronics</vt:lpstr>
      <vt:lpstr>Introduction to power electronics</vt:lpstr>
      <vt:lpstr>Introduction to power electronics</vt:lpstr>
      <vt:lpstr>Introduction to power electronics</vt:lpstr>
      <vt:lpstr>Introduction to power electronics</vt:lpstr>
      <vt:lpstr>Introduction to power electronics</vt:lpstr>
      <vt:lpstr>Introduction to power electronics</vt:lpstr>
      <vt:lpstr>Introduction to power electronics</vt:lpstr>
      <vt:lpstr>Introduction to power electronics</vt:lpstr>
      <vt:lpstr>Introduction to power electronics</vt:lpstr>
      <vt:lpstr>Introduction to power electronics</vt:lpstr>
      <vt:lpstr>Introduction to power electronics</vt:lpstr>
      <vt:lpstr>Introduction to power electronics</vt:lpstr>
      <vt:lpstr>Introduction to power electronics</vt:lpstr>
      <vt:lpstr>Introduction to power electronics</vt:lpstr>
      <vt:lpstr>Introduction to power electronics</vt:lpstr>
      <vt:lpstr>Introduction to power electronics</vt:lpstr>
      <vt:lpstr>Introduction to power electronics</vt:lpstr>
      <vt:lpstr>Introduction to power electronics</vt:lpstr>
      <vt:lpstr>Introduction to power electronics</vt:lpstr>
      <vt:lpstr>Introduction to power electronics</vt:lpstr>
      <vt:lpstr>Introduction to power electronics</vt:lpstr>
      <vt:lpstr>Introduction to power electronics</vt:lpstr>
      <vt:lpstr>Introduction to power electronics</vt:lpstr>
      <vt:lpstr>Introduction to power electronics</vt:lpstr>
      <vt:lpstr>Introduction to power electronics</vt:lpstr>
      <vt:lpstr>Introduction to power electronics</vt:lpstr>
      <vt:lpstr>Introduction to power electronics</vt:lpstr>
      <vt:lpstr>Introduction to power electronics</vt:lpstr>
      <vt:lpstr>Introduction to power electronics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 Electronics</dc:title>
  <dc:creator>Jones, Gary (FADE)</dc:creator>
  <cp:lastModifiedBy>Jones, Gary (FADE)</cp:lastModifiedBy>
  <cp:revision>30</cp:revision>
  <dcterms:created xsi:type="dcterms:W3CDTF">2014-11-13T08:27:47Z</dcterms:created>
  <dcterms:modified xsi:type="dcterms:W3CDTF">2014-11-13T13:32:17Z</dcterms:modified>
</cp:coreProperties>
</file>