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</p:sldIdLst>
  <p:sldSz cx="12192000" cy="6858000"/>
  <p:notesSz cx="6858000" cy="9144000"/>
  <p:defaultTextStyle>
    <a:defPPr>
      <a:defRPr lang="en-GH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55" d="100"/>
          <a:sy n="55" d="100"/>
        </p:scale>
        <p:origin x="109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9C127-5D4F-919A-026F-8C7989C237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H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B67178-0F9E-1A1E-6579-07FCF75578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H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A48E9D-2FDF-6566-0527-0A3DB5DB2E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0517-16D0-4C81-ADEF-D74F0A51D607}" type="datetimeFigureOut">
              <a:rPr lang="en-GH" smtClean="0"/>
              <a:t>07/18/2026</a:t>
            </a:fld>
            <a:endParaRPr lang="en-GH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224765-C2D8-455C-960F-F8C62F680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H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E4C51B-B9CC-06EA-9C5E-ED5E02208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429BB-0974-416F-AB65-1E8692451D7F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1137158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C7B4E-8098-8FFA-1DC8-8870EBE1D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H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D5605D-D4B3-B4B3-0436-081A9114FF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H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F0AB-9C12-5824-C85F-A93E2EC525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0517-16D0-4C81-ADEF-D74F0A51D607}" type="datetimeFigureOut">
              <a:rPr lang="en-GH" smtClean="0"/>
              <a:t>07/18/2026</a:t>
            </a:fld>
            <a:endParaRPr lang="en-GH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F5BDDE-9F51-45DD-1CB1-B501C2710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H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94A1F-4C77-D690-E478-B248DC6B8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429BB-0974-416F-AB65-1E8692451D7F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41431988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B5219-616B-E047-0E2E-A7F3634E6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H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1E9701-1E2F-BA85-82D8-8AD2A0672B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AA8FEE-990D-DFB5-4850-FA5DE5AEA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0517-16D0-4C81-ADEF-D74F0A51D607}" type="datetimeFigureOut">
              <a:rPr lang="en-GH" smtClean="0"/>
              <a:t>07/18/2026</a:t>
            </a:fld>
            <a:endParaRPr lang="en-GH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4A09EC-B68F-02AC-85FA-1D051DF7DB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H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C7FAE-7A3D-862E-9E60-0FCF2E783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429BB-0974-416F-AB65-1E8692451D7F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2198700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05276-967F-075C-D372-B4B9C954D9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H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32164-4687-C6FE-A5AE-34AB1B010F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H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FC894B-E488-485C-6082-EE8FBFA1FA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H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5B13FF-02D1-FE74-A249-1855ACC3A2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0517-16D0-4C81-ADEF-D74F0A51D607}" type="datetimeFigureOut">
              <a:rPr lang="en-GH" smtClean="0"/>
              <a:t>07/18/2026</a:t>
            </a:fld>
            <a:endParaRPr lang="en-GH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A9BC36-3C35-BDA3-3066-F346CAD461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H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49D800-8DBF-E254-4622-662EA70B7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429BB-0974-416F-AB65-1E8692451D7F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4231150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A8708-EA43-982E-BFA8-C6C8EF033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H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B2B148-4A14-EB57-C482-E0E2CF9383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B7CAD5-A95E-74AB-C637-89109421F6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H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C859D2-9387-6ACA-57FE-9A6E93ACD1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8CEAF1-D277-E6B2-8132-0D60804EEEF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H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EAFC5F-5994-929E-78E4-E419C710F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0517-16D0-4C81-ADEF-D74F0A51D607}" type="datetimeFigureOut">
              <a:rPr lang="en-GH" smtClean="0"/>
              <a:t>07/18/2026</a:t>
            </a:fld>
            <a:endParaRPr lang="en-GH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9F75A4-120D-AEE3-5B47-E11AA1C7B2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H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15DDD8-09A3-87E9-CB34-8961633B8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429BB-0974-416F-AB65-1E8692451D7F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19684607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DC283-0ABA-66E7-4614-C5A646DFC1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H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A7DDC6-52FA-0968-0904-EF669546A5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0517-16D0-4C81-ADEF-D74F0A51D607}" type="datetimeFigureOut">
              <a:rPr lang="en-GH" smtClean="0"/>
              <a:t>07/18/2026</a:t>
            </a:fld>
            <a:endParaRPr lang="en-GH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2E1533-7FBC-CE80-9D85-D5158CFA4C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H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0A5FC0-FE5D-440D-37D9-65BE8D19C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429BB-0974-416F-AB65-1E8692451D7F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3015026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D71EBE-0C73-4FAD-DD65-7B617F992E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0517-16D0-4C81-ADEF-D74F0A51D607}" type="datetimeFigureOut">
              <a:rPr lang="en-GH" smtClean="0"/>
              <a:t>07/18/2026</a:t>
            </a:fld>
            <a:endParaRPr lang="en-GH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D4423D-8B2F-11DA-B561-88E113EF5A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H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D87FEF-32E9-61E3-8FEF-C54A2F95FB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429BB-0974-416F-AB65-1E8692451D7F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2057881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6B401-2604-9023-201B-6FD003C19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H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6EDDD9-AB82-BFB8-AB85-4128880ADE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H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4EC8-C68B-DCF5-0846-55FF93A05C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78389C-3F6C-F555-1114-1ABBA764E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0517-16D0-4C81-ADEF-D74F0A51D607}" type="datetimeFigureOut">
              <a:rPr lang="en-GH" smtClean="0"/>
              <a:t>07/18/2026</a:t>
            </a:fld>
            <a:endParaRPr lang="en-GH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B05426-0094-02BF-E884-91E0841B1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H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A05AE1-CE4E-6DEE-998E-1153F5393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429BB-0974-416F-AB65-1E8692451D7F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3719477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39992-F50E-D8C5-E9FD-5DD3B32DD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H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E6E8829-B337-26E5-A9E2-BE60C1E16D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H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009FB-F008-63A8-A40A-D522A8A87B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4994E2-FECF-078E-9A62-0DE9693A1A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0517-16D0-4C81-ADEF-D74F0A51D607}" type="datetimeFigureOut">
              <a:rPr lang="en-GH" smtClean="0"/>
              <a:t>07/18/2026</a:t>
            </a:fld>
            <a:endParaRPr lang="en-GH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EB35FC-85BF-EA9E-78F8-F19870E27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H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6ADA7D-5144-7A62-5D43-70EF6D08B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429BB-0974-416F-AB65-1E8692451D7F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1929502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A7D90-1DFB-E1D6-52E0-E46197BE6E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H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260372-90BA-0582-4528-9D47A9059F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H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6955AB-D1B1-DFF7-1DB3-99A167C720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0517-16D0-4C81-ADEF-D74F0A51D607}" type="datetimeFigureOut">
              <a:rPr lang="en-GH" smtClean="0"/>
              <a:t>07/18/2026</a:t>
            </a:fld>
            <a:endParaRPr lang="en-GH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6E67F7-3470-6822-F45C-21EEB481C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H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239D2B-F34B-348D-1464-53FCA49D0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429BB-0974-416F-AB65-1E8692451D7F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1524509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815A77C-05DF-D48C-7C0E-2F0827503B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H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DB1BF2-A45A-AB28-5323-879234C43D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H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0FE45A-4C7F-A2CC-6DA4-ABBC361CB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0517-16D0-4C81-ADEF-D74F0A51D607}" type="datetimeFigureOut">
              <a:rPr lang="en-GH" smtClean="0"/>
              <a:t>07/18/2026</a:t>
            </a:fld>
            <a:endParaRPr lang="en-GH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4A9E0-A8AF-577A-77BE-71818CBDE3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H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391F23-19EE-771D-19D7-6BB8827B43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429BB-0974-416F-AB65-1E8692451D7F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43238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ACCDBB-10D4-3834-799D-EB115205AF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H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5A45F6-B33B-2D21-EFD9-AB9B5083A6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H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CB5E7-A3B5-CA54-1DB8-5BF61C9FEF6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7210517-16D0-4C81-ADEF-D74F0A51D607}" type="datetimeFigureOut">
              <a:rPr lang="en-GH" smtClean="0"/>
              <a:t>07/18/2026</a:t>
            </a:fld>
            <a:endParaRPr lang="en-GH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A9CF14-2AF5-CD36-E110-3A13741452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H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8B3979-BE69-DC98-0DA5-7615343021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B6429BB-0974-416F-AB65-1E8692451D7F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484646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H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ngland.nhs.uk/long-read/good-communication-with-patients-waiting-for-car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A327E58-6F97-FCD5-0ACA-F69ED17A1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525780"/>
            <a:ext cx="4960620" cy="1325880"/>
          </a:xfrm>
        </p:spPr>
        <p:txBody>
          <a:bodyPr/>
          <a:lstStyle/>
          <a:p>
            <a:r>
              <a:rPr lang="en-GB" dirty="0"/>
              <a:t>Self-Awareness Presentation</a:t>
            </a:r>
            <a:endParaRPr lang="en-GH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4211777-A28A-E44C-709A-0B1DB5B3C1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326572" cy="3954780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US" sz="1800" b="1" dirty="0"/>
              <a:t>Name: Emily </a:t>
            </a:r>
            <a:r>
              <a:rPr lang="en-US" sz="1800" dirty="0"/>
              <a:t>Amoo-Gottfried</a:t>
            </a:r>
            <a:endParaRPr lang="en-GH" sz="1800" dirty="0"/>
          </a:p>
          <a:p>
            <a:pPr>
              <a:lnSpc>
                <a:spcPct val="200000"/>
              </a:lnSpc>
            </a:pPr>
            <a:r>
              <a:rPr lang="en-US" sz="1800" b="1" dirty="0"/>
              <a:t>Student Number: </a:t>
            </a:r>
            <a:r>
              <a:rPr lang="en-US" sz="1800" dirty="0"/>
              <a:t>2518106</a:t>
            </a:r>
          </a:p>
          <a:p>
            <a:pPr>
              <a:lnSpc>
                <a:spcPct val="200000"/>
              </a:lnSpc>
            </a:pPr>
            <a:r>
              <a:rPr lang="en-US" sz="1800" b="1" dirty="0"/>
              <a:t>Module Code: </a:t>
            </a:r>
            <a:r>
              <a:rPr lang="en-GH" sz="1800" dirty="0"/>
              <a:t>LCHS40</a:t>
            </a:r>
            <a:r>
              <a:rPr lang="en-US" sz="1800" dirty="0"/>
              <a:t>09</a:t>
            </a:r>
          </a:p>
          <a:p>
            <a:pPr>
              <a:lnSpc>
                <a:spcPct val="200000"/>
              </a:lnSpc>
            </a:pPr>
            <a:r>
              <a:rPr lang="en-US" sz="1800" b="1" dirty="0"/>
              <a:t>Module Title: </a:t>
            </a:r>
            <a:r>
              <a:rPr lang="en-US" sz="1800" dirty="0"/>
              <a:t>Professional Development within Health and Social Care </a:t>
            </a:r>
          </a:p>
          <a:p>
            <a:pPr>
              <a:lnSpc>
                <a:spcPct val="200000"/>
              </a:lnSpc>
            </a:pPr>
            <a:r>
              <a:rPr lang="en-US" sz="1800" b="1" dirty="0"/>
              <a:t>Lecturer: </a:t>
            </a:r>
            <a:r>
              <a:rPr lang="en-US" sz="1800" dirty="0"/>
              <a:t>Soban Sadiq</a:t>
            </a:r>
          </a:p>
        </p:txBody>
      </p:sp>
      <p:pic>
        <p:nvPicPr>
          <p:cNvPr id="8" name="Image 0" descr="/mnt/data/nurse_patient_communication.png">
            <a:extLst>
              <a:ext uri="{FF2B5EF4-FFF2-40B4-BE49-F238E27FC236}">
                <a16:creationId xmlns:a16="http://schemas.microsoft.com/office/drawing/2014/main" id="{2520D75A-EA4E-55DA-EEED-25178A0B0B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30" r="23230"/>
          <a:stretch/>
        </p:blipFill>
        <p:spPr>
          <a:xfrm>
            <a:off x="5440680" y="0"/>
            <a:ext cx="67513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8655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7D764E-607D-F81A-1E03-39A2166C1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1443"/>
            <a:ext cx="4443154" cy="10878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Communication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5541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4A1CDF-9078-D73D-4A94-098E5E86A8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11480" y="2684095"/>
            <a:ext cx="4443154" cy="34928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 dirty="0"/>
              <a:t>Communication in health and social care is a two-way process of exchanging information, feelings, ideas or thoughts through verbal, non-verbal, written, or active listening means (NHS England, 2023).</a:t>
            </a:r>
          </a:p>
          <a:p>
            <a:r>
              <a:rPr lang="en-US" sz="1800" b="1" dirty="0"/>
              <a:t>Features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Active listening.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Using body language, tone, eye contact, facial expressions and gestures.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Writing accurate notes for other staff.</a:t>
            </a:r>
          </a:p>
        </p:txBody>
      </p:sp>
      <p:pic>
        <p:nvPicPr>
          <p:cNvPr id="6" name="Image 0" descr="/mnt/data/effective_communication_infographic.png">
            <a:extLst>
              <a:ext uri="{FF2B5EF4-FFF2-40B4-BE49-F238E27FC236}">
                <a16:creationId xmlns:a16="http://schemas.microsoft.com/office/drawing/2014/main" id="{80A2629B-EFD3-DE4C-D21C-56412A92AE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66114" y="885606"/>
            <a:ext cx="6925886" cy="3855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4592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97B9D-58D5-110D-09B4-D72C73D31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" y="228600"/>
            <a:ext cx="5303520" cy="982980"/>
          </a:xfrm>
        </p:spPr>
        <p:txBody>
          <a:bodyPr/>
          <a:lstStyle/>
          <a:p>
            <a:r>
              <a:rPr lang="en-US" dirty="0"/>
              <a:t>Relevance of Communication</a:t>
            </a:r>
            <a:endParaRPr lang="en-GH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8B183-631D-C13B-F4E7-E87FA669E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0700" y="1103471"/>
            <a:ext cx="6172200" cy="4873625"/>
          </a:xfrm>
        </p:spPr>
        <p:txBody>
          <a:bodyPr/>
          <a:lstStyle/>
          <a:p>
            <a:pPr marL="0" indent="0">
              <a:buNone/>
            </a:pPr>
            <a:endParaRPr lang="en-GH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CE9B69-3067-D10A-9418-6120562F30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02920" y="1211579"/>
            <a:ext cx="4914900" cy="487362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Impacts shared medical decision-making (Lee,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Helps manage appointments, delays and cancellations (NHS England,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Helps patients explain their needs, worries and wishes to professionals in health and social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Supports person-</a:t>
            </a:r>
            <a:r>
              <a:rPr lang="en-US" dirty="0" err="1"/>
              <a:t>centred</a:t>
            </a:r>
            <a:r>
              <a:rPr lang="en-US" dirty="0"/>
              <a:t> care (NICE England,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Enhances patient-</a:t>
            </a:r>
            <a:r>
              <a:rPr lang="en-US" dirty="0" err="1"/>
              <a:t>centred</a:t>
            </a:r>
            <a:r>
              <a:rPr lang="en-US" dirty="0"/>
              <a:t> outcomes leading to improved health and better recovery outcomes (</a:t>
            </a:r>
            <a:r>
              <a:rPr lang="en-US" dirty="0" err="1"/>
              <a:t>Sharkiya</a:t>
            </a:r>
            <a:r>
              <a:rPr lang="en-US" dirty="0"/>
              <a:t>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Enhances patients’ comfort and trust in health and social care professionals (NHS England,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Minimises</a:t>
            </a:r>
            <a:r>
              <a:rPr lang="en-US" dirty="0"/>
              <a:t> errors and enhances safety among healthcare professionals and patients.</a:t>
            </a:r>
          </a:p>
        </p:txBody>
      </p:sp>
      <p:pic>
        <p:nvPicPr>
          <p:cNvPr id="6" name="Image 0" descr="/mnt/data/outpatient_consultation.jpg">
            <a:extLst>
              <a:ext uri="{FF2B5EF4-FFF2-40B4-BE49-F238E27FC236}">
                <a16:creationId xmlns:a16="http://schemas.microsoft.com/office/drawing/2014/main" id="{73B94293-7269-C6B1-97DE-1ED197D91A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993" r="10993"/>
          <a:stretch/>
        </p:blipFill>
        <p:spPr>
          <a:xfrm>
            <a:off x="5806440" y="228600"/>
            <a:ext cx="6385560" cy="5861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244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1161BE-43AE-B2D2-E5B8-DF6EE57C0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400" dirty="0"/>
              <a:t>Improving communication with SBAR toolkit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236BFC-908C-6B83-71CE-2948D20571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11479" y="2688336"/>
            <a:ext cx="4498848" cy="35844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b="1" dirty="0">
                <a:solidFill>
                  <a:srgbClr val="0B7A75"/>
                </a:solidFill>
              </a:rPr>
              <a:t>Situation    	</a:t>
            </a:r>
            <a:r>
              <a:rPr lang="en-US" sz="1800" dirty="0">
                <a:solidFill>
                  <a:srgbClr val="111827"/>
                </a:solidFill>
              </a:rPr>
              <a:t>What is happening now?</a:t>
            </a:r>
            <a:endParaRPr lang="en-US" sz="18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  <a:p>
            <a:r>
              <a:rPr lang="en-US" sz="1800" b="1" dirty="0">
                <a:solidFill>
                  <a:srgbClr val="0B7A75"/>
                </a:solidFill>
              </a:rPr>
              <a:t>Background 	</a:t>
            </a:r>
            <a:r>
              <a:rPr lang="en-US" sz="1800" dirty="0">
                <a:solidFill>
                  <a:srgbClr val="111827"/>
                </a:solidFill>
              </a:rPr>
              <a:t>What is the key history?</a:t>
            </a:r>
            <a:endParaRPr lang="en-US" sz="18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  <a:p>
            <a:r>
              <a:rPr lang="en-US" sz="1800" b="1" dirty="0">
                <a:solidFill>
                  <a:srgbClr val="0B7A75"/>
                </a:solidFill>
              </a:rPr>
              <a:t>Assessment  	 </a:t>
            </a:r>
            <a:r>
              <a:rPr lang="en-US" sz="1800" dirty="0">
                <a:solidFill>
                  <a:srgbClr val="111827"/>
                </a:solidFill>
              </a:rPr>
              <a:t>What do I think is wrong?</a:t>
            </a:r>
            <a:endParaRPr lang="en-US" sz="18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  <a:p>
            <a:r>
              <a:rPr lang="en-US" sz="1800" b="1" dirty="0">
                <a:solidFill>
                  <a:srgbClr val="0B7A75"/>
                </a:solidFill>
              </a:rPr>
              <a:t>Recommendation  </a:t>
            </a:r>
            <a:r>
              <a:rPr lang="en-US" sz="1800" dirty="0">
                <a:solidFill>
                  <a:srgbClr val="111827"/>
                </a:solidFill>
              </a:rPr>
              <a:t>What do I need next?</a:t>
            </a:r>
            <a:endParaRPr lang="en-US" sz="1800" dirty="0"/>
          </a:p>
          <a:p>
            <a:endParaRPr lang="en-US" sz="1800" dirty="0"/>
          </a:p>
          <a:p>
            <a:r>
              <a:rPr lang="en-US" sz="1800" dirty="0"/>
              <a:t>(NICE England, 2023)</a:t>
            </a:r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397C4F7B-B182-8570-F2A9-8DA813F65F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60" r="2" b="2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686498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2B318-1560-4264-EC5E-F0BD23D0B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914400"/>
          </a:xfrm>
        </p:spPr>
        <p:txBody>
          <a:bodyPr>
            <a:normAutofit fontScale="90000"/>
          </a:bodyPr>
          <a:lstStyle/>
          <a:p>
            <a:r>
              <a:rPr lang="en-US" dirty="0"/>
              <a:t>Practical Scenario in a healthcare setting</a:t>
            </a:r>
            <a:endParaRPr lang="en-GH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34434-C1B1-9CEB-0155-3E143F3751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H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D8B6E7-A108-2DFD-9B3A-B16161B61C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1874520"/>
            <a:ext cx="3932237" cy="3994468"/>
          </a:xfrm>
        </p:spPr>
        <p:txBody>
          <a:bodyPr>
            <a:normAutofit lnSpcReduction="10000"/>
          </a:bodyPr>
          <a:lstStyle/>
          <a:p>
            <a:r>
              <a:rPr lang="en-US" b="1" dirty="0"/>
              <a:t>Situation</a:t>
            </a:r>
            <a:r>
              <a:rPr lang="en-US" dirty="0"/>
              <a:t>: </a:t>
            </a:r>
            <a:r>
              <a:rPr lang="en-US" dirty="0" err="1"/>
              <a:t>Mrs</a:t>
            </a:r>
            <a:r>
              <a:rPr lang="en-US" dirty="0"/>
              <a:t> X seems confused, hot and weaker than usual. </a:t>
            </a:r>
          </a:p>
          <a:p>
            <a:endParaRPr lang="en-US" dirty="0"/>
          </a:p>
          <a:p>
            <a:r>
              <a:rPr lang="en-US" b="1" dirty="0"/>
              <a:t>Background</a:t>
            </a:r>
            <a:r>
              <a:rPr lang="en-US" dirty="0"/>
              <a:t>: She had poor sleep, low appetite and showed other symptoms indicative of flu.</a:t>
            </a:r>
          </a:p>
          <a:p>
            <a:endParaRPr lang="en-US" dirty="0"/>
          </a:p>
          <a:p>
            <a:r>
              <a:rPr lang="en-US" b="1" dirty="0"/>
              <a:t>Assessment</a:t>
            </a:r>
            <a:r>
              <a:rPr lang="en-US" dirty="0"/>
              <a:t>: I listen calmly, ask simple questions and check her care notes. I record what I noticed and the actions taken, and report clearly to the senior carer or nurse.</a:t>
            </a:r>
          </a:p>
          <a:p>
            <a:endParaRPr lang="en-US" dirty="0"/>
          </a:p>
          <a:p>
            <a:r>
              <a:rPr lang="en-US" b="1" dirty="0"/>
              <a:t>Recommendation</a:t>
            </a:r>
            <a:r>
              <a:rPr lang="en-US" dirty="0"/>
              <a:t>: Immediate medical review and care of </a:t>
            </a:r>
            <a:r>
              <a:rPr lang="en-US" dirty="0" err="1"/>
              <a:t>Mrs</a:t>
            </a:r>
            <a:r>
              <a:rPr lang="en-US" dirty="0"/>
              <a:t> X.</a:t>
            </a:r>
          </a:p>
          <a:p>
            <a:endParaRPr lang="en-US" dirty="0"/>
          </a:p>
          <a:p>
            <a:endParaRPr lang="en-GH" dirty="0"/>
          </a:p>
        </p:txBody>
      </p:sp>
      <p:pic>
        <p:nvPicPr>
          <p:cNvPr id="6" name="Image 0" descr="/mnt/data/nhs_team_meeting.jpg">
            <a:extLst>
              <a:ext uri="{FF2B5EF4-FFF2-40B4-BE49-F238E27FC236}">
                <a16:creationId xmlns:a16="http://schemas.microsoft.com/office/drawing/2014/main" id="{202FB6DB-6F21-FA8B-4807-DC43635848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521" r="10521"/>
          <a:stretch/>
        </p:blipFill>
        <p:spPr>
          <a:xfrm>
            <a:off x="5076649" y="0"/>
            <a:ext cx="7115351" cy="6217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8098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48937-FEC3-E29E-09F2-8C9DA4BA8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H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21136-8627-8214-E1B6-C4C72AD1CB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/>
              <a:t>Lee, E., 2021. Effective Communication in Health and Social Care. [Online] </a:t>
            </a:r>
          </a:p>
          <a:p>
            <a:pPr marL="0" indent="0">
              <a:buNone/>
            </a:pPr>
            <a:r>
              <a:rPr lang="en-US" dirty="0"/>
              <a:t>Available at: https://cpdonline.co.uk/knowledge-base/care/effective-communication/</a:t>
            </a:r>
          </a:p>
          <a:p>
            <a:pPr marL="0" indent="0">
              <a:buNone/>
            </a:pPr>
            <a:r>
              <a:rPr lang="en-US" dirty="0"/>
              <a:t>[Accessed 5 April 2026].</a:t>
            </a:r>
          </a:p>
          <a:p>
            <a:pPr marL="0" indent="0">
              <a:buNone/>
            </a:pPr>
            <a:r>
              <a:rPr lang="en-US" dirty="0"/>
              <a:t>NHS England, 2021. Improving communication between health care professionals and patients in the NHS in England. [Online] </a:t>
            </a:r>
          </a:p>
          <a:p>
            <a:pPr marL="0" indent="0">
              <a:buNone/>
            </a:pPr>
            <a:r>
              <a:rPr lang="en-US" dirty="0"/>
              <a:t>Available at: https://www.england.nhs.uk/publication/improving-communication-between-health-care-professionals-and-patients-in-the-nhs-in-england/</a:t>
            </a:r>
          </a:p>
          <a:p>
            <a:pPr marL="0" indent="0">
              <a:buNone/>
            </a:pPr>
            <a:r>
              <a:rPr lang="en-US" dirty="0"/>
              <a:t>[Accessed 1 April 2026].</a:t>
            </a:r>
          </a:p>
          <a:p>
            <a:pPr marL="0" indent="0">
              <a:buNone/>
            </a:pPr>
            <a:r>
              <a:rPr lang="en-US" dirty="0"/>
              <a:t>NICE England, 2023. Good communication with patients waiting for care. [Online] </a:t>
            </a:r>
          </a:p>
          <a:p>
            <a:pPr marL="0" indent="0">
              <a:buNone/>
            </a:pPr>
            <a:r>
              <a:rPr lang="en-US" dirty="0"/>
              <a:t>Available at: </a:t>
            </a:r>
            <a:r>
              <a:rPr lang="en-US" dirty="0">
                <a:hlinkClick r:id="rId2"/>
              </a:rPr>
              <a:t>https://www.england.nhs.uk/long-read/good-communication-with-patients-waiting-for-care/</a:t>
            </a:r>
            <a:r>
              <a:rPr lang="en-US" dirty="0"/>
              <a:t> [Accessed 4 July 2026].</a:t>
            </a:r>
          </a:p>
          <a:p>
            <a:pPr marL="0" indent="0">
              <a:buNone/>
            </a:pPr>
            <a:r>
              <a:rPr lang="en-US" dirty="0" err="1"/>
              <a:t>Sharkiya</a:t>
            </a:r>
            <a:r>
              <a:rPr lang="en-US" dirty="0"/>
              <a:t>, S. H., 2023. Quality communication can improve patient-</a:t>
            </a:r>
            <a:r>
              <a:rPr lang="en-US" dirty="0" err="1"/>
              <a:t>centred</a:t>
            </a:r>
            <a:r>
              <a:rPr lang="en-US" dirty="0"/>
              <a:t> health outcomes among older patients: a rapid review. BMC Health Services Research, Volume 23, p. 37608376.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H" dirty="0"/>
          </a:p>
        </p:txBody>
      </p:sp>
    </p:spTree>
    <p:extLst>
      <p:ext uri="{BB962C8B-B14F-4D97-AF65-F5344CB8AC3E}">
        <p14:creationId xmlns:p14="http://schemas.microsoft.com/office/powerpoint/2010/main" val="18573929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472</Words>
  <Application>Microsoft Office PowerPoint</Application>
  <PresentationFormat>Widescreen</PresentationFormat>
  <Paragraphs>48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Calibri</vt:lpstr>
      <vt:lpstr>Office Theme</vt:lpstr>
      <vt:lpstr>Self-Awareness Presentation</vt:lpstr>
      <vt:lpstr>Communication</vt:lpstr>
      <vt:lpstr>Relevance of Communication</vt:lpstr>
      <vt:lpstr>Improving communication with SBAR toolkit </vt:lpstr>
      <vt:lpstr>Practical Scenario in a healthcare setting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Emily Amoo-Gottfried</dc:creator>
  <cp:lastModifiedBy>Emily Amoo-Gottfried (2518106)</cp:lastModifiedBy>
  <cp:revision>1</cp:revision>
  <dcterms:created xsi:type="dcterms:W3CDTF">2026-07-18T07:36:55Z</dcterms:created>
  <dcterms:modified xsi:type="dcterms:W3CDTF">2026-07-18T10:16:36Z</dcterms:modified>
</cp:coreProperties>
</file>