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56" r:id="rId5"/>
    <p:sldId id="257" r:id="rId6"/>
    <p:sldId id="258" r:id="rId7"/>
    <p:sldId id="261" r:id="rId8"/>
    <p:sldId id="260" r:id="rId9"/>
    <p:sldId id="262"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8.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E16F93-3729-4DD6-9C48-4E5D0998CAC4}"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05A6190A-C617-4C0B-8B84-DFD9E017CFBA}">
      <dgm:prSet/>
      <dgm:spPr/>
      <dgm:t>
        <a:bodyPr/>
        <a:lstStyle/>
        <a:p>
          <a:r>
            <a:rPr lang="en-GB" dirty="0">
              <a:latin typeface="Arial Black" panose="020B0A04020102020204" pitchFamily="34" charset="0"/>
            </a:rPr>
            <a:t>Which digital tool is most used by students at UWTSD?</a:t>
          </a:r>
          <a:endParaRPr lang="en-US" dirty="0">
            <a:latin typeface="Arial Black" panose="020B0A04020102020204" pitchFamily="34" charset="0"/>
          </a:endParaRPr>
        </a:p>
      </dgm:t>
    </dgm:pt>
    <dgm:pt modelId="{DBC3FA75-9DED-4FCB-AE6F-66033C25BAC1}" type="parTrans" cxnId="{E3A09E46-15C1-46F0-BD2C-B291738AA0DB}">
      <dgm:prSet/>
      <dgm:spPr/>
      <dgm:t>
        <a:bodyPr/>
        <a:lstStyle/>
        <a:p>
          <a:endParaRPr lang="en-US"/>
        </a:p>
      </dgm:t>
    </dgm:pt>
    <dgm:pt modelId="{D2493EDD-6F90-42E7-A595-55B852020E3D}" type="sibTrans" cxnId="{E3A09E46-15C1-46F0-BD2C-B291738AA0DB}">
      <dgm:prSet/>
      <dgm:spPr/>
      <dgm:t>
        <a:bodyPr/>
        <a:lstStyle/>
        <a:p>
          <a:endParaRPr lang="en-US"/>
        </a:p>
      </dgm:t>
    </dgm:pt>
    <dgm:pt modelId="{14608AD0-7DB7-4BFA-9D31-F80DA7ECDF2D}">
      <dgm:prSet/>
      <dgm:spPr/>
      <dgm:t>
        <a:bodyPr/>
        <a:lstStyle/>
        <a:p>
          <a:pPr rtl="0"/>
          <a:endParaRPr lang="en-GB" dirty="0"/>
        </a:p>
        <a:p>
          <a:pPr rtl="0"/>
          <a:r>
            <a:rPr lang="en-GB" dirty="0">
              <a:latin typeface="Arial" panose="020B0604020202020204" pitchFamily="34" charset="0"/>
              <a:cs typeface="Arial" panose="020B0604020202020204" pitchFamily="34" charset="0"/>
            </a:rPr>
            <a:t>My partners and I have chosen to explore this question because we want to highlight the importance of digital skills and how they impact our lives today. Digital skills are technological ways of handling data, socialising inside and outside of work, applying for jobs and accessing emails. According to past research (Adams, 2022), digital skills are now considered a critical component for employability meaning that digital skills are required in the place of work.  In this presentation we will traverse the question by sharing some information we have gathered independently.</a:t>
          </a:r>
          <a:endParaRPr lang="en-US" dirty="0">
            <a:latin typeface="Arial" panose="020B0604020202020204" pitchFamily="34" charset="0"/>
            <a:cs typeface="Arial" panose="020B0604020202020204" pitchFamily="34" charset="0"/>
          </a:endParaRPr>
        </a:p>
      </dgm:t>
    </dgm:pt>
    <dgm:pt modelId="{B93AB806-A4BE-4E56-87C4-6D1819EE3014}" type="parTrans" cxnId="{A722DDCE-8F7A-4A10-8246-A1428530B018}">
      <dgm:prSet/>
      <dgm:spPr/>
      <dgm:t>
        <a:bodyPr/>
        <a:lstStyle/>
        <a:p>
          <a:endParaRPr lang="en-US"/>
        </a:p>
      </dgm:t>
    </dgm:pt>
    <dgm:pt modelId="{54D12FC3-E885-435F-9A70-47557F521333}" type="sibTrans" cxnId="{A722DDCE-8F7A-4A10-8246-A1428530B018}">
      <dgm:prSet/>
      <dgm:spPr/>
      <dgm:t>
        <a:bodyPr/>
        <a:lstStyle/>
        <a:p>
          <a:endParaRPr lang="en-US"/>
        </a:p>
      </dgm:t>
    </dgm:pt>
    <dgm:pt modelId="{A9464DEA-4D6B-43F6-9030-06A2C1062BB5}" type="pres">
      <dgm:prSet presAssocID="{AFE16F93-3729-4DD6-9C48-4E5D0998CAC4}" presName="vert0" presStyleCnt="0">
        <dgm:presLayoutVars>
          <dgm:dir/>
          <dgm:animOne val="branch"/>
          <dgm:animLvl val="lvl"/>
        </dgm:presLayoutVars>
      </dgm:prSet>
      <dgm:spPr/>
    </dgm:pt>
    <dgm:pt modelId="{54A8FB88-6180-4FF4-9A50-9F591E460289}" type="pres">
      <dgm:prSet presAssocID="{05A6190A-C617-4C0B-8B84-DFD9E017CFBA}" presName="thickLine" presStyleLbl="alignNode1" presStyleIdx="0" presStyleCnt="2"/>
      <dgm:spPr/>
    </dgm:pt>
    <dgm:pt modelId="{055300CA-4E2D-44DE-848E-23D10A088091}" type="pres">
      <dgm:prSet presAssocID="{05A6190A-C617-4C0B-8B84-DFD9E017CFBA}" presName="horz1" presStyleCnt="0"/>
      <dgm:spPr/>
    </dgm:pt>
    <dgm:pt modelId="{F359299F-EEDE-4477-890F-941FAF31AA6B}" type="pres">
      <dgm:prSet presAssocID="{05A6190A-C617-4C0B-8B84-DFD9E017CFBA}" presName="tx1" presStyleLbl="revTx" presStyleIdx="0" presStyleCnt="2"/>
      <dgm:spPr/>
    </dgm:pt>
    <dgm:pt modelId="{CF5786FA-8A59-4B50-B899-AB347C5C53CF}" type="pres">
      <dgm:prSet presAssocID="{05A6190A-C617-4C0B-8B84-DFD9E017CFBA}" presName="vert1" presStyleCnt="0"/>
      <dgm:spPr/>
    </dgm:pt>
    <dgm:pt modelId="{9841FD13-44E0-47E7-94BB-7DF726AB2A7E}" type="pres">
      <dgm:prSet presAssocID="{14608AD0-7DB7-4BFA-9D31-F80DA7ECDF2D}" presName="thickLine" presStyleLbl="alignNode1" presStyleIdx="1" presStyleCnt="2"/>
      <dgm:spPr/>
    </dgm:pt>
    <dgm:pt modelId="{1E120C57-FE9C-47F8-B420-F72ABB0B4460}" type="pres">
      <dgm:prSet presAssocID="{14608AD0-7DB7-4BFA-9D31-F80DA7ECDF2D}" presName="horz1" presStyleCnt="0"/>
      <dgm:spPr/>
    </dgm:pt>
    <dgm:pt modelId="{87E2A782-E5AB-43DA-9FDC-B36DA1FC7D57}" type="pres">
      <dgm:prSet presAssocID="{14608AD0-7DB7-4BFA-9D31-F80DA7ECDF2D}" presName="tx1" presStyleLbl="revTx" presStyleIdx="1" presStyleCnt="2" custLinFactNeighborX="667" custLinFactNeighborY="-56147"/>
      <dgm:spPr/>
    </dgm:pt>
    <dgm:pt modelId="{2ACA4E82-8472-4423-8704-E003E937B95F}" type="pres">
      <dgm:prSet presAssocID="{14608AD0-7DB7-4BFA-9D31-F80DA7ECDF2D}" presName="vert1" presStyleCnt="0"/>
      <dgm:spPr/>
    </dgm:pt>
  </dgm:ptLst>
  <dgm:cxnLst>
    <dgm:cxn modelId="{E3A09E46-15C1-46F0-BD2C-B291738AA0DB}" srcId="{AFE16F93-3729-4DD6-9C48-4E5D0998CAC4}" destId="{05A6190A-C617-4C0B-8B84-DFD9E017CFBA}" srcOrd="0" destOrd="0" parTransId="{DBC3FA75-9DED-4FCB-AE6F-66033C25BAC1}" sibTransId="{D2493EDD-6F90-42E7-A595-55B852020E3D}"/>
    <dgm:cxn modelId="{4A006875-0318-47AE-A3B2-CC8901970C51}" type="presOf" srcId="{05A6190A-C617-4C0B-8B84-DFD9E017CFBA}" destId="{F359299F-EEDE-4477-890F-941FAF31AA6B}" srcOrd="0" destOrd="0" presId="urn:microsoft.com/office/officeart/2008/layout/LinedList"/>
    <dgm:cxn modelId="{21E0E276-51DB-487F-BE3A-1DA482BC6109}" type="presOf" srcId="{14608AD0-7DB7-4BFA-9D31-F80DA7ECDF2D}" destId="{87E2A782-E5AB-43DA-9FDC-B36DA1FC7D57}" srcOrd="0" destOrd="0" presId="urn:microsoft.com/office/officeart/2008/layout/LinedList"/>
    <dgm:cxn modelId="{4B9FD0CB-10DF-4C37-A067-CF2FBEDBFB44}" type="presOf" srcId="{AFE16F93-3729-4DD6-9C48-4E5D0998CAC4}" destId="{A9464DEA-4D6B-43F6-9030-06A2C1062BB5}" srcOrd="0" destOrd="0" presId="urn:microsoft.com/office/officeart/2008/layout/LinedList"/>
    <dgm:cxn modelId="{A722DDCE-8F7A-4A10-8246-A1428530B018}" srcId="{AFE16F93-3729-4DD6-9C48-4E5D0998CAC4}" destId="{14608AD0-7DB7-4BFA-9D31-F80DA7ECDF2D}" srcOrd="1" destOrd="0" parTransId="{B93AB806-A4BE-4E56-87C4-6D1819EE3014}" sibTransId="{54D12FC3-E885-435F-9A70-47557F521333}"/>
    <dgm:cxn modelId="{09670053-76D2-45FE-AFA7-A5F4E28D872B}" type="presParOf" srcId="{A9464DEA-4D6B-43F6-9030-06A2C1062BB5}" destId="{54A8FB88-6180-4FF4-9A50-9F591E460289}" srcOrd="0" destOrd="0" presId="urn:microsoft.com/office/officeart/2008/layout/LinedList"/>
    <dgm:cxn modelId="{3C489EF9-D6BC-400D-B268-0FE2CA419ED1}" type="presParOf" srcId="{A9464DEA-4D6B-43F6-9030-06A2C1062BB5}" destId="{055300CA-4E2D-44DE-848E-23D10A088091}" srcOrd="1" destOrd="0" presId="urn:microsoft.com/office/officeart/2008/layout/LinedList"/>
    <dgm:cxn modelId="{8ECA9B57-C3A8-488F-B5EF-52C0E222E950}" type="presParOf" srcId="{055300CA-4E2D-44DE-848E-23D10A088091}" destId="{F359299F-EEDE-4477-890F-941FAF31AA6B}" srcOrd="0" destOrd="0" presId="urn:microsoft.com/office/officeart/2008/layout/LinedList"/>
    <dgm:cxn modelId="{AE95A5AE-E521-4FF8-AAE9-080C53F03316}" type="presParOf" srcId="{055300CA-4E2D-44DE-848E-23D10A088091}" destId="{CF5786FA-8A59-4B50-B899-AB347C5C53CF}" srcOrd="1" destOrd="0" presId="urn:microsoft.com/office/officeart/2008/layout/LinedList"/>
    <dgm:cxn modelId="{583E620C-0BD2-4EA8-A849-7B53C3FE1720}" type="presParOf" srcId="{A9464DEA-4D6B-43F6-9030-06A2C1062BB5}" destId="{9841FD13-44E0-47E7-94BB-7DF726AB2A7E}" srcOrd="2" destOrd="0" presId="urn:microsoft.com/office/officeart/2008/layout/LinedList"/>
    <dgm:cxn modelId="{B29E8F8D-C264-4C8E-817F-B98D59DA44E9}" type="presParOf" srcId="{A9464DEA-4D6B-43F6-9030-06A2C1062BB5}" destId="{1E120C57-FE9C-47F8-B420-F72ABB0B4460}" srcOrd="3" destOrd="0" presId="urn:microsoft.com/office/officeart/2008/layout/LinedList"/>
    <dgm:cxn modelId="{4F32CB08-7690-4F33-BCAA-4933B346D35C}" type="presParOf" srcId="{1E120C57-FE9C-47F8-B420-F72ABB0B4460}" destId="{87E2A782-E5AB-43DA-9FDC-B36DA1FC7D57}" srcOrd="0" destOrd="0" presId="urn:microsoft.com/office/officeart/2008/layout/LinedList"/>
    <dgm:cxn modelId="{09734D3D-5D7B-44CC-91CD-DB3F4EA80694}" type="presParOf" srcId="{1E120C57-FE9C-47F8-B420-F72ABB0B4460}" destId="{2ACA4E82-8472-4423-8704-E003E937B95F}"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5A5928-934F-4F66-A534-3AF31C00B3B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3B980EF-1FC0-49FA-989A-9A9DF4A3D37A}">
      <dgm:prSet custT="1"/>
      <dgm:spPr/>
      <dgm:t>
        <a:bodyPr/>
        <a:lstStyle/>
        <a:p>
          <a:pPr>
            <a:lnSpc>
              <a:spcPct val="100000"/>
            </a:lnSpc>
          </a:pPr>
          <a:r>
            <a:rPr lang="en-GB" sz="1200" dirty="0">
              <a:latin typeface="Arial" panose="020B0604020202020204" pitchFamily="34" charset="0"/>
              <a:cs typeface="Arial" panose="020B0604020202020204" pitchFamily="34" charset="0"/>
            </a:rPr>
            <a:t>WHAT IS ETHICAL CONSIDERATION?</a:t>
          </a:r>
          <a:endParaRPr lang="en-US" sz="1200" dirty="0">
            <a:latin typeface="Arial" panose="020B0604020202020204" pitchFamily="34" charset="0"/>
            <a:cs typeface="Arial" panose="020B0604020202020204" pitchFamily="34" charset="0"/>
          </a:endParaRPr>
        </a:p>
      </dgm:t>
    </dgm:pt>
    <dgm:pt modelId="{DE06D508-FC4A-4978-9FC2-5EC66CAB93D2}" type="parTrans" cxnId="{3CC7FBE5-CE3D-4349-A06D-1EB96A6AB475}">
      <dgm:prSet/>
      <dgm:spPr/>
      <dgm:t>
        <a:bodyPr/>
        <a:lstStyle/>
        <a:p>
          <a:endParaRPr lang="en-US"/>
        </a:p>
      </dgm:t>
    </dgm:pt>
    <dgm:pt modelId="{5F433E4D-530D-4EBA-A590-78CCB45F4F4E}" type="sibTrans" cxnId="{3CC7FBE5-CE3D-4349-A06D-1EB96A6AB475}">
      <dgm:prSet/>
      <dgm:spPr/>
      <dgm:t>
        <a:bodyPr/>
        <a:lstStyle/>
        <a:p>
          <a:endParaRPr lang="en-US"/>
        </a:p>
      </dgm:t>
    </dgm:pt>
    <dgm:pt modelId="{44A596C0-2C7A-40F2-88CD-CC6CED61EC6E}">
      <dgm:prSet custT="1"/>
      <dgm:spPr/>
      <dgm:t>
        <a:bodyPr/>
        <a:lstStyle/>
        <a:p>
          <a:pPr>
            <a:lnSpc>
              <a:spcPct val="100000"/>
            </a:lnSpc>
          </a:pPr>
          <a:r>
            <a:rPr lang="en-GB" sz="1200" dirty="0">
              <a:latin typeface="Arial" panose="020B0604020202020204" pitchFamily="34" charset="0"/>
              <a:cs typeface="Arial" panose="020B0604020202020204" pitchFamily="34" charset="0"/>
            </a:rPr>
            <a:t>Ethical consideration is a collection of principles to do with  having integrity ,fairness and open-mindedness , meaning that all confidentiality of  data and analysis will be conducted fairly.</a:t>
          </a:r>
        </a:p>
        <a:p>
          <a:pPr>
            <a:lnSpc>
              <a:spcPct val="100000"/>
            </a:lnSpc>
          </a:pPr>
          <a:r>
            <a:rPr lang="en-GB" sz="1200" dirty="0">
              <a:latin typeface="Arial" panose="020B0604020202020204" pitchFamily="34" charset="0"/>
              <a:cs typeface="Arial" panose="020B0604020202020204" pitchFamily="34" charset="0"/>
            </a:rPr>
            <a:t>An example of when ethical consideration is applied is by using confidentiality (password protected documents with restricted access) when handling an individual's sensitive information e.g. name, address, national insurance number etc.</a:t>
          </a:r>
          <a:endParaRPr lang="en-US" sz="1200" dirty="0">
            <a:latin typeface="Arial" panose="020B0604020202020204" pitchFamily="34" charset="0"/>
            <a:cs typeface="Arial" panose="020B0604020202020204" pitchFamily="34" charset="0"/>
          </a:endParaRPr>
        </a:p>
      </dgm:t>
    </dgm:pt>
    <dgm:pt modelId="{C771189D-C13C-4D65-8030-A55E11DECB9F}" type="parTrans" cxnId="{DC3EE051-507C-4567-AB49-FD258722E9B0}">
      <dgm:prSet/>
      <dgm:spPr/>
      <dgm:t>
        <a:bodyPr/>
        <a:lstStyle/>
        <a:p>
          <a:endParaRPr lang="en-US"/>
        </a:p>
      </dgm:t>
    </dgm:pt>
    <dgm:pt modelId="{066661D3-ED70-4D13-A79F-20098669DB69}" type="sibTrans" cxnId="{DC3EE051-507C-4567-AB49-FD258722E9B0}">
      <dgm:prSet/>
      <dgm:spPr/>
      <dgm:t>
        <a:bodyPr/>
        <a:lstStyle/>
        <a:p>
          <a:endParaRPr lang="en-US"/>
        </a:p>
      </dgm:t>
    </dgm:pt>
    <dgm:pt modelId="{603BDFED-FBC6-411B-883C-EF3F61F2B71C}">
      <dgm:prSet custT="1"/>
      <dgm:spPr/>
      <dgm:t>
        <a:bodyPr/>
        <a:lstStyle/>
        <a:p>
          <a:pPr>
            <a:lnSpc>
              <a:spcPct val="100000"/>
            </a:lnSpc>
          </a:pPr>
          <a:r>
            <a:rPr lang="en-GB" sz="1200" dirty="0">
              <a:latin typeface="Arial" panose="020B0604020202020204" pitchFamily="34" charset="0"/>
              <a:cs typeface="Arial" panose="020B0604020202020204" pitchFamily="34" charset="0"/>
            </a:rPr>
            <a:t>WHY IS ETHICAL CONSIDERTION IMPORTANT?</a:t>
          </a:r>
          <a:endParaRPr lang="en-US" sz="1200" dirty="0">
            <a:latin typeface="Arial" panose="020B0604020202020204" pitchFamily="34" charset="0"/>
            <a:cs typeface="Arial" panose="020B0604020202020204" pitchFamily="34" charset="0"/>
          </a:endParaRPr>
        </a:p>
      </dgm:t>
    </dgm:pt>
    <dgm:pt modelId="{49D79A19-04CF-4EAB-91DC-8576147A12E6}" type="parTrans" cxnId="{D5CAA2E2-F1A7-4482-B9F2-0D54639136E2}">
      <dgm:prSet/>
      <dgm:spPr/>
      <dgm:t>
        <a:bodyPr/>
        <a:lstStyle/>
        <a:p>
          <a:endParaRPr lang="en-US"/>
        </a:p>
      </dgm:t>
    </dgm:pt>
    <dgm:pt modelId="{3209BF6B-9D60-4743-B969-3BBAF6C78FF9}" type="sibTrans" cxnId="{D5CAA2E2-F1A7-4482-B9F2-0D54639136E2}">
      <dgm:prSet/>
      <dgm:spPr/>
      <dgm:t>
        <a:bodyPr/>
        <a:lstStyle/>
        <a:p>
          <a:endParaRPr lang="en-US"/>
        </a:p>
      </dgm:t>
    </dgm:pt>
    <dgm:pt modelId="{DE64E0A7-6DE6-4528-ACD3-60F3FD1053CE}">
      <dgm:prSet custT="1"/>
      <dgm:spPr/>
      <dgm:t>
        <a:bodyPr/>
        <a:lstStyle/>
        <a:p>
          <a:pPr>
            <a:lnSpc>
              <a:spcPct val="100000"/>
            </a:lnSpc>
          </a:pPr>
          <a:r>
            <a:rPr lang="en-GB" sz="1200" dirty="0">
              <a:latin typeface="Arial" panose="020B0604020202020204" pitchFamily="34" charset="0"/>
              <a:cs typeface="Arial" panose="020B0604020202020204" pitchFamily="34" charset="0"/>
            </a:rPr>
            <a:t>Ethics are important because they improve public reputation by reflecting high value morals as well as maintaining integrity (</a:t>
          </a:r>
          <a:r>
            <a:rPr lang="en-GB" sz="1200" dirty="0" err="1">
              <a:latin typeface="Arial" panose="020B0604020202020204" pitchFamily="34" charset="0"/>
              <a:cs typeface="Arial" panose="020B0604020202020204" pitchFamily="34" charset="0"/>
            </a:rPr>
            <a:t>Pritha</a:t>
          </a:r>
          <a:r>
            <a:rPr lang="en-GB" sz="1200" dirty="0">
              <a:latin typeface="Arial" panose="020B0604020202020204" pitchFamily="34" charset="0"/>
              <a:cs typeface="Arial" panose="020B0604020202020204" pitchFamily="34" charset="0"/>
            </a:rPr>
            <a:t> Bhandari, 2022).</a:t>
          </a:r>
          <a:endParaRPr lang="en-US" sz="1200" dirty="0">
            <a:latin typeface="Arial" panose="020B0604020202020204" pitchFamily="34" charset="0"/>
            <a:cs typeface="Arial" panose="020B0604020202020204" pitchFamily="34" charset="0"/>
          </a:endParaRPr>
        </a:p>
      </dgm:t>
    </dgm:pt>
    <dgm:pt modelId="{F1095762-FFBA-4C94-83C1-1FC32A7155C7}" type="parTrans" cxnId="{03E53ADB-9DF3-4BAF-B205-74E832B6AF25}">
      <dgm:prSet/>
      <dgm:spPr/>
      <dgm:t>
        <a:bodyPr/>
        <a:lstStyle/>
        <a:p>
          <a:endParaRPr lang="en-US"/>
        </a:p>
      </dgm:t>
    </dgm:pt>
    <dgm:pt modelId="{115F6123-EEAF-493F-B611-D38A20AD0C32}" type="sibTrans" cxnId="{03E53ADB-9DF3-4BAF-B205-74E832B6AF25}">
      <dgm:prSet/>
      <dgm:spPr/>
      <dgm:t>
        <a:bodyPr/>
        <a:lstStyle/>
        <a:p>
          <a:endParaRPr lang="en-US"/>
        </a:p>
      </dgm:t>
    </dgm:pt>
    <dgm:pt modelId="{C0EAEABF-B19A-46D6-84F7-DD4B5A7904E2}">
      <dgm:prSet custT="1"/>
      <dgm:spPr/>
      <dgm:t>
        <a:bodyPr/>
        <a:lstStyle/>
        <a:p>
          <a:pPr>
            <a:lnSpc>
              <a:spcPct val="100000"/>
            </a:lnSpc>
          </a:pPr>
          <a:r>
            <a:rPr lang="en-GB" sz="1200" dirty="0">
              <a:latin typeface="Arial" panose="020B0604020202020204" pitchFamily="34" charset="0"/>
              <a:cs typeface="Arial" panose="020B0604020202020204" pitchFamily="34" charset="0"/>
            </a:rPr>
            <a:t>Me and my group will ensure to apply these principles during our proposal.</a:t>
          </a:r>
          <a:endParaRPr lang="en-US" sz="1200" dirty="0">
            <a:latin typeface="Arial" panose="020B0604020202020204" pitchFamily="34" charset="0"/>
            <a:cs typeface="Arial" panose="020B0604020202020204" pitchFamily="34" charset="0"/>
          </a:endParaRPr>
        </a:p>
      </dgm:t>
    </dgm:pt>
    <dgm:pt modelId="{E66C8438-69BB-44AB-B8A4-20C318FC127A}" type="parTrans" cxnId="{B49DADA0-1896-409B-B739-32B0DE017158}">
      <dgm:prSet/>
      <dgm:spPr/>
      <dgm:t>
        <a:bodyPr/>
        <a:lstStyle/>
        <a:p>
          <a:endParaRPr lang="en-US"/>
        </a:p>
      </dgm:t>
    </dgm:pt>
    <dgm:pt modelId="{A8954ADD-F6AB-4CA2-97FE-D8F65ADCACE5}" type="sibTrans" cxnId="{B49DADA0-1896-409B-B739-32B0DE017158}">
      <dgm:prSet/>
      <dgm:spPr/>
      <dgm:t>
        <a:bodyPr/>
        <a:lstStyle/>
        <a:p>
          <a:endParaRPr lang="en-US"/>
        </a:p>
      </dgm:t>
    </dgm:pt>
    <dgm:pt modelId="{F8E64EF0-CFFA-4102-BB1B-90F40742B8C7}" type="pres">
      <dgm:prSet presAssocID="{E75A5928-934F-4F66-A534-3AF31C00B3BF}" presName="root" presStyleCnt="0">
        <dgm:presLayoutVars>
          <dgm:dir/>
          <dgm:resizeHandles val="exact"/>
        </dgm:presLayoutVars>
      </dgm:prSet>
      <dgm:spPr/>
    </dgm:pt>
    <dgm:pt modelId="{ACEBFF42-85B5-4A67-8B9C-73962E98A56B}" type="pres">
      <dgm:prSet presAssocID="{F3B980EF-1FC0-49FA-989A-9A9DF4A3D37A}" presName="compNode" presStyleCnt="0"/>
      <dgm:spPr/>
    </dgm:pt>
    <dgm:pt modelId="{7A321C6C-10F1-4CC6-AFF7-BAFACA72C92A}" type="pres">
      <dgm:prSet presAssocID="{F3B980EF-1FC0-49FA-989A-9A9DF4A3D37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FBA30861-63C3-4B1C-88D2-157F882CFF30}" type="pres">
      <dgm:prSet presAssocID="{F3B980EF-1FC0-49FA-989A-9A9DF4A3D37A}" presName="spaceRect" presStyleCnt="0"/>
      <dgm:spPr/>
    </dgm:pt>
    <dgm:pt modelId="{371901FC-2B9E-40F9-B847-177664662186}" type="pres">
      <dgm:prSet presAssocID="{F3B980EF-1FC0-49FA-989A-9A9DF4A3D37A}" presName="textRect" presStyleLbl="revTx" presStyleIdx="0" presStyleCnt="5">
        <dgm:presLayoutVars>
          <dgm:chMax val="1"/>
          <dgm:chPref val="1"/>
        </dgm:presLayoutVars>
      </dgm:prSet>
      <dgm:spPr/>
    </dgm:pt>
    <dgm:pt modelId="{C007CF92-0F75-438C-90DB-CC2FB54C91E1}" type="pres">
      <dgm:prSet presAssocID="{5F433E4D-530D-4EBA-A590-78CCB45F4F4E}" presName="sibTrans" presStyleCnt="0"/>
      <dgm:spPr/>
    </dgm:pt>
    <dgm:pt modelId="{A8C7B71D-4C84-41CA-8607-0BDF35E1F46A}" type="pres">
      <dgm:prSet presAssocID="{44A596C0-2C7A-40F2-88CD-CC6CED61EC6E}" presName="compNode" presStyleCnt="0"/>
      <dgm:spPr/>
    </dgm:pt>
    <dgm:pt modelId="{8BBB0D3F-317D-4954-85BE-9E41E03584DF}" type="pres">
      <dgm:prSet presAssocID="{44A596C0-2C7A-40F2-88CD-CC6CED61EC6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D53E8AD9-48E5-413F-BF7E-3A69FF2E1F59}" type="pres">
      <dgm:prSet presAssocID="{44A596C0-2C7A-40F2-88CD-CC6CED61EC6E}" presName="spaceRect" presStyleCnt="0"/>
      <dgm:spPr/>
    </dgm:pt>
    <dgm:pt modelId="{C074A3FB-57A3-4859-991D-166B174AD40E}" type="pres">
      <dgm:prSet presAssocID="{44A596C0-2C7A-40F2-88CD-CC6CED61EC6E}" presName="textRect" presStyleLbl="revTx" presStyleIdx="1" presStyleCnt="5" custScaleX="153059" custScaleY="150320">
        <dgm:presLayoutVars>
          <dgm:chMax val="1"/>
          <dgm:chPref val="1"/>
        </dgm:presLayoutVars>
      </dgm:prSet>
      <dgm:spPr/>
    </dgm:pt>
    <dgm:pt modelId="{5E60D321-E515-4CA7-91AC-96F3E43FD545}" type="pres">
      <dgm:prSet presAssocID="{066661D3-ED70-4D13-A79F-20098669DB69}" presName="sibTrans" presStyleCnt="0"/>
      <dgm:spPr/>
    </dgm:pt>
    <dgm:pt modelId="{E8ECDB5B-E05C-49B5-8B50-5E9DB21A1F97}" type="pres">
      <dgm:prSet presAssocID="{603BDFED-FBC6-411B-883C-EF3F61F2B71C}" presName="compNode" presStyleCnt="0"/>
      <dgm:spPr/>
    </dgm:pt>
    <dgm:pt modelId="{58891AAF-B78A-4C7A-923E-1D3E5984E14C}" type="pres">
      <dgm:prSet presAssocID="{603BDFED-FBC6-411B-883C-EF3F61F2B71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01C47DBB-E64E-485F-B48A-1E719EF5FB85}" type="pres">
      <dgm:prSet presAssocID="{603BDFED-FBC6-411B-883C-EF3F61F2B71C}" presName="spaceRect" presStyleCnt="0"/>
      <dgm:spPr/>
    </dgm:pt>
    <dgm:pt modelId="{3EAD25ED-CE1C-4DC5-B399-4613166BC868}" type="pres">
      <dgm:prSet presAssocID="{603BDFED-FBC6-411B-883C-EF3F61F2B71C}" presName="textRect" presStyleLbl="revTx" presStyleIdx="2" presStyleCnt="5">
        <dgm:presLayoutVars>
          <dgm:chMax val="1"/>
          <dgm:chPref val="1"/>
        </dgm:presLayoutVars>
      </dgm:prSet>
      <dgm:spPr/>
    </dgm:pt>
    <dgm:pt modelId="{339AE5DA-0BBF-4CB8-84B8-3DD7B3B130DE}" type="pres">
      <dgm:prSet presAssocID="{3209BF6B-9D60-4743-B969-3BBAF6C78FF9}" presName="sibTrans" presStyleCnt="0"/>
      <dgm:spPr/>
    </dgm:pt>
    <dgm:pt modelId="{C8A78A10-D74A-4EF9-BED3-41136A163E82}" type="pres">
      <dgm:prSet presAssocID="{DE64E0A7-6DE6-4528-ACD3-60F3FD1053CE}" presName="compNode" presStyleCnt="0"/>
      <dgm:spPr/>
    </dgm:pt>
    <dgm:pt modelId="{0DA7FB3F-05A8-4225-9955-AD8F0D7FE4CD}" type="pres">
      <dgm:prSet presAssocID="{DE64E0A7-6DE6-4528-ACD3-60F3FD1053C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76A69958-D930-4EBC-8B0A-C85C123F0FAA}" type="pres">
      <dgm:prSet presAssocID="{DE64E0A7-6DE6-4528-ACD3-60F3FD1053CE}" presName="spaceRect" presStyleCnt="0"/>
      <dgm:spPr/>
    </dgm:pt>
    <dgm:pt modelId="{0AB7DDEC-F0A3-4DD4-B5CD-745672D8271E}" type="pres">
      <dgm:prSet presAssocID="{DE64E0A7-6DE6-4528-ACD3-60F3FD1053CE}" presName="textRect" presStyleLbl="revTx" presStyleIdx="3" presStyleCnt="5">
        <dgm:presLayoutVars>
          <dgm:chMax val="1"/>
          <dgm:chPref val="1"/>
        </dgm:presLayoutVars>
      </dgm:prSet>
      <dgm:spPr/>
    </dgm:pt>
    <dgm:pt modelId="{5645EFB3-7B5E-476A-A2E2-9C17767A8A67}" type="pres">
      <dgm:prSet presAssocID="{115F6123-EEAF-493F-B611-D38A20AD0C32}" presName="sibTrans" presStyleCnt="0"/>
      <dgm:spPr/>
    </dgm:pt>
    <dgm:pt modelId="{2151C2CF-AF0C-460A-BA4C-78E8FFA3C2A3}" type="pres">
      <dgm:prSet presAssocID="{C0EAEABF-B19A-46D6-84F7-DD4B5A7904E2}" presName="compNode" presStyleCnt="0"/>
      <dgm:spPr/>
    </dgm:pt>
    <dgm:pt modelId="{752E4A9D-58D1-4DD1-80EC-A1A059B69727}" type="pres">
      <dgm:prSet presAssocID="{C0EAEABF-B19A-46D6-84F7-DD4B5A7904E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ssroom"/>
        </a:ext>
      </dgm:extLst>
    </dgm:pt>
    <dgm:pt modelId="{E5492CBE-792D-4D1B-8156-3E9FCCF3B20A}" type="pres">
      <dgm:prSet presAssocID="{C0EAEABF-B19A-46D6-84F7-DD4B5A7904E2}" presName="spaceRect" presStyleCnt="0"/>
      <dgm:spPr/>
    </dgm:pt>
    <dgm:pt modelId="{DAFBEDE9-2555-4501-B06C-5AC5D1F94969}" type="pres">
      <dgm:prSet presAssocID="{C0EAEABF-B19A-46D6-84F7-DD4B5A7904E2}" presName="textRect" presStyleLbl="revTx" presStyleIdx="4" presStyleCnt="5">
        <dgm:presLayoutVars>
          <dgm:chMax val="1"/>
          <dgm:chPref val="1"/>
        </dgm:presLayoutVars>
      </dgm:prSet>
      <dgm:spPr/>
    </dgm:pt>
  </dgm:ptLst>
  <dgm:cxnLst>
    <dgm:cxn modelId="{9E12FD14-8B91-4F44-B6B0-9A487F853082}" type="presOf" srcId="{C0EAEABF-B19A-46D6-84F7-DD4B5A7904E2}" destId="{DAFBEDE9-2555-4501-B06C-5AC5D1F94969}" srcOrd="0" destOrd="0" presId="urn:microsoft.com/office/officeart/2018/2/layout/IconLabelList"/>
    <dgm:cxn modelId="{BA0A143A-E7BA-4B9A-9402-6E3AC94ADFB8}" type="presOf" srcId="{E75A5928-934F-4F66-A534-3AF31C00B3BF}" destId="{F8E64EF0-CFFA-4102-BB1B-90F40742B8C7}" srcOrd="0" destOrd="0" presId="urn:microsoft.com/office/officeart/2018/2/layout/IconLabelList"/>
    <dgm:cxn modelId="{D1AEFD49-AD71-4052-AA16-073B6F0E5C8C}" type="presOf" srcId="{603BDFED-FBC6-411B-883C-EF3F61F2B71C}" destId="{3EAD25ED-CE1C-4DC5-B399-4613166BC868}" srcOrd="0" destOrd="0" presId="urn:microsoft.com/office/officeart/2018/2/layout/IconLabelList"/>
    <dgm:cxn modelId="{437AD66C-17DC-4F46-A3B8-B998FCD00F51}" type="presOf" srcId="{DE64E0A7-6DE6-4528-ACD3-60F3FD1053CE}" destId="{0AB7DDEC-F0A3-4DD4-B5CD-745672D8271E}" srcOrd="0" destOrd="0" presId="urn:microsoft.com/office/officeart/2018/2/layout/IconLabelList"/>
    <dgm:cxn modelId="{DC3EE051-507C-4567-AB49-FD258722E9B0}" srcId="{E75A5928-934F-4F66-A534-3AF31C00B3BF}" destId="{44A596C0-2C7A-40F2-88CD-CC6CED61EC6E}" srcOrd="1" destOrd="0" parTransId="{C771189D-C13C-4D65-8030-A55E11DECB9F}" sibTransId="{066661D3-ED70-4D13-A79F-20098669DB69}"/>
    <dgm:cxn modelId="{B49DADA0-1896-409B-B739-32B0DE017158}" srcId="{E75A5928-934F-4F66-A534-3AF31C00B3BF}" destId="{C0EAEABF-B19A-46D6-84F7-DD4B5A7904E2}" srcOrd="4" destOrd="0" parTransId="{E66C8438-69BB-44AB-B8A4-20C318FC127A}" sibTransId="{A8954ADD-F6AB-4CA2-97FE-D8F65ADCACE5}"/>
    <dgm:cxn modelId="{E2377ECD-353C-4A43-8B23-8DC1B3783CA1}" type="presOf" srcId="{F3B980EF-1FC0-49FA-989A-9A9DF4A3D37A}" destId="{371901FC-2B9E-40F9-B847-177664662186}" srcOrd="0" destOrd="0" presId="urn:microsoft.com/office/officeart/2018/2/layout/IconLabelList"/>
    <dgm:cxn modelId="{CA4789D5-EB65-4BAB-B4C0-7A889C4F0A7D}" type="presOf" srcId="{44A596C0-2C7A-40F2-88CD-CC6CED61EC6E}" destId="{C074A3FB-57A3-4859-991D-166B174AD40E}" srcOrd="0" destOrd="0" presId="urn:microsoft.com/office/officeart/2018/2/layout/IconLabelList"/>
    <dgm:cxn modelId="{03E53ADB-9DF3-4BAF-B205-74E832B6AF25}" srcId="{E75A5928-934F-4F66-A534-3AF31C00B3BF}" destId="{DE64E0A7-6DE6-4528-ACD3-60F3FD1053CE}" srcOrd="3" destOrd="0" parTransId="{F1095762-FFBA-4C94-83C1-1FC32A7155C7}" sibTransId="{115F6123-EEAF-493F-B611-D38A20AD0C32}"/>
    <dgm:cxn modelId="{D5CAA2E2-F1A7-4482-B9F2-0D54639136E2}" srcId="{E75A5928-934F-4F66-A534-3AF31C00B3BF}" destId="{603BDFED-FBC6-411B-883C-EF3F61F2B71C}" srcOrd="2" destOrd="0" parTransId="{49D79A19-04CF-4EAB-91DC-8576147A12E6}" sibTransId="{3209BF6B-9D60-4743-B969-3BBAF6C78FF9}"/>
    <dgm:cxn modelId="{3CC7FBE5-CE3D-4349-A06D-1EB96A6AB475}" srcId="{E75A5928-934F-4F66-A534-3AF31C00B3BF}" destId="{F3B980EF-1FC0-49FA-989A-9A9DF4A3D37A}" srcOrd="0" destOrd="0" parTransId="{DE06D508-FC4A-4978-9FC2-5EC66CAB93D2}" sibTransId="{5F433E4D-530D-4EBA-A590-78CCB45F4F4E}"/>
    <dgm:cxn modelId="{5F053EC2-6749-42F3-B400-0487C73D97B1}" type="presParOf" srcId="{F8E64EF0-CFFA-4102-BB1B-90F40742B8C7}" destId="{ACEBFF42-85B5-4A67-8B9C-73962E98A56B}" srcOrd="0" destOrd="0" presId="urn:microsoft.com/office/officeart/2018/2/layout/IconLabelList"/>
    <dgm:cxn modelId="{6007B965-4ADB-48A0-B618-3D56F4F5AE5F}" type="presParOf" srcId="{ACEBFF42-85B5-4A67-8B9C-73962E98A56B}" destId="{7A321C6C-10F1-4CC6-AFF7-BAFACA72C92A}" srcOrd="0" destOrd="0" presId="urn:microsoft.com/office/officeart/2018/2/layout/IconLabelList"/>
    <dgm:cxn modelId="{127417FD-7359-4F84-AECF-9C1BE9203274}" type="presParOf" srcId="{ACEBFF42-85B5-4A67-8B9C-73962E98A56B}" destId="{FBA30861-63C3-4B1C-88D2-157F882CFF30}" srcOrd="1" destOrd="0" presId="urn:microsoft.com/office/officeart/2018/2/layout/IconLabelList"/>
    <dgm:cxn modelId="{AA67AF5F-5F9F-4569-B45E-383C21AD4314}" type="presParOf" srcId="{ACEBFF42-85B5-4A67-8B9C-73962E98A56B}" destId="{371901FC-2B9E-40F9-B847-177664662186}" srcOrd="2" destOrd="0" presId="urn:microsoft.com/office/officeart/2018/2/layout/IconLabelList"/>
    <dgm:cxn modelId="{03AF3DD1-5500-4568-916A-18352605D855}" type="presParOf" srcId="{F8E64EF0-CFFA-4102-BB1B-90F40742B8C7}" destId="{C007CF92-0F75-438C-90DB-CC2FB54C91E1}" srcOrd="1" destOrd="0" presId="urn:microsoft.com/office/officeart/2018/2/layout/IconLabelList"/>
    <dgm:cxn modelId="{4DE08942-37A1-4AEA-984A-61D3512D5AE9}" type="presParOf" srcId="{F8E64EF0-CFFA-4102-BB1B-90F40742B8C7}" destId="{A8C7B71D-4C84-41CA-8607-0BDF35E1F46A}" srcOrd="2" destOrd="0" presId="urn:microsoft.com/office/officeart/2018/2/layout/IconLabelList"/>
    <dgm:cxn modelId="{7CBDF04B-A992-4CB7-A37C-45D40EE5DDDD}" type="presParOf" srcId="{A8C7B71D-4C84-41CA-8607-0BDF35E1F46A}" destId="{8BBB0D3F-317D-4954-85BE-9E41E03584DF}" srcOrd="0" destOrd="0" presId="urn:microsoft.com/office/officeart/2018/2/layout/IconLabelList"/>
    <dgm:cxn modelId="{160FD452-284D-4B2C-8979-13ED3ACCE3A8}" type="presParOf" srcId="{A8C7B71D-4C84-41CA-8607-0BDF35E1F46A}" destId="{D53E8AD9-48E5-413F-BF7E-3A69FF2E1F59}" srcOrd="1" destOrd="0" presId="urn:microsoft.com/office/officeart/2018/2/layout/IconLabelList"/>
    <dgm:cxn modelId="{165E2596-D205-4892-B331-09C76B2D04F3}" type="presParOf" srcId="{A8C7B71D-4C84-41CA-8607-0BDF35E1F46A}" destId="{C074A3FB-57A3-4859-991D-166B174AD40E}" srcOrd="2" destOrd="0" presId="urn:microsoft.com/office/officeart/2018/2/layout/IconLabelList"/>
    <dgm:cxn modelId="{60E0028A-B52B-4AC0-9463-3DF874AB6DF1}" type="presParOf" srcId="{F8E64EF0-CFFA-4102-BB1B-90F40742B8C7}" destId="{5E60D321-E515-4CA7-91AC-96F3E43FD545}" srcOrd="3" destOrd="0" presId="urn:microsoft.com/office/officeart/2018/2/layout/IconLabelList"/>
    <dgm:cxn modelId="{4249EF86-8102-4F6E-A3D5-411EFE87DC5D}" type="presParOf" srcId="{F8E64EF0-CFFA-4102-BB1B-90F40742B8C7}" destId="{E8ECDB5B-E05C-49B5-8B50-5E9DB21A1F97}" srcOrd="4" destOrd="0" presId="urn:microsoft.com/office/officeart/2018/2/layout/IconLabelList"/>
    <dgm:cxn modelId="{043912B9-CBD3-4359-BEB8-79BB5AD38B1F}" type="presParOf" srcId="{E8ECDB5B-E05C-49B5-8B50-5E9DB21A1F97}" destId="{58891AAF-B78A-4C7A-923E-1D3E5984E14C}" srcOrd="0" destOrd="0" presId="urn:microsoft.com/office/officeart/2018/2/layout/IconLabelList"/>
    <dgm:cxn modelId="{45257F5D-0E36-4991-BC9D-B4C8FA2D8BE7}" type="presParOf" srcId="{E8ECDB5B-E05C-49B5-8B50-5E9DB21A1F97}" destId="{01C47DBB-E64E-485F-B48A-1E719EF5FB85}" srcOrd="1" destOrd="0" presId="urn:microsoft.com/office/officeart/2018/2/layout/IconLabelList"/>
    <dgm:cxn modelId="{9B2EF46A-1FE2-42CB-BC28-9FEC28D0CA36}" type="presParOf" srcId="{E8ECDB5B-E05C-49B5-8B50-5E9DB21A1F97}" destId="{3EAD25ED-CE1C-4DC5-B399-4613166BC868}" srcOrd="2" destOrd="0" presId="urn:microsoft.com/office/officeart/2018/2/layout/IconLabelList"/>
    <dgm:cxn modelId="{FA998955-C823-4F2F-9EE3-A91CFE427674}" type="presParOf" srcId="{F8E64EF0-CFFA-4102-BB1B-90F40742B8C7}" destId="{339AE5DA-0BBF-4CB8-84B8-3DD7B3B130DE}" srcOrd="5" destOrd="0" presId="urn:microsoft.com/office/officeart/2018/2/layout/IconLabelList"/>
    <dgm:cxn modelId="{9A56602F-EBC7-4266-ACE3-22EA822FEDD5}" type="presParOf" srcId="{F8E64EF0-CFFA-4102-BB1B-90F40742B8C7}" destId="{C8A78A10-D74A-4EF9-BED3-41136A163E82}" srcOrd="6" destOrd="0" presId="urn:microsoft.com/office/officeart/2018/2/layout/IconLabelList"/>
    <dgm:cxn modelId="{11DFBC9D-7902-4EAA-B07C-0F25DB711788}" type="presParOf" srcId="{C8A78A10-D74A-4EF9-BED3-41136A163E82}" destId="{0DA7FB3F-05A8-4225-9955-AD8F0D7FE4CD}" srcOrd="0" destOrd="0" presId="urn:microsoft.com/office/officeart/2018/2/layout/IconLabelList"/>
    <dgm:cxn modelId="{B5AB154E-4519-4B08-9991-E7A79C737DE3}" type="presParOf" srcId="{C8A78A10-D74A-4EF9-BED3-41136A163E82}" destId="{76A69958-D930-4EBC-8B0A-C85C123F0FAA}" srcOrd="1" destOrd="0" presId="urn:microsoft.com/office/officeart/2018/2/layout/IconLabelList"/>
    <dgm:cxn modelId="{10F9E8F0-5F36-4C7F-87D3-1EFC86A003E8}" type="presParOf" srcId="{C8A78A10-D74A-4EF9-BED3-41136A163E82}" destId="{0AB7DDEC-F0A3-4DD4-B5CD-745672D8271E}" srcOrd="2" destOrd="0" presId="urn:microsoft.com/office/officeart/2018/2/layout/IconLabelList"/>
    <dgm:cxn modelId="{32458422-2AAF-4446-A185-3ECF8032DCC8}" type="presParOf" srcId="{F8E64EF0-CFFA-4102-BB1B-90F40742B8C7}" destId="{5645EFB3-7B5E-476A-A2E2-9C17767A8A67}" srcOrd="7" destOrd="0" presId="urn:microsoft.com/office/officeart/2018/2/layout/IconLabelList"/>
    <dgm:cxn modelId="{2C1D8409-6500-42A4-AC1A-0A582197D51E}" type="presParOf" srcId="{F8E64EF0-CFFA-4102-BB1B-90F40742B8C7}" destId="{2151C2CF-AF0C-460A-BA4C-78E8FFA3C2A3}" srcOrd="8" destOrd="0" presId="urn:microsoft.com/office/officeart/2018/2/layout/IconLabelList"/>
    <dgm:cxn modelId="{78A6EF1E-18E1-401D-85A1-D025DF82F844}" type="presParOf" srcId="{2151C2CF-AF0C-460A-BA4C-78E8FFA3C2A3}" destId="{752E4A9D-58D1-4DD1-80EC-A1A059B69727}" srcOrd="0" destOrd="0" presId="urn:microsoft.com/office/officeart/2018/2/layout/IconLabelList"/>
    <dgm:cxn modelId="{F83D5311-4B41-4276-ADCA-39345ED61E08}" type="presParOf" srcId="{2151C2CF-AF0C-460A-BA4C-78E8FFA3C2A3}" destId="{E5492CBE-792D-4D1B-8156-3E9FCCF3B20A}" srcOrd="1" destOrd="0" presId="urn:microsoft.com/office/officeart/2018/2/layout/IconLabelList"/>
    <dgm:cxn modelId="{AD63E1C2-3201-450F-8DB1-F406CD4F1840}" type="presParOf" srcId="{2151C2CF-AF0C-460A-BA4C-78E8FFA3C2A3}" destId="{DAFBEDE9-2555-4501-B06C-5AC5D1F9496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8FB88-6180-4FF4-9A50-9F591E460289}">
      <dsp:nvSpPr>
        <dsp:cNvPr id="0" name=""/>
        <dsp:cNvSpPr/>
      </dsp:nvSpPr>
      <dsp:spPr>
        <a:xfrm>
          <a:off x="0" y="0"/>
          <a:ext cx="65722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59299F-EEDE-4477-890F-941FAF31AA6B}">
      <dsp:nvSpPr>
        <dsp:cNvPr id="0" name=""/>
        <dsp:cNvSpPr/>
      </dsp:nvSpPr>
      <dsp:spPr>
        <a:xfrm>
          <a:off x="0" y="0"/>
          <a:ext cx="6572250" cy="279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latin typeface="Arial Black" panose="020B0A04020102020204" pitchFamily="34" charset="0"/>
            </a:rPr>
            <a:t>Which digital tool is most used by students at UWTSD?</a:t>
          </a:r>
          <a:endParaRPr lang="en-US" sz="1700" kern="1200" dirty="0">
            <a:latin typeface="Arial Black" panose="020B0A04020102020204" pitchFamily="34" charset="0"/>
          </a:endParaRPr>
        </a:p>
      </dsp:txBody>
      <dsp:txXfrm>
        <a:off x="0" y="0"/>
        <a:ext cx="6572250" cy="2794000"/>
      </dsp:txXfrm>
    </dsp:sp>
    <dsp:sp modelId="{9841FD13-44E0-47E7-94BB-7DF726AB2A7E}">
      <dsp:nvSpPr>
        <dsp:cNvPr id="0" name=""/>
        <dsp:cNvSpPr/>
      </dsp:nvSpPr>
      <dsp:spPr>
        <a:xfrm>
          <a:off x="0" y="2794000"/>
          <a:ext cx="657225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2A782-E5AB-43DA-9FDC-B36DA1FC7D57}">
      <dsp:nvSpPr>
        <dsp:cNvPr id="0" name=""/>
        <dsp:cNvSpPr/>
      </dsp:nvSpPr>
      <dsp:spPr>
        <a:xfrm>
          <a:off x="0" y="1225252"/>
          <a:ext cx="6572250" cy="279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endParaRPr lang="en-GB" sz="1700" kern="1200" dirty="0"/>
        </a:p>
        <a:p>
          <a:pPr marL="0" lvl="0" indent="0" algn="l" defTabSz="755650" rtl="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My partners and I have chosen to explore this question because we want to highlight the importance of digital skills and how they impact our lives today. Digital skills are technological ways of handling data, socialising inside and outside of work, applying for jobs and accessing emails. According to past research (Adams, 2022), digital skills are now considered a critical component for employability meaning that digital skills are required in the place of work.  In this presentation we will traverse the question by sharing some information we have gathered independently.</a:t>
          </a:r>
          <a:endParaRPr lang="en-US" sz="1700" kern="1200" dirty="0">
            <a:latin typeface="Arial" panose="020B0604020202020204" pitchFamily="34" charset="0"/>
            <a:cs typeface="Arial" panose="020B0604020202020204" pitchFamily="34" charset="0"/>
          </a:endParaRPr>
        </a:p>
      </dsp:txBody>
      <dsp:txXfrm>
        <a:off x="0" y="1225252"/>
        <a:ext cx="6572250" cy="2794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21C6C-10F1-4CC6-AFF7-BAFACA72C92A}">
      <dsp:nvSpPr>
        <dsp:cNvPr id="0" name=""/>
        <dsp:cNvSpPr/>
      </dsp:nvSpPr>
      <dsp:spPr>
        <a:xfrm>
          <a:off x="445895" y="729103"/>
          <a:ext cx="726152" cy="7108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1901FC-2B9E-40F9-B847-177664662186}">
      <dsp:nvSpPr>
        <dsp:cNvPr id="0" name=""/>
        <dsp:cNvSpPr/>
      </dsp:nvSpPr>
      <dsp:spPr>
        <a:xfrm>
          <a:off x="2136" y="1820706"/>
          <a:ext cx="1613671" cy="1500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WHAT IS ETHICAL CONSIDERATION?</a:t>
          </a:r>
          <a:endParaRPr lang="en-US" sz="1200" kern="1200" dirty="0">
            <a:latin typeface="Arial" panose="020B0604020202020204" pitchFamily="34" charset="0"/>
            <a:cs typeface="Arial" panose="020B0604020202020204" pitchFamily="34" charset="0"/>
          </a:endParaRPr>
        </a:p>
      </dsp:txBody>
      <dsp:txXfrm>
        <a:off x="2136" y="1820706"/>
        <a:ext cx="1613671" cy="1500981"/>
      </dsp:txXfrm>
    </dsp:sp>
    <dsp:sp modelId="{8BBB0D3F-317D-4954-85BE-9E41E03584DF}">
      <dsp:nvSpPr>
        <dsp:cNvPr id="0" name=""/>
        <dsp:cNvSpPr/>
      </dsp:nvSpPr>
      <dsp:spPr>
        <a:xfrm>
          <a:off x="2770059" y="577086"/>
          <a:ext cx="726152" cy="6629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74A3FB-57A3-4859-991D-166B174AD40E}">
      <dsp:nvSpPr>
        <dsp:cNvPr id="0" name=""/>
        <dsp:cNvSpPr/>
      </dsp:nvSpPr>
      <dsp:spPr>
        <a:xfrm>
          <a:off x="1898200" y="1217429"/>
          <a:ext cx="2469870" cy="225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Ethical consideration is a collection of principles to do with  having integrity ,fairness and open-mindedness , meaning that all confidentiality of  data and analysis will be conducted fairly.</a:t>
          </a:r>
        </a:p>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An example of when ethical consideration is applied is by using confidentiality (password protected documents with restricted access) when handling an individual's sensitive information e.g. name, address, national insurance number etc.</a:t>
          </a:r>
          <a:endParaRPr lang="en-US" sz="1200" kern="1200" dirty="0">
            <a:latin typeface="Arial" panose="020B0604020202020204" pitchFamily="34" charset="0"/>
            <a:cs typeface="Arial" panose="020B0604020202020204" pitchFamily="34" charset="0"/>
          </a:endParaRPr>
        </a:p>
      </dsp:txBody>
      <dsp:txXfrm>
        <a:off x="1898200" y="1217429"/>
        <a:ext cx="2469870" cy="2256276"/>
      </dsp:txXfrm>
    </dsp:sp>
    <dsp:sp modelId="{58891AAF-B78A-4C7A-923E-1D3E5984E14C}">
      <dsp:nvSpPr>
        <dsp:cNvPr id="0" name=""/>
        <dsp:cNvSpPr/>
      </dsp:nvSpPr>
      <dsp:spPr>
        <a:xfrm>
          <a:off x="5094222" y="818928"/>
          <a:ext cx="726152" cy="5938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D25ED-CE1C-4DC5-B399-4613166BC868}">
      <dsp:nvSpPr>
        <dsp:cNvPr id="0" name=""/>
        <dsp:cNvSpPr/>
      </dsp:nvSpPr>
      <dsp:spPr>
        <a:xfrm>
          <a:off x="4650463" y="1730881"/>
          <a:ext cx="1613671" cy="1500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WHY IS ETHICAL CONSIDERTION IMPORTANT?</a:t>
          </a:r>
          <a:endParaRPr lang="en-US" sz="1200" kern="1200" dirty="0">
            <a:latin typeface="Arial" panose="020B0604020202020204" pitchFamily="34" charset="0"/>
            <a:cs typeface="Arial" panose="020B0604020202020204" pitchFamily="34" charset="0"/>
          </a:endParaRPr>
        </a:p>
      </dsp:txBody>
      <dsp:txXfrm>
        <a:off x="4650463" y="1730881"/>
        <a:ext cx="1613671" cy="1500981"/>
      </dsp:txXfrm>
    </dsp:sp>
    <dsp:sp modelId="{0DA7FB3F-05A8-4225-9955-AD8F0D7FE4CD}">
      <dsp:nvSpPr>
        <dsp:cNvPr id="0" name=""/>
        <dsp:cNvSpPr/>
      </dsp:nvSpPr>
      <dsp:spPr>
        <a:xfrm>
          <a:off x="6990287" y="771171"/>
          <a:ext cx="726152" cy="6560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B7DDEC-F0A3-4DD4-B5CD-745672D8271E}">
      <dsp:nvSpPr>
        <dsp:cNvPr id="0" name=""/>
        <dsp:cNvSpPr/>
      </dsp:nvSpPr>
      <dsp:spPr>
        <a:xfrm>
          <a:off x="6546527" y="1778638"/>
          <a:ext cx="1613671" cy="1500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Ethics are important because they improve public reputation by reflecting high value morals as well as maintaining integrity (</a:t>
          </a:r>
          <a:r>
            <a:rPr lang="en-GB" sz="1200" kern="1200" dirty="0" err="1">
              <a:latin typeface="Arial" panose="020B0604020202020204" pitchFamily="34" charset="0"/>
              <a:cs typeface="Arial" panose="020B0604020202020204" pitchFamily="34" charset="0"/>
            </a:rPr>
            <a:t>Pritha</a:t>
          </a:r>
          <a:r>
            <a:rPr lang="en-GB" sz="1200" kern="1200" dirty="0">
              <a:latin typeface="Arial" panose="020B0604020202020204" pitchFamily="34" charset="0"/>
              <a:cs typeface="Arial" panose="020B0604020202020204" pitchFamily="34" charset="0"/>
            </a:rPr>
            <a:t> Bhandari, 2022).</a:t>
          </a:r>
          <a:endParaRPr lang="en-US" sz="1200" kern="1200" dirty="0">
            <a:latin typeface="Arial" panose="020B0604020202020204" pitchFamily="34" charset="0"/>
            <a:cs typeface="Arial" panose="020B0604020202020204" pitchFamily="34" charset="0"/>
          </a:endParaRPr>
        </a:p>
      </dsp:txBody>
      <dsp:txXfrm>
        <a:off x="6546527" y="1778638"/>
        <a:ext cx="1613671" cy="1500981"/>
      </dsp:txXfrm>
    </dsp:sp>
    <dsp:sp modelId="{752E4A9D-58D1-4DD1-80EC-A1A059B69727}">
      <dsp:nvSpPr>
        <dsp:cNvPr id="0" name=""/>
        <dsp:cNvSpPr/>
      </dsp:nvSpPr>
      <dsp:spPr>
        <a:xfrm>
          <a:off x="8886351" y="745217"/>
          <a:ext cx="726152" cy="68990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FBEDE9-2555-4501-B06C-5AC5D1F94969}">
      <dsp:nvSpPr>
        <dsp:cNvPr id="0" name=""/>
        <dsp:cNvSpPr/>
      </dsp:nvSpPr>
      <dsp:spPr>
        <a:xfrm>
          <a:off x="8442592" y="1804592"/>
          <a:ext cx="1613671" cy="1500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Arial" panose="020B0604020202020204" pitchFamily="34" charset="0"/>
              <a:cs typeface="Arial" panose="020B0604020202020204" pitchFamily="34" charset="0"/>
            </a:rPr>
            <a:t>Me and my group will ensure to apply these principles during our proposal.</a:t>
          </a:r>
          <a:endParaRPr lang="en-US" sz="1200" kern="1200" dirty="0">
            <a:latin typeface="Arial" panose="020B0604020202020204" pitchFamily="34" charset="0"/>
            <a:cs typeface="Arial" panose="020B0604020202020204" pitchFamily="34" charset="0"/>
          </a:endParaRPr>
        </a:p>
      </dsp:txBody>
      <dsp:txXfrm>
        <a:off x="8442592" y="1804592"/>
        <a:ext cx="1613671" cy="150098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3284890-85D2-4D7B-8EF5-15A9C1DB8F42}" type="datetimeFigureOut">
              <a:rPr lang="en-US" dirty="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945633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F5661D-6934-4B32-B92C-470368BF1EC6}" type="datetimeFigureOut">
              <a:rPr lang="en-US" dirty="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732253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2/26/2023</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1792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548D31E-DCDA-41A7-9C67-C4B11B94D21D}" type="datetimeFigureOut">
              <a:rPr lang="en-US" dirty="0"/>
              <a:t>2/26/2023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58227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B3762C0-B258-48F1-ADE6-176B4174CCDD}" type="datetimeFigureOut">
              <a:rPr lang="en-US" dirty="0"/>
              <a:t>2/26/2023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45752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t>2/26/2023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134498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1709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2/26/2023</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56488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2/26/2023</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915848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dirty="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821883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764DA5-CD3D-4590-A511-FCD3BC7A793E}" type="datetimeFigureOut">
              <a:rPr lang="en-US" dirty="0"/>
              <a:t>2/26/2023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16304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2/26/2023</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4122841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2.wdp"/><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9.jpeg"/><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3" Type="http://schemas.openxmlformats.org/officeDocument/2006/relationships/hyperlink" Target="https://www.peoplemanagement.co.uk/article/1814792/employers-struggle-fill-digital-vacancies-one-10-workers-possess-skills-report-finds" TargetMode="External"/><Relationship Id="rId2" Type="http://schemas.openxmlformats.org/officeDocument/2006/relationships/hyperlink" Target="https://www.highspeedtraining.co.uk/hub/digital-skills-for-the-workplace/" TargetMode="External"/><Relationship Id="rId1" Type="http://schemas.openxmlformats.org/officeDocument/2006/relationships/slideLayout" Target="../slideLayouts/slideLayout2.xml"/><Relationship Id="rId6" Type="http://schemas.openxmlformats.org/officeDocument/2006/relationships/hyperlink" Target="https://www.techtarget.com/whatis/definition/hypothesis#:~:text=A%20hypothesis%20(plural%3A%20hypotheses),explanation%20for%20some%20observed%20phenomenon" TargetMode="External"/><Relationship Id="rId5" Type="http://schemas.openxmlformats.org/officeDocument/2006/relationships/hyperlink" Target="https://www.scribbr.co.uk/research-methods/ethical-considerations/#:~:text=considerations%20in%20research%3F-,Ethical%20considerations%20in%20research%20are%20a%20set%20of%20principles%20that,for%20harm%2C%20and%20results%20communication" TargetMode="External"/><Relationship Id="rId4" Type="http://schemas.openxmlformats.org/officeDocument/2006/relationships/hyperlink" Target="https://www.scribbr.co.uk/research-methods/introduction-to-quantitative-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0097680-3A90-D744-18AF-C0A5F0855D40}"/>
              </a:ext>
            </a:extLst>
          </p:cNvPr>
          <p:cNvPicPr>
            <a:picLocks noChangeAspect="1"/>
          </p:cNvPicPr>
          <p:nvPr/>
        </p:nvPicPr>
        <p:blipFill rotWithShape="1">
          <a:blip r:embed="rId2"/>
          <a:srcRect t="1039" b="4819"/>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1560" y="1432223"/>
            <a:ext cx="9966960" cy="3035808"/>
          </a:xfrm>
        </p:spPr>
        <p:txBody>
          <a:bodyPr vert="horz" lIns="91440" tIns="45720" rIns="91440" bIns="45720" rtlCol="0" anchor="b">
            <a:normAutofit/>
          </a:bodyPr>
          <a:lstStyle/>
          <a:p>
            <a:r>
              <a:rPr lang="en-GB" sz="2400" dirty="0">
                <a:solidFill>
                  <a:srgbClr val="FFFFFF"/>
                </a:solidFill>
                <a:latin typeface="Arial"/>
                <a:cs typeface="Calibri Light"/>
              </a:rPr>
              <a:t>LCHS 4002</a:t>
            </a:r>
            <a:br>
              <a:rPr lang="en-GB" sz="2400" dirty="0">
                <a:latin typeface="Arial"/>
                <a:cs typeface="Calibri Light"/>
              </a:rPr>
            </a:br>
            <a:r>
              <a:rPr lang="en-GB" sz="2400" dirty="0">
                <a:solidFill>
                  <a:srgbClr val="FFFFFF"/>
                </a:solidFill>
                <a:latin typeface="Arial"/>
                <a:cs typeface="Calibri Light"/>
              </a:rPr>
              <a:t>Digital Skills and Research Methods</a:t>
            </a:r>
            <a:br>
              <a:rPr lang="en-GB" sz="2400" dirty="0">
                <a:latin typeface="Arial"/>
                <a:cs typeface="Calibri Light"/>
              </a:rPr>
            </a:br>
            <a:r>
              <a:rPr lang="en-GB" sz="2400" dirty="0">
                <a:solidFill>
                  <a:srgbClr val="FFFFFF"/>
                </a:solidFill>
                <a:latin typeface="Arial"/>
                <a:cs typeface="Calibri Light"/>
              </a:rPr>
              <a:t>2231215/2219523/2225289/</a:t>
            </a:r>
            <a:br>
              <a:rPr lang="en-GB" sz="2400" dirty="0">
                <a:latin typeface="Arial"/>
                <a:cs typeface="Calibri Light"/>
              </a:rPr>
            </a:br>
            <a:r>
              <a:rPr lang="en-GB" sz="2400" dirty="0">
                <a:solidFill>
                  <a:srgbClr val="FFFFFF"/>
                </a:solidFill>
                <a:latin typeface="Arial"/>
                <a:cs typeface="Calibri Light"/>
              </a:rPr>
              <a:t>digital skills and research </a:t>
            </a:r>
            <a:br>
              <a:rPr lang="en-GB" sz="2400" dirty="0">
                <a:latin typeface="Arial"/>
                <a:cs typeface="Calibri Light"/>
              </a:rPr>
            </a:br>
            <a:r>
              <a:rPr lang="en-GB" sz="2400" dirty="0">
                <a:solidFill>
                  <a:srgbClr val="FFFFFF"/>
                </a:solidFill>
                <a:latin typeface="Arial"/>
                <a:cs typeface="Calibri Light"/>
              </a:rPr>
              <a:t>Assignment Title: </a:t>
            </a:r>
            <a:r>
              <a:rPr lang="en-GB" sz="2400" b="1" dirty="0">
                <a:solidFill>
                  <a:srgbClr val="FFFFFF"/>
                </a:solidFill>
                <a:latin typeface="Arial"/>
                <a:cs typeface="Calibri Light"/>
              </a:rPr>
              <a:t>Are digital skills important for study and work? </a:t>
            </a:r>
            <a:br>
              <a:rPr lang="en-GB" sz="2400" b="1" dirty="0">
                <a:latin typeface="Arial"/>
                <a:cs typeface="Calibri Light"/>
              </a:rPr>
            </a:br>
            <a:r>
              <a:rPr lang="en-GB" sz="2400" dirty="0">
                <a:solidFill>
                  <a:srgbClr val="FFFFFF"/>
                </a:solidFill>
                <a:latin typeface="Arial"/>
                <a:cs typeface="Calibri Light"/>
              </a:rPr>
              <a:t>Lecturer's Name: Dr Olu Adegbite</a:t>
            </a:r>
            <a:br>
              <a:rPr lang="en-GB" sz="2400" dirty="0">
                <a:latin typeface="Arial"/>
                <a:cs typeface="Calibri Light"/>
              </a:rPr>
            </a:br>
            <a:endParaRPr lang="en-GB" sz="2400" dirty="0">
              <a:solidFill>
                <a:srgbClr val="FFFFFF"/>
              </a:solidFill>
              <a:latin typeface="Arial"/>
              <a:cs typeface="Arial"/>
            </a:endParaRPr>
          </a:p>
        </p:txBody>
      </p:sp>
      <p:sp>
        <p:nvSpPr>
          <p:cNvPr id="3" name="Subtitle 2"/>
          <p:cNvSpPr>
            <a:spLocks noGrp="1"/>
          </p:cNvSpPr>
          <p:nvPr>
            <p:ph type="subTitle" idx="1"/>
          </p:nvPr>
        </p:nvSpPr>
        <p:spPr>
          <a:xfrm>
            <a:off x="1069848" y="4389120"/>
            <a:ext cx="7891272" cy="1069848"/>
          </a:xfrm>
        </p:spPr>
        <p:txBody>
          <a:bodyPr>
            <a:normAutofit/>
          </a:bodyPr>
          <a:lstStyle/>
          <a:p>
            <a:r>
              <a:rPr lang="en-GB" dirty="0">
                <a:solidFill>
                  <a:srgbClr val="FFFFFF"/>
                </a:solidFill>
              </a:rPr>
              <a:t>Emma Gangata, 2231215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51D57-B38D-400C-329E-5DDBB857306C}"/>
              </a:ext>
            </a:extLst>
          </p:cNvPr>
          <p:cNvSpPr>
            <a:spLocks noGrp="1"/>
          </p:cNvSpPr>
          <p:nvPr>
            <p:ph type="title"/>
          </p:nvPr>
        </p:nvSpPr>
        <p:spPr>
          <a:xfrm>
            <a:off x="8479777" y="639763"/>
            <a:ext cx="3046073" cy="5177377"/>
          </a:xfrm>
          <a:ln>
            <a:noFill/>
          </a:ln>
        </p:spPr>
        <p:txBody>
          <a:bodyPr>
            <a:normAutofit/>
          </a:bodyPr>
          <a:lstStyle/>
          <a:p>
            <a:r>
              <a:rPr lang="en-GB" sz="2400" dirty="0">
                <a:latin typeface="Arial Black" panose="020B0A04020102020204" pitchFamily="34" charset="0"/>
              </a:rPr>
              <a:t>introduction</a:t>
            </a:r>
            <a:endParaRPr lang="en-GB" sz="4000" dirty="0">
              <a:latin typeface="Arial Black" panose="020B0A04020102020204" pitchFamily="34" charset="0"/>
            </a:endParaRPr>
          </a:p>
        </p:txBody>
      </p:sp>
      <p:grpSp>
        <p:nvGrpSpPr>
          <p:cNvPr id="31" name="Group 3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2" name="Oval 3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33" name="Oval 3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graphicFrame>
        <p:nvGraphicFramePr>
          <p:cNvPr id="27" name="Content Placeholder 2">
            <a:extLst>
              <a:ext uri="{FF2B5EF4-FFF2-40B4-BE49-F238E27FC236}">
                <a16:creationId xmlns:a16="http://schemas.microsoft.com/office/drawing/2014/main" id="{4CE930A5-014C-0EFC-CA27-097EF5DC1F00}"/>
              </a:ext>
            </a:extLst>
          </p:cNvPr>
          <p:cNvGraphicFramePr>
            <a:graphicFrameLocks noGrp="1"/>
          </p:cNvGraphicFramePr>
          <p:nvPr>
            <p:ph idx="1"/>
            <p:extLst>
              <p:ext uri="{D42A27DB-BD31-4B8C-83A1-F6EECF244321}">
                <p14:modId xmlns:p14="http://schemas.microsoft.com/office/powerpoint/2010/main" val="683903201"/>
              </p:ext>
            </p:extLst>
          </p:nvPr>
        </p:nvGraphicFramePr>
        <p:xfrm>
          <a:off x="622300" y="682895"/>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650637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FBC12-93FC-91EA-8B53-843D7704979A}"/>
              </a:ext>
            </a:extLst>
          </p:cNvPr>
          <p:cNvSpPr>
            <a:spLocks noGrp="1"/>
          </p:cNvSpPr>
          <p:nvPr>
            <p:ph type="title"/>
          </p:nvPr>
        </p:nvSpPr>
        <p:spPr>
          <a:xfrm>
            <a:off x="1069848" y="798394"/>
            <a:ext cx="4730451" cy="1637730"/>
          </a:xfrm>
        </p:spPr>
        <p:txBody>
          <a:bodyPr>
            <a:normAutofit/>
          </a:bodyPr>
          <a:lstStyle/>
          <a:p>
            <a:r>
              <a:rPr lang="en-GB" sz="3200" dirty="0">
                <a:latin typeface="Arial Black" panose="020B0A04020102020204" pitchFamily="34" charset="0"/>
              </a:rPr>
              <a:t>How? What? Why? Where?</a:t>
            </a:r>
          </a:p>
        </p:txBody>
      </p:sp>
      <p:sp>
        <p:nvSpPr>
          <p:cNvPr id="3" name="Content Placeholder 2">
            <a:extLst>
              <a:ext uri="{FF2B5EF4-FFF2-40B4-BE49-F238E27FC236}">
                <a16:creationId xmlns:a16="http://schemas.microsoft.com/office/drawing/2014/main" id="{CAF0984C-9F68-913E-F508-1283FD25BC23}"/>
              </a:ext>
            </a:extLst>
          </p:cNvPr>
          <p:cNvSpPr>
            <a:spLocks noGrp="1"/>
          </p:cNvSpPr>
          <p:nvPr>
            <p:ph idx="1"/>
          </p:nvPr>
        </p:nvSpPr>
        <p:spPr>
          <a:xfrm>
            <a:off x="286603" y="2074460"/>
            <a:ext cx="6105100" cy="4396677"/>
          </a:xfrm>
        </p:spPr>
        <p:txBody>
          <a:bodyPr vert="horz" lIns="91440" tIns="45720" rIns="91440" bIns="45720" rtlCol="0" anchor="t">
            <a:noAutofit/>
          </a:bodyPr>
          <a:lstStyle/>
          <a:p>
            <a:r>
              <a:rPr lang="en-GB" sz="1400" dirty="0">
                <a:latin typeface="Arial" panose="020B0604020202020204" pitchFamily="34" charset="0"/>
                <a:cs typeface="Arial" panose="020B0604020202020204" pitchFamily="34" charset="0"/>
              </a:rPr>
              <a:t>The purpose for this proposal is to understand why digital skills are valued in the workplace and place of study. Digital skills and their relationship to the working environment indicate that technology has multiple purposes and is relied on by many individuals to solve problems .</a:t>
            </a:r>
            <a:endParaRPr lang="en-US" sz="1400" dirty="0">
              <a:latin typeface="Arial" panose="020B0604020202020204" pitchFamily="34" charset="0"/>
              <a:cs typeface="Arial" panose="020B0604020202020204" pitchFamily="34" charset="0"/>
            </a:endParaRPr>
          </a:p>
          <a:p>
            <a:pPr marL="0" indent="0">
              <a:buClr>
                <a:srgbClr val="9E3611"/>
              </a:buClr>
              <a:buNone/>
            </a:pPr>
            <a:r>
              <a:rPr lang="en-GB" sz="1400" dirty="0">
                <a:latin typeface="Arial" panose="020B0604020202020204" pitchFamily="34" charset="0"/>
                <a:cs typeface="Arial" panose="020B0604020202020204" pitchFamily="34" charset="0"/>
              </a:rPr>
              <a:t>A few examples of when we use digital skills are:</a:t>
            </a:r>
          </a:p>
          <a:p>
            <a:pPr>
              <a:buClr>
                <a:srgbClr val="9E3611"/>
              </a:buClr>
            </a:pPr>
            <a:r>
              <a:rPr lang="en-GB" sz="1400" dirty="0">
                <a:latin typeface="Arial" panose="020B0604020202020204" pitchFamily="34" charset="0"/>
                <a:cs typeface="Arial" panose="020B0604020202020204" pitchFamily="34" charset="0"/>
              </a:rPr>
              <a:t>Emailing</a:t>
            </a:r>
          </a:p>
          <a:p>
            <a:pPr>
              <a:buClr>
                <a:srgbClr val="9E3611"/>
              </a:buClr>
            </a:pPr>
            <a:r>
              <a:rPr lang="en-GB" sz="1400" dirty="0">
                <a:latin typeface="Arial" panose="020B0604020202020204" pitchFamily="34" charset="0"/>
                <a:cs typeface="Arial" panose="020B0604020202020204" pitchFamily="34" charset="0"/>
              </a:rPr>
              <a:t>Word processing</a:t>
            </a:r>
          </a:p>
          <a:p>
            <a:pPr>
              <a:buClr>
                <a:srgbClr val="9E3611"/>
              </a:buClr>
            </a:pPr>
            <a:r>
              <a:rPr lang="en-GB" sz="1400" dirty="0">
                <a:latin typeface="Arial" panose="020B0604020202020204" pitchFamily="34" charset="0"/>
                <a:cs typeface="Arial" panose="020B0604020202020204" pitchFamily="34" charset="0"/>
              </a:rPr>
              <a:t>Social media </a:t>
            </a:r>
          </a:p>
          <a:p>
            <a:pPr>
              <a:buClr>
                <a:srgbClr val="9E3611"/>
              </a:buClr>
            </a:pPr>
            <a:r>
              <a:rPr lang="en-GB" sz="1400" dirty="0">
                <a:latin typeface="Arial" panose="020B0604020202020204" pitchFamily="34" charset="0"/>
                <a:cs typeface="Arial" panose="020B0604020202020204" pitchFamily="34" charset="0"/>
              </a:rPr>
              <a:t>Web-based research and problem solving</a:t>
            </a:r>
          </a:p>
          <a:p>
            <a:pPr>
              <a:buClr>
                <a:srgbClr val="9E3611"/>
              </a:buClr>
            </a:pPr>
            <a:r>
              <a:rPr lang="en-GB" sz="1400" dirty="0">
                <a:latin typeface="Arial" panose="020B0604020202020204" pitchFamily="34" charset="0"/>
                <a:cs typeface="Arial" panose="020B0604020202020204" pitchFamily="34" charset="0"/>
              </a:rPr>
              <a:t>Data entry and handling</a:t>
            </a:r>
          </a:p>
          <a:p>
            <a:pPr marL="0" indent="0">
              <a:buClr>
                <a:srgbClr val="9E3611"/>
              </a:buClr>
              <a:buNone/>
            </a:pPr>
            <a:r>
              <a:rPr lang="en-GB" sz="1400" dirty="0">
                <a:latin typeface="Arial" panose="020B0604020202020204" pitchFamily="34" charset="0"/>
                <a:cs typeface="Arial" panose="020B0604020202020204" pitchFamily="34" charset="0"/>
              </a:rPr>
              <a:t>Employers are struggling to find skilled individuals that fulfil their technological needs. Research surveys indicate that only one in 10 UK workers possess digital skills (</a:t>
            </a:r>
            <a:r>
              <a:rPr lang="en-GB" sz="1400" dirty="0" err="1">
                <a:latin typeface="Arial" panose="020B0604020202020204" pitchFamily="34" charset="0"/>
                <a:cs typeface="Arial" panose="020B0604020202020204" pitchFamily="34" charset="0"/>
              </a:rPr>
              <a:t>Arunth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Sriganthan</a:t>
            </a:r>
            <a:r>
              <a:rPr lang="en-GB" sz="1400" dirty="0">
                <a:latin typeface="Arial" panose="020B0604020202020204" pitchFamily="34" charset="0"/>
                <a:cs typeface="Arial" panose="020B0604020202020204" pitchFamily="34" charset="0"/>
              </a:rPr>
              <a:t>, 2023). Reports and statistics highlight the absence of digital skills in most of the the UK’s population, which poses a large threat to our constantly evolving technological world.</a:t>
            </a:r>
            <a:endParaRPr lang="en-GB" sz="1200" dirty="0"/>
          </a:p>
          <a:p>
            <a:pPr>
              <a:buClr>
                <a:srgbClr val="9E3611"/>
              </a:buClr>
            </a:pPr>
            <a:endParaRPr lang="en-GB" sz="700" dirty="0"/>
          </a:p>
          <a:p>
            <a:pPr>
              <a:buClr>
                <a:srgbClr val="9E3611"/>
              </a:buClr>
            </a:pPr>
            <a:endParaRPr lang="en-GB" sz="700" dirty="0"/>
          </a:p>
          <a:p>
            <a:pPr>
              <a:buClr>
                <a:srgbClr val="9E3611"/>
              </a:buClr>
            </a:pPr>
            <a:endParaRPr lang="en-GB" sz="700" dirty="0"/>
          </a:p>
          <a:p>
            <a:pPr>
              <a:buClr>
                <a:srgbClr val="9E3611"/>
              </a:buClr>
            </a:pPr>
            <a:endParaRPr lang="en-GB" sz="700" dirty="0"/>
          </a:p>
          <a:p>
            <a:pPr marL="0" indent="0">
              <a:buClr>
                <a:srgbClr val="9E3611"/>
              </a:buClr>
              <a:buNone/>
            </a:pPr>
            <a:endParaRPr lang="en-GB" sz="700" dirty="0"/>
          </a:p>
        </p:txBody>
      </p:sp>
      <p:sp>
        <p:nvSpPr>
          <p:cNvPr id="10" name="Freeform: Shape 9">
            <a:extLst>
              <a:ext uri="{FF2B5EF4-FFF2-40B4-BE49-F238E27FC236}">
                <a16:creationId xmlns:a16="http://schemas.microsoft.com/office/drawing/2014/main" id="{B16070FD-9EB8-4AC8-A8E2-267228385B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4" y="0"/>
            <a:ext cx="6278877" cy="6858000"/>
          </a:xfrm>
          <a:custGeom>
            <a:avLst/>
            <a:gdLst>
              <a:gd name="connsiteX0" fmla="*/ 45571 w 6278877"/>
              <a:gd name="connsiteY0" fmla="*/ 0 h 6858000"/>
              <a:gd name="connsiteX1" fmla="*/ 6278877 w 6278877"/>
              <a:gd name="connsiteY1" fmla="*/ 0 h 6858000"/>
              <a:gd name="connsiteX2" fmla="*/ 6278877 w 6278877"/>
              <a:gd name="connsiteY2" fmla="*/ 6858000 h 6858000"/>
              <a:gd name="connsiteX3" fmla="*/ 3292307 w 6278877"/>
              <a:gd name="connsiteY3" fmla="*/ 6858000 h 6858000"/>
              <a:gd name="connsiteX4" fmla="*/ 3181525 w 6278877"/>
              <a:gd name="connsiteY4" fmla="*/ 6786980 h 6858000"/>
              <a:gd name="connsiteX5" fmla="*/ 0 w 6278877"/>
              <a:gd name="connsiteY5" fmla="*/ 803252 h 6858000"/>
              <a:gd name="connsiteX6" fmla="*/ 37255 w 6278877"/>
              <a:gd name="connsiteY6" fmla="*/ 654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7" h="6858000">
                <a:moveTo>
                  <a:pt x="45571" y="0"/>
                </a:moveTo>
                <a:lnTo>
                  <a:pt x="6278877" y="0"/>
                </a:lnTo>
                <a:lnTo>
                  <a:pt x="6278877" y="6858000"/>
                </a:lnTo>
                <a:lnTo>
                  <a:pt x="3292307" y="6858000"/>
                </a:lnTo>
                <a:lnTo>
                  <a:pt x="3181525" y="6786980"/>
                </a:lnTo>
                <a:cubicBezTo>
                  <a:pt x="1262020" y="5490189"/>
                  <a:pt x="0" y="3294101"/>
                  <a:pt x="0" y="803252"/>
                </a:cubicBezTo>
                <a:cubicBezTo>
                  <a:pt x="0" y="554167"/>
                  <a:pt x="12619" y="308030"/>
                  <a:pt x="37255" y="65445"/>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aphical user interface&#10;&#10;Description automatically generated">
            <a:extLst>
              <a:ext uri="{FF2B5EF4-FFF2-40B4-BE49-F238E27FC236}">
                <a16:creationId xmlns:a16="http://schemas.microsoft.com/office/drawing/2014/main" id="{C94890DE-FF70-463E-A4B1-F55E703CCD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1151" y="1388553"/>
            <a:ext cx="4218484" cy="2531090"/>
          </a:xfrm>
          <a:prstGeom prst="rect">
            <a:avLst/>
          </a:prstGeom>
        </p:spPr>
      </p:pic>
    </p:spTree>
    <p:extLst>
      <p:ext uri="{BB962C8B-B14F-4D97-AF65-F5344CB8AC3E}">
        <p14:creationId xmlns:p14="http://schemas.microsoft.com/office/powerpoint/2010/main" val="1007055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75000"/>
                <a:shade val="58000"/>
                <a:satMod val="120000"/>
              </a:schemeClr>
              <a:schemeClr val="bg1">
                <a:tint val="50000"/>
                <a:shade val="96000"/>
              </a:schemeClr>
            </a:duotone>
          </a:blip>
          <a:tile tx="0" ty="0" sx="100000" sy="100000" flip="none" algn="tl"/>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9B7E5-5AE7-17B1-2404-1AE02662BB5C}"/>
              </a:ext>
            </a:extLst>
          </p:cNvPr>
          <p:cNvSpPr>
            <a:spLocks noGrp="1"/>
          </p:cNvSpPr>
          <p:nvPr>
            <p:ph type="title"/>
          </p:nvPr>
        </p:nvSpPr>
        <p:spPr>
          <a:xfrm>
            <a:off x="6386284" y="252408"/>
            <a:ext cx="4741963" cy="1257078"/>
          </a:xfrm>
        </p:spPr>
        <p:txBody>
          <a:bodyPr>
            <a:normAutofit/>
          </a:bodyPr>
          <a:lstStyle/>
          <a:p>
            <a:r>
              <a:rPr lang="en-GB" sz="4000" dirty="0">
                <a:solidFill>
                  <a:schemeClr val="tx1"/>
                </a:solidFill>
                <a:latin typeface="Arial Black" panose="020B0A04020102020204" pitchFamily="34" charset="0"/>
              </a:rPr>
              <a:t>Proposed method </a:t>
            </a:r>
          </a:p>
        </p:txBody>
      </p:sp>
      <p:sp>
        <p:nvSpPr>
          <p:cNvPr id="12" name="Freeform: Shape 11">
            <a:extLst>
              <a:ext uri="{FF2B5EF4-FFF2-40B4-BE49-F238E27FC236}">
                <a16:creationId xmlns:a16="http://schemas.microsoft.com/office/drawing/2014/main" id="{E5821A2D-F010-4C2B-8819-23281D9C7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lassroom">
            <a:extLst>
              <a:ext uri="{FF2B5EF4-FFF2-40B4-BE49-F238E27FC236}">
                <a16:creationId xmlns:a16="http://schemas.microsoft.com/office/drawing/2014/main" id="{8BBB1A09-51E9-B324-EE01-DBAF2A113C3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396" y="1687625"/>
            <a:ext cx="3573675" cy="3573675"/>
          </a:xfrm>
          <a:prstGeom prst="rect">
            <a:avLst/>
          </a:prstGeom>
        </p:spPr>
      </p:pic>
      <p:sp>
        <p:nvSpPr>
          <p:cNvPr id="3" name="Content Placeholder 2">
            <a:extLst>
              <a:ext uri="{FF2B5EF4-FFF2-40B4-BE49-F238E27FC236}">
                <a16:creationId xmlns:a16="http://schemas.microsoft.com/office/drawing/2014/main" id="{829C26B9-0F18-F8CC-B82D-94C373E96A20}"/>
              </a:ext>
            </a:extLst>
          </p:cNvPr>
          <p:cNvSpPr>
            <a:spLocks noGrp="1"/>
          </p:cNvSpPr>
          <p:nvPr>
            <p:ph idx="1"/>
          </p:nvPr>
        </p:nvSpPr>
        <p:spPr>
          <a:xfrm>
            <a:off x="6095697" y="1509487"/>
            <a:ext cx="5974383" cy="5348510"/>
          </a:xfrm>
        </p:spPr>
        <p:txBody>
          <a:bodyPr vert="horz" lIns="91440" tIns="45720" rIns="91440" bIns="45720" rtlCol="0" anchor="t">
            <a:noAutofit/>
          </a:bodyPr>
          <a:lstStyle/>
          <a:p>
            <a:pPr marL="0" indent="0">
              <a:buNone/>
            </a:pPr>
            <a:r>
              <a:rPr lang="en-GB" sz="1400" b="1" dirty="0">
                <a:latin typeface="Arial" panose="020B0604020202020204" pitchFamily="34" charset="0"/>
                <a:cs typeface="Arial" panose="020B0604020202020204" pitchFamily="34" charset="0"/>
              </a:rPr>
              <a:t>While conducting this research, we plan to evaluate which digital tool is most used by students at UWTSD. The participants that we would like to include in this proposal are our classmates. </a:t>
            </a:r>
          </a:p>
          <a:p>
            <a:pPr marL="0" indent="0">
              <a:buClr>
                <a:srgbClr val="9E3611"/>
              </a:buClr>
              <a:buNone/>
            </a:pPr>
            <a:r>
              <a:rPr lang="en-GB" sz="1400" b="1" dirty="0">
                <a:latin typeface="Arial" panose="020B0604020202020204" pitchFamily="34" charset="0"/>
                <a:cs typeface="Arial" panose="020B0604020202020204" pitchFamily="34" charset="0"/>
              </a:rPr>
              <a:t>Alongside numerous studies, we have also used a quantitative approach to our research. This is the process of collecting and analysing numerical data (</a:t>
            </a:r>
            <a:r>
              <a:rPr lang="en-GB" sz="1400" b="1" dirty="0" err="1">
                <a:latin typeface="Arial" panose="020B0604020202020204" pitchFamily="34" charset="0"/>
                <a:cs typeface="Arial" panose="020B0604020202020204" pitchFamily="34" charset="0"/>
              </a:rPr>
              <a:t>Pritha</a:t>
            </a:r>
            <a:r>
              <a:rPr lang="en-GB" sz="1400" b="1" dirty="0">
                <a:latin typeface="Arial" panose="020B0604020202020204" pitchFamily="34" charset="0"/>
                <a:cs typeface="Arial" panose="020B0604020202020204" pitchFamily="34" charset="0"/>
              </a:rPr>
              <a:t> Bhandari, 2022). For example, when conducting a survey on the range of salaries in a district,  personal income levels will be gathered and our findings will be translated onto a graph or chart. This is an example of how we are also going to gathering our data.</a:t>
            </a:r>
          </a:p>
          <a:p>
            <a:pPr marL="0" indent="0">
              <a:buClr>
                <a:srgbClr val="9E3611"/>
              </a:buClr>
              <a:buNone/>
            </a:pPr>
            <a:r>
              <a:rPr lang="en-GB" sz="1400" b="1" dirty="0">
                <a:latin typeface="Arial" panose="020B0604020202020204" pitchFamily="34" charset="0"/>
                <a:cs typeface="Arial" panose="020B0604020202020204" pitchFamily="34" charset="0"/>
              </a:rPr>
              <a:t>We will be asking a series of closed, ranked and </a:t>
            </a:r>
            <a:r>
              <a:rPr lang="en-GB" sz="1400" b="1" dirty="0" err="1">
                <a:latin typeface="Arial" panose="020B0604020202020204" pitchFamily="34" charset="0"/>
                <a:cs typeface="Arial" panose="020B0604020202020204" pitchFamily="34" charset="0"/>
              </a:rPr>
              <a:t>likert</a:t>
            </a:r>
            <a:r>
              <a:rPr lang="en-GB" sz="1400" b="1" dirty="0">
                <a:latin typeface="Arial" panose="020B0604020202020204" pitchFamily="34" charset="0"/>
                <a:cs typeface="Arial" panose="020B0604020202020204" pitchFamily="34" charset="0"/>
              </a:rPr>
              <a:t> scale questions:</a:t>
            </a:r>
          </a:p>
          <a:p>
            <a:pPr>
              <a:buClr>
                <a:srgbClr val="9E3611"/>
              </a:buClr>
            </a:pPr>
            <a:r>
              <a:rPr lang="en-GB" sz="1400" b="1" dirty="0">
                <a:latin typeface="Arial" panose="020B0604020202020204" pitchFamily="34" charset="0"/>
                <a:cs typeface="Arial" panose="020B0604020202020204" pitchFamily="34" charset="0"/>
              </a:rPr>
              <a:t>Do you think MS Teams are important?- </a:t>
            </a:r>
          </a:p>
          <a:p>
            <a:pPr>
              <a:buClr>
                <a:srgbClr val="9E3611"/>
              </a:buClr>
            </a:pPr>
            <a:r>
              <a:rPr lang="en-GB" sz="1400" b="1" dirty="0">
                <a:latin typeface="Arial" panose="020B0604020202020204" pitchFamily="34" charset="0"/>
                <a:cs typeface="Arial" panose="020B0604020202020204" pitchFamily="34" charset="0"/>
              </a:rPr>
              <a:t>Do you think Moodle is the most important digital skill?</a:t>
            </a:r>
          </a:p>
          <a:p>
            <a:pPr>
              <a:buClr>
                <a:srgbClr val="9E3611"/>
              </a:buClr>
            </a:pPr>
            <a:r>
              <a:rPr lang="en-GB" sz="1400" b="1" dirty="0">
                <a:latin typeface="Arial" panose="020B0604020202020204" pitchFamily="34" charset="0"/>
                <a:cs typeface="Arial" panose="020B0604020202020204" pitchFamily="34" charset="0"/>
              </a:rPr>
              <a:t>Rank these applications according to how often you have used them as a student or worker </a:t>
            </a:r>
          </a:p>
          <a:p>
            <a:pPr>
              <a:buClr>
                <a:srgbClr val="9E3611"/>
              </a:buClr>
            </a:pPr>
            <a:r>
              <a:rPr lang="en-GB" sz="1400" b="1" dirty="0">
                <a:latin typeface="Arial" panose="020B0604020202020204" pitchFamily="34" charset="0"/>
                <a:cs typeface="Arial" panose="020B0604020202020204" pitchFamily="34" charset="0"/>
              </a:rPr>
              <a:t>Do you feel that using social media tools successfully is the most important skill to have?</a:t>
            </a:r>
          </a:p>
          <a:p>
            <a:pPr>
              <a:buClr>
                <a:srgbClr val="9E3611"/>
              </a:buClr>
            </a:pPr>
            <a:r>
              <a:rPr lang="en-GB" sz="1400" b="1" dirty="0">
                <a:latin typeface="Arial" panose="020B0604020202020204" pitchFamily="34" charset="0"/>
                <a:cs typeface="Arial" panose="020B0604020202020204" pitchFamily="34" charset="0"/>
              </a:rPr>
              <a:t>Rank these words in order according to how you feel about your level of digital skill</a:t>
            </a:r>
          </a:p>
        </p:txBody>
      </p:sp>
      <p:grpSp>
        <p:nvGrpSpPr>
          <p:cNvPr id="14" name="Group 13">
            <a:extLst>
              <a:ext uri="{FF2B5EF4-FFF2-40B4-BE49-F238E27FC236}">
                <a16:creationId xmlns:a16="http://schemas.microsoft.com/office/drawing/2014/main" id="{D68B9961-F007-40D1-AF51-61B6DE5106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E9FDF494-C7FB-47DF-BD39-1F65FA550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6" name="Oval 15">
              <a:extLst>
                <a:ext uri="{FF2B5EF4-FFF2-40B4-BE49-F238E27FC236}">
                  <a16:creationId xmlns:a16="http://schemas.microsoft.com/office/drawing/2014/main" id="{3A822E1C-4C1A-4BEE-B19C-0FFB2D57B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315618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8F77F-4505-97F3-7E78-7DF50E2F4629}"/>
              </a:ext>
            </a:extLst>
          </p:cNvPr>
          <p:cNvSpPr>
            <a:spLocks noGrp="1"/>
          </p:cNvSpPr>
          <p:nvPr>
            <p:ph type="title"/>
          </p:nvPr>
        </p:nvSpPr>
        <p:spPr/>
        <p:txBody>
          <a:bodyPr/>
          <a:lstStyle/>
          <a:p>
            <a:r>
              <a:rPr lang="en-GB" dirty="0">
                <a:latin typeface="Arial Black" panose="020B0A04020102020204" pitchFamily="34" charset="0"/>
              </a:rPr>
              <a:t>Ethical consideration</a:t>
            </a:r>
          </a:p>
        </p:txBody>
      </p:sp>
      <p:graphicFrame>
        <p:nvGraphicFramePr>
          <p:cNvPr id="18" name="Content Placeholder 2">
            <a:extLst>
              <a:ext uri="{FF2B5EF4-FFF2-40B4-BE49-F238E27FC236}">
                <a16:creationId xmlns:a16="http://schemas.microsoft.com/office/drawing/2014/main" id="{71D309A9-B6C3-B20B-BAAB-BA647D3DA949}"/>
              </a:ext>
            </a:extLst>
          </p:cNvPr>
          <p:cNvGraphicFramePr>
            <a:graphicFrameLocks noGrp="1"/>
          </p:cNvGraphicFramePr>
          <p:nvPr>
            <p:ph idx="1"/>
            <p:extLst>
              <p:ext uri="{D42A27DB-BD31-4B8C-83A1-F6EECF244321}">
                <p14:modId xmlns:p14="http://schemas.microsoft.com/office/powerpoint/2010/main" val="228740394"/>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6362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8AFD15B-CF29-4306-884F-47675092F9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64BAE-CD36-F198-0B26-EB0564E78880}"/>
              </a:ext>
            </a:extLst>
          </p:cNvPr>
          <p:cNvSpPr>
            <a:spLocks noGrp="1"/>
          </p:cNvSpPr>
          <p:nvPr>
            <p:ph type="title"/>
          </p:nvPr>
        </p:nvSpPr>
        <p:spPr>
          <a:xfrm>
            <a:off x="6587544" y="1382165"/>
            <a:ext cx="4869179" cy="1517984"/>
          </a:xfrm>
        </p:spPr>
        <p:txBody>
          <a:bodyPr>
            <a:normAutofit/>
          </a:bodyPr>
          <a:lstStyle/>
          <a:p>
            <a:r>
              <a:rPr lang="en-GB" sz="4000" dirty="0">
                <a:solidFill>
                  <a:srgbClr val="000000"/>
                </a:solidFill>
                <a:latin typeface="Arial Black" panose="020B0A04020102020204" pitchFamily="34" charset="0"/>
              </a:rPr>
              <a:t>hypothesis</a:t>
            </a:r>
          </a:p>
        </p:txBody>
      </p:sp>
      <p:pic>
        <p:nvPicPr>
          <p:cNvPr id="27" name="Picture 4" descr="Complex maths formulae on a blackboard">
            <a:extLst>
              <a:ext uri="{FF2B5EF4-FFF2-40B4-BE49-F238E27FC236}">
                <a16:creationId xmlns:a16="http://schemas.microsoft.com/office/drawing/2014/main" id="{4661699C-5417-F197-7CEF-B5CB3265CD7A}"/>
              </a:ext>
            </a:extLst>
          </p:cNvPr>
          <p:cNvPicPr>
            <a:picLocks noChangeAspect="1"/>
          </p:cNvPicPr>
          <p:nvPr/>
        </p:nvPicPr>
        <p:blipFill rotWithShape="1">
          <a:blip r:embed="rId2"/>
          <a:srcRect l="20617" r="10232" b="2"/>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39" name="Freeform: Shape 38">
            <a:extLst>
              <a:ext uri="{FF2B5EF4-FFF2-40B4-BE49-F238E27FC236}">
                <a16:creationId xmlns:a16="http://schemas.microsoft.com/office/drawing/2014/main" id="{96349AB3-1BD3-41E1-8979-1DBDCB5CD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 name="Content Placeholder 2">
            <a:extLst>
              <a:ext uri="{FF2B5EF4-FFF2-40B4-BE49-F238E27FC236}">
                <a16:creationId xmlns:a16="http://schemas.microsoft.com/office/drawing/2014/main" id="{B099729D-0C02-CFDD-BB9B-0FF4C42F1B5C}"/>
              </a:ext>
            </a:extLst>
          </p:cNvPr>
          <p:cNvSpPr>
            <a:spLocks noGrp="1"/>
          </p:cNvSpPr>
          <p:nvPr>
            <p:ph idx="1"/>
          </p:nvPr>
        </p:nvSpPr>
        <p:spPr>
          <a:xfrm>
            <a:off x="6191075" y="3007389"/>
            <a:ext cx="5265649" cy="3051173"/>
          </a:xfrm>
        </p:spPr>
        <p:txBody>
          <a:bodyPr anchor="t">
            <a:normAutofit/>
          </a:bodyPr>
          <a:lstStyle/>
          <a:p>
            <a:pPr>
              <a:buClr>
                <a:srgbClr val="D34817">
                  <a:lumMod val="75000"/>
                </a:srgbClr>
              </a:buClr>
            </a:pPr>
            <a:r>
              <a:rPr lang="en-GB" sz="1200" dirty="0">
                <a:solidFill>
                  <a:srgbClr val="000000"/>
                </a:solidFill>
                <a:latin typeface="Arial" panose="020B0604020202020204" pitchFamily="34" charset="0"/>
                <a:cs typeface="Arial" panose="020B0604020202020204" pitchFamily="34" charset="0"/>
              </a:rPr>
              <a:t>A hypothesis is a testable statement used to test the relationship between two or more variables or an observed phenomenon that has not yet been proven (Ivy </a:t>
            </a:r>
            <a:r>
              <a:rPr lang="en-GB" sz="1200" dirty="0" err="1">
                <a:solidFill>
                  <a:srgbClr val="000000"/>
                </a:solidFill>
                <a:latin typeface="Arial" panose="020B0604020202020204" pitchFamily="34" charset="0"/>
                <a:cs typeface="Arial" panose="020B0604020202020204" pitchFamily="34" charset="0"/>
              </a:rPr>
              <a:t>Wigmore</a:t>
            </a:r>
            <a:r>
              <a:rPr lang="en-GB" sz="1200" dirty="0">
                <a:solidFill>
                  <a:srgbClr val="000000"/>
                </a:solidFill>
                <a:latin typeface="Arial" panose="020B0604020202020204" pitchFamily="34" charset="0"/>
                <a:cs typeface="Arial" panose="020B0604020202020204" pitchFamily="34" charset="0"/>
              </a:rPr>
              <a:t>, 2017). The hypothesis we have chosen to prove or disprove through our survey is that "More university students find Moodle a more helpful educational tool to use than MS Teams and other social media platforms". </a:t>
            </a:r>
          </a:p>
          <a:p>
            <a:pPr>
              <a:buClr>
                <a:srgbClr val="9E3611"/>
              </a:buClr>
            </a:pPr>
            <a:r>
              <a:rPr lang="en-GB" sz="1200" dirty="0">
                <a:solidFill>
                  <a:srgbClr val="000000"/>
                </a:solidFill>
                <a:latin typeface="Arial" panose="020B0604020202020204" pitchFamily="34" charset="0"/>
                <a:cs typeface="Arial" panose="020B0604020202020204" pitchFamily="34" charset="0"/>
              </a:rPr>
              <a:t>One of the leading advantages of using Moodle is its navigation home page. The layout is clear and easy to use, the language used is simple and avoids use of jargon and it is accessible from any device as long as you are connected to the internet.</a:t>
            </a:r>
          </a:p>
          <a:p>
            <a:pPr>
              <a:buClr>
                <a:srgbClr val="9E3611"/>
              </a:buClr>
            </a:pPr>
            <a:endParaRPr lang="en-GB" sz="1100" dirty="0">
              <a:solidFill>
                <a:srgbClr val="000000"/>
              </a:solidFill>
            </a:endParaRPr>
          </a:p>
        </p:txBody>
      </p:sp>
      <p:grpSp>
        <p:nvGrpSpPr>
          <p:cNvPr id="41" name="Group 40">
            <a:extLst>
              <a:ext uri="{FF2B5EF4-FFF2-40B4-BE49-F238E27FC236}">
                <a16:creationId xmlns:a16="http://schemas.microsoft.com/office/drawing/2014/main" id="{54CA915D-BDF0-41F8-B00E-FB186EFF7B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2" name="Oval 41">
              <a:extLst>
                <a:ext uri="{FF2B5EF4-FFF2-40B4-BE49-F238E27FC236}">
                  <a16:creationId xmlns:a16="http://schemas.microsoft.com/office/drawing/2014/main" id="{317AAC03-BF64-4E67-9032-3BD024998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43" name="Oval 42">
              <a:extLst>
                <a:ext uri="{FF2B5EF4-FFF2-40B4-BE49-F238E27FC236}">
                  <a16:creationId xmlns:a16="http://schemas.microsoft.com/office/drawing/2014/main" id="{1A131397-5A45-4344-9983-5E400A3EA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3250406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9FEF9-ACDF-363D-4171-F7EB7ED559D2}"/>
              </a:ext>
            </a:extLst>
          </p:cNvPr>
          <p:cNvSpPr>
            <a:spLocks noGrp="1"/>
          </p:cNvSpPr>
          <p:nvPr>
            <p:ph type="title"/>
          </p:nvPr>
        </p:nvSpPr>
        <p:spPr/>
        <p:txBody>
          <a:bodyPr>
            <a:normAutofit/>
          </a:bodyPr>
          <a:lstStyle/>
          <a:p>
            <a:r>
              <a:rPr lang="en-GB" sz="4400" dirty="0">
                <a:latin typeface="Arial Black" panose="020B0A04020102020204" pitchFamily="34" charset="0"/>
              </a:rPr>
              <a:t>Reference List</a:t>
            </a:r>
          </a:p>
        </p:txBody>
      </p:sp>
      <p:sp>
        <p:nvSpPr>
          <p:cNvPr id="3" name="Content Placeholder 2">
            <a:extLst>
              <a:ext uri="{FF2B5EF4-FFF2-40B4-BE49-F238E27FC236}">
                <a16:creationId xmlns:a16="http://schemas.microsoft.com/office/drawing/2014/main" id="{C6092CC7-DA0A-D9C6-E594-4EE6C6A58FE0}"/>
              </a:ext>
            </a:extLst>
          </p:cNvPr>
          <p:cNvSpPr>
            <a:spLocks noGrp="1"/>
          </p:cNvSpPr>
          <p:nvPr>
            <p:ph idx="1"/>
          </p:nvPr>
        </p:nvSpPr>
        <p:spPr/>
        <p:txBody>
          <a:bodyPr/>
          <a:lstStyle/>
          <a:p>
            <a:r>
              <a:rPr lang="en-GB" sz="1400" dirty="0">
                <a:solidFill>
                  <a:srgbClr val="000000"/>
                </a:solidFill>
                <a:latin typeface="Arial" panose="020B0604020202020204" pitchFamily="34" charset="0"/>
                <a:ea typeface="+mn-lt"/>
                <a:cs typeface="Arial" panose="020B0604020202020204" pitchFamily="34" charset="0"/>
              </a:rPr>
              <a:t>Adams, T. (2022) What is the Importance of Digital Skills in the Workplace? Available at: </a:t>
            </a:r>
            <a:r>
              <a:rPr lang="en-GB" sz="1400" dirty="0">
                <a:solidFill>
                  <a:srgbClr val="000000"/>
                </a:solidFill>
                <a:latin typeface="Arial" panose="020B0604020202020204" pitchFamily="34" charset="0"/>
                <a:ea typeface="+mn-lt"/>
                <a:cs typeface="Arial" panose="020B0604020202020204" pitchFamily="34" charset="0"/>
                <a:hlinkClick r:id="rId2"/>
              </a:rPr>
              <a:t>https://www.highspeedtraining.co.uk/hub/digital-skills-for-the-workplace/</a:t>
            </a:r>
            <a:r>
              <a:rPr lang="en-GB" sz="1400" dirty="0">
                <a:solidFill>
                  <a:srgbClr val="000000"/>
                </a:solidFill>
                <a:latin typeface="Arial" panose="020B0604020202020204" pitchFamily="34" charset="0"/>
                <a:ea typeface="+mn-lt"/>
                <a:cs typeface="Arial" panose="020B0604020202020204" pitchFamily="34" charset="0"/>
              </a:rPr>
              <a:t>. (Accessed on 18/02/2023)</a:t>
            </a:r>
          </a:p>
          <a:p>
            <a:r>
              <a:rPr lang="en-GB" sz="1400" dirty="0" err="1">
                <a:solidFill>
                  <a:srgbClr val="000000"/>
                </a:solidFill>
                <a:latin typeface="Arial" panose="020B0604020202020204" pitchFamily="34" charset="0"/>
                <a:ea typeface="+mn-lt"/>
                <a:cs typeface="Arial" panose="020B0604020202020204" pitchFamily="34" charset="0"/>
              </a:rPr>
              <a:t>Sriganthan</a:t>
            </a:r>
            <a:r>
              <a:rPr lang="en-GB" sz="1400" dirty="0">
                <a:solidFill>
                  <a:srgbClr val="000000"/>
                </a:solidFill>
                <a:latin typeface="Arial" panose="020B0604020202020204" pitchFamily="34" charset="0"/>
                <a:ea typeface="+mn-lt"/>
                <a:cs typeface="Arial" panose="020B0604020202020204" pitchFamily="34" charset="0"/>
              </a:rPr>
              <a:t>, A. (2023) Employers struggle to fill digital vacancies as only one in 10 workers possess the skills, report finds. Available at: </a:t>
            </a:r>
            <a:r>
              <a:rPr lang="en-GB" sz="1400" dirty="0">
                <a:solidFill>
                  <a:srgbClr val="000000"/>
                </a:solidFill>
                <a:latin typeface="Arial" panose="020B0604020202020204" pitchFamily="34" charset="0"/>
                <a:ea typeface="+mn-lt"/>
                <a:cs typeface="Arial" panose="020B0604020202020204" pitchFamily="34" charset="0"/>
                <a:hlinkClick r:id="rId3"/>
              </a:rPr>
              <a:t>https://www.peoplemanagement.co.uk/article/1814792/employers-struggle-fill-digital-vacancies-one-10-workers-possess-skills-report-finds</a:t>
            </a:r>
            <a:r>
              <a:rPr lang="en-GB" sz="1400" dirty="0">
                <a:solidFill>
                  <a:srgbClr val="000000"/>
                </a:solidFill>
                <a:latin typeface="Arial" panose="020B0604020202020204" pitchFamily="34" charset="0"/>
                <a:ea typeface="+mn-lt"/>
                <a:cs typeface="Arial" panose="020B0604020202020204" pitchFamily="34" charset="0"/>
              </a:rPr>
              <a:t>. (Accessed on 18/02/2023)</a:t>
            </a:r>
          </a:p>
          <a:p>
            <a:r>
              <a:rPr lang="en-GB" sz="1400" dirty="0">
                <a:solidFill>
                  <a:srgbClr val="000000"/>
                </a:solidFill>
                <a:latin typeface="Arial" panose="020B0604020202020204" pitchFamily="34" charset="0"/>
                <a:cs typeface="Arial" panose="020B0604020202020204" pitchFamily="34" charset="0"/>
              </a:rPr>
              <a:t>Bhandari, P. (2022) What Is Quantitative Research? Available at: </a:t>
            </a:r>
            <a:r>
              <a:rPr lang="en-GB" sz="1400" dirty="0">
                <a:solidFill>
                  <a:srgbClr val="000000"/>
                </a:solidFill>
                <a:latin typeface="Arial" panose="020B0604020202020204" pitchFamily="34" charset="0"/>
                <a:cs typeface="Arial" panose="020B0604020202020204" pitchFamily="34" charset="0"/>
                <a:hlinkClick r:id="rId4"/>
              </a:rPr>
              <a:t>https://www.scribbr.co.uk/research-methods/introduction-to-quantitative-research/</a:t>
            </a:r>
            <a:r>
              <a:rPr lang="en-GB" sz="1400" dirty="0">
                <a:solidFill>
                  <a:srgbClr val="000000"/>
                </a:solidFill>
                <a:latin typeface="Arial" panose="020B0604020202020204" pitchFamily="34" charset="0"/>
                <a:cs typeface="Arial" panose="020B0604020202020204" pitchFamily="34" charset="0"/>
              </a:rPr>
              <a:t>. </a:t>
            </a:r>
            <a:r>
              <a:rPr lang="en-GB" sz="1400">
                <a:solidFill>
                  <a:srgbClr val="000000"/>
                </a:solidFill>
                <a:latin typeface="Arial" panose="020B0604020202020204" pitchFamily="34" charset="0"/>
                <a:cs typeface="Arial" panose="020B0604020202020204" pitchFamily="34" charset="0"/>
              </a:rPr>
              <a:t>(Accessed on 18/02/2023)</a:t>
            </a:r>
            <a:endParaRPr lang="en-GB" sz="1400" dirty="0">
              <a:solidFill>
                <a:srgbClr val="000000"/>
              </a:solidFill>
              <a:latin typeface="Arial" panose="020B0604020202020204" pitchFamily="34" charset="0"/>
              <a:ea typeface="+mn-lt"/>
              <a:cs typeface="Arial" panose="020B0604020202020204" pitchFamily="34" charset="0"/>
            </a:endParaRPr>
          </a:p>
          <a:p>
            <a:r>
              <a:rPr lang="en-GB" sz="1400" dirty="0">
                <a:solidFill>
                  <a:srgbClr val="000000"/>
                </a:solidFill>
                <a:latin typeface="Arial" panose="020B0604020202020204" pitchFamily="34" charset="0"/>
                <a:cs typeface="Arial" panose="020B0604020202020204" pitchFamily="34" charset="0"/>
              </a:rPr>
              <a:t>Bhandari, P. (2022) Ethical Considerations in Research. Available at: </a:t>
            </a:r>
            <a:r>
              <a:rPr lang="en-GB" sz="1400" dirty="0">
                <a:solidFill>
                  <a:srgbClr val="000000"/>
                </a:solidFill>
                <a:latin typeface="Arial" panose="020B0604020202020204" pitchFamily="34" charset="0"/>
                <a:cs typeface="Arial" panose="020B0604020202020204" pitchFamily="34" charset="0"/>
                <a:hlinkClick r:id="rId5"/>
              </a:rPr>
              <a:t>https://www.scribbr.co.uk/research-methods/ethical-considerations/#:~:text=considerations%20in%20research%3F-,Ethical%20considerations%20in%20research%20are%20a%20set%20of%20principles%20that,for%20harm%2C%20and%20results%20communication</a:t>
            </a:r>
            <a:r>
              <a:rPr lang="en-GB" sz="1400" dirty="0">
                <a:solidFill>
                  <a:srgbClr val="000000"/>
                </a:solidFill>
                <a:latin typeface="Arial" panose="020B0604020202020204" pitchFamily="34" charset="0"/>
                <a:cs typeface="Arial" panose="020B0604020202020204" pitchFamily="34" charset="0"/>
              </a:rPr>
              <a:t>. (Accessed on 18/02/2023)</a:t>
            </a:r>
          </a:p>
          <a:p>
            <a:r>
              <a:rPr lang="en-GB" sz="1400" dirty="0" err="1">
                <a:solidFill>
                  <a:srgbClr val="000000"/>
                </a:solidFill>
                <a:latin typeface="Arial" panose="020B0604020202020204" pitchFamily="34" charset="0"/>
                <a:cs typeface="Arial" panose="020B0604020202020204" pitchFamily="34" charset="0"/>
              </a:rPr>
              <a:t>Wigmore</a:t>
            </a:r>
            <a:r>
              <a:rPr lang="en-GB" sz="1400" dirty="0">
                <a:solidFill>
                  <a:srgbClr val="000000"/>
                </a:solidFill>
                <a:latin typeface="Arial" panose="020B0604020202020204" pitchFamily="34" charset="0"/>
                <a:cs typeface="Arial" panose="020B0604020202020204" pitchFamily="34" charset="0"/>
              </a:rPr>
              <a:t>, I. (2017)  What Is A Hypothesis. Available at: </a:t>
            </a:r>
            <a:r>
              <a:rPr lang="en-GB" sz="1400" dirty="0">
                <a:latin typeface="Arial" panose="020B0604020202020204" pitchFamily="34" charset="0"/>
                <a:ea typeface="+mn-lt"/>
                <a:cs typeface="Arial" panose="020B0604020202020204" pitchFamily="34" charset="0"/>
                <a:hlinkClick r:id="rId6"/>
              </a:rPr>
              <a:t>https://www.techtarget.com/whatis/definition/hypothesis#:~:text=A%20hypothesis%20(plural%3A%20hypotheses),explanation%20for%20some%20observed%20phenomenon</a:t>
            </a:r>
            <a:r>
              <a:rPr lang="en-GB" sz="1400" dirty="0">
                <a:latin typeface="Arial" panose="020B0604020202020204" pitchFamily="34" charset="0"/>
                <a:ea typeface="+mn-lt"/>
                <a:cs typeface="Arial" panose="020B0604020202020204" pitchFamily="34" charset="0"/>
              </a:rPr>
              <a:t>.  (Accessed 18/02/2023) </a:t>
            </a:r>
          </a:p>
          <a:p>
            <a:endParaRPr lang="en-GB" sz="1400" dirty="0">
              <a:solidFill>
                <a:srgbClr val="000000"/>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480680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3" ma:contentTypeDescription="Create a new document." ma:contentTypeScope="" ma:versionID="d8c3d7d912a6c35ac8cfefddcbc99c93">
  <xsd:schema xmlns:xsd="http://www.w3.org/2001/XMLSchema" xmlns:xs="http://www.w3.org/2001/XMLSchema" xmlns:p="http://schemas.microsoft.com/office/2006/metadata/properties" xmlns:ns3="0d4f6ffa-9f28-4e2a-a23f-4264c91c95c3" targetNamespace="http://schemas.microsoft.com/office/2006/metadata/properties" ma:root="true" ma:fieldsID="c7da3b993224b9c0b27c0ff43ec44f2f" ns3:_="">
    <xsd:import namespace="0d4f6ffa-9f28-4e2a-a23f-4264c91c95c3"/>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BF4C1EA-FD61-43F8-874B-9FAFDB47DB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B5AA39-6C09-4910-9820-645AF2EFF49C}">
  <ds:schemaRefs>
    <ds:schemaRef ds:uri="http://schemas.microsoft.com/sharepoint/v3/contenttype/forms"/>
  </ds:schemaRefs>
</ds:datastoreItem>
</file>

<file path=customXml/itemProps3.xml><?xml version="1.0" encoding="utf-8"?>
<ds:datastoreItem xmlns:ds="http://schemas.openxmlformats.org/officeDocument/2006/customXml" ds:itemID="{934D0E3A-EFCB-4252-8028-2915F9D1B1DF}">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0d4f6ffa-9f28-4e2a-a23f-4264c91c95c3"/>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991</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vt:lpstr>
      <vt:lpstr>Arial Black</vt:lpstr>
      <vt:lpstr>Calibri</vt:lpstr>
      <vt:lpstr>Rockwell</vt:lpstr>
      <vt:lpstr>Rockwell Condensed</vt:lpstr>
      <vt:lpstr>Rockwell Extra Bold</vt:lpstr>
      <vt:lpstr>Wingdings</vt:lpstr>
      <vt:lpstr>Wood Type</vt:lpstr>
      <vt:lpstr>LCHS 4002 Digital Skills and Research Methods 2231215/2219523/2225289/ digital skills and research  Assignment Title: Are digital skills important for study and work?  Lecturer's Name: Dr Olu Adegbite </vt:lpstr>
      <vt:lpstr>introduction</vt:lpstr>
      <vt:lpstr>How? What? Why? Where?</vt:lpstr>
      <vt:lpstr>Proposed method </vt:lpstr>
      <vt:lpstr>Ethical consideration</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Emma</cp:lastModifiedBy>
  <cp:revision>1</cp:revision>
  <dcterms:created xsi:type="dcterms:W3CDTF">2023-02-10T14:41:38Z</dcterms:created>
  <dcterms:modified xsi:type="dcterms:W3CDTF">2023-03-02T13:53:55Z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