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0" r:id="rId1"/>
  </p:sldMasterIdLst>
  <p:sldIdLst>
    <p:sldId id="256" r:id="rId2"/>
    <p:sldId id="262" r:id="rId3"/>
    <p:sldId id="257" r:id="rId4"/>
    <p:sldId id="259" r:id="rId5"/>
    <p:sldId id="260" r:id="rId6"/>
    <p:sldId id="263" r:id="rId7"/>
    <p:sldId id="261" r:id="rId8"/>
    <p:sldId id="264" r:id="rId9"/>
    <p:sldId id="265"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0AE5EF-2A4B-B98D-4870-E4343FDDD51E}" v="1022" dt="2020-06-05T17:53:52.482"/>
    <p1510:client id="{2C83B4EC-F25F-17E1-5400-89D5B34E6975}" v="2901" dt="2020-06-05T02:53:26.042"/>
    <p1510:client id="{593C6F5C-5C9E-4119-B0A8-244E98B3B729}" v="1805" dt="2020-06-04T23:11:53.629"/>
    <p1510:client id="{6675D6A2-8532-F93A-D48A-0051C4F023A5}" v="1416" dt="2020-06-05T16:39:10.9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71" d="100"/>
          <a:sy n="71" d="100"/>
        </p:scale>
        <p:origin x="66" y="7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53340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542378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7040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6/5/2020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918765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092524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33092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23352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669124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5913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83197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842834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053420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339564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342325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4093030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70440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6/5/2020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0293344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www.ancient-hebrew.org/dss/dead-sea-scroll-text-of-psalm-138.htm"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imj.org.il/en/wings/shrine-book/dead-sea-scrolls" TargetMode="External"/><Relationship Id="rId2" Type="http://schemas.openxmlformats.org/officeDocument/2006/relationships/hyperlink" Target="http://dss.collections.imj.org.il/significance" TargetMode="External"/><Relationship Id="rId1" Type="http://schemas.openxmlformats.org/officeDocument/2006/relationships/slideLayout" Target="../slideLayouts/slideLayout2.xml"/><Relationship Id="rId4" Type="http://schemas.openxmlformats.org/officeDocument/2006/relationships/hyperlink" Target="https://www.biblicaltheology.com/Research/TrstenskyF0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solidFill>
                  <a:schemeClr val="tx1"/>
                </a:solidFill>
              </a:rPr>
              <a:t>The Essenes and the Dead Sea Scrolls.</a:t>
            </a:r>
          </a:p>
        </p:txBody>
      </p:sp>
      <p:sp>
        <p:nvSpPr>
          <p:cNvPr id="3" name="Subtitle 2"/>
          <p:cNvSpPr>
            <a:spLocks noGrp="1"/>
          </p:cNvSpPr>
          <p:nvPr>
            <p:ph type="subTitle" idx="1"/>
          </p:nvPr>
        </p:nvSpPr>
        <p:spPr/>
        <p:txBody>
          <a:bodyPr/>
          <a:lstStyle/>
          <a:p>
            <a:r>
              <a:rPr lang="en-US" dirty="0"/>
              <a:t>Jade </a:t>
            </a:r>
            <a:r>
              <a:rPr lang="en-US" dirty="0" err="1"/>
              <a:t>Welsenaer</a:t>
            </a:r>
            <a:r>
              <a:rPr lang="en-US" dirty="0"/>
              <a:t>. (1802270)</a:t>
            </a:r>
          </a:p>
        </p:txBody>
      </p:sp>
    </p:spTree>
    <p:extLst>
      <p:ext uri="{BB962C8B-B14F-4D97-AF65-F5344CB8AC3E}">
        <p14:creationId xmlns:p14="http://schemas.microsoft.com/office/powerpoint/2010/main" val="521040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8369844-B327-4D49-98E4-827203ADF0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 name="Straight Connector 7">
              <a:extLst>
                <a:ext uri="{FF2B5EF4-FFF2-40B4-BE49-F238E27FC236}">
                  <a16:creationId xmlns:a16="http://schemas.microsoft.com/office/drawing/2014/main" id="{715249AA-E70E-4DAE-A265-2E3DE9D7C9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DD16B149-ADB4-41B1-A60E-1A03588790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Rectangle 23">
              <a:extLst>
                <a:ext uri="{FF2B5EF4-FFF2-40B4-BE49-F238E27FC236}">
                  <a16:creationId xmlns:a16="http://schemas.microsoft.com/office/drawing/2014/main" id="{B53998E5-48EB-4528-87CF-792F41468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25">
              <a:extLst>
                <a:ext uri="{FF2B5EF4-FFF2-40B4-BE49-F238E27FC236}">
                  <a16:creationId xmlns:a16="http://schemas.microsoft.com/office/drawing/2014/main" id="{870554EF-7AD0-4B55-9FFF-38E8FA108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2CB215DE-9630-439F-A0A9-1D96839C5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7">
              <a:extLst>
                <a:ext uri="{FF2B5EF4-FFF2-40B4-BE49-F238E27FC236}">
                  <a16:creationId xmlns:a16="http://schemas.microsoft.com/office/drawing/2014/main" id="{F73C83A3-9645-481D-A4C0-430939918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8">
              <a:extLst>
                <a:ext uri="{FF2B5EF4-FFF2-40B4-BE49-F238E27FC236}">
                  <a16:creationId xmlns:a16="http://schemas.microsoft.com/office/drawing/2014/main" id="{2FA98AB7-2E6E-4C28-BB73-33EA56364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9">
              <a:extLst>
                <a:ext uri="{FF2B5EF4-FFF2-40B4-BE49-F238E27FC236}">
                  <a16:creationId xmlns:a16="http://schemas.microsoft.com/office/drawing/2014/main" id="{C11A2791-813E-4B8A-BE6F-BF3F8979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6DFFDA6E-1AB0-456D-9AFE-6CA686043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3E3E1654-1512-4D06-9969-80D50078F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19" name="Rectangle 18">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22" name="Straight Connector 21">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520012"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7086425-0E2A-4C60-BCE8-D3B3696AC675}"/>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dirty="0">
                <a:solidFill>
                  <a:schemeClr val="tx1"/>
                </a:solidFill>
              </a:rPr>
              <a:t>The Essenes.</a:t>
            </a:r>
          </a:p>
        </p:txBody>
      </p:sp>
      <p:sp>
        <p:nvSpPr>
          <p:cNvPr id="30" name="Freeform: Shape 29">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72804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615D5-F9E3-4555-88FA-DAC66276EB0B}"/>
              </a:ext>
            </a:extLst>
          </p:cNvPr>
          <p:cNvSpPr>
            <a:spLocks noGrp="1"/>
          </p:cNvSpPr>
          <p:nvPr>
            <p:ph type="title"/>
          </p:nvPr>
        </p:nvSpPr>
        <p:spPr/>
        <p:txBody>
          <a:bodyPr>
            <a:normAutofit/>
          </a:bodyPr>
          <a:lstStyle/>
          <a:p>
            <a:r>
              <a:rPr lang="en-GB" sz="4000" dirty="0">
                <a:solidFill>
                  <a:schemeClr val="tx1"/>
                </a:solidFill>
              </a:rPr>
              <a:t>Who were they?</a:t>
            </a:r>
            <a:br>
              <a:rPr lang="en-GB" sz="4000" dirty="0">
                <a:solidFill>
                  <a:schemeClr val="tx1"/>
                </a:solidFill>
              </a:rPr>
            </a:br>
            <a:r>
              <a:rPr lang="en-GB" sz="3200" dirty="0">
                <a:solidFill>
                  <a:schemeClr val="tx1"/>
                </a:solidFill>
              </a:rPr>
              <a:t>Flavius Josephus.</a:t>
            </a:r>
            <a:endParaRPr lang="en-GB" sz="4000" dirty="0">
              <a:solidFill>
                <a:schemeClr val="tx1"/>
              </a:solidFill>
            </a:endParaRPr>
          </a:p>
        </p:txBody>
      </p:sp>
      <p:sp>
        <p:nvSpPr>
          <p:cNvPr id="3" name="Content Placeholder 2">
            <a:extLst>
              <a:ext uri="{FF2B5EF4-FFF2-40B4-BE49-F238E27FC236}">
                <a16:creationId xmlns:a16="http://schemas.microsoft.com/office/drawing/2014/main" id="{B1D1E228-8C25-43ED-8F94-785E5BEF5C3D}"/>
              </a:ext>
            </a:extLst>
          </p:cNvPr>
          <p:cNvSpPr>
            <a:spLocks noGrp="1"/>
          </p:cNvSpPr>
          <p:nvPr>
            <p:ph idx="1"/>
          </p:nvPr>
        </p:nvSpPr>
        <p:spPr>
          <a:xfrm>
            <a:off x="677334" y="1973683"/>
            <a:ext cx="8596668" cy="4326471"/>
          </a:xfrm>
        </p:spPr>
        <p:txBody>
          <a:bodyPr vert="horz" lIns="91440" tIns="45720" rIns="91440" bIns="45720" rtlCol="0" anchor="t">
            <a:normAutofit lnSpcReduction="10000"/>
          </a:bodyPr>
          <a:lstStyle/>
          <a:p>
            <a:r>
              <a:rPr lang="en-GB"/>
              <a:t>According to Josephus, he describes an idea that there are three (to four) diverse communities when it came to the ways in which Judaism had once been practiced.</a:t>
            </a:r>
            <a:endParaRPr lang="en-GB" dirty="0"/>
          </a:p>
          <a:p>
            <a:r>
              <a:rPr lang="en-GB"/>
              <a:t>One of these main three mentioned were the Essenes.</a:t>
            </a:r>
            <a:endParaRPr lang="en-GB" dirty="0"/>
          </a:p>
          <a:p>
            <a:pPr marL="0" indent="0">
              <a:buNone/>
            </a:pPr>
            <a:endParaRPr lang="en-GB" b="1" i="1" dirty="0"/>
          </a:p>
          <a:p>
            <a:pPr marL="0" indent="0" algn="ctr">
              <a:buNone/>
            </a:pPr>
            <a:r>
              <a:rPr lang="en-GB" sz="1800" b="1" i="1"/>
              <a:t>"And the third sect, which pretends to a severer discipline, are called Essenes</a:t>
            </a:r>
            <a:r>
              <a:rPr lang="en-GB" b="1" i="1"/>
              <a:t>."</a:t>
            </a:r>
            <a:endParaRPr lang="en-GB"/>
          </a:p>
          <a:p>
            <a:pPr marL="0" indent="0" algn="ctr">
              <a:buNone/>
            </a:pPr>
            <a:r>
              <a:rPr lang="en-GB"/>
              <a:t>(</a:t>
            </a:r>
            <a:r>
              <a:rPr lang="en-GB" sz="1800"/>
              <a:t>J. BJ. 2.119.)</a:t>
            </a:r>
            <a:br>
              <a:rPr lang="en-GB" sz="1800" dirty="0"/>
            </a:br>
            <a:endParaRPr lang="en-GB"/>
          </a:p>
          <a:p>
            <a:r>
              <a:rPr lang="en-GB"/>
              <a:t>He describes those who lived and practiced in the Essenes community as 'Jews by birth'. (J. BJ. 2.119)</a:t>
            </a:r>
          </a:p>
          <a:p>
            <a:r>
              <a:rPr lang="en-GB"/>
              <a:t>In a sense, by describing this community as 'Jews by birth', it suggests that Josephus believed that their practices and way of living represented the Jewish community better than most others at the time.</a:t>
            </a:r>
            <a:endParaRPr lang="en-GB" dirty="0"/>
          </a:p>
        </p:txBody>
      </p:sp>
    </p:spTree>
    <p:extLst>
      <p:ext uri="{BB962C8B-B14F-4D97-AF65-F5344CB8AC3E}">
        <p14:creationId xmlns:p14="http://schemas.microsoft.com/office/powerpoint/2010/main" val="508326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AFD8E-F2E4-4F0E-ACA7-D0575AF53728}"/>
              </a:ext>
            </a:extLst>
          </p:cNvPr>
          <p:cNvSpPr>
            <a:spLocks noGrp="1"/>
          </p:cNvSpPr>
          <p:nvPr>
            <p:ph type="title"/>
          </p:nvPr>
        </p:nvSpPr>
        <p:spPr/>
        <p:txBody>
          <a:bodyPr/>
          <a:lstStyle/>
          <a:p>
            <a:r>
              <a:rPr lang="en-GB" sz="4000" dirty="0">
                <a:solidFill>
                  <a:schemeClr val="tx1"/>
                </a:solidFill>
              </a:rPr>
              <a:t>Who were they?</a:t>
            </a:r>
            <a:br>
              <a:rPr lang="en-GB" sz="4000" dirty="0">
                <a:solidFill>
                  <a:schemeClr val="tx1"/>
                </a:solidFill>
              </a:rPr>
            </a:br>
            <a:r>
              <a:rPr lang="en-GB" sz="3200" dirty="0">
                <a:solidFill>
                  <a:schemeClr val="tx1"/>
                </a:solidFill>
              </a:rPr>
              <a:t>Flavius Josephus.</a:t>
            </a:r>
          </a:p>
        </p:txBody>
      </p:sp>
      <p:sp>
        <p:nvSpPr>
          <p:cNvPr id="3" name="Content Placeholder 2">
            <a:extLst>
              <a:ext uri="{FF2B5EF4-FFF2-40B4-BE49-F238E27FC236}">
                <a16:creationId xmlns:a16="http://schemas.microsoft.com/office/drawing/2014/main" id="{FC9799E4-2500-43CF-B51F-A5480C9A6E5A}"/>
              </a:ext>
            </a:extLst>
          </p:cNvPr>
          <p:cNvSpPr>
            <a:spLocks noGrp="1"/>
          </p:cNvSpPr>
          <p:nvPr>
            <p:ph idx="1"/>
          </p:nvPr>
        </p:nvSpPr>
        <p:spPr>
          <a:xfrm>
            <a:off x="677334" y="1930551"/>
            <a:ext cx="8596668" cy="4484622"/>
          </a:xfrm>
        </p:spPr>
        <p:txBody>
          <a:bodyPr vert="horz" lIns="91440" tIns="45720" rIns="91440" bIns="45720" rtlCol="0" anchor="t">
            <a:normAutofit/>
          </a:bodyPr>
          <a:lstStyle/>
          <a:p>
            <a:r>
              <a:rPr lang="en-GB" dirty="0"/>
              <a:t>The Essenes were often depicted and describes as being heavily connected and reliant on the idea of purity. For example, Josephus once again describes some of their beliefs.</a:t>
            </a:r>
            <a:endParaRPr lang="en-US" dirty="0"/>
          </a:p>
          <a:p>
            <a:r>
              <a:rPr lang="en-GB" dirty="0"/>
              <a:t>He states that they 'reject pleasures as an evil', but also see passions as a 'virtue'. (J. BJ. 2.120) He also mentions that they did not believe or take part in wedlock, however, that did not mean they disagreed with marriage entirely. (J. BJ. 2.121)</a:t>
            </a:r>
          </a:p>
          <a:p>
            <a:endParaRPr lang="en-GB" dirty="0"/>
          </a:p>
          <a:p>
            <a:pPr marL="0" indent="0" algn="ctr">
              <a:buNone/>
            </a:pPr>
            <a:r>
              <a:rPr lang="en-GB" b="1" dirty="0"/>
              <a:t>"</a:t>
            </a:r>
            <a:r>
              <a:rPr lang="en-GB" b="1" i="1" dirty="0"/>
              <a:t>These men are despisers of riches... Nor is there anyone to be found among them who hath more than another.</a:t>
            </a:r>
            <a:r>
              <a:rPr lang="en-GB" b="1" dirty="0"/>
              <a:t>"</a:t>
            </a:r>
          </a:p>
          <a:p>
            <a:pPr marL="0" indent="0" algn="ctr">
              <a:buNone/>
            </a:pPr>
            <a:r>
              <a:rPr lang="en-GB" dirty="0"/>
              <a:t>(J. BJ. 2.122)</a:t>
            </a:r>
          </a:p>
          <a:p>
            <a:endParaRPr lang="en-GB" dirty="0"/>
          </a:p>
          <a:p>
            <a:endParaRPr lang="en-GB" dirty="0"/>
          </a:p>
        </p:txBody>
      </p:sp>
    </p:spTree>
    <p:extLst>
      <p:ext uri="{BB962C8B-B14F-4D97-AF65-F5344CB8AC3E}">
        <p14:creationId xmlns:p14="http://schemas.microsoft.com/office/powerpoint/2010/main" val="3066779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980EA-3A48-40EF-82C9-87F019DAEF31}"/>
              </a:ext>
            </a:extLst>
          </p:cNvPr>
          <p:cNvSpPr>
            <a:spLocks noGrp="1"/>
          </p:cNvSpPr>
          <p:nvPr>
            <p:ph type="title"/>
          </p:nvPr>
        </p:nvSpPr>
        <p:spPr/>
        <p:txBody>
          <a:bodyPr>
            <a:normAutofit/>
          </a:bodyPr>
          <a:lstStyle/>
          <a:p>
            <a:r>
              <a:rPr lang="en-GB" sz="4000">
                <a:solidFill>
                  <a:schemeClr val="tx1"/>
                </a:solidFill>
              </a:rPr>
              <a:t>The Essenes.</a:t>
            </a:r>
            <a:br>
              <a:rPr lang="en-GB" sz="4000" dirty="0">
                <a:solidFill>
                  <a:schemeClr val="tx1"/>
                </a:solidFill>
              </a:rPr>
            </a:br>
            <a:r>
              <a:rPr lang="en-GB">
                <a:solidFill>
                  <a:schemeClr val="tx1"/>
                </a:solidFill>
              </a:rPr>
              <a:t>Judaism to Josephus.</a:t>
            </a:r>
            <a:endParaRPr lang="en-GB" b="1" dirty="0">
              <a:solidFill>
                <a:schemeClr val="tx1"/>
              </a:solidFill>
            </a:endParaRPr>
          </a:p>
        </p:txBody>
      </p:sp>
      <p:sp>
        <p:nvSpPr>
          <p:cNvPr id="3" name="Content Placeholder 2">
            <a:extLst>
              <a:ext uri="{FF2B5EF4-FFF2-40B4-BE49-F238E27FC236}">
                <a16:creationId xmlns:a16="http://schemas.microsoft.com/office/drawing/2014/main" id="{7FE1A3A5-6484-499D-84E3-F23173178245}"/>
              </a:ext>
            </a:extLst>
          </p:cNvPr>
          <p:cNvSpPr>
            <a:spLocks noGrp="1"/>
          </p:cNvSpPr>
          <p:nvPr>
            <p:ph idx="1"/>
          </p:nvPr>
        </p:nvSpPr>
        <p:spPr>
          <a:xfrm>
            <a:off x="677334" y="1930552"/>
            <a:ext cx="8596668" cy="4657149"/>
          </a:xfrm>
        </p:spPr>
        <p:txBody>
          <a:bodyPr vert="horz" lIns="91440" tIns="45720" rIns="91440" bIns="45720" rtlCol="0" anchor="t">
            <a:normAutofit lnSpcReduction="10000"/>
          </a:bodyPr>
          <a:lstStyle/>
          <a:p>
            <a:r>
              <a:rPr lang="en-GB" dirty="0"/>
              <a:t>To Josephus, his overall judgement of Judaism is that he considers it as a philosophy. (Taylor. 2012. p.51) </a:t>
            </a:r>
            <a:endParaRPr lang="en-US" dirty="0"/>
          </a:p>
          <a:p>
            <a:r>
              <a:rPr lang="en-GB" dirty="0"/>
              <a:t>As stated previously, Josephus split the followers of Judaism into three different 'sects': the Pharisees, the Sadducees and, the Essenes. (Taylor. 2012. p.51) Many suggest that, due to Josephus' primarily Graeco-Roman audience, by splitting Judaism into three diverse categories, it would have been easier to understand the many ways in which the religion had once been practised. (Taylor. 2012. p.51)</a:t>
            </a:r>
          </a:p>
          <a:p>
            <a:endParaRPr lang="en-GB" dirty="0"/>
          </a:p>
          <a:p>
            <a:pPr marL="0" indent="0" algn="ctr">
              <a:buNone/>
            </a:pPr>
            <a:r>
              <a:rPr lang="en-GB" b="1" i="1" dirty="0"/>
              <a:t>"The Doctrine of the Essenes is this: That all things are ascribed to God."</a:t>
            </a:r>
          </a:p>
          <a:p>
            <a:pPr marL="0" indent="0" algn="ctr">
              <a:buNone/>
            </a:pPr>
            <a:r>
              <a:rPr lang="en-GB" dirty="0"/>
              <a:t>(J. AJ. 18.18)</a:t>
            </a:r>
          </a:p>
          <a:p>
            <a:pPr marL="0" indent="0" algn="ctr">
              <a:buNone/>
            </a:pPr>
            <a:endParaRPr lang="en-GB" dirty="0"/>
          </a:p>
          <a:p>
            <a:pPr marL="285750" indent="-285750"/>
            <a:r>
              <a:rPr lang="en-GB" dirty="0"/>
              <a:t>Essentially, what Josephus is trying to say when addressing the Essenes is that their teachings, such as their ideas of purity, are derived from the belief that God has given them everything. That God is the creator of all things.</a:t>
            </a:r>
          </a:p>
        </p:txBody>
      </p:sp>
    </p:spTree>
    <p:extLst>
      <p:ext uri="{BB962C8B-B14F-4D97-AF65-F5344CB8AC3E}">
        <p14:creationId xmlns:p14="http://schemas.microsoft.com/office/powerpoint/2010/main" val="3739744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4" name="Group 36">
            <a:extLst>
              <a:ext uri="{FF2B5EF4-FFF2-40B4-BE49-F238E27FC236}">
                <a16:creationId xmlns:a16="http://schemas.microsoft.com/office/drawing/2014/main" id="{38369844-B327-4D49-98E4-827203ADF0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8" name="Straight Connector 37">
              <a:extLst>
                <a:ext uri="{FF2B5EF4-FFF2-40B4-BE49-F238E27FC236}">
                  <a16:creationId xmlns:a16="http://schemas.microsoft.com/office/drawing/2014/main" id="{715249AA-E70E-4DAE-A265-2E3DE9D7C9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DD16B149-ADB4-41B1-A60E-1A03588790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B53998E5-48EB-4528-87CF-792F41468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5">
              <a:extLst>
                <a:ext uri="{FF2B5EF4-FFF2-40B4-BE49-F238E27FC236}">
                  <a16:creationId xmlns:a16="http://schemas.microsoft.com/office/drawing/2014/main" id="{870554EF-7AD0-4B55-9FFF-38E8FA108D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41">
              <a:extLst>
                <a:ext uri="{FF2B5EF4-FFF2-40B4-BE49-F238E27FC236}">
                  <a16:creationId xmlns:a16="http://schemas.microsoft.com/office/drawing/2014/main" id="{2CB215DE-9630-439F-A0A9-1D96839C5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7">
              <a:extLst>
                <a:ext uri="{FF2B5EF4-FFF2-40B4-BE49-F238E27FC236}">
                  <a16:creationId xmlns:a16="http://schemas.microsoft.com/office/drawing/2014/main" id="{F73C83A3-9645-481D-A4C0-430939918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8">
              <a:extLst>
                <a:ext uri="{FF2B5EF4-FFF2-40B4-BE49-F238E27FC236}">
                  <a16:creationId xmlns:a16="http://schemas.microsoft.com/office/drawing/2014/main" id="{2FA98AB7-2E6E-4C28-BB73-33EA56364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9">
              <a:extLst>
                <a:ext uri="{FF2B5EF4-FFF2-40B4-BE49-F238E27FC236}">
                  <a16:creationId xmlns:a16="http://schemas.microsoft.com/office/drawing/2014/main" id="{C11A2791-813E-4B8A-BE6F-BF3F8979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45">
              <a:extLst>
                <a:ext uri="{FF2B5EF4-FFF2-40B4-BE49-F238E27FC236}">
                  <a16:creationId xmlns:a16="http://schemas.microsoft.com/office/drawing/2014/main" id="{6DFFDA6E-1AB0-456D-9AFE-6CA686043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3E3E1654-1512-4D06-9969-80D50078FB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49" name="Rectangle 48">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50">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52" name="Straight Connector 51">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520012"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Isosceles Triangle 55">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Isosceles Triangle 57">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82600E7D-98FA-443D-ACE1-64DCFA2A7812}"/>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dirty="0">
                <a:solidFill>
                  <a:schemeClr val="tx1"/>
                </a:solidFill>
              </a:rPr>
              <a:t>The Dead Sea Scrolls.</a:t>
            </a:r>
          </a:p>
        </p:txBody>
      </p:sp>
      <p:sp>
        <p:nvSpPr>
          <p:cNvPr id="60" name="Freeform: Shape 59">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72887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EA73B-2B2A-4094-B49E-6A54F785F5D2}"/>
              </a:ext>
            </a:extLst>
          </p:cNvPr>
          <p:cNvSpPr>
            <a:spLocks noGrp="1"/>
          </p:cNvSpPr>
          <p:nvPr>
            <p:ph type="title"/>
          </p:nvPr>
        </p:nvSpPr>
        <p:spPr>
          <a:xfrm>
            <a:off x="676746" y="609600"/>
            <a:ext cx="3729076" cy="1320800"/>
          </a:xfrm>
        </p:spPr>
        <p:txBody>
          <a:bodyPr anchor="ctr">
            <a:normAutofit/>
          </a:bodyPr>
          <a:lstStyle/>
          <a:p>
            <a:r>
              <a:rPr lang="en-GB" sz="4000">
                <a:solidFill>
                  <a:schemeClr val="tx1"/>
                </a:solidFill>
              </a:rPr>
              <a:t>The Dead Sea Scrolls.</a:t>
            </a:r>
          </a:p>
        </p:txBody>
      </p:sp>
      <p:sp>
        <p:nvSpPr>
          <p:cNvPr id="3" name="Content Placeholder 2">
            <a:extLst>
              <a:ext uri="{FF2B5EF4-FFF2-40B4-BE49-F238E27FC236}">
                <a16:creationId xmlns:a16="http://schemas.microsoft.com/office/drawing/2014/main" id="{1A352F4D-CDD8-4D8D-A94C-B1F9213774B5}"/>
              </a:ext>
            </a:extLst>
          </p:cNvPr>
          <p:cNvSpPr>
            <a:spLocks noGrp="1"/>
          </p:cNvSpPr>
          <p:nvPr>
            <p:ph idx="1"/>
          </p:nvPr>
        </p:nvSpPr>
        <p:spPr>
          <a:xfrm>
            <a:off x="685167" y="2160589"/>
            <a:ext cx="3720916" cy="3560733"/>
          </a:xfrm>
        </p:spPr>
        <p:txBody>
          <a:bodyPr vert="horz" lIns="91440" tIns="45720" rIns="91440" bIns="45720" rtlCol="0" anchor="t">
            <a:normAutofit/>
          </a:bodyPr>
          <a:lstStyle/>
          <a:p>
            <a:pPr>
              <a:lnSpc>
                <a:spcPct val="90000"/>
              </a:lnSpc>
            </a:pPr>
            <a:r>
              <a:rPr lang="en-GB" sz="1300" dirty="0"/>
              <a:t>The Dead Sea Scrolls themselves have only been discovered in the last seventy years. When this is put into perspective, this can still be considered a very recent archaeological discovery from the 20th Century.</a:t>
            </a:r>
          </a:p>
          <a:p>
            <a:pPr>
              <a:lnSpc>
                <a:spcPct val="90000"/>
              </a:lnSpc>
            </a:pPr>
            <a:r>
              <a:rPr lang="en-GB" sz="1300" dirty="0"/>
              <a:t>Discovered in 1947 in Qumran, in the north-western area of the Dead Sea. (Taylor. 2012. p.272) Eleven caves were discovered, each holding fragments of what would become known as the Dead Sea Scrolls.</a:t>
            </a:r>
          </a:p>
          <a:p>
            <a:pPr>
              <a:lnSpc>
                <a:spcPct val="90000"/>
              </a:lnSpc>
            </a:pPr>
            <a:r>
              <a:rPr lang="en-GB" sz="1300" dirty="0"/>
              <a:t>Although initially discovered in 1947, Cave 1 was 'rediscovered' around 1948/49, eventually allowing exploration to take place once hostilities were discussed. (</a:t>
            </a:r>
            <a:r>
              <a:rPr lang="en-GB" sz="1300" dirty="0" err="1"/>
              <a:t>Trstenský</a:t>
            </a:r>
            <a:r>
              <a:rPr lang="en-GB" sz="1300" dirty="0"/>
              <a:t>. 2012. p.5.)</a:t>
            </a:r>
          </a:p>
        </p:txBody>
      </p:sp>
      <p:pic>
        <p:nvPicPr>
          <p:cNvPr id="4" name="Picture 4" descr="A picture containing elephant, sitting, small, table&#10;&#10;Description generated with very high confidence">
            <a:extLst>
              <a:ext uri="{FF2B5EF4-FFF2-40B4-BE49-F238E27FC236}">
                <a16:creationId xmlns:a16="http://schemas.microsoft.com/office/drawing/2014/main" id="{8E14F22F-3BA7-4013-8B77-2C701090A17B}"/>
              </a:ext>
            </a:extLst>
          </p:cNvPr>
          <p:cNvPicPr>
            <a:picLocks noChangeAspect="1"/>
          </p:cNvPicPr>
          <p:nvPr/>
        </p:nvPicPr>
        <p:blipFill>
          <a:blip r:embed="rId2"/>
          <a:stretch>
            <a:fillRect/>
          </a:stretch>
        </p:blipFill>
        <p:spPr>
          <a:xfrm>
            <a:off x="4654035" y="2026047"/>
            <a:ext cx="4602747" cy="2301373"/>
          </a:xfrm>
          <a:prstGeom prst="rect">
            <a:avLst/>
          </a:prstGeom>
        </p:spPr>
      </p:pic>
      <p:sp>
        <p:nvSpPr>
          <p:cNvPr id="5" name="TextBox 4">
            <a:extLst>
              <a:ext uri="{FF2B5EF4-FFF2-40B4-BE49-F238E27FC236}">
                <a16:creationId xmlns:a16="http://schemas.microsoft.com/office/drawing/2014/main" id="{B42C00D2-37FD-4EDE-9662-EF9A1BA4E045}"/>
              </a:ext>
            </a:extLst>
          </p:cNvPr>
          <p:cNvSpPr txBox="1"/>
          <p:nvPr/>
        </p:nvSpPr>
        <p:spPr>
          <a:xfrm>
            <a:off x="4954438" y="4278702"/>
            <a:ext cx="4396596"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Dead Sea Scrolls. Avaliable at </a:t>
            </a:r>
            <a:r>
              <a:rPr lang="en-GB" sz="1400" dirty="0">
                <a:ea typeface="+mn-lt"/>
                <a:cs typeface="+mn-lt"/>
                <a:hlinkClick r:id="rId3"/>
              </a:rPr>
              <a:t>https://www.ancient-hebrew.org/dss/dead-sea-scroll-text-of-psalm-138.htm</a:t>
            </a:r>
            <a:r>
              <a:rPr lang="en-GB" sz="1400" dirty="0">
                <a:ea typeface="+mn-lt"/>
                <a:cs typeface="+mn-lt"/>
              </a:rPr>
              <a:t> [Accessed; 3 June 2020]</a:t>
            </a:r>
            <a:endParaRPr lang="en-GB" sz="1400" dirty="0"/>
          </a:p>
        </p:txBody>
      </p:sp>
    </p:spTree>
    <p:extLst>
      <p:ext uri="{BB962C8B-B14F-4D97-AF65-F5344CB8AC3E}">
        <p14:creationId xmlns:p14="http://schemas.microsoft.com/office/powerpoint/2010/main" val="2213340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close up of a brick wall&#10;&#10;Description generated with high confidence">
            <a:extLst>
              <a:ext uri="{FF2B5EF4-FFF2-40B4-BE49-F238E27FC236}">
                <a16:creationId xmlns:a16="http://schemas.microsoft.com/office/drawing/2014/main" id="{49EA1EF8-5854-4E9C-8FC3-E75C3042D48F}"/>
              </a:ext>
            </a:extLst>
          </p:cNvPr>
          <p:cNvPicPr>
            <a:picLocks noChangeAspect="1"/>
          </p:cNvPicPr>
          <p:nvPr/>
        </p:nvPicPr>
        <p:blipFill rotWithShape="1">
          <a:blip r:embed="rId2"/>
          <a:srcRect l="13807" r="21215"/>
          <a:stretch/>
        </p:blipFill>
        <p:spPr>
          <a:xfrm>
            <a:off x="4269854" y="-14378"/>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7D64CEE-6C8B-48B2-BAC8-A6310FDC132E}"/>
              </a:ext>
            </a:extLst>
          </p:cNvPr>
          <p:cNvSpPr>
            <a:spLocks noGrp="1"/>
          </p:cNvSpPr>
          <p:nvPr>
            <p:ph type="title"/>
          </p:nvPr>
        </p:nvSpPr>
        <p:spPr>
          <a:xfrm>
            <a:off x="677333" y="609600"/>
            <a:ext cx="3851123" cy="673819"/>
          </a:xfrm>
        </p:spPr>
        <p:txBody>
          <a:bodyPr>
            <a:noAutofit/>
          </a:bodyPr>
          <a:lstStyle/>
          <a:p>
            <a:r>
              <a:rPr lang="en-GB" sz="4000" dirty="0">
                <a:solidFill>
                  <a:schemeClr val="tx1"/>
                </a:solidFill>
              </a:rPr>
              <a:t>Discovery.</a:t>
            </a:r>
          </a:p>
        </p:txBody>
      </p:sp>
      <p:sp>
        <p:nvSpPr>
          <p:cNvPr id="3" name="Content Placeholder 2">
            <a:extLst>
              <a:ext uri="{FF2B5EF4-FFF2-40B4-BE49-F238E27FC236}">
                <a16:creationId xmlns:a16="http://schemas.microsoft.com/office/drawing/2014/main" id="{5F3182C8-4168-404B-BFEC-6B12D98408FE}"/>
              </a:ext>
            </a:extLst>
          </p:cNvPr>
          <p:cNvSpPr>
            <a:spLocks noGrp="1"/>
          </p:cNvSpPr>
          <p:nvPr>
            <p:ph idx="1"/>
          </p:nvPr>
        </p:nvSpPr>
        <p:spPr>
          <a:xfrm>
            <a:off x="677334" y="1283571"/>
            <a:ext cx="4325574" cy="5332885"/>
          </a:xfrm>
        </p:spPr>
        <p:txBody>
          <a:bodyPr vert="horz" lIns="91440" tIns="45720" rIns="91440" bIns="45720" rtlCol="0" anchor="t">
            <a:normAutofit/>
          </a:bodyPr>
          <a:lstStyle/>
          <a:p>
            <a:pPr>
              <a:lnSpc>
                <a:spcPct val="90000"/>
              </a:lnSpc>
            </a:pPr>
            <a:r>
              <a:rPr lang="en-GB" sz="1700" dirty="0"/>
              <a:t>They were discovered, as stated before, in Qumran and have been dated to have existed around the period from 3rd century BCE, to 1st century CE. (Israel Museum Jerusalem. 2020)</a:t>
            </a:r>
          </a:p>
          <a:p>
            <a:pPr>
              <a:lnSpc>
                <a:spcPct val="90000"/>
              </a:lnSpc>
            </a:pPr>
            <a:r>
              <a:rPr lang="en-GB" sz="1700" dirty="0"/>
              <a:t>Many of the scrolls had been written on parchment paper, while a few others had been written on papyrus. However, as with many historical artefacts, they were not well preserved and were found in large fragments rather than as a whole scroll. (Israel Museum Jerusalem. 2020)</a:t>
            </a:r>
          </a:p>
          <a:p>
            <a:pPr>
              <a:lnSpc>
                <a:spcPct val="90000"/>
              </a:lnSpc>
            </a:pPr>
            <a:r>
              <a:rPr lang="en-GB" sz="1700" dirty="0"/>
              <a:t>Over the years, scholars who have studied these scrolls have been able to reconstruct a total of around 950 manuscripts, each varying in length and size. (Israel Museum, Jerusalem. 2020)</a:t>
            </a:r>
          </a:p>
          <a:p>
            <a:pPr>
              <a:lnSpc>
                <a:spcPct val="90000"/>
              </a:lnSpc>
            </a:pPr>
            <a:endParaRPr lang="en-GB" sz="170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52924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AF140-1D75-452A-AB97-B608D99B985B}"/>
              </a:ext>
            </a:extLst>
          </p:cNvPr>
          <p:cNvSpPr>
            <a:spLocks noGrp="1"/>
          </p:cNvSpPr>
          <p:nvPr>
            <p:ph type="title"/>
          </p:nvPr>
        </p:nvSpPr>
        <p:spPr/>
        <p:txBody>
          <a:bodyPr/>
          <a:lstStyle/>
          <a:p>
            <a:r>
              <a:rPr lang="en-GB" sz="4000" dirty="0">
                <a:solidFill>
                  <a:schemeClr val="tx1"/>
                </a:solidFill>
              </a:rPr>
              <a:t>Connections to the Essenes.</a:t>
            </a:r>
            <a:endParaRPr lang="en-GB" dirty="0">
              <a:solidFill>
                <a:schemeClr val="tx1"/>
              </a:solidFill>
            </a:endParaRPr>
          </a:p>
        </p:txBody>
      </p:sp>
      <p:sp>
        <p:nvSpPr>
          <p:cNvPr id="3" name="Content Placeholder 2">
            <a:extLst>
              <a:ext uri="{FF2B5EF4-FFF2-40B4-BE49-F238E27FC236}">
                <a16:creationId xmlns:a16="http://schemas.microsoft.com/office/drawing/2014/main" id="{D421EBA1-64F4-4A5C-8824-C200620BA283}"/>
              </a:ext>
            </a:extLst>
          </p:cNvPr>
          <p:cNvSpPr>
            <a:spLocks noGrp="1"/>
          </p:cNvSpPr>
          <p:nvPr>
            <p:ph idx="1"/>
          </p:nvPr>
        </p:nvSpPr>
        <p:spPr>
          <a:xfrm>
            <a:off x="677334" y="1714892"/>
            <a:ext cx="8596668" cy="4671526"/>
          </a:xfrm>
        </p:spPr>
        <p:txBody>
          <a:bodyPr vert="horz" lIns="91440" tIns="45720" rIns="91440" bIns="45720" rtlCol="0" anchor="t">
            <a:normAutofit fontScale="92500"/>
          </a:bodyPr>
          <a:lstStyle/>
          <a:p>
            <a:r>
              <a:rPr lang="en-GB" dirty="0"/>
              <a:t>It is believed that the Dead Sea Scrolls have a direct connection to the Essenes, their way of life and their teachings.</a:t>
            </a:r>
          </a:p>
          <a:p>
            <a:r>
              <a:rPr lang="en-GB" dirty="0"/>
              <a:t>Before their discovery, the only way in which we had an idea as to who the Essenes were was through the works of Josephus, Philo and Pliny the Elder. (Israel Museum, Jerusalem. 2020) Although this  allowed us to understand who they were, we cannot take these ancient sources as complete truth due to the many differences.</a:t>
            </a:r>
          </a:p>
          <a:p>
            <a:r>
              <a:rPr lang="en-GB"/>
              <a:t>'Community Rules' is the scroll which is usually associated with the Essenes way of life as many of the scriptures hold parallels to what the Essenes apparently believed as noted by Josephus and others. (Israel Museum, Jerusalem. 2020)</a:t>
            </a:r>
            <a:endParaRPr lang="en-GB" dirty="0"/>
          </a:p>
          <a:p>
            <a:r>
              <a:rPr lang="en-GB"/>
              <a:t>It depicts a community which works together as a collective, much like how Josephus described the Essenes. (Israel Museum, Jerusalem. 2020)</a:t>
            </a:r>
            <a:endParaRPr lang="en-GB" dirty="0"/>
          </a:p>
          <a:p>
            <a:pPr marL="0" indent="0" algn="ctr">
              <a:buNone/>
            </a:pPr>
            <a:r>
              <a:rPr lang="en-GB" b="1" i="1" dirty="0">
                <a:ea typeface="+mn-lt"/>
                <a:cs typeface="+mn-lt"/>
              </a:rPr>
              <a:t>"These last are Jews by birth, and seem to have a greater affection for one </a:t>
            </a:r>
            <a:r>
              <a:rPr lang="en-GB" b="1" i="1">
                <a:ea typeface="+mn-lt"/>
                <a:cs typeface="+mn-lt"/>
              </a:rPr>
              <a:t>another than the other sects have."</a:t>
            </a:r>
            <a:endParaRPr lang="en-GB" b="1" i="1"/>
          </a:p>
          <a:p>
            <a:pPr marL="0" indent="0" algn="ctr">
              <a:buNone/>
            </a:pPr>
            <a:r>
              <a:rPr lang="en-GB"/>
              <a:t>(J. BJ. 2.119)</a:t>
            </a:r>
            <a:endParaRPr lang="en-GB" b="1" dirty="0"/>
          </a:p>
          <a:p>
            <a:endParaRPr lang="en-GB" dirty="0"/>
          </a:p>
        </p:txBody>
      </p:sp>
    </p:spTree>
    <p:extLst>
      <p:ext uri="{BB962C8B-B14F-4D97-AF65-F5344CB8AC3E}">
        <p14:creationId xmlns:p14="http://schemas.microsoft.com/office/powerpoint/2010/main" val="3842602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C9C71-A4C3-485D-9E9E-4191A62C0D4D}"/>
              </a:ext>
            </a:extLst>
          </p:cNvPr>
          <p:cNvSpPr>
            <a:spLocks noGrp="1"/>
          </p:cNvSpPr>
          <p:nvPr>
            <p:ph type="title"/>
          </p:nvPr>
        </p:nvSpPr>
        <p:spPr>
          <a:xfrm>
            <a:off x="677334" y="609600"/>
            <a:ext cx="8596668" cy="659442"/>
          </a:xfrm>
        </p:spPr>
        <p:txBody>
          <a:bodyPr>
            <a:normAutofit fontScale="90000"/>
          </a:bodyPr>
          <a:lstStyle/>
          <a:p>
            <a:r>
              <a:rPr lang="en-GB" sz="4000" dirty="0">
                <a:solidFill>
                  <a:schemeClr val="tx1"/>
                </a:solidFill>
              </a:rPr>
              <a:t>Bibliography.</a:t>
            </a:r>
          </a:p>
        </p:txBody>
      </p:sp>
      <p:sp>
        <p:nvSpPr>
          <p:cNvPr id="3" name="Content Placeholder 2">
            <a:extLst>
              <a:ext uri="{FF2B5EF4-FFF2-40B4-BE49-F238E27FC236}">
                <a16:creationId xmlns:a16="http://schemas.microsoft.com/office/drawing/2014/main" id="{15335EE4-2D97-4E7B-8912-B56D059A254E}"/>
              </a:ext>
            </a:extLst>
          </p:cNvPr>
          <p:cNvSpPr>
            <a:spLocks noGrp="1"/>
          </p:cNvSpPr>
          <p:nvPr>
            <p:ph idx="1"/>
          </p:nvPr>
        </p:nvSpPr>
        <p:spPr>
          <a:xfrm>
            <a:off x="4976164" y="1269193"/>
            <a:ext cx="4297838" cy="5304131"/>
          </a:xfrm>
        </p:spPr>
        <p:txBody>
          <a:bodyPr vert="horz" lIns="91440" tIns="45720" rIns="91440" bIns="45720" rtlCol="0" anchor="t">
            <a:normAutofit/>
          </a:bodyPr>
          <a:lstStyle/>
          <a:p>
            <a:pPr marL="0" indent="0">
              <a:buNone/>
            </a:pPr>
            <a:r>
              <a:rPr lang="en-GB" b="1" u="sng" dirty="0"/>
              <a:t>Modern Scholarship.</a:t>
            </a:r>
          </a:p>
          <a:p>
            <a:pPr marL="285750" indent="-285750"/>
            <a:r>
              <a:rPr lang="en-GB" sz="1600" dirty="0">
                <a:ea typeface="+mn-lt"/>
                <a:cs typeface="+mn-lt"/>
              </a:rPr>
              <a:t>Israel Museum Jerusalem. The Digital Dead Sea Scrolls. Nature and Significance. Available at: </a:t>
            </a:r>
            <a:r>
              <a:rPr lang="en-GB" sz="1600" dirty="0">
                <a:ea typeface="+mn-lt"/>
                <a:cs typeface="+mn-lt"/>
                <a:hlinkClick r:id="rId2"/>
              </a:rPr>
              <a:t>http://dss.collections.imj.org.il/significance</a:t>
            </a:r>
            <a:r>
              <a:rPr lang="en-GB" sz="1600" dirty="0">
                <a:ea typeface="+mn-lt"/>
                <a:cs typeface="+mn-lt"/>
              </a:rPr>
              <a:t> [Accessed: 3 June 2020]</a:t>
            </a:r>
            <a:endParaRPr lang="en-US" sz="1600" dirty="0">
              <a:ea typeface="+mn-lt"/>
              <a:cs typeface="+mn-lt"/>
            </a:endParaRPr>
          </a:p>
          <a:p>
            <a:pPr marL="285750" indent="-285750"/>
            <a:r>
              <a:rPr lang="en-GB" sz="1600" dirty="0">
                <a:ea typeface="+mn-lt"/>
                <a:cs typeface="+mn-lt"/>
              </a:rPr>
              <a:t>Israel Museum, Jerusalem. The Dead Sea Scrolls. Available at: </a:t>
            </a:r>
            <a:r>
              <a:rPr lang="en-GB" sz="1600" dirty="0">
                <a:ea typeface="+mn-lt"/>
                <a:cs typeface="+mn-lt"/>
                <a:hlinkClick r:id="rId3"/>
              </a:rPr>
              <a:t>https://www.imj.org.il/en/wings/shrine-book/dead-sea-scrolls</a:t>
            </a:r>
            <a:r>
              <a:rPr lang="en-GB" sz="1600" dirty="0">
                <a:ea typeface="+mn-lt"/>
                <a:cs typeface="+mn-lt"/>
              </a:rPr>
              <a:t> [Accessed: 3 June 2020]</a:t>
            </a:r>
            <a:endParaRPr lang="en-GB" dirty="0"/>
          </a:p>
          <a:p>
            <a:pPr marL="285750" indent="-285750"/>
            <a:r>
              <a:rPr lang="en-GB" sz="1600" dirty="0">
                <a:ea typeface="+mn-lt"/>
                <a:cs typeface="+mn-lt"/>
              </a:rPr>
              <a:t>Taylor, J.E. (2012) </a:t>
            </a:r>
            <a:r>
              <a:rPr lang="en-GB" sz="1600" i="1" dirty="0">
                <a:ea typeface="+mn-lt"/>
                <a:cs typeface="+mn-lt"/>
              </a:rPr>
              <a:t>The Essenes, the scrolls, and the Dead Sea. </a:t>
            </a:r>
            <a:r>
              <a:rPr lang="en-GB" sz="1600" dirty="0">
                <a:ea typeface="+mn-lt"/>
                <a:cs typeface="+mn-lt"/>
              </a:rPr>
              <a:t>1st ed. Oxford. Oxford University Press.</a:t>
            </a:r>
            <a:endParaRPr lang="en-GB" sz="1600"/>
          </a:p>
          <a:p>
            <a:pPr marL="285750" indent="-285750"/>
            <a:r>
              <a:rPr lang="en-GB" sz="1600" dirty="0" err="1">
                <a:ea typeface="+mn-lt"/>
                <a:cs typeface="+mn-lt"/>
              </a:rPr>
              <a:t>Trstensky</a:t>
            </a:r>
            <a:r>
              <a:rPr lang="en-GB" sz="1600" dirty="0">
                <a:ea typeface="+mn-lt"/>
                <a:cs typeface="+mn-lt"/>
              </a:rPr>
              <a:t>, F. </a:t>
            </a:r>
            <a:r>
              <a:rPr lang="en-GB" sz="1600" i="1" dirty="0">
                <a:ea typeface="+mn-lt"/>
                <a:cs typeface="+mn-lt"/>
              </a:rPr>
              <a:t>The Archaeological Site of Qumran and the Personality of Roland De Vaux.</a:t>
            </a:r>
            <a:r>
              <a:rPr lang="en-GB" sz="1600" dirty="0">
                <a:ea typeface="+mn-lt"/>
                <a:cs typeface="+mn-lt"/>
              </a:rPr>
              <a:t> Available at: </a:t>
            </a:r>
            <a:r>
              <a:rPr lang="en-GB" sz="1600" dirty="0">
                <a:ea typeface="+mn-lt"/>
                <a:cs typeface="+mn-lt"/>
                <a:hlinkClick r:id="rId4"/>
              </a:rPr>
              <a:t>https://www.biblicaltheology.com/Research/TrstenskyF01.pdf</a:t>
            </a:r>
            <a:r>
              <a:rPr lang="en-GB" sz="1600" dirty="0">
                <a:ea typeface="+mn-lt"/>
                <a:cs typeface="+mn-lt"/>
              </a:rPr>
              <a:t> [Accessed; 3 June 2020]</a:t>
            </a:r>
          </a:p>
          <a:p>
            <a:pPr marL="285750" indent="-285750"/>
            <a:endParaRPr lang="en-GB" sz="1600" dirty="0">
              <a:ea typeface="+mn-lt"/>
              <a:cs typeface="+mn-lt"/>
            </a:endParaRPr>
          </a:p>
        </p:txBody>
      </p:sp>
      <p:sp>
        <p:nvSpPr>
          <p:cNvPr id="5" name="Content Placeholder 2">
            <a:extLst>
              <a:ext uri="{FF2B5EF4-FFF2-40B4-BE49-F238E27FC236}">
                <a16:creationId xmlns:a16="http://schemas.microsoft.com/office/drawing/2014/main" id="{B4BB6945-9024-46FF-8960-5579910F42CE}"/>
              </a:ext>
            </a:extLst>
          </p:cNvPr>
          <p:cNvSpPr txBox="1">
            <a:spLocks/>
          </p:cNvSpPr>
          <p:nvPr/>
        </p:nvSpPr>
        <p:spPr>
          <a:xfrm>
            <a:off x="671583" y="1263442"/>
            <a:ext cx="4297838" cy="4685905"/>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b="1" u="sng" dirty="0"/>
              <a:t>Primary Sources.</a:t>
            </a:r>
          </a:p>
          <a:p>
            <a:pPr marL="285750" indent="-285750"/>
            <a:r>
              <a:rPr lang="en-GB">
                <a:ea typeface="+mn-lt"/>
                <a:cs typeface="+mn-lt"/>
              </a:rPr>
              <a:t>Flavius Josephus. </a:t>
            </a:r>
            <a:r>
              <a:rPr lang="en-GB" i="1">
                <a:ea typeface="+mn-lt"/>
                <a:cs typeface="+mn-lt"/>
              </a:rPr>
              <a:t>The Genuine Works of Flavius Josephus, the Jewish Historian. </a:t>
            </a:r>
            <a:r>
              <a:rPr lang="en-GB">
                <a:ea typeface="+mn-lt"/>
                <a:cs typeface="+mn-lt"/>
              </a:rPr>
              <a:t>(1737) Whiston, W. (trans.)</a:t>
            </a:r>
            <a:endParaRPr lang="en-GB" b="1" u="sng"/>
          </a:p>
          <a:p>
            <a:pPr marL="0" indent="0">
              <a:buNone/>
            </a:pPr>
            <a:endParaRPr lang="en-GB" b="1" u="sng" dirty="0"/>
          </a:p>
          <a:p>
            <a:endParaRPr lang="en-GB" dirty="0"/>
          </a:p>
        </p:txBody>
      </p:sp>
    </p:spTree>
    <p:extLst>
      <p:ext uri="{BB962C8B-B14F-4D97-AF65-F5344CB8AC3E}">
        <p14:creationId xmlns:p14="http://schemas.microsoft.com/office/powerpoint/2010/main" val="401424761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The Essenes and the Dead Sea Scrolls.</vt:lpstr>
      <vt:lpstr>The Essenes.</vt:lpstr>
      <vt:lpstr>Who were they? Flavius Josephus.</vt:lpstr>
      <vt:lpstr>Who were they? Flavius Josephus.</vt:lpstr>
      <vt:lpstr>The Essenes. Judaism to Josephus.</vt:lpstr>
      <vt:lpstr>The Dead Sea Scrolls.</vt:lpstr>
      <vt:lpstr>The Dead Sea Scrolls.</vt:lpstr>
      <vt:lpstr>Discovery.</vt:lpstr>
      <vt:lpstr>Connections to the Essenes.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905</cp:revision>
  <dcterms:created xsi:type="dcterms:W3CDTF">2020-06-04T21:44:48Z</dcterms:created>
  <dcterms:modified xsi:type="dcterms:W3CDTF">2020-06-05T17:55:16Z</dcterms:modified>
</cp:coreProperties>
</file>