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wdp" ContentType="image/vnd.ms-photo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74" r:id="rId4"/>
    <p:sldId id="259" r:id="rId5"/>
    <p:sldId id="262" r:id="rId6"/>
    <p:sldId id="268" r:id="rId7"/>
    <p:sldId id="282" r:id="rId8"/>
    <p:sldId id="269" r:id="rId9"/>
    <p:sldId id="265" r:id="rId10"/>
    <p:sldId id="278" r:id="rId11"/>
    <p:sldId id="275" r:id="rId12"/>
    <p:sldId id="261" r:id="rId1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228C2-7A4D-4D5B-9F8C-B6753259D43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64EB8-FE88-4362-BD50-0B017AABB91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6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8.png"/><Relationship Id="rId2" Type="http://schemas.microsoft.com/office/2007/relationships/hdphoto" Target="../media/image7.wdp"/><Relationship Id="rId1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tags" Target="../tags/tag3.xml"/><Relationship Id="rId4" Type="http://schemas.openxmlformats.org/officeDocument/2006/relationships/image" Target="../media/image2.jpeg"/><Relationship Id="rId3" Type="http://schemas.microsoft.com/office/2007/relationships/hdphoto" Target="../media/image2.jpeg"/><Relationship Id="rId2" Type="http://schemas.openxmlformats.org/officeDocument/2006/relationships/image" Target="../media/image9.png"/><Relationship Id="rId1" Type="http://schemas.openxmlformats.org/officeDocument/2006/relationships/tags" Target="../tags/tag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12.png"/><Relationship Id="rId3" Type="http://schemas.openxmlformats.org/officeDocument/2006/relationships/image" Target="../media/image11.png"/><Relationship Id="rId2" Type="http://schemas.microsoft.com/office/2007/relationships/hdphoto" Target="../media/image2.jpeg"/><Relationship Id="rId1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14.png"/><Relationship Id="rId2" Type="http://schemas.microsoft.com/office/2007/relationships/hdphoto" Target="../media/image2.jpeg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223248" y="-2"/>
            <a:ext cx="7853082" cy="30600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任意多边形 10"/>
          <p:cNvSpPr/>
          <p:nvPr/>
        </p:nvSpPr>
        <p:spPr>
          <a:xfrm>
            <a:off x="4728015" y="612194"/>
            <a:ext cx="2735970" cy="1835606"/>
          </a:xfrm>
          <a:custGeom>
            <a:avLst/>
            <a:gdLst>
              <a:gd name="connsiteX0" fmla="*/ 1888760 w 2735970"/>
              <a:gd name="connsiteY0" fmla="*/ 1628241 h 1835606"/>
              <a:gd name="connsiteX1" fmla="*/ 2180289 w 2735970"/>
              <a:gd name="connsiteY1" fmla="*/ 1628241 h 1835606"/>
              <a:gd name="connsiteX2" fmla="*/ 2300560 w 2735970"/>
              <a:gd name="connsiteY2" fmla="*/ 1835606 h 1835606"/>
              <a:gd name="connsiteX3" fmla="*/ 411800 w 2735970"/>
              <a:gd name="connsiteY3" fmla="*/ 1835606 h 1835606"/>
              <a:gd name="connsiteX4" fmla="*/ 532071 w 2735970"/>
              <a:gd name="connsiteY4" fmla="*/ 1628242 h 1835606"/>
              <a:gd name="connsiteX5" fmla="*/ 1888760 w 2735970"/>
              <a:gd name="connsiteY5" fmla="*/ 1628242 h 1835606"/>
              <a:gd name="connsiteX6" fmla="*/ 1367985 w 2735970"/>
              <a:gd name="connsiteY6" fmla="*/ 730354 h 1835606"/>
              <a:gd name="connsiteX7" fmla="*/ 1888760 w 2735970"/>
              <a:gd name="connsiteY7" fmla="*/ 1628241 h 1835606"/>
              <a:gd name="connsiteX8" fmla="*/ 847210 w 2735970"/>
              <a:gd name="connsiteY8" fmla="*/ 1628241 h 1835606"/>
              <a:gd name="connsiteX9" fmla="*/ 1356180 w 2735970"/>
              <a:gd name="connsiteY9" fmla="*/ 207365 h 1835606"/>
              <a:gd name="connsiteX10" fmla="*/ 1513749 w 2735970"/>
              <a:gd name="connsiteY10" fmla="*/ 479036 h 1835606"/>
              <a:gd name="connsiteX11" fmla="*/ 1367985 w 2735970"/>
              <a:gd name="connsiteY11" fmla="*/ 730354 h 1835606"/>
              <a:gd name="connsiteX12" fmla="*/ 1210416 w 2735970"/>
              <a:gd name="connsiteY12" fmla="*/ 458683 h 1835606"/>
              <a:gd name="connsiteX13" fmla="*/ 944380 w 2735970"/>
              <a:gd name="connsiteY13" fmla="*/ 1 h 1835606"/>
              <a:gd name="connsiteX14" fmla="*/ 1210416 w 2735970"/>
              <a:gd name="connsiteY14" fmla="*/ 458683 h 1835606"/>
              <a:gd name="connsiteX15" fmla="*/ 532071 w 2735970"/>
              <a:gd name="connsiteY15" fmla="*/ 1628242 h 1835606"/>
              <a:gd name="connsiteX16" fmla="*/ 0 w 2735970"/>
              <a:gd name="connsiteY16" fmla="*/ 1628242 h 1835606"/>
              <a:gd name="connsiteX17" fmla="*/ 1791590 w 2735970"/>
              <a:gd name="connsiteY17" fmla="*/ 0 h 1835606"/>
              <a:gd name="connsiteX18" fmla="*/ 2735970 w 2735970"/>
              <a:gd name="connsiteY18" fmla="*/ 1628241 h 1835606"/>
              <a:gd name="connsiteX19" fmla="*/ 2180289 w 2735970"/>
              <a:gd name="connsiteY19" fmla="*/ 1628241 h 1835606"/>
              <a:gd name="connsiteX20" fmla="*/ 1513749 w 2735970"/>
              <a:gd name="connsiteY20" fmla="*/ 479036 h 18356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735970" h="1835606">
                <a:moveTo>
                  <a:pt x="1888760" y="1628241"/>
                </a:moveTo>
                <a:lnTo>
                  <a:pt x="2180289" y="1628241"/>
                </a:lnTo>
                <a:lnTo>
                  <a:pt x="2300560" y="1835606"/>
                </a:lnTo>
                <a:lnTo>
                  <a:pt x="411800" y="1835606"/>
                </a:lnTo>
                <a:lnTo>
                  <a:pt x="532071" y="1628242"/>
                </a:lnTo>
                <a:lnTo>
                  <a:pt x="1888760" y="1628242"/>
                </a:lnTo>
                <a:close/>
                <a:moveTo>
                  <a:pt x="1367985" y="730354"/>
                </a:moveTo>
                <a:lnTo>
                  <a:pt x="1888760" y="1628241"/>
                </a:lnTo>
                <a:lnTo>
                  <a:pt x="847210" y="1628241"/>
                </a:lnTo>
                <a:close/>
                <a:moveTo>
                  <a:pt x="1356180" y="207365"/>
                </a:moveTo>
                <a:lnTo>
                  <a:pt x="1513749" y="479036"/>
                </a:lnTo>
                <a:lnTo>
                  <a:pt x="1367985" y="730354"/>
                </a:lnTo>
                <a:lnTo>
                  <a:pt x="1210416" y="458683"/>
                </a:lnTo>
                <a:close/>
                <a:moveTo>
                  <a:pt x="944380" y="1"/>
                </a:moveTo>
                <a:lnTo>
                  <a:pt x="1210416" y="458683"/>
                </a:lnTo>
                <a:lnTo>
                  <a:pt x="532071" y="1628242"/>
                </a:lnTo>
                <a:lnTo>
                  <a:pt x="0" y="1628242"/>
                </a:lnTo>
                <a:close/>
                <a:moveTo>
                  <a:pt x="1791590" y="0"/>
                </a:moveTo>
                <a:lnTo>
                  <a:pt x="2735970" y="1628241"/>
                </a:lnTo>
                <a:lnTo>
                  <a:pt x="2180289" y="1628241"/>
                </a:lnTo>
                <a:lnTo>
                  <a:pt x="1513749" y="479036"/>
                </a:lnTo>
                <a:close/>
              </a:path>
            </a:pathLst>
          </a:cu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4456430" y="3992880"/>
            <a:ext cx="384556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cs typeface="+mn-ea"/>
                <a:sym typeface="+mn-lt"/>
              </a:rPr>
              <a:t>SUMMARY</a:t>
            </a:r>
            <a:endParaRPr lang="en-US" altLang="zh-CN" sz="4000" dirty="0">
              <a:cs typeface="+mn-ea"/>
              <a:sym typeface="+mn-lt"/>
            </a:endParaRPr>
          </a:p>
        </p:txBody>
      </p:sp>
      <p:sp>
        <p:nvSpPr>
          <p:cNvPr id="12" name="任意多边形 11"/>
          <p:cNvSpPr/>
          <p:nvPr/>
        </p:nvSpPr>
        <p:spPr>
          <a:xfrm>
            <a:off x="1848670" y="-3"/>
            <a:ext cx="1800000" cy="3420000"/>
          </a:xfrm>
          <a:custGeom>
            <a:avLst/>
            <a:gdLst>
              <a:gd name="connsiteX0" fmla="*/ 180000 w 1800000"/>
              <a:gd name="connsiteY0" fmla="*/ 3240000 h 3420000"/>
              <a:gd name="connsiteX1" fmla="*/ 1800000 w 1800000"/>
              <a:gd name="connsiteY1" fmla="*/ 3240000 h 3420000"/>
              <a:gd name="connsiteX2" fmla="*/ 1800000 w 1800000"/>
              <a:gd name="connsiteY2" fmla="*/ 3420000 h 3420000"/>
              <a:gd name="connsiteX3" fmla="*/ 180000 w 1800000"/>
              <a:gd name="connsiteY3" fmla="*/ 3420000 h 3420000"/>
              <a:gd name="connsiteX4" fmla="*/ 0 w 1800000"/>
              <a:gd name="connsiteY4" fmla="*/ 0 h 3420000"/>
              <a:gd name="connsiteX5" fmla="*/ 180000 w 1800000"/>
              <a:gd name="connsiteY5" fmla="*/ 0 h 3420000"/>
              <a:gd name="connsiteX6" fmla="*/ 180000 w 1800000"/>
              <a:gd name="connsiteY6" fmla="*/ 3240000 h 3420000"/>
              <a:gd name="connsiteX7" fmla="*/ 0 w 1800000"/>
              <a:gd name="connsiteY7" fmla="*/ 3240000 h 34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00000" h="3420000">
                <a:moveTo>
                  <a:pt x="180000" y="3240000"/>
                </a:moveTo>
                <a:lnTo>
                  <a:pt x="1800000" y="3240000"/>
                </a:lnTo>
                <a:lnTo>
                  <a:pt x="1800000" y="3420000"/>
                </a:lnTo>
                <a:lnTo>
                  <a:pt x="180000" y="3420000"/>
                </a:lnTo>
                <a:close/>
                <a:moveTo>
                  <a:pt x="0" y="0"/>
                </a:moveTo>
                <a:lnTo>
                  <a:pt x="180000" y="0"/>
                </a:lnTo>
                <a:lnTo>
                  <a:pt x="180000" y="3240000"/>
                </a:lnTo>
                <a:lnTo>
                  <a:pt x="0" y="3240000"/>
                </a:lnTo>
                <a:close/>
              </a:path>
            </a:pathLst>
          </a:cu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3" name="任意多边形 12"/>
          <p:cNvSpPr/>
          <p:nvPr/>
        </p:nvSpPr>
        <p:spPr>
          <a:xfrm flipH="1">
            <a:off x="8682502" y="-3"/>
            <a:ext cx="1800000" cy="3420000"/>
          </a:xfrm>
          <a:custGeom>
            <a:avLst/>
            <a:gdLst>
              <a:gd name="connsiteX0" fmla="*/ 180000 w 1800000"/>
              <a:gd name="connsiteY0" fmla="*/ 3240000 h 3420000"/>
              <a:gd name="connsiteX1" fmla="*/ 1800000 w 1800000"/>
              <a:gd name="connsiteY1" fmla="*/ 3240000 h 3420000"/>
              <a:gd name="connsiteX2" fmla="*/ 1800000 w 1800000"/>
              <a:gd name="connsiteY2" fmla="*/ 3420000 h 3420000"/>
              <a:gd name="connsiteX3" fmla="*/ 180000 w 1800000"/>
              <a:gd name="connsiteY3" fmla="*/ 3420000 h 3420000"/>
              <a:gd name="connsiteX4" fmla="*/ 0 w 1800000"/>
              <a:gd name="connsiteY4" fmla="*/ 0 h 3420000"/>
              <a:gd name="connsiteX5" fmla="*/ 180000 w 1800000"/>
              <a:gd name="connsiteY5" fmla="*/ 0 h 3420000"/>
              <a:gd name="connsiteX6" fmla="*/ 180000 w 1800000"/>
              <a:gd name="connsiteY6" fmla="*/ 3240000 h 3420000"/>
              <a:gd name="connsiteX7" fmla="*/ 0 w 1800000"/>
              <a:gd name="connsiteY7" fmla="*/ 3240000 h 342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800000" h="3420000">
                <a:moveTo>
                  <a:pt x="180000" y="3240000"/>
                </a:moveTo>
                <a:lnTo>
                  <a:pt x="1800000" y="3240000"/>
                </a:lnTo>
                <a:lnTo>
                  <a:pt x="1800000" y="3420000"/>
                </a:lnTo>
                <a:lnTo>
                  <a:pt x="180000" y="3420000"/>
                </a:lnTo>
                <a:close/>
                <a:moveTo>
                  <a:pt x="0" y="0"/>
                </a:moveTo>
                <a:lnTo>
                  <a:pt x="180000" y="0"/>
                </a:lnTo>
                <a:lnTo>
                  <a:pt x="180000" y="3240000"/>
                </a:lnTo>
                <a:lnTo>
                  <a:pt x="0" y="3240000"/>
                </a:lnTo>
                <a:close/>
              </a:path>
            </a:pathLst>
          </a:cu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8" name="TextBox 7"/>
          <p:cNvSpPr>
            <a:spLocks noChangeArrowheads="1"/>
          </p:cNvSpPr>
          <p:nvPr/>
        </p:nvSpPr>
        <p:spPr bwMode="auto">
          <a:xfrm>
            <a:off x="2894674" y="5500682"/>
            <a:ext cx="6691590" cy="1107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/>
          <a:p>
            <a:pPr algn="ctr">
              <a:defRPr/>
            </a:pPr>
            <a:r>
              <a:rPr lang="en-US" altLang="zh-CN" sz="2400" dirty="0">
                <a:cs typeface="+mn-ea"/>
                <a:sym typeface="+mn-lt"/>
              </a:rPr>
              <a:t>REPORTER</a:t>
            </a:r>
            <a:r>
              <a:rPr lang="zh-CN" altLang="en-US" sz="2400" dirty="0" smtClean="0">
                <a:cs typeface="+mn-ea"/>
                <a:sym typeface="+mn-lt"/>
              </a:rPr>
              <a:t>：</a:t>
            </a:r>
            <a:r>
              <a:rPr lang="en-US" altLang="zh-CN" sz="2400" dirty="0" smtClean="0">
                <a:cs typeface="+mn-ea"/>
                <a:sym typeface="+mn-lt"/>
              </a:rPr>
              <a:t>You WenTao</a:t>
            </a:r>
            <a:endParaRPr lang="en-US" altLang="zh-CN" sz="2400" dirty="0" smtClean="0">
              <a:cs typeface="+mn-ea"/>
              <a:sym typeface="+mn-lt"/>
            </a:endParaRPr>
          </a:p>
          <a:p>
            <a:pPr algn="ctr">
              <a:defRPr/>
            </a:pPr>
            <a:r>
              <a:rPr lang="en-US" altLang="zh-CN" sz="2400" dirty="0" smtClean="0">
                <a:cs typeface="+mn-ea"/>
                <a:sym typeface="+mn-lt"/>
              </a:rPr>
              <a:t>MEMBER</a:t>
            </a:r>
            <a:r>
              <a:rPr lang="zh-CN" altLang="en-US" sz="2400" dirty="0" smtClean="0">
                <a:cs typeface="+mn-ea"/>
                <a:sym typeface="+mn-lt"/>
              </a:rPr>
              <a:t>：</a:t>
            </a:r>
            <a:r>
              <a:rPr lang="en-US" altLang="zh-CN" sz="2400" dirty="0" smtClean="0">
                <a:cs typeface="+mn-ea"/>
                <a:sym typeface="+mn-lt"/>
              </a:rPr>
              <a:t>Ma LinJie</a:t>
            </a:r>
            <a:r>
              <a:rPr lang="zh-CN" altLang="en-US" sz="2400" dirty="0" smtClean="0">
                <a:cs typeface="+mn-ea"/>
                <a:sym typeface="+mn-lt"/>
              </a:rPr>
              <a:t>、</a:t>
            </a:r>
            <a:r>
              <a:rPr lang="en-US" altLang="zh-CN" sz="2400" dirty="0" smtClean="0">
                <a:cs typeface="+mn-ea"/>
                <a:sym typeface="+mn-lt"/>
              </a:rPr>
              <a:t>Chen YingLing</a:t>
            </a:r>
            <a:r>
              <a:rPr lang="zh-CN" altLang="en-US" sz="2400" dirty="0" smtClean="0">
                <a:cs typeface="+mn-ea"/>
                <a:sym typeface="+mn-lt"/>
              </a:rPr>
              <a:t>、</a:t>
            </a:r>
            <a:r>
              <a:rPr lang="en-US" altLang="zh-CN" sz="2400" dirty="0" smtClean="0">
                <a:cs typeface="+mn-ea"/>
                <a:sym typeface="+mn-lt"/>
              </a:rPr>
              <a:t>Zhao YunZhong</a:t>
            </a:r>
            <a:r>
              <a:rPr lang="zh-CN" altLang="en-US" sz="2400" dirty="0" smtClean="0">
                <a:cs typeface="+mn-ea"/>
                <a:sym typeface="+mn-lt"/>
              </a:rPr>
              <a:t>、</a:t>
            </a:r>
            <a:r>
              <a:rPr lang="en-US" altLang="zh-CN" sz="2400" dirty="0" smtClean="0">
                <a:cs typeface="+mn-ea"/>
                <a:sym typeface="+mn-lt"/>
              </a:rPr>
              <a:t>Wang YuBo</a:t>
            </a:r>
            <a:endParaRPr lang="en-US" altLang="zh-CN" sz="2400" dirty="0" smtClean="0">
              <a:cs typeface="+mn-ea"/>
              <a:sym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矩形 30"/>
          <p:cNvSpPr/>
          <p:nvPr/>
        </p:nvSpPr>
        <p:spPr>
          <a:xfrm>
            <a:off x="0" y="3195"/>
            <a:ext cx="12192000" cy="1954941"/>
          </a:xfrm>
          <a:prstGeom prst="rect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dirty="0">
                <a:cs typeface="+mn-ea"/>
                <a:sym typeface="+mn-lt"/>
              </a:rPr>
              <a:t>  </a:t>
            </a:r>
            <a:endParaRPr lang="zh-CN" altLang="en-US" dirty="0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58545" y="601646"/>
            <a:ext cx="38432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7200" dirty="0">
                <a:cs typeface="+mn-ea"/>
                <a:sym typeface="+mn-lt"/>
              </a:rPr>
              <a:t>C</a:t>
            </a:r>
            <a:r>
              <a:rPr lang="en-US" altLang="zh-CN" sz="4800" dirty="0">
                <a:cs typeface="+mn-ea"/>
                <a:sym typeface="+mn-lt"/>
              </a:rPr>
              <a:t>ONTENTS</a:t>
            </a:r>
            <a:endParaRPr lang="zh-CN" altLang="en-US" sz="4800" dirty="0">
              <a:cs typeface="+mn-ea"/>
              <a:sym typeface="+mn-lt"/>
            </a:endParaRPr>
          </a:p>
        </p:txBody>
      </p:sp>
      <p:sp>
        <p:nvSpPr>
          <p:cNvPr id="9" name="燕尾形 8"/>
          <p:cNvSpPr/>
          <p:nvPr/>
        </p:nvSpPr>
        <p:spPr>
          <a:xfrm>
            <a:off x="1469037" y="2543963"/>
            <a:ext cx="484381" cy="357439"/>
          </a:xfrm>
          <a:prstGeom prst="chevron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10" name="燕尾形 9"/>
          <p:cNvSpPr/>
          <p:nvPr/>
        </p:nvSpPr>
        <p:spPr>
          <a:xfrm>
            <a:off x="1469036" y="3520822"/>
            <a:ext cx="484381" cy="357439"/>
          </a:xfrm>
          <a:prstGeom prst="chevron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11" name="燕尾形 10"/>
          <p:cNvSpPr/>
          <p:nvPr/>
        </p:nvSpPr>
        <p:spPr>
          <a:xfrm>
            <a:off x="1469036" y="4497681"/>
            <a:ext cx="484381" cy="357439"/>
          </a:xfrm>
          <a:prstGeom prst="chevron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12" name="燕尾形 11"/>
          <p:cNvSpPr/>
          <p:nvPr/>
        </p:nvSpPr>
        <p:spPr>
          <a:xfrm>
            <a:off x="1469035" y="5474540"/>
            <a:ext cx="484381" cy="357439"/>
          </a:xfrm>
          <a:prstGeom prst="chevron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  <a:cs typeface="+mn-ea"/>
              <a:sym typeface="+mn-lt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2720452" y="2355310"/>
            <a:ext cx="2934759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000" b="1" dirty="0">
                <a:cs typeface="+mn-ea"/>
                <a:sym typeface="+mn-lt"/>
              </a:rPr>
              <a:t>01</a:t>
            </a:r>
            <a:r>
              <a:rPr lang="en-US" altLang="zh-CN" sz="2400" b="1" dirty="0">
                <a:cs typeface="+mn-ea"/>
                <a:sym typeface="+mn-lt"/>
              </a:rPr>
              <a:t>  </a:t>
            </a:r>
            <a:r>
              <a:rPr lang="en-US" sz="2400" dirty="0">
                <a:cs typeface="+mn-ea"/>
                <a:sym typeface="+mn-lt"/>
              </a:rPr>
              <a:t>Backgroud</a:t>
            </a:r>
            <a:endParaRPr lang="en-US" sz="2400" dirty="0"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2703980" y="3332169"/>
            <a:ext cx="2951232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000" b="1" dirty="0">
                <a:cs typeface="+mn-ea"/>
                <a:sym typeface="+mn-lt"/>
              </a:rPr>
              <a:t>02</a:t>
            </a:r>
            <a:r>
              <a:rPr lang="en-US" altLang="zh-CN" sz="2400" b="1" dirty="0">
                <a:cs typeface="+mn-ea"/>
                <a:sym typeface="+mn-lt"/>
              </a:rPr>
              <a:t> </a:t>
            </a:r>
            <a:r>
              <a:rPr lang="en-US" altLang="zh-CN" sz="2400" dirty="0">
                <a:cs typeface="+mn-ea"/>
                <a:sym typeface="+mn-lt"/>
              </a:rPr>
              <a:t>Analysis</a:t>
            </a:r>
            <a:endParaRPr lang="en-US" altLang="zh-CN" sz="2400" dirty="0">
              <a:cs typeface="+mn-ea"/>
              <a:sym typeface="+mn-lt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2720340" y="4309110"/>
            <a:ext cx="49530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000" b="1" dirty="0">
                <a:cs typeface="+mn-ea"/>
                <a:sym typeface="+mn-lt"/>
              </a:rPr>
              <a:t>03 </a:t>
            </a:r>
            <a:r>
              <a:rPr lang="zh-CN" altLang="en-US" sz="2400" dirty="0">
                <a:cs typeface="+mn-ea"/>
                <a:sym typeface="+mn-lt"/>
              </a:rPr>
              <a:t>Companies bidding</a:t>
            </a:r>
            <a:endParaRPr lang="zh-CN" altLang="en-US" sz="2400" dirty="0">
              <a:cs typeface="+mn-ea"/>
              <a:sym typeface="+mn-lt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703979" y="5285887"/>
            <a:ext cx="2951231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000" b="1" dirty="0">
                <a:cs typeface="+mn-ea"/>
                <a:sym typeface="+mn-lt"/>
              </a:rPr>
              <a:t>04</a:t>
            </a:r>
            <a:r>
              <a:rPr lang="en-US" altLang="zh-CN" sz="2400" b="1" dirty="0">
                <a:cs typeface="+mn-ea"/>
                <a:sym typeface="+mn-lt"/>
              </a:rPr>
              <a:t>  </a:t>
            </a:r>
            <a:r>
              <a:rPr lang="en-US" altLang="zh-CN" sz="2400" dirty="0">
                <a:cs typeface="+mn-ea"/>
                <a:sym typeface="+mn-lt"/>
              </a:rPr>
              <a:t>Reflection</a:t>
            </a:r>
            <a:endParaRPr lang="en-US" altLang="zh-CN" sz="2400" b="1" dirty="0">
              <a:cs typeface="+mn-ea"/>
              <a:sym typeface="+mn-lt"/>
            </a:endParaRPr>
          </a:p>
        </p:txBody>
      </p:sp>
      <p:cxnSp>
        <p:nvCxnSpPr>
          <p:cNvPr id="37" name="直接连接符 36"/>
          <p:cNvCxnSpPr/>
          <p:nvPr/>
        </p:nvCxnSpPr>
        <p:spPr>
          <a:xfrm>
            <a:off x="869430" y="1693888"/>
            <a:ext cx="556135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5196590" y="313712"/>
            <a:ext cx="0" cy="1644424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 rotWithShape="1">
          <a:blip r:embed="rId1" cstate="print"/>
          <a:srcRect t="-94"/>
          <a:stretch>
            <a:fillRect/>
          </a:stretch>
        </p:blipFill>
        <p:spPr>
          <a:xfrm>
            <a:off x="0" y="0"/>
            <a:ext cx="12192000" cy="6865440"/>
          </a:xfrm>
          <a:prstGeom prst="rect">
            <a:avLst/>
          </a:prstGeom>
        </p:spPr>
      </p:pic>
      <p:sp>
        <p:nvSpPr>
          <p:cNvPr id="3" name="等腰三角形 2"/>
          <p:cNvSpPr/>
          <p:nvPr/>
        </p:nvSpPr>
        <p:spPr>
          <a:xfrm flipV="1">
            <a:off x="8927872" y="1246911"/>
            <a:ext cx="1961804" cy="1691210"/>
          </a:xfrm>
          <a:prstGeom prst="triangle">
            <a:avLst/>
          </a:prstGeom>
          <a:solidFill>
            <a:srgbClr val="9DC1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9354593" y="603808"/>
            <a:ext cx="167916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01</a:t>
            </a:r>
            <a:endParaRPr lang="zh-CN" altLang="en-US" sz="9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091057" y="2012093"/>
            <a:ext cx="29427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2800" b="1" dirty="0">
                <a:cs typeface="+mn-ea"/>
                <a:sym typeface="+mn-lt"/>
              </a:rPr>
              <a:t>BACKGROUND</a:t>
            </a:r>
            <a:endParaRPr lang="en-US" altLang="zh-CN" sz="2800" b="1" dirty="0"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732155" y="488950"/>
            <a:ext cx="7282180" cy="5869940"/>
          </a:xfrm>
          <a:prstGeom prst="rect">
            <a:avLst/>
          </a:prstGeom>
          <a:solidFill>
            <a:srgbClr val="9DC1D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1272661" y="3356900"/>
            <a:ext cx="7395555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dirty="0">
                <a:cs typeface="+mn-ea"/>
                <a:sym typeface="+mn-lt"/>
              </a:rPr>
              <a:t> </a:t>
            </a:r>
            <a:endParaRPr lang="en-US" altLang="zh-CN" sz="1600" dirty="0">
              <a:cs typeface="+mn-ea"/>
              <a:sym typeface="+mn-lt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4930" y="1339850"/>
            <a:ext cx="5960110" cy="40417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 cstate="print"/>
          <a:srcRect/>
          <a:stretch>
            <a:fillRect/>
          </a:stretch>
        </p:blipFill>
        <p:spPr>
          <a:xfrm>
            <a:off x="4152524" y="188594"/>
            <a:ext cx="4279641" cy="5183625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786857" y="772122"/>
            <a:ext cx="2901885" cy="860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 sz="5000" dirty="0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52450" y="477520"/>
            <a:ext cx="4885055" cy="6451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</a:bodyPr>
          <a:lstStyle/>
          <a:p>
            <a:r>
              <a:rPr lang="en-US" altLang="zh-CN" sz="3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Education centre</a:t>
            </a:r>
            <a:endParaRPr lang="en-US" altLang="zh-CN" sz="3600" dirty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cs typeface="+mn-ea"/>
              <a:sym typeface="+mn-lt"/>
            </a:endParaRPr>
          </a:p>
        </p:txBody>
      </p:sp>
      <p:sp>
        <p:nvSpPr>
          <p:cNvPr id="14" name="任意多边形 13"/>
          <p:cNvSpPr/>
          <p:nvPr/>
        </p:nvSpPr>
        <p:spPr>
          <a:xfrm rot="5400000">
            <a:off x="4794279" y="75144"/>
            <a:ext cx="2604055" cy="5425529"/>
          </a:xfrm>
          <a:custGeom>
            <a:avLst/>
            <a:gdLst>
              <a:gd name="connsiteX0" fmla="*/ 2450573 w 2604055"/>
              <a:gd name="connsiteY0" fmla="*/ 2719719 h 5425529"/>
              <a:gd name="connsiteX1" fmla="*/ 2450573 w 2604055"/>
              <a:gd name="connsiteY1" fmla="*/ 2611719 h 5425529"/>
              <a:gd name="connsiteX2" fmla="*/ 2604055 w 2604055"/>
              <a:gd name="connsiteY2" fmla="*/ 2611719 h 5425529"/>
              <a:gd name="connsiteX3" fmla="*/ 2604055 w 2604055"/>
              <a:gd name="connsiteY3" fmla="*/ 2719719 h 5425529"/>
              <a:gd name="connsiteX4" fmla="*/ 2342573 w 2604055"/>
              <a:gd name="connsiteY4" fmla="*/ 2611719 h 5425529"/>
              <a:gd name="connsiteX5" fmla="*/ 2342573 w 2604055"/>
              <a:gd name="connsiteY5" fmla="*/ 0 h 5425529"/>
              <a:gd name="connsiteX6" fmla="*/ 2450573 w 2604055"/>
              <a:gd name="connsiteY6" fmla="*/ 0 h 5425529"/>
              <a:gd name="connsiteX7" fmla="*/ 2450573 w 2604055"/>
              <a:gd name="connsiteY7" fmla="*/ 2611719 h 5425529"/>
              <a:gd name="connsiteX8" fmla="*/ 2342573 w 2604055"/>
              <a:gd name="connsiteY8" fmla="*/ 5425529 h 5425529"/>
              <a:gd name="connsiteX9" fmla="*/ 2342573 w 2604055"/>
              <a:gd name="connsiteY9" fmla="*/ 2719719 h 5425529"/>
              <a:gd name="connsiteX10" fmla="*/ 2450573 w 2604055"/>
              <a:gd name="connsiteY10" fmla="*/ 2719719 h 5425529"/>
              <a:gd name="connsiteX11" fmla="*/ 2450573 w 2604055"/>
              <a:gd name="connsiteY11" fmla="*/ 5425529 h 5425529"/>
              <a:gd name="connsiteX12" fmla="*/ 0 w 2604055"/>
              <a:gd name="connsiteY12" fmla="*/ 2719719 h 5425529"/>
              <a:gd name="connsiteX13" fmla="*/ 0 w 2604055"/>
              <a:gd name="connsiteY13" fmla="*/ 2611719 h 5425529"/>
              <a:gd name="connsiteX14" fmla="*/ 2342573 w 2604055"/>
              <a:gd name="connsiteY14" fmla="*/ 2611719 h 5425529"/>
              <a:gd name="connsiteX15" fmla="*/ 2342573 w 2604055"/>
              <a:gd name="connsiteY15" fmla="*/ 2719719 h 5425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04055" h="5425529">
                <a:moveTo>
                  <a:pt x="2450573" y="2719719"/>
                </a:moveTo>
                <a:lnTo>
                  <a:pt x="2450573" y="2611719"/>
                </a:lnTo>
                <a:lnTo>
                  <a:pt x="2604055" y="2611719"/>
                </a:lnTo>
                <a:lnTo>
                  <a:pt x="2604055" y="2719719"/>
                </a:lnTo>
                <a:close/>
                <a:moveTo>
                  <a:pt x="2342573" y="2611719"/>
                </a:moveTo>
                <a:lnTo>
                  <a:pt x="2342573" y="0"/>
                </a:lnTo>
                <a:lnTo>
                  <a:pt x="2450573" y="0"/>
                </a:lnTo>
                <a:lnTo>
                  <a:pt x="2450573" y="2611719"/>
                </a:lnTo>
                <a:close/>
                <a:moveTo>
                  <a:pt x="2342573" y="5425529"/>
                </a:moveTo>
                <a:lnTo>
                  <a:pt x="2342573" y="2719719"/>
                </a:lnTo>
                <a:lnTo>
                  <a:pt x="2450573" y="2719719"/>
                </a:lnTo>
                <a:lnTo>
                  <a:pt x="2450573" y="5425529"/>
                </a:lnTo>
                <a:close/>
                <a:moveTo>
                  <a:pt x="0" y="2719719"/>
                </a:moveTo>
                <a:lnTo>
                  <a:pt x="0" y="2611719"/>
                </a:lnTo>
                <a:lnTo>
                  <a:pt x="2342573" y="2611719"/>
                </a:lnTo>
                <a:lnTo>
                  <a:pt x="2342573" y="2719719"/>
                </a:lnTo>
                <a:close/>
              </a:path>
            </a:pathLst>
          </a:cu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7" name="任意多边形 16"/>
          <p:cNvSpPr/>
          <p:nvPr/>
        </p:nvSpPr>
        <p:spPr>
          <a:xfrm rot="16200000">
            <a:off x="-276588" y="3896509"/>
            <a:ext cx="3600000" cy="1800000"/>
          </a:xfrm>
          <a:custGeom>
            <a:avLst/>
            <a:gdLst>
              <a:gd name="connsiteX0" fmla="*/ 108000 w 3600000"/>
              <a:gd name="connsiteY0" fmla="*/ 108000 h 1800000"/>
              <a:gd name="connsiteX1" fmla="*/ 108000 w 3600000"/>
              <a:gd name="connsiteY1" fmla="*/ 1800000 h 1800000"/>
              <a:gd name="connsiteX2" fmla="*/ 0 w 3600000"/>
              <a:gd name="connsiteY2" fmla="*/ 1800000 h 1800000"/>
              <a:gd name="connsiteX3" fmla="*/ 0 w 3600000"/>
              <a:gd name="connsiteY3" fmla="*/ 108000 h 1800000"/>
              <a:gd name="connsiteX4" fmla="*/ 3600000 w 3600000"/>
              <a:gd name="connsiteY4" fmla="*/ 0 h 1800000"/>
              <a:gd name="connsiteX5" fmla="*/ 3600000 w 3600000"/>
              <a:gd name="connsiteY5" fmla="*/ 108000 h 1800000"/>
              <a:gd name="connsiteX6" fmla="*/ 108000 w 3600000"/>
              <a:gd name="connsiteY6" fmla="*/ 108000 h 1800000"/>
              <a:gd name="connsiteX7" fmla="*/ 108000 w 3600000"/>
              <a:gd name="connsiteY7" fmla="*/ 0 h 180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00000" h="1800000">
                <a:moveTo>
                  <a:pt x="108000" y="108000"/>
                </a:moveTo>
                <a:lnTo>
                  <a:pt x="108000" y="1800000"/>
                </a:lnTo>
                <a:lnTo>
                  <a:pt x="0" y="1800000"/>
                </a:lnTo>
                <a:lnTo>
                  <a:pt x="0" y="108000"/>
                </a:lnTo>
                <a:close/>
                <a:moveTo>
                  <a:pt x="3600000" y="0"/>
                </a:moveTo>
                <a:lnTo>
                  <a:pt x="3600000" y="108000"/>
                </a:lnTo>
                <a:lnTo>
                  <a:pt x="108000" y="108000"/>
                </a:lnTo>
                <a:lnTo>
                  <a:pt x="108000" y="0"/>
                </a:lnTo>
                <a:close/>
              </a:path>
            </a:pathLst>
          </a:cu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392035" y="477520"/>
            <a:ext cx="4559935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Transportation juction</a:t>
            </a:r>
            <a:endParaRPr lang="zh-CN" altLang="en-US" sz="3600"/>
          </a:p>
        </p:txBody>
      </p:sp>
      <p:sp>
        <p:nvSpPr>
          <p:cNvPr id="4" name="文本框 3"/>
          <p:cNvSpPr txBox="1"/>
          <p:nvPr/>
        </p:nvSpPr>
        <p:spPr>
          <a:xfrm>
            <a:off x="9050655" y="5733415"/>
            <a:ext cx="15036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 dirty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+mn-ea"/>
                <a:sym typeface="+mn-lt"/>
              </a:rPr>
              <a:t>Future</a:t>
            </a:r>
            <a:endParaRPr lang="zh-CN" altLang="en-US" sz="3600"/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7650" y="1224280"/>
            <a:ext cx="4358640" cy="251968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2760" y="4077970"/>
            <a:ext cx="3984625" cy="257937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6045" y="1192530"/>
            <a:ext cx="4211955" cy="25628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-20000"/>
                    </a14:imgEffect>
                    <a14:imgEffect>
                      <a14:colorTemperature colorTemp="5400"/>
                    </a14:imgEffect>
                    <a14:imgEffect>
                      <a14:saturation sat="9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3" name="等腰三角形 2"/>
          <p:cNvSpPr/>
          <p:nvPr/>
        </p:nvSpPr>
        <p:spPr>
          <a:xfrm flipV="1">
            <a:off x="1795548" y="4298115"/>
            <a:ext cx="1961804" cy="1691210"/>
          </a:xfrm>
          <a:prstGeom prst="triangle">
            <a:avLst/>
          </a:prstGeom>
          <a:solidFill>
            <a:srgbClr val="DCE3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477188" y="3681420"/>
            <a:ext cx="17207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02</a:t>
            </a:r>
            <a:endParaRPr lang="zh-CN" altLang="en-US" sz="9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281170" y="829945"/>
            <a:ext cx="7155815" cy="5218430"/>
          </a:xfrm>
          <a:prstGeom prst="rect">
            <a:avLst/>
          </a:prstGeom>
          <a:solidFill>
            <a:srgbClr val="DCE3F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1005835" y="5096982"/>
            <a:ext cx="29427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zh-CN" sz="2800" b="1" dirty="0">
                <a:cs typeface="+mn-ea"/>
                <a:sym typeface="+mn-lt"/>
              </a:rPr>
              <a:t>ANALYSIS</a:t>
            </a:r>
            <a:endParaRPr lang="en-US" altLang="zh-CN" sz="2800" b="1" dirty="0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4770" y="1151255"/>
            <a:ext cx="5476875" cy="469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组合 9"/>
          <p:cNvGrpSpPr/>
          <p:nvPr/>
        </p:nvGrpSpPr>
        <p:grpSpPr>
          <a:xfrm>
            <a:off x="4604713" y="2213526"/>
            <a:ext cx="2735970" cy="1835606"/>
            <a:chOff x="5079253" y="572273"/>
            <a:chExt cx="2735970" cy="1835606"/>
          </a:xfrm>
        </p:grpSpPr>
        <p:sp>
          <p:nvSpPr>
            <p:cNvPr id="11" name="等腰三角形 10"/>
            <p:cNvSpPr/>
            <p:nvPr/>
          </p:nvSpPr>
          <p:spPr>
            <a:xfrm>
              <a:off x="5491053" y="779638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2" name="等腰三角形 11"/>
            <p:cNvSpPr/>
            <p:nvPr/>
          </p:nvSpPr>
          <p:spPr>
            <a:xfrm>
              <a:off x="5079253" y="572274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13" name="等腰三角形 12"/>
            <p:cNvSpPr/>
            <p:nvPr/>
          </p:nvSpPr>
          <p:spPr>
            <a:xfrm>
              <a:off x="5926463" y="572273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DCE3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631950" y="836295"/>
            <a:ext cx="26974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STRENGTH</a:t>
            </a:r>
            <a:endParaRPr lang="en-US" altLang="zh-CN" sz="3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536180" y="836295"/>
            <a:ext cx="27736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WEAKNESS</a:t>
            </a:r>
            <a:endParaRPr lang="zh-CN" altLang="en-US" sz="3600"/>
          </a:p>
        </p:txBody>
      </p:sp>
      <p:sp>
        <p:nvSpPr>
          <p:cNvPr id="4" name="文本框 3"/>
          <p:cNvSpPr txBox="1"/>
          <p:nvPr/>
        </p:nvSpPr>
        <p:spPr>
          <a:xfrm>
            <a:off x="1128395" y="4510405"/>
            <a:ext cx="347599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altLang="zh-CN" sz="3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OPPORTUNITY</a:t>
            </a:r>
            <a:endParaRPr lang="zh-CN" altLang="en-US" sz="3600"/>
          </a:p>
        </p:txBody>
      </p:sp>
      <p:sp>
        <p:nvSpPr>
          <p:cNvPr id="6" name="文本框 5"/>
          <p:cNvSpPr txBox="1"/>
          <p:nvPr/>
        </p:nvSpPr>
        <p:spPr>
          <a:xfrm>
            <a:off x="8184515" y="4438015"/>
            <a:ext cx="230759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THREATH</a:t>
            </a:r>
            <a:endParaRPr lang="en-US" altLang="zh-CN" sz="3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776095" y="1590675"/>
            <a:ext cx="306705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-Goverment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-Substantial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8112125" y="1590675"/>
            <a:ext cx="358140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-Cash flow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-Noise Pollution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416050" y="5228590"/>
            <a:ext cx="4594860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-Future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-Invest Requirement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8040370" y="5228590"/>
            <a:ext cx="3988435" cy="95313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-Entry Threshold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US" altLang="zh-CN" sz="2800">
                <a:solidFill>
                  <a:schemeClr val="accent1">
                    <a:lumMod val="60000"/>
                    <a:lumOff val="40000"/>
                  </a:schemeClr>
                </a:solidFill>
              </a:rPr>
              <a:t>-The Bubble Economy</a:t>
            </a:r>
            <a:endParaRPr lang="en-US" altLang="zh-CN" sz="280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-34156" y="1"/>
            <a:ext cx="12226154" cy="6857999"/>
            <a:chOff x="-34156" y="1"/>
            <a:chExt cx="12226154" cy="6857999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1"/>
              </p:custDataLst>
            </p:nvPr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5409"/>
                      </a14:imgEffect>
                      <a14:imgEffect>
                        <a14:saturation sat="60000"/>
                      </a14:imgEffect>
                    </a14:imgLayer>
                  </a14:imgProps>
                </a:ext>
              </a:extLst>
            </a:blip>
            <a:srcRect/>
            <a:stretch>
              <a:fillRect/>
            </a:stretch>
          </p:blipFill>
          <p:spPr>
            <a:xfrm flipH="1">
              <a:off x="10234862" y="1"/>
              <a:ext cx="1957136" cy="6857999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colorTemperature colorTemp="5409"/>
                      </a14:imgEffect>
                      <a14:imgEffect>
                        <a14:saturation sat="60000"/>
                      </a14:imgEffect>
                    </a14:imgLayer>
                  </a14:imgProps>
                </a:ext>
              </a:extLst>
            </a:blip>
            <a:srcRect b="-1"/>
            <a:stretch>
              <a:fillRect/>
            </a:stretch>
          </p:blipFill>
          <p:spPr>
            <a:xfrm flipH="1">
              <a:off x="-34156" y="1"/>
              <a:ext cx="10845602" cy="6857999"/>
            </a:xfrm>
            <a:prstGeom prst="rect">
              <a:avLst/>
            </a:prstGeom>
          </p:spPr>
        </p:pic>
      </p:grpSp>
      <p:sp>
        <p:nvSpPr>
          <p:cNvPr id="4" name="等腰三角形 3"/>
          <p:cNvSpPr/>
          <p:nvPr/>
        </p:nvSpPr>
        <p:spPr>
          <a:xfrm flipV="1">
            <a:off x="9430891" y="1374367"/>
            <a:ext cx="1961804" cy="1691210"/>
          </a:xfrm>
          <a:prstGeom prst="triangle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8794202" y="650312"/>
            <a:ext cx="17703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03</a:t>
            </a:r>
            <a:endParaRPr lang="zh-CN" altLang="en-US" sz="9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8594076" y="2139549"/>
            <a:ext cx="294270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cs typeface="+mn-ea"/>
                <a:sym typeface="+mn-lt"/>
              </a:rPr>
              <a:t>C</a:t>
            </a:r>
            <a:r>
              <a:rPr lang="en-US" altLang="zh-CN" sz="2400" dirty="0">
                <a:cs typeface="+mn-ea"/>
                <a:sym typeface="+mn-lt"/>
              </a:rPr>
              <a:t>OMPANIES BIDDING</a:t>
            </a:r>
            <a:endParaRPr lang="zh-CN" altLang="en-US" sz="2400" dirty="0">
              <a:cs typeface="+mn-ea"/>
              <a:sym typeface="+mn-lt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264160" y="548640"/>
            <a:ext cx="8166100" cy="5923915"/>
          </a:xfrm>
          <a:prstGeom prst="rect">
            <a:avLst/>
          </a:prstGeom>
          <a:solidFill>
            <a:srgbClr val="CAD5E8">
              <a:alpha val="5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72210" y="1484630"/>
            <a:ext cx="6350000" cy="42354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 rotWithShape="1">
          <a:blip r:embed="rId1" cstate="print"/>
          <a:srcRect/>
          <a:stretch>
            <a:fillRect/>
          </a:stretch>
        </p:blipFill>
        <p:spPr>
          <a:xfrm flipV="1">
            <a:off x="0" y="-1"/>
            <a:ext cx="12219830" cy="3348111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1557342" y="3860303"/>
            <a:ext cx="1131720" cy="830997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lstStyle/>
          <a:p>
            <a:r>
              <a:rPr lang="en-US" altLang="zh-CN" sz="4800" dirty="0">
                <a:solidFill>
                  <a:srgbClr val="6AABCC"/>
                </a:solidFill>
                <a:cs typeface="+mn-ea"/>
                <a:sym typeface="+mn-lt"/>
              </a:rPr>
              <a:t>01</a:t>
            </a:r>
            <a:endParaRPr lang="zh-CN" altLang="en-US" sz="4800" dirty="0">
              <a:solidFill>
                <a:srgbClr val="6AABCC"/>
              </a:solidFill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4509484" y="3889096"/>
            <a:ext cx="9769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>
                <a:solidFill>
                  <a:srgbClr val="6AABCC"/>
                </a:solidFill>
                <a:cs typeface="+mn-ea"/>
                <a:sym typeface="+mn-lt"/>
              </a:rPr>
              <a:t>02</a:t>
            </a:r>
            <a:endParaRPr lang="zh-CN" altLang="en-US" sz="4800" dirty="0">
              <a:solidFill>
                <a:srgbClr val="6AABCC"/>
              </a:solidFill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6958105" y="3860521"/>
            <a:ext cx="9769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800" dirty="0">
                <a:solidFill>
                  <a:srgbClr val="6AABCC"/>
                </a:solidFill>
                <a:cs typeface="+mn-ea"/>
                <a:sym typeface="+mn-lt"/>
              </a:rPr>
              <a:t>03</a:t>
            </a:r>
            <a:endParaRPr lang="zh-CN" altLang="en-US" sz="4800" dirty="0">
              <a:solidFill>
                <a:srgbClr val="6AABCC"/>
              </a:solidFill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81700" y="4714753"/>
            <a:ext cx="2420288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cs typeface="+mn-ea"/>
                <a:sym typeface="+mn-lt"/>
              </a:rPr>
              <a:t>REPUTATION</a:t>
            </a:r>
            <a:endParaRPr lang="en-US" altLang="zh-CN" sz="2000" b="1" dirty="0">
              <a:cs typeface="+mn-ea"/>
              <a:sym typeface="+mn-lt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0" y="0"/>
            <a:ext cx="12192000" cy="3325091"/>
          </a:xfrm>
          <a:prstGeom prst="rect">
            <a:avLst/>
          </a:prstGeom>
          <a:solidFill>
            <a:srgbClr val="BCD2E3">
              <a:alpha val="47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grpSp>
        <p:nvGrpSpPr>
          <p:cNvPr id="24" name="组合 23"/>
          <p:cNvGrpSpPr/>
          <p:nvPr/>
        </p:nvGrpSpPr>
        <p:grpSpPr>
          <a:xfrm>
            <a:off x="4728015" y="612195"/>
            <a:ext cx="2735970" cy="1835606"/>
            <a:chOff x="5079253" y="572273"/>
            <a:chExt cx="2735970" cy="1835606"/>
          </a:xfrm>
        </p:grpSpPr>
        <p:sp>
          <p:nvSpPr>
            <p:cNvPr id="25" name="等腰三角形 24"/>
            <p:cNvSpPr/>
            <p:nvPr/>
          </p:nvSpPr>
          <p:spPr>
            <a:xfrm>
              <a:off x="5491053" y="779638"/>
              <a:ext cx="1888760" cy="1628241"/>
            </a:xfrm>
            <a:prstGeom prst="triangl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6" name="等腰三角形 25"/>
            <p:cNvSpPr/>
            <p:nvPr/>
          </p:nvSpPr>
          <p:spPr>
            <a:xfrm>
              <a:off x="5079253" y="572274"/>
              <a:ext cx="1888760" cy="1628241"/>
            </a:xfrm>
            <a:prstGeom prst="triangl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27" name="等腰三角形 26"/>
            <p:cNvSpPr/>
            <p:nvPr/>
          </p:nvSpPr>
          <p:spPr>
            <a:xfrm>
              <a:off x="5926463" y="572273"/>
              <a:ext cx="1888760" cy="1628241"/>
            </a:xfrm>
            <a:prstGeom prst="triangle">
              <a:avLst/>
            </a:prstGeom>
            <a:noFill/>
            <a:ln w="381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23" name="文本框 22"/>
          <p:cNvSpPr txBox="1"/>
          <p:nvPr/>
        </p:nvSpPr>
        <p:spPr>
          <a:xfrm>
            <a:off x="3209732" y="1426315"/>
            <a:ext cx="5934268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3200" dirty="0">
                <a:cs typeface="+mn-ea"/>
                <a:sym typeface="+mn-lt"/>
              </a:rPr>
              <a:t>C</a:t>
            </a:r>
            <a:r>
              <a:rPr lang="en-US" altLang="zh-CN" sz="3200" dirty="0">
                <a:cs typeface="+mn-ea"/>
                <a:sym typeface="+mn-lt"/>
              </a:rPr>
              <a:t>OMPANIES BIDDING</a:t>
            </a:r>
            <a:endParaRPr lang="zh-CN" altLang="en-US" sz="32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2709545" y="4726940"/>
            <a:ext cx="3417570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cs typeface="+mn-ea"/>
                <a:sym typeface="+mn-lt"/>
              </a:rPr>
              <a:t>	QUALIFICATION</a:t>
            </a:r>
            <a:endParaRPr lang="en-US" altLang="zh-CN" sz="2000" b="1" dirty="0">
              <a:cs typeface="+mn-ea"/>
              <a:sym typeface="+mn-lt"/>
            </a:endParaRPr>
          </a:p>
        </p:txBody>
      </p:sp>
      <p:sp>
        <p:nvSpPr>
          <p:cNvPr id="31" name="文本框 30"/>
          <p:cNvSpPr txBox="1"/>
          <p:nvPr/>
        </p:nvSpPr>
        <p:spPr>
          <a:xfrm>
            <a:off x="6310222" y="4714689"/>
            <a:ext cx="2420288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000" b="1" dirty="0">
                <a:cs typeface="+mn-ea"/>
                <a:sym typeface="+mn-lt"/>
              </a:rPr>
              <a:t>EFFICIENT</a:t>
            </a:r>
            <a:endParaRPr lang="en-US" altLang="zh-CN" sz="2000" b="1" dirty="0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406030" y="3860521"/>
            <a:ext cx="976969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800" dirty="0">
                <a:solidFill>
                  <a:srgbClr val="6AABCC"/>
                </a:solidFill>
                <a:cs typeface="+mn-ea"/>
                <a:sym typeface="+mn-lt"/>
              </a:rPr>
              <a:t>04</a:t>
            </a:r>
            <a:endParaRPr lang="zh-CN" altLang="en-US" sz="4800" dirty="0">
              <a:solidFill>
                <a:srgbClr val="6AABCC"/>
              </a:solidFill>
              <a:cs typeface="+mn-ea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618447" y="4690559"/>
            <a:ext cx="2420288" cy="398780"/>
          </a:xfrm>
          <a:prstGeom prst="rect">
            <a:avLst/>
          </a:prstGeom>
          <a:noFill/>
        </p:spPr>
        <p:txBody>
          <a:bodyPr wrap="square" rtlCol="0" anchor="ctr" anchorCtr="0">
            <a:spAutoFit/>
          </a:bodyPr>
          <a:p>
            <a:pPr algn="ctr"/>
            <a:r>
              <a:rPr lang="en-US" altLang="zh-CN" sz="2000" b="1" dirty="0">
                <a:cs typeface="+mn-ea"/>
                <a:sym typeface="+mn-lt"/>
              </a:rPr>
              <a:t>PRICE</a:t>
            </a:r>
            <a:endParaRPr lang="en-US" altLang="zh-CN" sz="2000" b="1" dirty="0">
              <a:cs typeface="+mn-ea"/>
              <a:sym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brightnessContrast contrast="-15000"/>
                    </a14:imgEffect>
                    <a14:imgEffect>
                      <a14:saturation sat="70000"/>
                    </a14:imgEffect>
                  </a14:imgLayer>
                </a14:imgProps>
              </a:ext>
            </a:extLst>
          </a:blip>
          <a:srcRect l="12543"/>
          <a:stretch>
            <a:fillRect/>
          </a:stretch>
        </p:blipFill>
        <p:spPr>
          <a:xfrm>
            <a:off x="869430" y="1019417"/>
            <a:ext cx="6450768" cy="4907804"/>
          </a:xfrm>
          <a:prstGeom prst="rect">
            <a:avLst/>
          </a:prstGeom>
        </p:spPr>
      </p:pic>
      <p:sp>
        <p:nvSpPr>
          <p:cNvPr id="14" name="任意多边形 13"/>
          <p:cNvSpPr/>
          <p:nvPr/>
        </p:nvSpPr>
        <p:spPr>
          <a:xfrm rot="16200000">
            <a:off x="4555519" y="146264"/>
            <a:ext cx="2604055" cy="5425529"/>
          </a:xfrm>
          <a:custGeom>
            <a:avLst/>
            <a:gdLst>
              <a:gd name="connsiteX0" fmla="*/ 2450573 w 2604055"/>
              <a:gd name="connsiteY0" fmla="*/ 2719719 h 5425529"/>
              <a:gd name="connsiteX1" fmla="*/ 2450573 w 2604055"/>
              <a:gd name="connsiteY1" fmla="*/ 2611719 h 5425529"/>
              <a:gd name="connsiteX2" fmla="*/ 2604055 w 2604055"/>
              <a:gd name="connsiteY2" fmla="*/ 2611719 h 5425529"/>
              <a:gd name="connsiteX3" fmla="*/ 2604055 w 2604055"/>
              <a:gd name="connsiteY3" fmla="*/ 2719719 h 5425529"/>
              <a:gd name="connsiteX4" fmla="*/ 2342573 w 2604055"/>
              <a:gd name="connsiteY4" fmla="*/ 2611719 h 5425529"/>
              <a:gd name="connsiteX5" fmla="*/ 2342573 w 2604055"/>
              <a:gd name="connsiteY5" fmla="*/ 0 h 5425529"/>
              <a:gd name="connsiteX6" fmla="*/ 2450573 w 2604055"/>
              <a:gd name="connsiteY6" fmla="*/ 0 h 5425529"/>
              <a:gd name="connsiteX7" fmla="*/ 2450573 w 2604055"/>
              <a:gd name="connsiteY7" fmla="*/ 2611719 h 5425529"/>
              <a:gd name="connsiteX8" fmla="*/ 2342573 w 2604055"/>
              <a:gd name="connsiteY8" fmla="*/ 5425529 h 5425529"/>
              <a:gd name="connsiteX9" fmla="*/ 2342573 w 2604055"/>
              <a:gd name="connsiteY9" fmla="*/ 2719719 h 5425529"/>
              <a:gd name="connsiteX10" fmla="*/ 2450573 w 2604055"/>
              <a:gd name="connsiteY10" fmla="*/ 2719719 h 5425529"/>
              <a:gd name="connsiteX11" fmla="*/ 2450573 w 2604055"/>
              <a:gd name="connsiteY11" fmla="*/ 5425529 h 5425529"/>
              <a:gd name="connsiteX12" fmla="*/ 0 w 2604055"/>
              <a:gd name="connsiteY12" fmla="*/ 2719719 h 5425529"/>
              <a:gd name="connsiteX13" fmla="*/ 0 w 2604055"/>
              <a:gd name="connsiteY13" fmla="*/ 2611719 h 5425529"/>
              <a:gd name="connsiteX14" fmla="*/ 2342573 w 2604055"/>
              <a:gd name="connsiteY14" fmla="*/ 2611719 h 5425529"/>
              <a:gd name="connsiteX15" fmla="*/ 2342573 w 2604055"/>
              <a:gd name="connsiteY15" fmla="*/ 2719719 h 54255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604055" h="5425529">
                <a:moveTo>
                  <a:pt x="2450573" y="2719719"/>
                </a:moveTo>
                <a:lnTo>
                  <a:pt x="2450573" y="2611719"/>
                </a:lnTo>
                <a:lnTo>
                  <a:pt x="2604055" y="2611719"/>
                </a:lnTo>
                <a:lnTo>
                  <a:pt x="2604055" y="2719719"/>
                </a:lnTo>
                <a:close/>
                <a:moveTo>
                  <a:pt x="2342573" y="2611719"/>
                </a:moveTo>
                <a:lnTo>
                  <a:pt x="2342573" y="0"/>
                </a:lnTo>
                <a:lnTo>
                  <a:pt x="2450573" y="0"/>
                </a:lnTo>
                <a:lnTo>
                  <a:pt x="2450573" y="2611719"/>
                </a:lnTo>
                <a:close/>
                <a:moveTo>
                  <a:pt x="2342573" y="5425529"/>
                </a:moveTo>
                <a:lnTo>
                  <a:pt x="2342573" y="2719719"/>
                </a:lnTo>
                <a:lnTo>
                  <a:pt x="2450573" y="2719719"/>
                </a:lnTo>
                <a:lnTo>
                  <a:pt x="2450573" y="5425529"/>
                </a:lnTo>
                <a:close/>
                <a:moveTo>
                  <a:pt x="0" y="2719719"/>
                </a:moveTo>
                <a:lnTo>
                  <a:pt x="0" y="2611719"/>
                </a:lnTo>
                <a:lnTo>
                  <a:pt x="2342573" y="2611719"/>
                </a:lnTo>
                <a:lnTo>
                  <a:pt x="2342573" y="2719719"/>
                </a:lnTo>
                <a:close/>
              </a:path>
            </a:pathLst>
          </a:cu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064385" y="908685"/>
            <a:ext cx="33832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Saber company</a:t>
            </a:r>
            <a:endParaRPr lang="en-US" altLang="zh-CN" sz="3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176135" y="911860"/>
            <a:ext cx="3053080" cy="64516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Map company</a:t>
            </a:r>
            <a:endParaRPr lang="en-US" altLang="zh-CN" sz="3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495" y="3501390"/>
            <a:ext cx="4535805" cy="283781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8390" y="3463290"/>
            <a:ext cx="4578985" cy="291465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3072130" y="1917065"/>
            <a:ext cx="503936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Good quality</a:t>
            </a:r>
            <a:endParaRPr lang="en-US" altLang="zh-CN"/>
          </a:p>
          <a:p>
            <a:r>
              <a:rPr lang="en-US" altLang="zh-CN"/>
              <a:t>High Price</a:t>
            </a:r>
            <a:endParaRPr lang="en-US" altLang="zh-CN"/>
          </a:p>
          <a:p>
            <a:r>
              <a:rPr lang="en-US" altLang="zh-CN"/>
              <a:t>Overtrading</a:t>
            </a:r>
            <a:endParaRPr lang="en-US" altLang="zh-CN"/>
          </a:p>
        </p:txBody>
      </p:sp>
      <p:sp>
        <p:nvSpPr>
          <p:cNvPr id="8" name="文本框 7"/>
          <p:cNvSpPr txBox="1"/>
          <p:nvPr/>
        </p:nvSpPr>
        <p:spPr>
          <a:xfrm>
            <a:off x="6960235" y="1917065"/>
            <a:ext cx="503936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Bad quality</a:t>
            </a:r>
            <a:endParaRPr lang="en-US" altLang="zh-CN"/>
          </a:p>
          <a:p>
            <a:r>
              <a:rPr lang="en-US" altLang="zh-CN"/>
              <a:t>Low Price</a:t>
            </a:r>
            <a:endParaRPr lang="en-US" altLang="zh-CN"/>
          </a:p>
          <a:p>
            <a:r>
              <a:rPr lang="en-US" altLang="zh-CN"/>
              <a:t>Non Overtrading</a:t>
            </a:r>
            <a:endParaRPr lang="en-US" altLang="zh-C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等腰三角形 2"/>
          <p:cNvSpPr/>
          <p:nvPr/>
        </p:nvSpPr>
        <p:spPr>
          <a:xfrm flipV="1">
            <a:off x="1568335" y="1391146"/>
            <a:ext cx="1961804" cy="1691210"/>
          </a:xfrm>
          <a:prstGeom prst="triangle">
            <a:avLst/>
          </a:prstGeom>
          <a:solidFill>
            <a:srgbClr val="CAD5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361917" y="778695"/>
            <a:ext cx="17207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9600" dirty="0">
                <a:solidFill>
                  <a:schemeClr val="tx1">
                    <a:lumMod val="85000"/>
                    <a:lumOff val="15000"/>
                  </a:schemeClr>
                </a:solidFill>
                <a:cs typeface="+mn-ea"/>
                <a:sym typeface="+mn-lt"/>
              </a:rPr>
              <a:t>04</a:t>
            </a:r>
            <a:endParaRPr lang="zh-CN" altLang="en-US" sz="9600" dirty="0">
              <a:solidFill>
                <a:schemeClr val="tx1">
                  <a:lumMod val="85000"/>
                  <a:lumOff val="1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4660900" y="535305"/>
            <a:ext cx="6497320" cy="5725795"/>
          </a:xfrm>
          <a:prstGeom prst="rect">
            <a:avLst/>
          </a:prstGeom>
          <a:solidFill>
            <a:srgbClr val="DCE3F0">
              <a:alpha val="8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984539" y="2133433"/>
            <a:ext cx="2942705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b="1" dirty="0">
                <a:cs typeface="+mn-ea"/>
                <a:sym typeface="+mn-lt"/>
              </a:rPr>
              <a:t>REFLACTION</a:t>
            </a:r>
            <a:endParaRPr lang="en-US" altLang="zh-CN" sz="2800" b="1" dirty="0">
              <a:cs typeface="+mn-ea"/>
              <a:sym typeface="+mn-lt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8285" y="788670"/>
            <a:ext cx="5219065" cy="5219065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840105" y="3429000"/>
            <a:ext cx="336423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The core of effective work is shared dedication</a:t>
            </a:r>
            <a:endParaRPr lang="en-US" altLang="zh-C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1" cstate="print">
            <a:extLst>
              <a:ext uri="{BEBA8EAE-BF5A-486C-A8C5-ECC9F3942E4B}">
                <a14:imgProps xmlns:a14="http://schemas.microsoft.com/office/drawing/2010/main">
                  <a14:imgLayer r:embed="rId2">
                    <a14:imgEffect>
                      <a14:colorTemperature colorTemp="55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>
          <a:xfrm>
            <a:off x="0" y="1"/>
            <a:ext cx="12191999" cy="3424518"/>
          </a:xfrm>
          <a:prstGeom prst="rect">
            <a:avLst/>
          </a:prstGeom>
        </p:spPr>
      </p:pic>
      <p:grpSp>
        <p:nvGrpSpPr>
          <p:cNvPr id="3" name="组合 2"/>
          <p:cNvGrpSpPr/>
          <p:nvPr/>
        </p:nvGrpSpPr>
        <p:grpSpPr>
          <a:xfrm>
            <a:off x="4896090" y="966778"/>
            <a:ext cx="2735970" cy="1835606"/>
            <a:chOff x="5079253" y="572273"/>
            <a:chExt cx="2735970" cy="1835606"/>
          </a:xfrm>
        </p:grpSpPr>
        <p:sp>
          <p:nvSpPr>
            <p:cNvPr id="4" name="等腰三角形 3"/>
            <p:cNvSpPr/>
            <p:nvPr/>
          </p:nvSpPr>
          <p:spPr>
            <a:xfrm>
              <a:off x="5491053" y="779638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5" name="等腰三角形 4"/>
            <p:cNvSpPr/>
            <p:nvPr/>
          </p:nvSpPr>
          <p:spPr>
            <a:xfrm>
              <a:off x="5079253" y="572274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  <p:sp>
          <p:nvSpPr>
            <p:cNvPr id="6" name="等腰三角形 5"/>
            <p:cNvSpPr/>
            <p:nvPr/>
          </p:nvSpPr>
          <p:spPr>
            <a:xfrm>
              <a:off x="5926463" y="572273"/>
              <a:ext cx="1888760" cy="1628241"/>
            </a:xfrm>
            <a:prstGeom prst="triangle">
              <a:avLst/>
            </a:prstGeom>
            <a:noFill/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cs typeface="+mn-ea"/>
                <a:sym typeface="+mn-lt"/>
              </a:endParaRPr>
            </a:p>
          </p:txBody>
        </p:sp>
      </p:grpSp>
      <p:sp>
        <p:nvSpPr>
          <p:cNvPr id="10" name="文本框 9"/>
          <p:cNvSpPr txBox="1"/>
          <p:nvPr/>
        </p:nvSpPr>
        <p:spPr>
          <a:xfrm>
            <a:off x="3810000" y="4391296"/>
            <a:ext cx="460785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6000" dirty="0">
                <a:cs typeface="+mn-ea"/>
                <a:sym typeface="+mn-lt"/>
              </a:rPr>
              <a:t>THANKS</a:t>
            </a:r>
            <a:endParaRPr lang="zh-CN" altLang="en-US" sz="6000" dirty="0">
              <a:cs typeface="+mn-ea"/>
              <a:sym typeface="+mn-lt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015" y="1196975"/>
            <a:ext cx="3204845" cy="30949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p="http://schemas.openxmlformats.org/presentationml/2006/main">
  <p:tag name="KSO_WM_UNIT_PLACING_PICTURE_USER_VIEWPORT" val="{&quot;height&quot;:4818.897637795276,&quot;width&quot;:12367.058267716535}"/>
</p:tagLst>
</file>

<file path=ppt/tags/tag2.xml><?xml version="1.0" encoding="utf-8"?>
<p:tagLst xmlns:p="http://schemas.openxmlformats.org/presentationml/2006/main">
  <p:tag name="KSO_WM_UNIT_PLACING_PICTURE_USER_VIEWPORT" val="{&quot;height&quot;:10799.99842519685,&quot;width&quot;:3082.1039370078743}"/>
</p:tagLst>
</file>

<file path=ppt/tags/tag3.xml><?xml version="1.0" encoding="utf-8"?>
<p:tagLst xmlns:p="http://schemas.openxmlformats.org/presentationml/2006/main">
  <p:tag name="KSO_WM_UNIT_PLACING_PICTURE_USER_VIEWPORT" val="{&quot;height&quot;:6670,&quot;width&quot;:10000}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p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597</Words>
  <Application>WPS 演示</Application>
  <PresentationFormat/>
  <Paragraphs>95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8" baseType="lpstr">
      <vt:lpstr>Arial</vt:lpstr>
      <vt:lpstr>宋体</vt:lpstr>
      <vt:lpstr>Wingdings</vt:lpstr>
      <vt:lpstr>微软雅黑</vt:lpstr>
      <vt:lpstr>Arial Unicode MS</vt:lpstr>
      <vt:lpstr>Calibri</vt:lpstr>
      <vt:lpstr>Office 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Tifa</cp:lastModifiedBy>
  <cp:revision>9</cp:revision>
  <dcterms:created xsi:type="dcterms:W3CDTF">2021-06-19T11:39:00Z</dcterms:created>
  <dcterms:modified xsi:type="dcterms:W3CDTF">2021-06-22T06:19:20Z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D01F8BA68D1D4DDA86129976290789E8</vt:lpwstr>
  </property>
  <property fmtid="{D5CDD505-2E9C-101B-9397-08002B2CF9AE}" pid="3" name="KSOProductBuildVer">
    <vt:lpwstr>2052-11.1.0.10495</vt:lpwstr>
  </property>
</Properties>
</file>