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5" r:id="rId1"/>
  </p:sldMasterIdLst>
  <p:notesMasterIdLst>
    <p:notesMasterId r:id="rId9"/>
  </p:notesMasterIdLst>
  <p:sldIdLst>
    <p:sldId id="256" r:id="rId2"/>
    <p:sldId id="260" r:id="rId3"/>
    <p:sldId id="261" r:id="rId4"/>
    <p:sldId id="262" r:id="rId5"/>
    <p:sldId id="259" r:id="rId6"/>
    <p:sldId id="264"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8809" autoAdjust="0"/>
    <p:restoredTop sz="86441" autoAdjust="0"/>
  </p:normalViewPr>
  <p:slideViewPr>
    <p:cSldViewPr>
      <p:cViewPr>
        <p:scale>
          <a:sx n="66" d="100"/>
          <a:sy n="66" d="100"/>
        </p:scale>
        <p:origin x="-840" y="-216"/>
      </p:cViewPr>
      <p:guideLst>
        <p:guide orient="horz" pos="2160"/>
        <p:guide pos="3840"/>
      </p:guideLst>
    </p:cSldViewPr>
  </p:slideViewPr>
  <p:notesTextViewPr>
    <p:cViewPr>
      <p:scale>
        <a:sx n="100" d="100"/>
        <a:sy n="100" d="100"/>
      </p:scale>
      <p:origin x="0" y="0"/>
    </p:cViewPr>
  </p:notesTextViewPr>
  <p:notesViewPr>
    <p:cSldViewPr>
      <p:cViewPr varScale="1">
        <p:scale>
          <a:sx n="64" d="100"/>
          <a:sy n="64" d="100"/>
        </p:scale>
        <p:origin x="-3144" y="-72"/>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72C0D4-F805-4EBF-A20B-CBDAEBC7364E}" type="datetimeFigureOut">
              <a:rPr lang="en-GB" smtClean="0"/>
              <a:pPr/>
              <a:t>05/05/2022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A71E0E-437B-4C66-A89C-E806F6E5203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There are three teams operating on the project:</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Team 1 – Research team.  This team is engaging with the local community and assessing the existing childcare needs within the community and checking how well received a new nursery would be.  They are also investigating the regulatory bodies who will need to be consulted and how best to go about this.</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Team 2 – Property/Premises this team are looking for suitable locations for the nursery and also linking in with the research team to check on regulations, use categories for the buildings and investigating change of use if needed.</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Team 3 – the funding team are working on investments from banks, any grant or government funding which may be available.  They check in with team one and two to get an idea of the funding we require for the property lease and any other funds which may be needed for the equipment</a:t>
            </a:r>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definition of risk in terms of a project is “an uncertain event that may or may not occur”.  This is much the same as definition of risk generally which is stated as “probability or threat of a damage, injury, liability, loss or other negative occurrence caused by external or internal vulnerabilities and which may be neutralised through premeditated action”. </a:t>
            </a:r>
          </a:p>
          <a:p>
            <a:r>
              <a:rPr lang="en-GB" sz="1200" b="0" kern="1200" dirty="0" smtClean="0">
                <a:solidFill>
                  <a:schemeClr val="tx1"/>
                </a:solidFill>
                <a:latin typeface="+mn-lt"/>
                <a:ea typeface="+mn-ea"/>
                <a:cs typeface="+mn-cs"/>
              </a:rPr>
              <a:t>The Four Ts in Risk control </a:t>
            </a:r>
            <a:endParaRPr lang="en-GB"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It isn’t possible to eliminate all risk, therefore risk must be controlled.  The four Ts is a process which can be used to determine how to manage elements of risk which may occur within your project or organization (</a:t>
            </a:r>
            <a:r>
              <a:rPr lang="en-GB" sz="1200" kern="1200" dirty="0" err="1" smtClean="0">
                <a:solidFill>
                  <a:schemeClr val="tx1"/>
                </a:solidFill>
                <a:latin typeface="+mn-lt"/>
                <a:ea typeface="+mn-ea"/>
                <a:cs typeface="+mn-cs"/>
              </a:rPr>
              <a:t>Herrara</a:t>
            </a:r>
            <a:r>
              <a:rPr lang="en-GB" sz="1200" kern="1200" dirty="0" smtClean="0">
                <a:solidFill>
                  <a:schemeClr val="tx1"/>
                </a:solidFill>
                <a:latin typeface="+mn-lt"/>
                <a:ea typeface="+mn-ea"/>
                <a:cs typeface="+mn-cs"/>
              </a:rPr>
              <a:t>, 2022).  The Four T’s are described as follows:</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Transferring risk: covering risk through liability insurance, insurance against damage to property and other insurance types available.</a:t>
            </a:r>
          </a:p>
          <a:p>
            <a:r>
              <a:rPr lang="en-GB" sz="1200" kern="1200" dirty="0" smtClean="0">
                <a:solidFill>
                  <a:schemeClr val="tx1"/>
                </a:solidFill>
                <a:latin typeface="+mn-lt"/>
                <a:ea typeface="+mn-ea"/>
                <a:cs typeface="+mn-cs"/>
              </a:rPr>
              <a:t>Tolerating Risk: where action is not economically viable and the management cost would outweigh the option to tolerate and monitor the risk.</a:t>
            </a:r>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5/5/2022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5/5/2022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12800" y="1600206"/>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8229600" y="1600206"/>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61BEF0D-F0BB-DE4B-95CE-6DB70DBA9567}" type="datetimeFigureOut">
              <a:rPr lang="en-US" smtClean="0"/>
              <a:pPr/>
              <a:t>5/5/2022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5/5/2022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5/5/2022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5/5/2022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85600" y="274649"/>
            <a:ext cx="36576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12800" y="274649"/>
            <a:ext cx="10769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5/5/2022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5/5/2022</a:t>
            </a:fld>
            <a:endParaRPr lang="en-US"/>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6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E63471-C73A-E5DC-7BA6-5A3B0C162B71}"/>
              </a:ext>
            </a:extLst>
          </p:cNvPr>
          <p:cNvSpPr>
            <a:spLocks noGrp="1"/>
          </p:cNvSpPr>
          <p:nvPr>
            <p:ph type="ctrTitle"/>
          </p:nvPr>
        </p:nvSpPr>
        <p:spPr>
          <a:xfrm>
            <a:off x="381000" y="1371600"/>
            <a:ext cx="7924800" cy="2057400"/>
          </a:xfrm>
        </p:spPr>
        <p:txBody>
          <a:bodyPr>
            <a:noAutofit/>
          </a:bodyPr>
          <a:lstStyle/>
          <a:p>
            <a:pPr algn="l"/>
            <a:r>
              <a:rPr lang="en-GB" sz="2800" dirty="0" smtClean="0">
                <a:solidFill>
                  <a:schemeClr val="tx1"/>
                </a:solidFill>
                <a:effectLst/>
                <a:latin typeface="Arial" pitchFamily="34" charset="0"/>
                <a:cs typeface="Arial" pitchFamily="34" charset="0"/>
              </a:rPr>
              <a:t>BA (</a:t>
            </a:r>
            <a:r>
              <a:rPr lang="en-GB" sz="2800" cap="none" dirty="0" err="1" smtClean="0">
                <a:solidFill>
                  <a:schemeClr val="tx1"/>
                </a:solidFill>
                <a:effectLst/>
                <a:latin typeface="Arial" pitchFamily="34" charset="0"/>
                <a:cs typeface="Arial" pitchFamily="34" charset="0"/>
              </a:rPr>
              <a:t>Hons</a:t>
            </a:r>
            <a:r>
              <a:rPr lang="en-GB" sz="2800" dirty="0" smtClean="0">
                <a:solidFill>
                  <a:schemeClr val="tx1"/>
                </a:solidFill>
                <a:effectLst/>
                <a:latin typeface="Arial" pitchFamily="34" charset="0"/>
                <a:cs typeface="Arial" pitchFamily="34" charset="0"/>
              </a:rPr>
              <a:t>)</a:t>
            </a:r>
            <a:r>
              <a:rPr lang="en-GB" sz="2800" b="1" dirty="0" smtClean="0">
                <a:solidFill>
                  <a:schemeClr val="tx1"/>
                </a:solidFill>
                <a:effectLst/>
                <a:latin typeface="Arial" pitchFamily="34" charset="0"/>
                <a:cs typeface="Arial" pitchFamily="34" charset="0"/>
              </a:rPr>
              <a:t> </a:t>
            </a:r>
            <a:r>
              <a:rPr lang="en-GB" sz="2800" cap="none" dirty="0" smtClean="0">
                <a:solidFill>
                  <a:schemeClr val="tx1"/>
                </a:solidFill>
                <a:effectLst/>
                <a:latin typeface="Arial" pitchFamily="34" charset="0"/>
                <a:cs typeface="Arial" pitchFamily="34" charset="0"/>
              </a:rPr>
              <a:t>Leadership And Management Skills For The Workplace</a:t>
            </a:r>
            <a:br>
              <a:rPr lang="en-GB" sz="2800" cap="none" dirty="0" smtClean="0">
                <a:solidFill>
                  <a:schemeClr val="tx1"/>
                </a:solidFill>
                <a:effectLst/>
                <a:latin typeface="Arial" pitchFamily="34" charset="0"/>
                <a:cs typeface="Arial" pitchFamily="34" charset="0"/>
              </a:rPr>
            </a:br>
            <a:r>
              <a:rPr lang="en-GB" sz="2800" cap="none" dirty="0" smtClean="0">
                <a:solidFill>
                  <a:schemeClr val="tx1"/>
                </a:solidFill>
                <a:effectLst/>
                <a:latin typeface="Arial" pitchFamily="34" charset="0"/>
                <a:cs typeface="Arial" pitchFamily="34" charset="0"/>
              </a:rPr>
              <a:t/>
            </a:r>
            <a:br>
              <a:rPr lang="en-GB" sz="2800" cap="none" dirty="0" smtClean="0">
                <a:solidFill>
                  <a:schemeClr val="tx1"/>
                </a:solidFill>
                <a:effectLst/>
                <a:latin typeface="Arial" pitchFamily="34" charset="0"/>
                <a:cs typeface="Arial" pitchFamily="34" charset="0"/>
              </a:rPr>
            </a:br>
            <a:r>
              <a:rPr lang="en-GB" sz="2800" dirty="0" smtClean="0">
                <a:solidFill>
                  <a:schemeClr val="tx1"/>
                </a:solidFill>
                <a:effectLst/>
                <a:latin typeface="Arial" pitchFamily="34" charset="0"/>
                <a:cs typeface="Arial" pitchFamily="34" charset="0"/>
              </a:rPr>
              <a:t>Module: </a:t>
            </a:r>
            <a:r>
              <a:rPr lang="en-GB" sz="2800" dirty="0" smtClean="0">
                <a:solidFill>
                  <a:schemeClr val="tx1"/>
                </a:solidFill>
                <a:effectLst/>
                <a:latin typeface="Arial" pitchFamily="34" charset="0"/>
                <a:cs typeface="Arial" pitchFamily="34" charset="0"/>
              </a:rPr>
              <a:t>BMSW5104 </a:t>
            </a:r>
            <a:r>
              <a:rPr lang="en-GB" sz="2800" cap="none" dirty="0" smtClean="0">
                <a:solidFill>
                  <a:schemeClr val="tx1"/>
                </a:solidFill>
                <a:effectLst/>
                <a:latin typeface="Arial" pitchFamily="34" charset="0"/>
                <a:cs typeface="Arial" pitchFamily="34" charset="0"/>
              </a:rPr>
              <a:t>Managing Projects In The Workplace</a:t>
            </a:r>
            <a:br>
              <a:rPr lang="en-GB" sz="2800" cap="none" dirty="0" smtClean="0">
                <a:solidFill>
                  <a:schemeClr val="tx1"/>
                </a:solidFill>
                <a:effectLst/>
                <a:latin typeface="Arial" pitchFamily="34" charset="0"/>
                <a:cs typeface="Arial" pitchFamily="34" charset="0"/>
              </a:rPr>
            </a:br>
            <a:r>
              <a:rPr lang="en-GB" sz="2800" cap="none" dirty="0" smtClean="0">
                <a:solidFill>
                  <a:schemeClr val="tx1"/>
                </a:solidFill>
                <a:effectLst/>
                <a:latin typeface="Arial" pitchFamily="34" charset="0"/>
                <a:cs typeface="Arial" pitchFamily="34" charset="0"/>
              </a:rPr>
              <a:t/>
            </a:r>
            <a:br>
              <a:rPr lang="en-GB" sz="2800" cap="none" dirty="0" smtClean="0">
                <a:solidFill>
                  <a:schemeClr val="tx1"/>
                </a:solidFill>
                <a:effectLst/>
                <a:latin typeface="Arial" pitchFamily="34" charset="0"/>
                <a:cs typeface="Arial" pitchFamily="34" charset="0"/>
              </a:rPr>
            </a:br>
            <a:r>
              <a:rPr lang="en-GB" sz="2800" cap="none" dirty="0" smtClean="0">
                <a:solidFill>
                  <a:schemeClr val="tx1"/>
                </a:solidFill>
                <a:effectLst/>
                <a:latin typeface="Arial" pitchFamily="34" charset="0"/>
                <a:cs typeface="Arial" pitchFamily="34" charset="0"/>
              </a:rPr>
              <a:t>Baby To School Pitch Presentation – Task 2</a:t>
            </a:r>
            <a:endParaRPr lang="en-US" sz="2800" dirty="0">
              <a:solidFill>
                <a:schemeClr val="tx1"/>
              </a:solidFill>
              <a:effectLst/>
              <a:latin typeface="Arial" pitchFamily="34" charset="0"/>
              <a:cs typeface="Arial" pitchFamily="34" charset="0"/>
            </a:endParaRPr>
          </a:p>
        </p:txBody>
      </p:sp>
      <p:sp>
        <p:nvSpPr>
          <p:cNvPr id="3" name="Subtitle 2">
            <a:extLst>
              <a:ext uri="{FF2B5EF4-FFF2-40B4-BE49-F238E27FC236}">
                <a16:creationId xmlns="" xmlns:a16="http://schemas.microsoft.com/office/drawing/2014/main" id="{5DA5E16B-15C6-3194-0913-748BBFF83B76}"/>
              </a:ext>
            </a:extLst>
          </p:cNvPr>
          <p:cNvSpPr>
            <a:spLocks noGrp="1"/>
          </p:cNvSpPr>
          <p:nvPr>
            <p:ph type="subTitle" idx="1"/>
          </p:nvPr>
        </p:nvSpPr>
        <p:spPr>
          <a:xfrm>
            <a:off x="381000" y="4038600"/>
            <a:ext cx="7197727" cy="2438399"/>
          </a:xfrm>
        </p:spPr>
        <p:txBody>
          <a:bodyPr>
            <a:normAutofit fontScale="92500" lnSpcReduction="10000"/>
          </a:bodyPr>
          <a:lstStyle/>
          <a:p>
            <a:pPr algn="l"/>
            <a:r>
              <a:rPr lang="en-GB" dirty="0"/>
              <a:t/>
            </a:r>
            <a:br>
              <a:rPr lang="en-GB" dirty="0"/>
            </a:br>
            <a:r>
              <a:rPr lang="en-GB" cap="none" dirty="0" smtClean="0"/>
              <a:t/>
            </a:r>
            <a:br>
              <a:rPr lang="en-GB" cap="none" dirty="0" smtClean="0"/>
            </a:br>
            <a:r>
              <a:rPr lang="en-GB" dirty="0" smtClean="0">
                <a:latin typeface="Arial" pitchFamily="34" charset="0"/>
                <a:cs typeface="Arial" pitchFamily="34" charset="0"/>
              </a:rPr>
              <a:t>Name: Cathy </a:t>
            </a:r>
            <a:r>
              <a:rPr lang="en-GB" dirty="0">
                <a:latin typeface="Arial" pitchFamily="34" charset="0"/>
                <a:cs typeface="Arial" pitchFamily="34" charset="0"/>
              </a:rPr>
              <a:t>Gordon</a:t>
            </a:r>
          </a:p>
          <a:p>
            <a:pPr algn="l"/>
            <a:r>
              <a:rPr lang="en-GB" dirty="0">
                <a:latin typeface="Arial" pitchFamily="34" charset="0"/>
                <a:cs typeface="Arial" pitchFamily="34" charset="0"/>
              </a:rPr>
              <a:t>Student ID : 2007502</a:t>
            </a:r>
          </a:p>
          <a:p>
            <a:pPr algn="l"/>
            <a:r>
              <a:rPr lang="en-GB" dirty="0">
                <a:latin typeface="Arial" pitchFamily="34" charset="0"/>
                <a:cs typeface="Arial" pitchFamily="34" charset="0"/>
              </a:rPr>
              <a:t>Tutor: </a:t>
            </a:r>
            <a:r>
              <a:rPr lang="en-GB" dirty="0" err="1" smtClean="0">
                <a:latin typeface="Arial" pitchFamily="34" charset="0"/>
                <a:cs typeface="Arial" pitchFamily="34" charset="0"/>
              </a:rPr>
              <a:t>Daminabo</a:t>
            </a:r>
            <a:r>
              <a:rPr lang="en-GB" dirty="0" smtClean="0">
                <a:latin typeface="Arial" pitchFamily="34" charset="0"/>
                <a:cs typeface="Arial" pitchFamily="34" charset="0"/>
              </a:rPr>
              <a:t> </a:t>
            </a:r>
            <a:r>
              <a:rPr lang="en-GB" dirty="0" err="1" smtClean="0">
                <a:latin typeface="Arial" pitchFamily="34" charset="0"/>
                <a:cs typeface="Arial" pitchFamily="34" charset="0"/>
              </a:rPr>
              <a:t>Pokubo</a:t>
            </a:r>
            <a:endParaRPr lang="en-GB" dirty="0" smtClean="0">
              <a:latin typeface="Arial" pitchFamily="34" charset="0"/>
              <a:cs typeface="Arial" pitchFamily="34" charset="0"/>
            </a:endParaRPr>
          </a:p>
        </p:txBody>
      </p:sp>
    </p:spTree>
    <p:extLst>
      <p:ext uri="{BB962C8B-B14F-4D97-AF65-F5344CB8AC3E}">
        <p14:creationId xmlns="" xmlns:p14="http://schemas.microsoft.com/office/powerpoint/2010/main" val="1991137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Quad Chart Project Overview</a:t>
            </a:r>
            <a:endParaRPr lang="en-GB" dirty="0"/>
          </a:p>
        </p:txBody>
      </p:sp>
      <p:pic>
        <p:nvPicPr>
          <p:cNvPr id="4" name="Picture 2"/>
          <p:cNvPicPr>
            <a:picLocks noGrp="1" noChangeAspect="1" noChangeArrowheads="1"/>
          </p:cNvPicPr>
          <p:nvPr>
            <p:ph idx="1"/>
          </p:nvPr>
        </p:nvPicPr>
        <p:blipFill>
          <a:blip r:embed="rId2"/>
          <a:srcRect/>
          <a:stretch>
            <a:fillRect/>
          </a:stretch>
        </p:blipFill>
        <p:spPr bwMode="auto">
          <a:xfrm>
            <a:off x="1219200" y="1371600"/>
            <a:ext cx="10109895" cy="495490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Analysis - Power Matrix</a:t>
            </a:r>
            <a:endParaRPr lang="en-GB" dirty="0"/>
          </a:p>
        </p:txBody>
      </p:sp>
      <p:pic>
        <p:nvPicPr>
          <p:cNvPr id="4" name="Content Placeholder 3"/>
          <p:cNvPicPr>
            <a:picLocks noGrp="1" noChangeAspect="1" noChangeArrowheads="1"/>
          </p:cNvPicPr>
          <p:nvPr>
            <p:ph idx="1"/>
          </p:nvPr>
        </p:nvPicPr>
        <p:blipFill>
          <a:blip r:embed="rId2"/>
          <a:srcRect/>
          <a:stretch>
            <a:fillRect/>
          </a:stretch>
        </p:blipFill>
        <p:spPr bwMode="auto">
          <a:xfrm>
            <a:off x="2362200" y="1447800"/>
            <a:ext cx="7162800" cy="4791332"/>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Breakdown Structure</a:t>
            </a:r>
            <a:endParaRPr lang="en-GB" dirty="0"/>
          </a:p>
        </p:txBody>
      </p:sp>
      <p:pic>
        <p:nvPicPr>
          <p:cNvPr id="2050" name="Picture 2"/>
          <p:cNvPicPr>
            <a:picLocks noGrp="1" noChangeAspect="1" noChangeArrowheads="1"/>
          </p:cNvPicPr>
          <p:nvPr>
            <p:ph idx="1"/>
          </p:nvPr>
        </p:nvPicPr>
        <p:blipFill>
          <a:blip r:embed="rId3"/>
          <a:srcRect/>
          <a:stretch>
            <a:fillRect/>
          </a:stretch>
        </p:blipFill>
        <p:spPr bwMode="auto">
          <a:xfrm>
            <a:off x="2209800" y="1600200"/>
            <a:ext cx="6911340" cy="405384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Premises</a:t>
            </a:r>
            <a:endParaRPr lang="en-GB" dirty="0"/>
          </a:p>
        </p:txBody>
      </p:sp>
      <p:sp>
        <p:nvSpPr>
          <p:cNvPr id="3" name="Content Placeholder 2"/>
          <p:cNvSpPr>
            <a:spLocks noGrp="1"/>
          </p:cNvSpPr>
          <p:nvPr>
            <p:ph idx="1"/>
          </p:nvPr>
        </p:nvSpPr>
        <p:spPr>
          <a:xfrm>
            <a:off x="609600" y="1295400"/>
            <a:ext cx="10972800" cy="4525963"/>
          </a:xfrm>
        </p:spPr>
        <p:txBody>
          <a:bodyPr/>
          <a:lstStyle/>
          <a:p>
            <a:pPr marL="0" indent="0">
              <a:buNone/>
            </a:pPr>
            <a:r>
              <a:rPr lang="en-GB" sz="2400" dirty="0" smtClean="0"/>
              <a:t>The premises are available at £30,000 p.a. and have several rooms including a kitchen area allowing for grouping of children by age/Key stage</a:t>
            </a:r>
          </a:p>
          <a:p>
            <a:pPr>
              <a:buNone/>
            </a:pPr>
            <a:endParaRPr lang="en-GB" dirty="0"/>
          </a:p>
        </p:txBody>
      </p:sp>
      <p:pic>
        <p:nvPicPr>
          <p:cNvPr id="5" name="Picture 4" descr="premises.jpg"/>
          <p:cNvPicPr>
            <a:picLocks noChangeAspect="1"/>
          </p:cNvPicPr>
          <p:nvPr/>
        </p:nvPicPr>
        <p:blipFill>
          <a:blip r:embed="rId2"/>
          <a:srcRect r="-1250" b="11667"/>
          <a:stretch>
            <a:fillRect/>
          </a:stretch>
        </p:blipFill>
        <p:spPr>
          <a:xfrm>
            <a:off x="3276600" y="2438400"/>
            <a:ext cx="5257800" cy="344028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Assessment</a:t>
            </a:r>
            <a:endParaRPr lang="en-GB" dirty="0"/>
          </a:p>
        </p:txBody>
      </p:sp>
      <p:pic>
        <p:nvPicPr>
          <p:cNvPr id="3074" name="Picture 2"/>
          <p:cNvPicPr>
            <a:picLocks noGrp="1" noChangeAspect="1" noChangeArrowheads="1"/>
          </p:cNvPicPr>
          <p:nvPr>
            <p:ph idx="1"/>
          </p:nvPr>
        </p:nvPicPr>
        <p:blipFill>
          <a:blip r:embed="rId3"/>
          <a:srcRect/>
          <a:stretch>
            <a:fillRect/>
          </a:stretch>
        </p:blipFill>
        <p:spPr bwMode="auto">
          <a:xfrm>
            <a:off x="1219200" y="1600200"/>
            <a:ext cx="9753600" cy="466476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Costs</a:t>
            </a:r>
            <a:endParaRPr lang="en-GB" dirty="0"/>
          </a:p>
        </p:txBody>
      </p:sp>
      <p:sp>
        <p:nvSpPr>
          <p:cNvPr id="3" name="Content Placeholder 2"/>
          <p:cNvSpPr>
            <a:spLocks noGrp="1"/>
          </p:cNvSpPr>
          <p:nvPr>
            <p:ph idx="1"/>
          </p:nvPr>
        </p:nvSpPr>
        <p:spPr/>
        <p:txBody>
          <a:bodyPr>
            <a:normAutofit fontScale="47500" lnSpcReduction="20000"/>
          </a:bodyPr>
          <a:lstStyle/>
          <a:p>
            <a:r>
              <a:rPr lang="en-GB" dirty="0"/>
              <a:t>The cost of establishing a new nursery can amount to an initial outlay of around £275,000 (</a:t>
            </a:r>
            <a:r>
              <a:rPr lang="en-GB" dirty="0" err="1"/>
              <a:t>incl</a:t>
            </a:r>
            <a:r>
              <a:rPr lang="en-GB" dirty="0"/>
              <a:t> 10% contingency).  These costs can be broken down as follows:</a:t>
            </a:r>
          </a:p>
          <a:p>
            <a:r>
              <a:rPr lang="en-GB" dirty="0"/>
              <a:t> </a:t>
            </a:r>
          </a:p>
          <a:p>
            <a:r>
              <a:rPr lang="en-GB" b="1" dirty="0"/>
              <a:t>Premises</a:t>
            </a:r>
            <a:r>
              <a:rPr lang="en-GB" dirty="0"/>
              <a:t>: £30,000 per annum</a:t>
            </a:r>
          </a:p>
          <a:p>
            <a:r>
              <a:rPr lang="en-GB" b="1" dirty="0"/>
              <a:t>Staff:</a:t>
            </a:r>
            <a:endParaRPr lang="en-GB" dirty="0"/>
          </a:p>
          <a:p>
            <a:r>
              <a:rPr lang="en-GB" dirty="0"/>
              <a:t>3 Level 6 Nursery Teachers @ average £24,000 per annum (£48,000)</a:t>
            </a:r>
          </a:p>
          <a:p>
            <a:r>
              <a:rPr lang="en-GB" dirty="0"/>
              <a:t>4 nursery assistants @ £18,000 (£72,000)</a:t>
            </a:r>
          </a:p>
          <a:p>
            <a:r>
              <a:rPr lang="en-GB" dirty="0"/>
              <a:t>Equipping the premises and carrying out safety checks (£100,000)</a:t>
            </a:r>
          </a:p>
          <a:p>
            <a:r>
              <a:rPr lang="en-GB" dirty="0"/>
              <a:t>Utility Bills (Gas, electric, Water) (£5,000)</a:t>
            </a:r>
          </a:p>
          <a:p>
            <a:r>
              <a:rPr lang="en-GB" dirty="0"/>
              <a:t>Insurance (Property, liability) £2,000</a:t>
            </a:r>
          </a:p>
          <a:p>
            <a:r>
              <a:rPr lang="en-GB" b="1" dirty="0"/>
              <a:t>Contingency</a:t>
            </a:r>
            <a:r>
              <a:rPr lang="en-GB" dirty="0"/>
              <a:t> (£25000)</a:t>
            </a:r>
          </a:p>
          <a:p>
            <a:r>
              <a:rPr lang="en-GB" dirty="0"/>
              <a:t> </a:t>
            </a:r>
          </a:p>
          <a:p>
            <a:r>
              <a:rPr lang="en-GB" dirty="0"/>
              <a:t>Expected earnings per year: £312,000 per year (based on 20 full time nursery places each costing £300 per week)</a:t>
            </a:r>
          </a:p>
          <a:p>
            <a:r>
              <a:rPr lang="en-GB" dirty="0"/>
              <a:t> </a:t>
            </a:r>
          </a:p>
          <a:p>
            <a:r>
              <a:rPr lang="en-GB" dirty="0"/>
              <a:t>This should see the nursery turning a profit in the first year and with expansion and potentially opening more places, this could increase.</a:t>
            </a:r>
          </a:p>
          <a:p>
            <a:pPr>
              <a:buNone/>
            </a:pP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658</TotalTime>
  <Words>168</Words>
  <Application>Microsoft Office PowerPoint</Application>
  <PresentationFormat>Custom</PresentationFormat>
  <Paragraphs>41</Paragraphs>
  <Slides>7</Slides>
  <Notes>2</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BA (Hons) Leadership And Management Skills For The Workplace  Module: BMSW5104 Managing Projects In The Workplace  Baby To School Pitch Presentation – Task 2</vt:lpstr>
      <vt:lpstr>Quad Chart Project Overview</vt:lpstr>
      <vt:lpstr>Stakeholder Analysis - Power Matrix</vt:lpstr>
      <vt:lpstr>Work Breakdown Structure</vt:lpstr>
      <vt:lpstr>Premises</vt:lpstr>
      <vt:lpstr>Risk Assessment</vt:lpstr>
      <vt:lpstr>Costs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 BMSW5106 – Task 2</dc:title>
  <dc:creator>Cathy Gordon (2007502)</dc:creator>
  <cp:lastModifiedBy>Cathy Gordon</cp:lastModifiedBy>
  <cp:revision>32</cp:revision>
  <dcterms:created xsi:type="dcterms:W3CDTF">2022-05-02T15:05:44Z</dcterms:created>
  <dcterms:modified xsi:type="dcterms:W3CDTF">2022-05-05T13:56:50Z</dcterms:modified>
</cp:coreProperties>
</file>