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11"/>
  </p:notesMasterIdLst>
  <p:sldIdLst>
    <p:sldId id="265" r:id="rId2"/>
    <p:sldId id="256" r:id="rId3"/>
    <p:sldId id="257" r:id="rId4"/>
    <p:sldId id="260" r:id="rId5"/>
    <p:sldId id="263" r:id="rId6"/>
    <p:sldId id="261" r:id="rId7"/>
    <p:sldId id="262" r:id="rId8"/>
    <p:sldId id="259"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74BB49-AFAA-4F21-9984-53CB6D57F264}" v="15" dt="2019-03-27T21:27:52.0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8" d="100"/>
          <a:sy n="98" d="100"/>
        </p:scale>
        <p:origin x="110"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Owen" userId="78745d91b4d9ed06" providerId="LiveId" clId="{CC74BB49-AFAA-4F21-9984-53CB6D57F264}"/>
    <pc:docChg chg="custSel addSld delSld modSld sldOrd">
      <pc:chgData name="Stephanie Owen" userId="78745d91b4d9ed06" providerId="LiveId" clId="{CC74BB49-AFAA-4F21-9984-53CB6D57F264}" dt="2019-03-27T21:27:28.953" v="42"/>
      <pc:docMkLst>
        <pc:docMk/>
      </pc:docMkLst>
      <pc:sldChg chg="addSp delSp add del">
        <pc:chgData name="Stephanie Owen" userId="78745d91b4d9ed06" providerId="LiveId" clId="{CC74BB49-AFAA-4F21-9984-53CB6D57F264}" dt="2019-03-27T21:13:08.812" v="3" actId="2696"/>
        <pc:sldMkLst>
          <pc:docMk/>
          <pc:sldMk cId="526191735" sldId="265"/>
        </pc:sldMkLst>
        <pc:spChg chg="add del">
          <ac:chgData name="Stephanie Owen" userId="78745d91b4d9ed06" providerId="LiveId" clId="{CC74BB49-AFAA-4F21-9984-53CB6D57F264}" dt="2019-03-27T21:12:44.143" v="2"/>
          <ac:spMkLst>
            <pc:docMk/>
            <pc:sldMk cId="526191735" sldId="265"/>
            <ac:spMk id="3" creationId="{60E06B51-0C29-4746-A21F-6799B79D1A11}"/>
          </ac:spMkLst>
        </pc:spChg>
        <pc:spChg chg="add del">
          <ac:chgData name="Stephanie Owen" userId="78745d91b4d9ed06" providerId="LiveId" clId="{CC74BB49-AFAA-4F21-9984-53CB6D57F264}" dt="2019-03-27T21:12:44.143" v="2"/>
          <ac:spMkLst>
            <pc:docMk/>
            <pc:sldMk cId="526191735" sldId="265"/>
            <ac:spMk id="4" creationId="{0B58E695-DDFC-4FE7-9636-5292FA92A02D}"/>
          </ac:spMkLst>
        </pc:spChg>
        <pc:graphicFrameChg chg="add del">
          <ac:chgData name="Stephanie Owen" userId="78745d91b4d9ed06" providerId="LiveId" clId="{CC74BB49-AFAA-4F21-9984-53CB6D57F264}" dt="2019-03-27T21:12:44.143" v="2"/>
          <ac:graphicFrameMkLst>
            <pc:docMk/>
            <pc:sldMk cId="526191735" sldId="265"/>
            <ac:graphicFrameMk id="2" creationId="{3D0D0716-A04B-49DF-87F1-6585B0D6EE6A}"/>
          </ac:graphicFrameMkLst>
        </pc:graphicFrameChg>
        <pc:picChg chg="add del">
          <ac:chgData name="Stephanie Owen" userId="78745d91b4d9ed06" providerId="LiveId" clId="{CC74BB49-AFAA-4F21-9984-53CB6D57F264}" dt="2019-03-27T21:12:44.143" v="2"/>
          <ac:picMkLst>
            <pc:docMk/>
            <pc:sldMk cId="526191735" sldId="265"/>
            <ac:picMk id="1025" creationId="{F73B3A49-5E56-496D-AB82-264C0CDC6703}"/>
          </ac:picMkLst>
        </pc:picChg>
      </pc:sldChg>
      <pc:sldChg chg="addSp delSp modSp add ord">
        <pc:chgData name="Stephanie Owen" userId="78745d91b4d9ed06" providerId="LiveId" clId="{CC74BB49-AFAA-4F21-9984-53CB6D57F264}" dt="2019-03-27T21:27:28.953" v="42"/>
        <pc:sldMkLst>
          <pc:docMk/>
          <pc:sldMk cId="4018638836" sldId="265"/>
        </pc:sldMkLst>
        <pc:spChg chg="del mod">
          <ac:chgData name="Stephanie Owen" userId="78745d91b4d9ed06" providerId="LiveId" clId="{CC74BB49-AFAA-4F21-9984-53CB6D57F264}" dt="2019-03-27T21:22:30.685" v="9" actId="478"/>
          <ac:spMkLst>
            <pc:docMk/>
            <pc:sldMk cId="4018638836" sldId="265"/>
            <ac:spMk id="2" creationId="{8A0D20F2-8143-4957-8E74-EF4E1014BB50}"/>
          </ac:spMkLst>
        </pc:spChg>
        <pc:spChg chg="del">
          <ac:chgData name="Stephanie Owen" userId="78745d91b4d9ed06" providerId="LiveId" clId="{CC74BB49-AFAA-4F21-9984-53CB6D57F264}" dt="2019-03-27T21:21:33.075" v="6"/>
          <ac:spMkLst>
            <pc:docMk/>
            <pc:sldMk cId="4018638836" sldId="265"/>
            <ac:spMk id="3" creationId="{EC529F0A-92E0-4B33-903D-0A4D66925C0C}"/>
          </ac:spMkLst>
        </pc:spChg>
        <pc:spChg chg="add del mod">
          <ac:chgData name="Stephanie Owen" userId="78745d91b4d9ed06" providerId="LiveId" clId="{CC74BB49-AFAA-4F21-9984-53CB6D57F264}" dt="2019-03-27T21:22:41.836" v="14" actId="478"/>
          <ac:spMkLst>
            <pc:docMk/>
            <pc:sldMk cId="4018638836" sldId="265"/>
            <ac:spMk id="6" creationId="{B628A2E5-F9A6-4984-8AE9-2ED926ECC862}"/>
          </ac:spMkLst>
        </pc:spChg>
        <pc:spChg chg="add mod">
          <ac:chgData name="Stephanie Owen" userId="78745d91b4d9ed06" providerId="LiveId" clId="{CC74BB49-AFAA-4F21-9984-53CB6D57F264}" dt="2019-03-27T21:27:24.586" v="41" actId="1076"/>
          <ac:spMkLst>
            <pc:docMk/>
            <pc:sldMk cId="4018638836" sldId="265"/>
            <ac:spMk id="8" creationId="{5D2B7F36-021E-4099-90F7-6E161D04DCA5}"/>
          </ac:spMkLst>
        </pc:spChg>
        <pc:graphicFrameChg chg="add del mod">
          <ac:chgData name="Stephanie Owen" userId="78745d91b4d9ed06" providerId="LiveId" clId="{CC74BB49-AFAA-4F21-9984-53CB6D57F264}" dt="2019-03-27T21:22:37.253" v="12" actId="478"/>
          <ac:graphicFrameMkLst>
            <pc:docMk/>
            <pc:sldMk cId="4018638836" sldId="265"/>
            <ac:graphicFrameMk id="4" creationId="{C4241D1A-9323-4C25-84DC-D21D1A4B75FF}"/>
          </ac:graphicFrameMkLst>
        </pc:graphicFrameChg>
        <pc:graphicFrameChg chg="add mod">
          <ac:chgData name="Stephanie Owen" userId="78745d91b4d9ed06" providerId="LiveId" clId="{CC74BB49-AFAA-4F21-9984-53CB6D57F264}" dt="2019-03-27T21:27:28.953" v="42"/>
          <ac:graphicFrameMkLst>
            <pc:docMk/>
            <pc:sldMk cId="4018638836" sldId="265"/>
            <ac:graphicFrameMk id="7" creationId="{015497B3-D6D7-4A15-9CDF-523F67BE811D}"/>
          </ac:graphicFrameMkLst>
        </pc:graphicFrame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5A8E2C-CD4D-477B-B27A-83C220AFAB36}" type="datetimeFigureOut">
              <a:rPr lang="en-GB" smtClean="0"/>
              <a:t>27/03/2019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992195-FF74-4674-B452-C6AA4EC590C1}" type="slidenum">
              <a:rPr lang="en-GB" smtClean="0"/>
              <a:t>‹#›</a:t>
            </a:fld>
            <a:endParaRPr lang="en-GB"/>
          </a:p>
        </p:txBody>
      </p:sp>
    </p:spTree>
    <p:extLst>
      <p:ext uri="{BB962C8B-B14F-4D97-AF65-F5344CB8AC3E}">
        <p14:creationId xmlns:p14="http://schemas.microsoft.com/office/powerpoint/2010/main" val="3033004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50BD126-D55A-4770-B1EA-C6C4E7B6DBE8}" type="datetime1">
              <a:rPr lang="en-US" smtClean="0"/>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3125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CF2100-4B3A-474C-9E3A-1C5CDFB5D2FA}" type="datetime1">
              <a:rPr lang="en-US" smtClean="0"/>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1466478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14DD8E-D136-43AE-8A5A-BBD3E6435FBF}" type="datetime1">
              <a:rPr lang="en-US" smtClean="0"/>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00228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90732F-0469-4C65-B417-EB459963722C}" type="datetime1">
              <a:rPr lang="en-US" smtClean="0"/>
              <a:t>3/27/2019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268911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054491-4D95-4A5E-95D4-88606676AA46}" type="datetime1">
              <a:rPr lang="en-US" smtClean="0"/>
              <a:t>3/27/2019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9958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87C9ADA-16DF-4B50-AC20-99FC79F234D2}" type="datetime1">
              <a:rPr lang="en-US" smtClean="0"/>
              <a:t>3/27/2019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2867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940598-6989-4EDC-914A-C8FBA7232A96}" type="datetime1">
              <a:rPr lang="en-US" smtClean="0"/>
              <a:t>3/27/2019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92435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D9A7A7-A4C6-455F-9481-4CDED841F3B1}" type="datetime1">
              <a:rPr lang="en-US" smtClean="0"/>
              <a:t>3/27/2019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4924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E6C4F1-9246-43D2-ADF1-81B087A8F15B}" type="datetime1">
              <a:rPr lang="en-US" smtClean="0"/>
              <a:t>3/27/2019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3591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570A9F-E9E0-4E31-AB29-663E7DABB612}" type="datetime1">
              <a:rPr lang="en-US" smtClean="0"/>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56184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988BB2-4ECE-40EA-9F2A-6344FA2C734C}" type="datetime1">
              <a:rPr lang="en-US" smtClean="0"/>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75406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294CEE-5C2F-4678-B01D-9914D374A157}" type="datetime1">
              <a:rPr lang="en-US" smtClean="0"/>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91446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849874-A5EC-4BF9-BF32-AD5A5C8DDFE2}" type="datetime1">
              <a:rPr lang="en-US" smtClean="0"/>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34083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92E96A-90FE-4355-8F49-A34B23271C59}" type="datetime1">
              <a:rPr lang="en-US" smtClean="0"/>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83151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240BCF-6188-4CF3-A9E9-E90BA0D4A6BB}" type="datetime1">
              <a:rPr lang="en-US" smtClean="0"/>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8771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07B4D6-6624-4FDB-A681-8A980BD50A43}" type="datetime1">
              <a:rPr lang="en-US" smtClean="0"/>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59310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D947FDB-871C-4F2F-92AE-697A6C898D48}" type="datetime1">
              <a:rPr lang="en-US" smtClean="0"/>
              <a:t>3/27/2019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3398157"/>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emf"/></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careers.marksandspencer.com/graduate-careers/helen-stephenson-food-technolo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Object 6">
            <a:extLst>
              <a:ext uri="{FF2B5EF4-FFF2-40B4-BE49-F238E27FC236}">
                <a16:creationId xmlns:a16="http://schemas.microsoft.com/office/drawing/2014/main" id="{015497B3-D6D7-4A15-9CDF-523F67BE811D}"/>
              </a:ext>
            </a:extLst>
          </p:cNvPr>
          <p:cNvGraphicFramePr>
            <a:graphicFrameLocks noChangeAspect="1"/>
          </p:cNvGraphicFramePr>
          <p:nvPr>
            <p:extLst>
              <p:ext uri="{D42A27DB-BD31-4B8C-83A1-F6EECF244321}">
                <p14:modId xmlns:p14="http://schemas.microsoft.com/office/powerpoint/2010/main" val="2791174318"/>
              </p:ext>
            </p:extLst>
          </p:nvPr>
        </p:nvGraphicFramePr>
        <p:xfrm>
          <a:off x="1219200" y="495300"/>
          <a:ext cx="7219950" cy="6143625"/>
        </p:xfrm>
        <a:graphic>
          <a:graphicData uri="http://schemas.openxmlformats.org/presentationml/2006/ole">
            <mc:AlternateContent xmlns:mc="http://schemas.openxmlformats.org/markup-compatibility/2006">
              <mc:Choice xmlns:v="urn:schemas-microsoft-com:vml" Requires="v">
                <p:oleObj spid="_x0000_s1026" name="Document" r:id="rId3" imgW="13106210" imgH="10059842" progId="Word.Document.12">
                  <p:embed/>
                </p:oleObj>
              </mc:Choice>
              <mc:Fallback>
                <p:oleObj name="Document" r:id="rId3" imgW="13106210" imgH="10059842" progId="Word.Document.12">
                  <p:embed/>
                  <p:pic>
                    <p:nvPicPr>
                      <p:cNvPr id="7" name="Object 6">
                        <a:extLst>
                          <a:ext uri="{FF2B5EF4-FFF2-40B4-BE49-F238E27FC236}">
                            <a16:creationId xmlns:a16="http://schemas.microsoft.com/office/drawing/2014/main" id="{015497B3-D6D7-4A15-9CDF-523F67BE811D}"/>
                          </a:ext>
                        </a:extLst>
                      </p:cNvPr>
                      <p:cNvPicPr/>
                      <p:nvPr/>
                    </p:nvPicPr>
                    <p:blipFill>
                      <a:blip r:embed="rId4"/>
                      <a:stretch>
                        <a:fillRect/>
                      </a:stretch>
                    </p:blipFill>
                    <p:spPr>
                      <a:xfrm>
                        <a:off x="1219200" y="495300"/>
                        <a:ext cx="7219950" cy="6143625"/>
                      </a:xfrm>
                      <a:prstGeom prst="rect">
                        <a:avLst/>
                      </a:prstGeom>
                    </p:spPr>
                  </p:pic>
                </p:oleObj>
              </mc:Fallback>
            </mc:AlternateContent>
          </a:graphicData>
        </a:graphic>
      </p:graphicFrame>
      <p:sp>
        <p:nvSpPr>
          <p:cNvPr id="8" name="TextBox 7">
            <a:extLst>
              <a:ext uri="{FF2B5EF4-FFF2-40B4-BE49-F238E27FC236}">
                <a16:creationId xmlns:a16="http://schemas.microsoft.com/office/drawing/2014/main" id="{5D2B7F36-021E-4099-90F7-6E161D04DCA5}"/>
              </a:ext>
            </a:extLst>
          </p:cNvPr>
          <p:cNvSpPr txBox="1"/>
          <p:nvPr/>
        </p:nvSpPr>
        <p:spPr>
          <a:xfrm>
            <a:off x="492369" y="152862"/>
            <a:ext cx="3110523" cy="369332"/>
          </a:xfrm>
          <a:prstGeom prst="rect">
            <a:avLst/>
          </a:prstGeom>
          <a:noFill/>
        </p:spPr>
        <p:txBody>
          <a:bodyPr wrap="square" rtlCol="0">
            <a:spAutoFit/>
          </a:bodyPr>
          <a:lstStyle/>
          <a:p>
            <a:r>
              <a:rPr lang="en-US" dirty="0"/>
              <a:t>Double click to view</a:t>
            </a:r>
            <a:endParaRPr lang="en-GB" dirty="0"/>
          </a:p>
        </p:txBody>
      </p:sp>
      <p:sp>
        <p:nvSpPr>
          <p:cNvPr id="9" name="Slide Number Placeholder 8">
            <a:extLst>
              <a:ext uri="{FF2B5EF4-FFF2-40B4-BE49-F238E27FC236}">
                <a16:creationId xmlns:a16="http://schemas.microsoft.com/office/drawing/2014/main" id="{2DBA81D8-AD63-4C1A-8923-D842FBE988AF}"/>
              </a:ext>
            </a:extLst>
          </p:cNvPr>
          <p:cNvSpPr>
            <a:spLocks noGrp="1"/>
          </p:cNvSpPr>
          <p:nvPr>
            <p:ph type="sldNum" sz="quarter" idx="12"/>
          </p:nvPr>
        </p:nvSpPr>
        <p:spPr/>
        <p:txBody>
          <a:bodyPr/>
          <a:lstStyle/>
          <a:p>
            <a:fld id="{E97799C9-84D9-46D2-A11E-BCF8A720529D}" type="slidenum">
              <a:rPr lang="en-US" smtClean="0"/>
              <a:t>1</a:t>
            </a:fld>
            <a:endParaRPr lang="en-US" dirty="0"/>
          </a:p>
        </p:txBody>
      </p:sp>
    </p:spTree>
    <p:extLst>
      <p:ext uri="{BB962C8B-B14F-4D97-AF65-F5344CB8AC3E}">
        <p14:creationId xmlns:p14="http://schemas.microsoft.com/office/powerpoint/2010/main" val="4018638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8D0187-BB30-417C-AA42-A92C16502C1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brightnessContrast bright="-20000" contrast="-20000"/>
                    </a14:imgEffect>
                  </a14:imgLayer>
                </a14:imgProps>
              </a:ext>
            </a:extLst>
          </a:blip>
          <a:stretch>
            <a:fillRect/>
          </a:stretch>
        </p:blipFill>
        <p:spPr>
          <a:xfrm>
            <a:off x="890987" y="758091"/>
            <a:ext cx="4346225" cy="243840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2" name="Title 1">
            <a:extLst>
              <a:ext uri="{FF2B5EF4-FFF2-40B4-BE49-F238E27FC236}">
                <a16:creationId xmlns:a16="http://schemas.microsoft.com/office/drawing/2014/main" id="{95868251-69EB-44C3-8831-1858B32D92EA}"/>
              </a:ext>
            </a:extLst>
          </p:cNvPr>
          <p:cNvSpPr>
            <a:spLocks noGrp="1"/>
          </p:cNvSpPr>
          <p:nvPr>
            <p:ph type="ctrTitle"/>
          </p:nvPr>
        </p:nvSpPr>
        <p:spPr>
          <a:xfrm>
            <a:off x="4173416" y="1977291"/>
            <a:ext cx="5402816" cy="3660067"/>
          </a:xfrm>
        </p:spPr>
        <p:txBody>
          <a:bodyPr/>
          <a:lstStyle/>
          <a:p>
            <a:pPr algn="ctr"/>
            <a:r>
              <a:rPr lang="en-US" sz="6000" u="sng" dirty="0">
                <a:solidFill>
                  <a:schemeClr val="tx1"/>
                </a:solidFill>
                <a:effectLst>
                  <a:innerShdw blurRad="63500" dist="50800" dir="16200000">
                    <a:prstClr val="black">
                      <a:alpha val="50000"/>
                    </a:prstClr>
                  </a:innerShdw>
                </a:effectLst>
              </a:rPr>
              <a:t>The After Life </a:t>
            </a:r>
            <a:r>
              <a:rPr lang="en-US" sz="6000" u="sng" dirty="0">
                <a:solidFill>
                  <a:schemeClr val="tx1"/>
                </a:solidFill>
                <a:effectLst>
                  <a:innerShdw blurRad="63500" dist="50800" dir="16200000">
                    <a:prstClr val="black">
                      <a:alpha val="50000"/>
                    </a:prstClr>
                  </a:innerShdw>
                  <a:reflection blurRad="6350" stA="55000" endA="300" endPos="45500" dir="5400000" sy="-100000" algn="bl" rotWithShape="0"/>
                </a:effectLst>
              </a:rPr>
              <a:t>for</a:t>
            </a:r>
            <a:r>
              <a:rPr lang="en-US" sz="6000" u="sng" dirty="0">
                <a:solidFill>
                  <a:schemeClr val="tx1"/>
                </a:solidFill>
                <a:effectLst>
                  <a:innerShdw blurRad="63500" dist="50800" dir="16200000">
                    <a:prstClr val="black">
                      <a:alpha val="50000"/>
                    </a:prstClr>
                  </a:innerShdw>
                </a:effectLst>
              </a:rPr>
              <a:t> a Nutrition Student </a:t>
            </a:r>
            <a:endParaRPr lang="en-GB" sz="6000" u="sng" dirty="0">
              <a:solidFill>
                <a:schemeClr val="tx1"/>
              </a:solidFill>
              <a:effectLst>
                <a:innerShdw blurRad="63500" dist="50800" dir="16200000">
                  <a:prstClr val="black">
                    <a:alpha val="50000"/>
                  </a:prstClr>
                </a:innerShdw>
              </a:effectLst>
            </a:endParaRPr>
          </a:p>
        </p:txBody>
      </p:sp>
      <p:sp>
        <p:nvSpPr>
          <p:cNvPr id="3" name="Slide Number Placeholder 2">
            <a:extLst>
              <a:ext uri="{FF2B5EF4-FFF2-40B4-BE49-F238E27FC236}">
                <a16:creationId xmlns:a16="http://schemas.microsoft.com/office/drawing/2014/main" id="{0456F7F5-95B2-45F5-9C43-705FFD863BD2}"/>
              </a:ext>
            </a:extLst>
          </p:cNvPr>
          <p:cNvSpPr>
            <a:spLocks noGrp="1"/>
          </p:cNvSpPr>
          <p:nvPr>
            <p:ph type="sldNum" sz="quarter" idx="12"/>
          </p:nvPr>
        </p:nvSpPr>
        <p:spPr/>
        <p:txBody>
          <a:bodyPr/>
          <a:lstStyle/>
          <a:p>
            <a:fld id="{D57F1E4F-1CFF-5643-939E-217C01CDF565}" type="slidenum">
              <a:rPr lang="en-US" smtClean="0"/>
              <a:pPr/>
              <a:t>2</a:t>
            </a:fld>
            <a:endParaRPr lang="en-US" dirty="0"/>
          </a:p>
        </p:txBody>
      </p:sp>
    </p:spTree>
    <p:extLst>
      <p:ext uri="{BB962C8B-B14F-4D97-AF65-F5344CB8AC3E}">
        <p14:creationId xmlns:p14="http://schemas.microsoft.com/office/powerpoint/2010/main" val="2658006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98930-E259-4C69-A4EF-A0857FE8EAB8}"/>
              </a:ext>
            </a:extLst>
          </p:cNvPr>
          <p:cNvSpPr>
            <a:spLocks noGrp="1"/>
          </p:cNvSpPr>
          <p:nvPr>
            <p:ph type="title"/>
          </p:nvPr>
        </p:nvSpPr>
        <p:spPr/>
        <p:txBody>
          <a:bodyPr/>
          <a:lstStyle/>
          <a:p>
            <a:r>
              <a:rPr lang="en-US" dirty="0">
                <a:solidFill>
                  <a:schemeClr val="tx1"/>
                </a:solidFill>
              </a:rPr>
              <a:t>The start, Fresh out of University</a:t>
            </a:r>
            <a:endParaRPr lang="en-GB" dirty="0">
              <a:solidFill>
                <a:schemeClr val="tx1"/>
              </a:solidFill>
            </a:endParaRPr>
          </a:p>
        </p:txBody>
      </p:sp>
      <p:sp>
        <p:nvSpPr>
          <p:cNvPr id="3" name="Content Placeholder 2">
            <a:extLst>
              <a:ext uri="{FF2B5EF4-FFF2-40B4-BE49-F238E27FC236}">
                <a16:creationId xmlns:a16="http://schemas.microsoft.com/office/drawing/2014/main" id="{3F0816DA-04BD-4925-9B02-DA189F2740BD}"/>
              </a:ext>
            </a:extLst>
          </p:cNvPr>
          <p:cNvSpPr>
            <a:spLocks noGrp="1"/>
          </p:cNvSpPr>
          <p:nvPr>
            <p:ph idx="1"/>
          </p:nvPr>
        </p:nvSpPr>
        <p:spPr/>
        <p:txBody>
          <a:bodyPr>
            <a:normAutofit/>
          </a:bodyPr>
          <a:lstStyle/>
          <a:p>
            <a:r>
              <a:rPr lang="en-US" sz="2000" dirty="0">
                <a:latin typeface="Times New Roman" panose="02020603050405020304" pitchFamily="18" charset="0"/>
                <a:cs typeface="Times New Roman" panose="02020603050405020304" pitchFamily="18" charset="0"/>
              </a:rPr>
              <a:t>Main aim, to help people</a:t>
            </a:r>
          </a:p>
          <a:p>
            <a:r>
              <a:rPr lang="en-US" sz="2000" dirty="0">
                <a:latin typeface="Times New Roman" panose="02020603050405020304" pitchFamily="18" charset="0"/>
                <a:cs typeface="Times New Roman" panose="02020603050405020304" pitchFamily="18" charset="0"/>
              </a:rPr>
              <a:t>Work with a product I believe in</a:t>
            </a:r>
          </a:p>
          <a:p>
            <a:r>
              <a:rPr lang="en-US" sz="2000" dirty="0">
                <a:latin typeface="Times New Roman" panose="02020603050405020304" pitchFamily="18" charset="0"/>
                <a:cs typeface="Times New Roman" panose="02020603050405020304" pitchFamily="18" charset="0"/>
              </a:rPr>
              <a:t>Large company for experience </a:t>
            </a:r>
          </a:p>
          <a:p>
            <a:r>
              <a:rPr lang="en-US" sz="2000" dirty="0">
                <a:latin typeface="Times New Roman" panose="02020603050405020304" pitchFamily="18" charset="0"/>
                <a:cs typeface="Times New Roman" panose="02020603050405020304" pitchFamily="18" charset="0"/>
              </a:rPr>
              <a:t>Marks and spencer’s</a:t>
            </a:r>
          </a:p>
          <a:p>
            <a:r>
              <a:rPr lang="en-US" sz="2000" dirty="0">
                <a:latin typeface="Times New Roman" panose="02020603050405020304" pitchFamily="18" charset="0"/>
                <a:cs typeface="Times New Roman" panose="02020603050405020304" pitchFamily="18" charset="0"/>
              </a:rPr>
              <a:t>A Passion for food</a:t>
            </a:r>
          </a:p>
          <a:p>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‘There are so many different things you can get involved in, and at the end you can really feel that you've made a difference in helping people follow a healthier diet and an active lifestyle.’  Stevenson (2018)</a:t>
            </a:r>
          </a:p>
          <a:p>
            <a:endParaRPr lang="en-GB" dirty="0"/>
          </a:p>
        </p:txBody>
      </p:sp>
      <p:sp>
        <p:nvSpPr>
          <p:cNvPr id="4" name="Slide Number Placeholder 3">
            <a:extLst>
              <a:ext uri="{FF2B5EF4-FFF2-40B4-BE49-F238E27FC236}">
                <a16:creationId xmlns:a16="http://schemas.microsoft.com/office/drawing/2014/main" id="{136B0837-E5FF-4546-BE1F-EE254CAA1B8C}"/>
              </a:ext>
            </a:extLst>
          </p:cNvPr>
          <p:cNvSpPr>
            <a:spLocks noGrp="1"/>
          </p:cNvSpPr>
          <p:nvPr>
            <p:ph type="sldNum" sz="quarter" idx="12"/>
          </p:nvPr>
        </p:nvSpPr>
        <p:spPr/>
        <p:txBody>
          <a:bodyPr/>
          <a:lstStyle/>
          <a:p>
            <a:fld id="{E97799C9-84D9-46D2-A11E-BCF8A720529D}" type="slidenum">
              <a:rPr lang="en-US" smtClean="0"/>
              <a:t>3</a:t>
            </a:fld>
            <a:endParaRPr lang="en-US" dirty="0"/>
          </a:p>
        </p:txBody>
      </p:sp>
    </p:spTree>
    <p:extLst>
      <p:ext uri="{BB962C8B-B14F-4D97-AF65-F5344CB8AC3E}">
        <p14:creationId xmlns:p14="http://schemas.microsoft.com/office/powerpoint/2010/main" val="3151355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B927A-CC23-4AEA-A399-37F7CEDCF30E}"/>
              </a:ext>
            </a:extLst>
          </p:cNvPr>
          <p:cNvSpPr>
            <a:spLocks noGrp="1"/>
          </p:cNvSpPr>
          <p:nvPr>
            <p:ph type="title"/>
          </p:nvPr>
        </p:nvSpPr>
        <p:spPr/>
        <p:txBody>
          <a:bodyPr/>
          <a:lstStyle/>
          <a:p>
            <a:r>
              <a:rPr lang="en-US" dirty="0">
                <a:solidFill>
                  <a:schemeClr val="tx1"/>
                </a:solidFill>
              </a:rPr>
              <a:t>Competencies and Qualifications</a:t>
            </a:r>
            <a:endParaRPr lang="en-GB" dirty="0">
              <a:solidFill>
                <a:schemeClr val="tx1"/>
              </a:solidFill>
            </a:endParaRPr>
          </a:p>
        </p:txBody>
      </p:sp>
      <p:sp>
        <p:nvSpPr>
          <p:cNvPr id="3" name="Content Placeholder 2">
            <a:extLst>
              <a:ext uri="{FF2B5EF4-FFF2-40B4-BE49-F238E27FC236}">
                <a16:creationId xmlns:a16="http://schemas.microsoft.com/office/drawing/2014/main" id="{DAA3DF8F-C877-4E1C-A05F-1EBB7C8035E2}"/>
              </a:ext>
            </a:extLst>
          </p:cNvPr>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Experience</a:t>
            </a:r>
          </a:p>
          <a:p>
            <a:r>
              <a:rPr lang="en-US" dirty="0">
                <a:latin typeface="Times New Roman" panose="02020603050405020304" pitchFamily="18" charset="0"/>
                <a:cs typeface="Times New Roman" panose="02020603050405020304" pitchFamily="18" charset="0"/>
              </a:rPr>
              <a:t>Food and Nutrition background</a:t>
            </a:r>
          </a:p>
          <a:p>
            <a:r>
              <a:rPr lang="en-US" dirty="0">
                <a:latin typeface="Times New Roman" panose="02020603050405020304" pitchFamily="18" charset="0"/>
                <a:cs typeface="Times New Roman" panose="02020603050405020304" pitchFamily="18" charset="0"/>
              </a:rPr>
              <a:t>Strong people skills</a:t>
            </a:r>
          </a:p>
          <a:p>
            <a:r>
              <a:rPr lang="en-US" dirty="0">
                <a:latin typeface="Times New Roman" panose="02020603050405020304" pitchFamily="18" charset="0"/>
                <a:cs typeface="Times New Roman" panose="02020603050405020304" pitchFamily="18" charset="0"/>
              </a:rPr>
              <a:t>Working in a team and on your own</a:t>
            </a:r>
          </a:p>
          <a:p>
            <a:r>
              <a:rPr lang="en-US" dirty="0">
                <a:latin typeface="Times New Roman" panose="02020603050405020304" pitchFamily="18" charset="0"/>
                <a:cs typeface="Times New Roman" panose="02020603050405020304" pitchFamily="18" charset="0"/>
              </a:rPr>
              <a:t>Nutrition degree</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‘A good background in nutrition and food helps. Having a passion for food is essential, because you're working with food every day, or the subject, so that level of interest really helps. Also abilities such as multi-tasking, being efficient and good with people. Finally, working with new teams and also working on your own are keys skills that will take you a long way.’ Stevenson (2018)</a:t>
            </a:r>
          </a:p>
          <a:p>
            <a:pPr marL="0" indent="0">
              <a:buNone/>
            </a:pPr>
            <a:endParaRPr lang="en-US" dirty="0">
              <a:latin typeface="Times New Roman" panose="02020603050405020304" pitchFamily="18" charset="0"/>
              <a:cs typeface="Times New Roman" panose="02020603050405020304" pitchFamily="18" charset="0"/>
            </a:endParaRPr>
          </a:p>
          <a:p>
            <a:endParaRPr lang="en-US" dirty="0"/>
          </a:p>
          <a:p>
            <a:endParaRPr lang="en-US" dirty="0"/>
          </a:p>
          <a:p>
            <a:endParaRPr lang="en-US" dirty="0"/>
          </a:p>
          <a:p>
            <a:endParaRPr lang="en-US" dirty="0"/>
          </a:p>
          <a:p>
            <a:endParaRPr lang="en-GB" dirty="0"/>
          </a:p>
        </p:txBody>
      </p:sp>
      <p:sp>
        <p:nvSpPr>
          <p:cNvPr id="4" name="Slide Number Placeholder 3">
            <a:extLst>
              <a:ext uri="{FF2B5EF4-FFF2-40B4-BE49-F238E27FC236}">
                <a16:creationId xmlns:a16="http://schemas.microsoft.com/office/drawing/2014/main" id="{FAD05D54-C088-4A2B-BD58-0AD23997307C}"/>
              </a:ext>
            </a:extLst>
          </p:cNvPr>
          <p:cNvSpPr>
            <a:spLocks noGrp="1"/>
          </p:cNvSpPr>
          <p:nvPr>
            <p:ph type="sldNum" sz="quarter" idx="12"/>
          </p:nvPr>
        </p:nvSpPr>
        <p:spPr/>
        <p:txBody>
          <a:bodyPr/>
          <a:lstStyle/>
          <a:p>
            <a:fld id="{E97799C9-84D9-46D2-A11E-BCF8A720529D}" type="slidenum">
              <a:rPr lang="en-US" smtClean="0"/>
              <a:t>4</a:t>
            </a:fld>
            <a:endParaRPr lang="en-US" dirty="0"/>
          </a:p>
        </p:txBody>
      </p:sp>
    </p:spTree>
    <p:extLst>
      <p:ext uri="{BB962C8B-B14F-4D97-AF65-F5344CB8AC3E}">
        <p14:creationId xmlns:p14="http://schemas.microsoft.com/office/powerpoint/2010/main" val="3684898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21701-77A5-4EF3-AB61-9FDB5A9C2906}"/>
              </a:ext>
            </a:extLst>
          </p:cNvPr>
          <p:cNvSpPr>
            <a:spLocks noGrp="1"/>
          </p:cNvSpPr>
          <p:nvPr>
            <p:ph type="title"/>
          </p:nvPr>
        </p:nvSpPr>
        <p:spPr/>
        <p:txBody>
          <a:bodyPr/>
          <a:lstStyle/>
          <a:p>
            <a:r>
              <a:rPr lang="en-US" dirty="0">
                <a:solidFill>
                  <a:schemeClr val="tx1"/>
                </a:solidFill>
              </a:rPr>
              <a:t>What I have to offer so far </a:t>
            </a:r>
            <a:endParaRPr lang="en-GB" dirty="0">
              <a:solidFill>
                <a:schemeClr val="tx1"/>
              </a:solidFill>
            </a:endParaRPr>
          </a:p>
        </p:txBody>
      </p:sp>
      <p:sp>
        <p:nvSpPr>
          <p:cNvPr id="3" name="Content Placeholder 2">
            <a:extLst>
              <a:ext uri="{FF2B5EF4-FFF2-40B4-BE49-F238E27FC236}">
                <a16:creationId xmlns:a16="http://schemas.microsoft.com/office/drawing/2014/main" id="{56E77D6D-B066-4D1B-85F6-8494AE4287C8}"/>
              </a:ext>
            </a:extLst>
          </p:cNvPr>
          <p:cNvSpPr>
            <a:spLocks noGrp="1"/>
          </p:cNvSpPr>
          <p:nvPr>
            <p:ph idx="1"/>
          </p:nvPr>
        </p:nvSpPr>
        <p:spPr>
          <a:xfrm>
            <a:off x="677334" y="2160589"/>
            <a:ext cx="8596668" cy="4615349"/>
          </a:xfrm>
        </p:spPr>
        <p:txBody>
          <a:bodyPr>
            <a:normAutofit fontScale="62500" lnSpcReduction="20000"/>
          </a:bodyPr>
          <a:lstStyle/>
          <a:p>
            <a:endParaRPr lang="en-US" dirty="0"/>
          </a:p>
          <a:p>
            <a:r>
              <a:rPr lang="en-US" sz="2900" dirty="0">
                <a:latin typeface="Times New Roman" panose="02020603050405020304" pitchFamily="18" charset="0"/>
                <a:cs typeface="Times New Roman" panose="02020603050405020304" pitchFamily="18" charset="0"/>
              </a:rPr>
              <a:t>Previous experience in catering</a:t>
            </a:r>
          </a:p>
          <a:p>
            <a:r>
              <a:rPr lang="en-US" sz="2900" dirty="0">
                <a:latin typeface="Times New Roman" panose="02020603050405020304" pitchFamily="18" charset="0"/>
                <a:cs typeface="Times New Roman" panose="02020603050405020304" pitchFamily="18" charset="0"/>
              </a:rPr>
              <a:t>Computer skills/office skills</a:t>
            </a:r>
          </a:p>
          <a:p>
            <a:r>
              <a:rPr lang="en-US" sz="2900" dirty="0">
                <a:latin typeface="Times New Roman" panose="02020603050405020304" pitchFamily="18" charset="0"/>
                <a:cs typeface="Times New Roman" panose="02020603050405020304" pitchFamily="18" charset="0"/>
              </a:rPr>
              <a:t>Large company understanding</a:t>
            </a:r>
          </a:p>
          <a:p>
            <a:r>
              <a:rPr lang="en-US" sz="2900" dirty="0">
                <a:latin typeface="Times New Roman" panose="02020603050405020304" pitchFamily="18" charset="0"/>
                <a:cs typeface="Times New Roman" panose="02020603050405020304" pitchFamily="18" charset="0"/>
              </a:rPr>
              <a:t>Nutrition degree</a:t>
            </a:r>
          </a:p>
          <a:p>
            <a:r>
              <a:rPr lang="en-US" sz="2900" dirty="0">
                <a:latin typeface="Times New Roman" panose="02020603050405020304" pitchFamily="18" charset="0"/>
                <a:cs typeface="Times New Roman" panose="02020603050405020304" pitchFamily="18" charset="0"/>
              </a:rPr>
              <a:t>People skills </a:t>
            </a:r>
          </a:p>
          <a:p>
            <a:pPr marL="0" indent="0">
              <a:buNone/>
            </a:pPr>
            <a:endParaRPr lang="en-US" sz="2900" dirty="0">
              <a:latin typeface="Times New Roman" panose="02020603050405020304" pitchFamily="18" charset="0"/>
              <a:cs typeface="Times New Roman" panose="02020603050405020304" pitchFamily="18" charset="0"/>
            </a:endParaRPr>
          </a:p>
          <a:p>
            <a:pPr marL="0" indent="0">
              <a:buNone/>
            </a:pPr>
            <a:r>
              <a:rPr lang="en-US" sz="2900" dirty="0">
                <a:latin typeface="Times New Roman" panose="02020603050405020304" pitchFamily="18" charset="0"/>
                <a:cs typeface="Times New Roman" panose="02020603050405020304" pitchFamily="18" charset="0"/>
              </a:rPr>
              <a:t>‘We also have a dedicated health website, which we manage and update regularly, and an 'Ask the Nutritionist' service where people email in and we reply with </a:t>
            </a:r>
            <a:r>
              <a:rPr lang="en-US" sz="2900" dirty="0" err="1">
                <a:latin typeface="Times New Roman" panose="02020603050405020304" pitchFamily="18" charset="0"/>
                <a:cs typeface="Times New Roman" panose="02020603050405020304" pitchFamily="18" charset="0"/>
              </a:rPr>
              <a:t>personalised</a:t>
            </a:r>
            <a:r>
              <a:rPr lang="en-US" sz="2900" dirty="0">
                <a:latin typeface="Times New Roman" panose="02020603050405020304" pitchFamily="18" charset="0"/>
                <a:cs typeface="Times New Roman" panose="02020603050405020304" pitchFamily="18" charset="0"/>
              </a:rPr>
              <a:t> answers. Then we do a lot of other things such as recipe analysis, or working with cafes and canteens in our restaurants to make sure we have a broad selection of different foods and recipes on offer. I probably split my time 70% office, and 30% travelling and going to external meetings. Once I am in the office, I work with lots of different individuals and departments in M&amp;S - for instance, I work quite closely with Marketing and PR. All of the different categories they look after: meals, desserts, snacks.’ Stevenson (2018)</a:t>
            </a:r>
          </a:p>
          <a:p>
            <a:pPr marL="0" indent="0">
              <a:buNone/>
            </a:pPr>
            <a:endParaRPr lang="en-US" sz="2900"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A24D1443-9362-4E4E-8BF5-4A9F2E368D73}"/>
              </a:ext>
            </a:extLst>
          </p:cNvPr>
          <p:cNvSpPr>
            <a:spLocks noGrp="1"/>
          </p:cNvSpPr>
          <p:nvPr>
            <p:ph type="sldNum" sz="quarter" idx="12"/>
          </p:nvPr>
        </p:nvSpPr>
        <p:spPr/>
        <p:txBody>
          <a:bodyPr/>
          <a:lstStyle/>
          <a:p>
            <a:fld id="{E97799C9-84D9-46D2-A11E-BCF8A720529D}" type="slidenum">
              <a:rPr lang="en-US" smtClean="0"/>
              <a:t>5</a:t>
            </a:fld>
            <a:endParaRPr lang="en-US" dirty="0"/>
          </a:p>
        </p:txBody>
      </p:sp>
    </p:spTree>
    <p:extLst>
      <p:ext uri="{BB962C8B-B14F-4D97-AF65-F5344CB8AC3E}">
        <p14:creationId xmlns:p14="http://schemas.microsoft.com/office/powerpoint/2010/main" val="1473642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17869-6FB9-4058-B579-245715CFDA31}"/>
              </a:ext>
            </a:extLst>
          </p:cNvPr>
          <p:cNvSpPr>
            <a:spLocks noGrp="1"/>
          </p:cNvSpPr>
          <p:nvPr>
            <p:ph type="title"/>
          </p:nvPr>
        </p:nvSpPr>
        <p:spPr/>
        <p:txBody>
          <a:bodyPr/>
          <a:lstStyle/>
          <a:p>
            <a:r>
              <a:rPr lang="en-US" dirty="0">
                <a:solidFill>
                  <a:schemeClr val="tx1"/>
                </a:solidFill>
              </a:rPr>
              <a:t>How do I get there </a:t>
            </a:r>
            <a:endParaRPr lang="en-GB" dirty="0">
              <a:solidFill>
                <a:schemeClr val="tx1"/>
              </a:solidFill>
            </a:endParaRPr>
          </a:p>
        </p:txBody>
      </p:sp>
      <p:sp>
        <p:nvSpPr>
          <p:cNvPr id="3" name="Content Placeholder 2">
            <a:extLst>
              <a:ext uri="{FF2B5EF4-FFF2-40B4-BE49-F238E27FC236}">
                <a16:creationId xmlns:a16="http://schemas.microsoft.com/office/drawing/2014/main" id="{0E0C7C90-915D-4259-85F6-CB2D4C6C6212}"/>
              </a:ext>
            </a:extLst>
          </p:cNvPr>
          <p:cNvSpPr>
            <a:spLocks noGrp="1"/>
          </p:cNvSpPr>
          <p:nvPr>
            <p:ph idx="1"/>
          </p:nvPr>
        </p:nvSpPr>
        <p:spPr/>
        <p:txBody>
          <a:bodyPr>
            <a:normAutofit/>
          </a:body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Volunteering work/Work experience</a:t>
            </a:r>
          </a:p>
          <a:p>
            <a:pPr>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‘One of the frequent queries I get through the Ask a Nutritionist service is "How do I get onto the career ladder? I've finished Uni, I've done all my A-levels and an accredited course - how do get there?" I think it's really something that comes down to perseverance and experience. Just try to get any volunteering experience that will help you start in this career.’ Stevenson (2018)</a:t>
            </a:r>
          </a:p>
          <a:p>
            <a:pPr marL="0" indent="0">
              <a:buNone/>
            </a:pPr>
            <a:endParaRPr lang="en-US"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6D23D8D6-854E-4D71-B100-53EB6825942D}"/>
              </a:ext>
            </a:extLst>
          </p:cNvPr>
          <p:cNvSpPr>
            <a:spLocks noGrp="1"/>
          </p:cNvSpPr>
          <p:nvPr>
            <p:ph type="sldNum" sz="quarter" idx="12"/>
          </p:nvPr>
        </p:nvSpPr>
        <p:spPr/>
        <p:txBody>
          <a:bodyPr/>
          <a:lstStyle/>
          <a:p>
            <a:fld id="{E97799C9-84D9-46D2-A11E-BCF8A720529D}" type="slidenum">
              <a:rPr lang="en-US" smtClean="0"/>
              <a:t>6</a:t>
            </a:fld>
            <a:endParaRPr lang="en-US" dirty="0"/>
          </a:p>
        </p:txBody>
      </p:sp>
    </p:spTree>
    <p:extLst>
      <p:ext uri="{BB962C8B-B14F-4D97-AF65-F5344CB8AC3E}">
        <p14:creationId xmlns:p14="http://schemas.microsoft.com/office/powerpoint/2010/main" val="92381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20B9-4B81-4FF3-988A-C8635C13CCE4}"/>
              </a:ext>
            </a:extLst>
          </p:cNvPr>
          <p:cNvSpPr>
            <a:spLocks noGrp="1"/>
          </p:cNvSpPr>
          <p:nvPr>
            <p:ph type="title"/>
          </p:nvPr>
        </p:nvSpPr>
        <p:spPr>
          <a:xfrm>
            <a:off x="677334" y="609600"/>
            <a:ext cx="8596668" cy="789354"/>
          </a:xfrm>
        </p:spPr>
        <p:txBody>
          <a:bodyPr>
            <a:normAutofit fontScale="90000"/>
          </a:bodyPr>
          <a:lstStyle/>
          <a:p>
            <a:r>
              <a:rPr lang="en-US" dirty="0">
                <a:solidFill>
                  <a:schemeClr val="tx1"/>
                </a:solidFill>
              </a:rPr>
              <a:t>The final step</a:t>
            </a:r>
            <a:br>
              <a:rPr lang="en-US" dirty="0"/>
            </a:br>
            <a:endParaRPr lang="en-GB" dirty="0"/>
          </a:p>
        </p:txBody>
      </p:sp>
      <p:sp>
        <p:nvSpPr>
          <p:cNvPr id="3" name="Content Placeholder 2">
            <a:extLst>
              <a:ext uri="{FF2B5EF4-FFF2-40B4-BE49-F238E27FC236}">
                <a16:creationId xmlns:a16="http://schemas.microsoft.com/office/drawing/2014/main" id="{BBD25671-4C50-4108-B60A-D734EA15222A}"/>
              </a:ext>
            </a:extLst>
          </p:cNvPr>
          <p:cNvSpPr>
            <a:spLocks noGrp="1"/>
          </p:cNvSpPr>
          <p:nvPr>
            <p:ph idx="1"/>
          </p:nvPr>
        </p:nvSpPr>
        <p:spPr/>
        <p:txBody>
          <a:bodyPr/>
          <a:lstStyle/>
          <a:p>
            <a:endParaRPr lang="en-US" dirty="0"/>
          </a:p>
          <a:p>
            <a:endParaRPr lang="en-US" dirty="0"/>
          </a:p>
          <a:p>
            <a:endParaRPr lang="en-US" dirty="0"/>
          </a:p>
          <a:p>
            <a:r>
              <a:rPr lang="en-US" dirty="0">
                <a:latin typeface="Times New Roman" panose="02020603050405020304" pitchFamily="18" charset="0"/>
                <a:cs typeface="Times New Roman" panose="02020603050405020304" pitchFamily="18" charset="0"/>
              </a:rPr>
              <a:t>Marks and Spencer's will be my positive stepping stone and learning curve</a:t>
            </a:r>
          </a:p>
          <a:p>
            <a:r>
              <a:rPr lang="en-US" dirty="0">
                <a:latin typeface="Times New Roman" panose="02020603050405020304" pitchFamily="18" charset="0"/>
                <a:cs typeface="Times New Roman" panose="02020603050405020304" pitchFamily="18" charset="0"/>
              </a:rPr>
              <a:t>My own business</a:t>
            </a:r>
          </a:p>
          <a:p>
            <a:r>
              <a:rPr lang="en-US" dirty="0">
                <a:latin typeface="Times New Roman" panose="02020603050405020304" pitchFamily="18" charset="0"/>
                <a:cs typeface="Times New Roman" panose="02020603050405020304" pitchFamily="18" charset="0"/>
              </a:rPr>
              <a:t>Set up detailed business plan </a:t>
            </a:r>
          </a:p>
          <a:p>
            <a:pPr marL="0" indent="0">
              <a:buNone/>
            </a:pPr>
            <a:endParaRPr lang="en-GB" dirty="0"/>
          </a:p>
        </p:txBody>
      </p:sp>
      <p:sp>
        <p:nvSpPr>
          <p:cNvPr id="5" name="TextBox 4">
            <a:extLst>
              <a:ext uri="{FF2B5EF4-FFF2-40B4-BE49-F238E27FC236}">
                <a16:creationId xmlns:a16="http://schemas.microsoft.com/office/drawing/2014/main" id="{7E051ADE-D2B8-4D1A-95D8-208822D2DD3A}"/>
              </a:ext>
            </a:extLst>
          </p:cNvPr>
          <p:cNvSpPr txBox="1"/>
          <p:nvPr/>
        </p:nvSpPr>
        <p:spPr>
          <a:xfrm>
            <a:off x="677334" y="1602154"/>
            <a:ext cx="8596668" cy="646331"/>
          </a:xfrm>
          <a:prstGeom prst="rect">
            <a:avLst/>
          </a:prstGeom>
          <a:noFill/>
        </p:spPr>
        <p:txBody>
          <a:bodyPr wrap="square" rtlCol="0">
            <a:spAutoFit/>
          </a:bodyPr>
          <a:lstStyle/>
          <a:p>
            <a:r>
              <a:rPr lang="en-US" dirty="0"/>
              <a:t>‘</a:t>
            </a:r>
            <a:r>
              <a:rPr lang="en-US" dirty="0">
                <a:latin typeface="Times New Roman" panose="02020603050405020304" pitchFamily="18" charset="0"/>
                <a:cs typeface="Times New Roman" panose="02020603050405020304" pitchFamily="18" charset="0"/>
              </a:rPr>
              <a:t>A Passion to work with individuals, groups and family's on making positive lifestyle changes through a bigger passion for food, a love for exercise and a positive attitude’</a:t>
            </a:r>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AAB966F6-135F-4681-8244-3DFE3DECFAAB}"/>
              </a:ext>
            </a:extLst>
          </p:cNvPr>
          <p:cNvSpPr>
            <a:spLocks noGrp="1"/>
          </p:cNvSpPr>
          <p:nvPr>
            <p:ph type="sldNum" sz="quarter" idx="12"/>
          </p:nvPr>
        </p:nvSpPr>
        <p:spPr/>
        <p:txBody>
          <a:bodyPr/>
          <a:lstStyle/>
          <a:p>
            <a:fld id="{E97799C9-84D9-46D2-A11E-BCF8A720529D}" type="slidenum">
              <a:rPr lang="en-US" smtClean="0"/>
              <a:t>7</a:t>
            </a:fld>
            <a:endParaRPr lang="en-US" dirty="0"/>
          </a:p>
        </p:txBody>
      </p:sp>
    </p:spTree>
    <p:extLst>
      <p:ext uri="{BB962C8B-B14F-4D97-AF65-F5344CB8AC3E}">
        <p14:creationId xmlns:p14="http://schemas.microsoft.com/office/powerpoint/2010/main" val="2256781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86983-3548-42AB-9787-DFFB1C74DB7C}"/>
              </a:ext>
            </a:extLst>
          </p:cNvPr>
          <p:cNvSpPr>
            <a:spLocks noGrp="1"/>
          </p:cNvSpPr>
          <p:nvPr>
            <p:ph type="title"/>
          </p:nvPr>
        </p:nvSpPr>
        <p:spPr/>
        <p:txBody>
          <a:bodyPr/>
          <a:lstStyle/>
          <a:p>
            <a:r>
              <a:rPr lang="en-US" dirty="0">
                <a:solidFill>
                  <a:schemeClr val="tx1"/>
                </a:solidFill>
              </a:rPr>
              <a:t>A Women in the Job</a:t>
            </a:r>
            <a:endParaRPr lang="en-GB" dirty="0">
              <a:solidFill>
                <a:schemeClr val="tx1"/>
              </a:solidFill>
            </a:endParaRPr>
          </a:p>
        </p:txBody>
      </p:sp>
      <p:sp>
        <p:nvSpPr>
          <p:cNvPr id="3" name="Content Placeholder 2">
            <a:extLst>
              <a:ext uri="{FF2B5EF4-FFF2-40B4-BE49-F238E27FC236}">
                <a16:creationId xmlns:a16="http://schemas.microsoft.com/office/drawing/2014/main" id="{A797D7D7-3E47-4B0B-AFB6-048246C1072A}"/>
              </a:ext>
            </a:extLst>
          </p:cNvPr>
          <p:cNvSpPr>
            <a:spLocks noGrp="1"/>
          </p:cNvSpPr>
          <p:nvPr>
            <p:ph idx="1"/>
          </p:nvPr>
        </p:nvSpPr>
        <p:spPr>
          <a:xfrm>
            <a:off x="677334" y="1287263"/>
            <a:ext cx="8596668" cy="5459766"/>
          </a:xfrm>
        </p:spPr>
        <p:txBody>
          <a:bodyPr>
            <a:normAutofit fontScale="70000" lnSpcReduction="20000"/>
          </a:bodyPr>
          <a:lstStyle/>
          <a:p>
            <a:r>
              <a:rPr lang="en-US" dirty="0"/>
              <a:t>The main myth I always hear when I say I'm a nutritionist is that you're automatically assumed to know how to cook - and to be a very good cook - which isn't always true. One of my main roles is to work with our Head of Nutritional Science and Health to implement a lot of the health and nutrition policies across the business. So this could be anything from the salt content in the food, communicate a five-a-day message, having a look at different ranges such as gluten-free, or our health and diet ranges. We create policy and guidance documents and work closely with teams, such as the technologists and the developers, to create products that are closely aligned to those policies.</a:t>
            </a:r>
          </a:p>
          <a:p>
            <a:r>
              <a:rPr lang="en-US" dirty="0"/>
              <a:t>The majority of our food has nutritional labeling on it, so we must first send it to another lab that will dissect all the food and analyze it, and find out how much protein is in it, </a:t>
            </a:r>
            <a:r>
              <a:rPr lang="en-US" dirty="0" err="1"/>
              <a:t>fibre</a:t>
            </a:r>
            <a:r>
              <a:rPr lang="en-US" dirty="0"/>
              <a:t> and carbohydrate. That is certainly an area you can go into from studying a food science or nutrition degree - that's the wearing white coats bit and being in a lab using lots of different equipment.</a:t>
            </a:r>
          </a:p>
          <a:p>
            <a:r>
              <a:rPr lang="en-US" dirty="0"/>
              <a:t>We also have a dedicated health website, which we manage and update regularly, and an 'Ask the Nutritionist' service where people email in and we reply with </a:t>
            </a:r>
            <a:r>
              <a:rPr lang="en-US" dirty="0" err="1"/>
              <a:t>personalised</a:t>
            </a:r>
            <a:r>
              <a:rPr lang="en-US" dirty="0"/>
              <a:t> answers. Then we do a lot of other things such as recipe analysis, or working with cafes and canteens in our restaurants to make sure we have a broad selection of different foods and recipes on offer.</a:t>
            </a:r>
          </a:p>
          <a:p>
            <a:r>
              <a:rPr lang="en-US" dirty="0"/>
              <a:t>There are so many different things you can get involved in, and at the end you can really feel that you've made a difference in helping people follow a healthier diet and an active lifestyle.</a:t>
            </a:r>
          </a:p>
          <a:p>
            <a:r>
              <a:rPr lang="en-US" dirty="0"/>
              <a:t>I probably split my time 70% office, and 30% travelling and going to external meetings. Once I am in the office, I work with lots of different individuals and departments in M&amp;S - for instance, I work quite closely with Marketing and PR. All of the different categories they look after: meals, desserts, snacks. One of the frequent queries I get through the Ask a Nutritionist service is "How do I get onto the career ladder? I've finished Uni, I've done all my A-levels and an accredited course - how do get there?" I think it's really something that comes down to perseverance and experience. Just try to get any volunteering experience that will help you start in this career.</a:t>
            </a:r>
          </a:p>
          <a:p>
            <a:r>
              <a:rPr lang="en-US" dirty="0"/>
              <a:t>A good background in nutrition and food helps. Having a passion for food is essential, because you're working with food every day, or the subject, so that level of interest really helps. Also abilities such as multi-tasking, being efficient and good with people. Finally, working with new teams and also working on your own are keys skills that will take you a long way.</a:t>
            </a:r>
          </a:p>
          <a:p>
            <a:endParaRPr lang="en-GB" dirty="0"/>
          </a:p>
        </p:txBody>
      </p:sp>
      <p:sp>
        <p:nvSpPr>
          <p:cNvPr id="4" name="Slide Number Placeholder 3">
            <a:extLst>
              <a:ext uri="{FF2B5EF4-FFF2-40B4-BE49-F238E27FC236}">
                <a16:creationId xmlns:a16="http://schemas.microsoft.com/office/drawing/2014/main" id="{643D4D3E-0A7E-43C6-8B08-C0B72E5FD61E}"/>
              </a:ext>
            </a:extLst>
          </p:cNvPr>
          <p:cNvSpPr>
            <a:spLocks noGrp="1"/>
          </p:cNvSpPr>
          <p:nvPr>
            <p:ph type="sldNum" sz="quarter" idx="12"/>
          </p:nvPr>
        </p:nvSpPr>
        <p:spPr/>
        <p:txBody>
          <a:bodyPr/>
          <a:lstStyle/>
          <a:p>
            <a:fld id="{E97799C9-84D9-46D2-A11E-BCF8A720529D}" type="slidenum">
              <a:rPr lang="en-US" smtClean="0"/>
              <a:t>8</a:t>
            </a:fld>
            <a:endParaRPr lang="en-US" dirty="0"/>
          </a:p>
        </p:txBody>
      </p:sp>
    </p:spTree>
    <p:extLst>
      <p:ext uri="{BB962C8B-B14F-4D97-AF65-F5344CB8AC3E}">
        <p14:creationId xmlns:p14="http://schemas.microsoft.com/office/powerpoint/2010/main" val="3619722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1F63E-0F42-44AD-A55E-D002989C11FB}"/>
              </a:ext>
            </a:extLst>
          </p:cNvPr>
          <p:cNvSpPr>
            <a:spLocks noGrp="1"/>
          </p:cNvSpPr>
          <p:nvPr>
            <p:ph type="title"/>
          </p:nvPr>
        </p:nvSpPr>
        <p:spPr/>
        <p:txBody>
          <a:bodyPr/>
          <a:lstStyle/>
          <a:p>
            <a:r>
              <a:rPr lang="en-US" dirty="0">
                <a:solidFill>
                  <a:schemeClr val="tx1"/>
                </a:solidFill>
              </a:rPr>
              <a:t>Reference</a:t>
            </a:r>
            <a:endParaRPr lang="en-GB" dirty="0">
              <a:solidFill>
                <a:schemeClr val="tx1"/>
              </a:solidFill>
            </a:endParaRPr>
          </a:p>
        </p:txBody>
      </p:sp>
      <p:sp>
        <p:nvSpPr>
          <p:cNvPr id="3" name="Content Placeholder 2">
            <a:extLst>
              <a:ext uri="{FF2B5EF4-FFF2-40B4-BE49-F238E27FC236}">
                <a16:creationId xmlns:a16="http://schemas.microsoft.com/office/drawing/2014/main" id="{6B9AD8B0-562C-4837-8286-F3D582D9CCC0}"/>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Stevenson, H (2018) </a:t>
            </a:r>
            <a:r>
              <a:rPr lang="en-GB" i="1" dirty="0">
                <a:latin typeface="Times New Roman" panose="02020603050405020304" pitchFamily="18" charset="0"/>
                <a:cs typeface="Times New Roman" panose="02020603050405020304" pitchFamily="18" charset="0"/>
              </a:rPr>
              <a:t>Food Technology</a:t>
            </a:r>
          </a:p>
          <a:p>
            <a:pPr marL="0" indent="0">
              <a:buNone/>
            </a:pP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2"/>
              </a:rPr>
              <a:t>https://careers.marksandspencer.com/graduate-careers/helen-stephenson-food-technology</a:t>
            </a: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(Accessed 27</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March 2019)</a:t>
            </a:r>
          </a:p>
        </p:txBody>
      </p:sp>
      <p:sp>
        <p:nvSpPr>
          <p:cNvPr id="4" name="Slide Number Placeholder 3">
            <a:extLst>
              <a:ext uri="{FF2B5EF4-FFF2-40B4-BE49-F238E27FC236}">
                <a16:creationId xmlns:a16="http://schemas.microsoft.com/office/drawing/2014/main" id="{8857083D-E720-4EF1-9246-220A3B10F7B0}"/>
              </a:ext>
            </a:extLst>
          </p:cNvPr>
          <p:cNvSpPr>
            <a:spLocks noGrp="1"/>
          </p:cNvSpPr>
          <p:nvPr>
            <p:ph type="sldNum" sz="quarter" idx="12"/>
          </p:nvPr>
        </p:nvSpPr>
        <p:spPr/>
        <p:txBody>
          <a:bodyPr/>
          <a:lstStyle/>
          <a:p>
            <a:fld id="{E97799C9-84D9-46D2-A11E-BCF8A720529D}" type="slidenum">
              <a:rPr lang="en-US" smtClean="0"/>
              <a:t>9</a:t>
            </a:fld>
            <a:endParaRPr lang="en-US" dirty="0"/>
          </a:p>
        </p:txBody>
      </p:sp>
    </p:spTree>
    <p:extLst>
      <p:ext uri="{BB962C8B-B14F-4D97-AF65-F5344CB8AC3E}">
        <p14:creationId xmlns:p14="http://schemas.microsoft.com/office/powerpoint/2010/main" val="40471041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143</TotalTime>
  <Words>406</Words>
  <Application>Microsoft Office PowerPoint</Application>
  <PresentationFormat>Widescreen</PresentationFormat>
  <Paragraphs>65</Paragraphs>
  <Slides>9</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9</vt:i4>
      </vt:variant>
    </vt:vector>
  </HeadingPairs>
  <TitlesOfParts>
    <vt:vector size="17" baseType="lpstr">
      <vt:lpstr>Arial</vt:lpstr>
      <vt:lpstr>Calibri</vt:lpstr>
      <vt:lpstr>Times New Roman</vt:lpstr>
      <vt:lpstr>Trebuchet MS</vt:lpstr>
      <vt:lpstr>Wingdings</vt:lpstr>
      <vt:lpstr>Wingdings 3</vt:lpstr>
      <vt:lpstr>Facet</vt:lpstr>
      <vt:lpstr>Microsoft Word Document</vt:lpstr>
      <vt:lpstr>PowerPoint Presentation</vt:lpstr>
      <vt:lpstr>The After Life for a Nutrition Student </vt:lpstr>
      <vt:lpstr>The start, Fresh out of University</vt:lpstr>
      <vt:lpstr>Competencies and Qualifications</vt:lpstr>
      <vt:lpstr>What I have to offer so far </vt:lpstr>
      <vt:lpstr>How do I get there </vt:lpstr>
      <vt:lpstr>The final step </vt:lpstr>
      <vt:lpstr>A Women in the Job</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Stephanie Owen (1802762)</dc:creator>
  <cp:lastModifiedBy>Stephanie Owen</cp:lastModifiedBy>
  <cp:revision>12</cp:revision>
  <dcterms:created xsi:type="dcterms:W3CDTF">2019-03-27T19:01:15Z</dcterms:created>
  <dcterms:modified xsi:type="dcterms:W3CDTF">2019-03-27T21:28:00Z</dcterms:modified>
</cp:coreProperties>
</file>