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155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78F1BD6-7B1C-4162-A507-A93BB4735FA6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A3A7BF8-EA78-471E-82C3-0D8EE027990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78F1BD6-7B1C-4162-A507-A93BB4735FA6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A3A7BF8-EA78-471E-82C3-0D8EE027990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78F1BD6-7B1C-4162-A507-A93BB4735FA6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A3A7BF8-EA78-471E-82C3-0D8EE0279907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F1BD6-7B1C-4162-A507-A93BB4735FA6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7BF8-EA78-471E-82C3-0D8EE027990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F1BD6-7B1C-4162-A507-A93BB4735FA6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7BF8-EA78-471E-82C3-0D8EE0279907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78F1BD6-7B1C-4162-A507-A93BB4735FA6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A3A7BF8-EA78-471E-82C3-0D8EE027990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F1BD6-7B1C-4162-A507-A93BB4735FA6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7BF8-EA78-471E-82C3-0D8EE02799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78F1BD6-7B1C-4162-A507-A93BB4735FA6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A3A7BF8-EA78-471E-82C3-0D8EE0279907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78F1BD6-7B1C-4162-A507-A93BB4735FA6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A3A7BF8-EA78-471E-82C3-0D8EE0279907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F1BD6-7B1C-4162-A507-A93BB4735FA6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7BF8-EA78-471E-82C3-0D8EE02799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F1BD6-7B1C-4162-A507-A93BB4735FA6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3A7BF8-EA78-471E-82C3-0D8EE02799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78F1BD6-7B1C-4162-A507-A93BB4735FA6}" type="datetimeFigureOut">
              <a:rPr lang="en-GB" smtClean="0"/>
              <a:t>15/02/2015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A3A7BF8-EA78-471E-82C3-0D8EE027990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6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5075" y="171450"/>
            <a:ext cx="72310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4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 eaLnBrk="1" hangingPunct="1"/>
            <a:r>
              <a:rPr lang="en-US" smtClean="0"/>
              <a:t>Construction</a:t>
            </a: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685800" y="3584575"/>
            <a:ext cx="6400800" cy="1752600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dirty="0" smtClean="0"/>
              <a:t>Constructing an 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dirty="0" smtClean="0"/>
              <a:t>academic essay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smtClean="0"/>
              <a:t>Construction – The Fantastic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mtClean="0">
                <a:solidFill>
                  <a:srgbClr val="00B050"/>
                </a:solidFill>
              </a:rPr>
              <a:t>Introduction</a:t>
            </a:r>
            <a:r>
              <a:rPr lang="en-GB" smtClean="0"/>
              <a:t> </a:t>
            </a:r>
          </a:p>
          <a:p>
            <a:pPr eaLnBrk="1" hangingPunct="1"/>
            <a:r>
              <a:rPr lang="en-GB" smtClean="0">
                <a:solidFill>
                  <a:srgbClr val="0070C0"/>
                </a:solidFill>
              </a:rPr>
              <a:t>Mid section </a:t>
            </a:r>
            <a:endParaRPr lang="en-GB" smtClean="0"/>
          </a:p>
          <a:p>
            <a:pPr eaLnBrk="1" hangingPunct="1"/>
            <a:r>
              <a:rPr lang="en-GB" smtClean="0">
                <a:solidFill>
                  <a:srgbClr val="FF0000"/>
                </a:solidFill>
              </a:rPr>
              <a:t>Conclusion</a:t>
            </a:r>
            <a:r>
              <a:rPr lang="en-GB" smtClean="0"/>
              <a:t> </a:t>
            </a:r>
          </a:p>
          <a:p>
            <a:pPr eaLnBrk="1" hangingPunct="1"/>
            <a:r>
              <a:rPr lang="en-GB" smtClean="0">
                <a:solidFill>
                  <a:srgbClr val="FFC000"/>
                </a:solidFill>
              </a:rPr>
              <a:t>bibliography</a:t>
            </a:r>
          </a:p>
        </p:txBody>
      </p:sp>
      <p:pic>
        <p:nvPicPr>
          <p:cNvPr id="29699" name="Picture 7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0200" y="1700808"/>
            <a:ext cx="4445000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smtClean="0"/>
              <a:t>Construction</a:t>
            </a:r>
          </a:p>
        </p:txBody>
      </p:sp>
      <p:sp>
        <p:nvSpPr>
          <p:cNvPr id="30722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en-GB" smtClean="0">
                <a:solidFill>
                  <a:srgbClr val="00B050"/>
                </a:solidFill>
              </a:rPr>
              <a:t>Introduction</a:t>
            </a:r>
            <a:r>
              <a:rPr lang="en-GB" smtClean="0"/>
              <a:t> – indicates direction your document will take (your thesis)</a:t>
            </a:r>
          </a:p>
          <a:p>
            <a:pPr eaLnBrk="1" hangingPunct="1"/>
            <a:r>
              <a:rPr lang="en-GB" smtClean="0">
                <a:solidFill>
                  <a:srgbClr val="0070C0"/>
                </a:solidFill>
              </a:rPr>
              <a:t>Mid section </a:t>
            </a:r>
            <a:r>
              <a:rPr lang="en-GB" smtClean="0"/>
              <a:t>– paragraphs detailing argument in sequence, with evidence</a:t>
            </a:r>
          </a:p>
          <a:p>
            <a:pPr eaLnBrk="1" hangingPunct="1"/>
            <a:r>
              <a:rPr lang="en-GB" smtClean="0">
                <a:solidFill>
                  <a:srgbClr val="FF0000"/>
                </a:solidFill>
              </a:rPr>
              <a:t>Conclusion</a:t>
            </a:r>
            <a:r>
              <a:rPr lang="en-GB" smtClean="0"/>
              <a:t> – final section that winds up and reasserts your argument </a:t>
            </a:r>
          </a:p>
          <a:p>
            <a:pPr eaLnBrk="1" hangingPunct="1"/>
            <a:r>
              <a:rPr lang="en-GB" smtClean="0">
                <a:solidFill>
                  <a:srgbClr val="FFC000"/>
                </a:solidFill>
              </a:rPr>
              <a:t>bibliography</a:t>
            </a:r>
          </a:p>
        </p:txBody>
      </p:sp>
      <p:pic>
        <p:nvPicPr>
          <p:cNvPr id="30723" name="Picture 6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37325" y="4987925"/>
            <a:ext cx="2149475" cy="162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Introduction </a:t>
            </a:r>
          </a:p>
        </p:txBody>
      </p:sp>
      <p:sp>
        <p:nvSpPr>
          <p:cNvPr id="31746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The sesame speckled bun; the bread</a:t>
            </a:r>
          </a:p>
          <a:p>
            <a:pPr eaLnBrk="1" hangingPunct="1"/>
            <a:r>
              <a:rPr lang="en-US" smtClean="0"/>
              <a:t>Introduce the reader to </a:t>
            </a:r>
          </a:p>
          <a:p>
            <a:pPr lvl="1" eaLnBrk="1" hangingPunct="1"/>
            <a:r>
              <a:rPr lang="en-US" smtClean="0"/>
              <a:t>what your essay is going to cover</a:t>
            </a:r>
          </a:p>
          <a:p>
            <a:pPr lvl="1" eaLnBrk="1" hangingPunct="1"/>
            <a:r>
              <a:rPr lang="en-US" smtClean="0"/>
              <a:t>the intentions of the essay</a:t>
            </a:r>
          </a:p>
          <a:p>
            <a:pPr lvl="1" eaLnBrk="1" hangingPunct="1"/>
            <a:r>
              <a:rPr lang="en-US" smtClean="0"/>
              <a:t>the main thesis </a:t>
            </a:r>
          </a:p>
        </p:txBody>
      </p:sp>
      <p:pic>
        <p:nvPicPr>
          <p:cNvPr id="31747" name="Picture 5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5300" y="3165475"/>
            <a:ext cx="3225800" cy="343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The main section</a:t>
            </a:r>
          </a:p>
        </p:txBody>
      </p:sp>
      <p:sp>
        <p:nvSpPr>
          <p:cNvPr id="32770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The meat and salad layers</a:t>
            </a:r>
          </a:p>
          <a:p>
            <a:pPr lvl="1" eaLnBrk="1" hangingPunct="1"/>
            <a:r>
              <a:rPr lang="en-US" smtClean="0"/>
              <a:t>Information structured into paragraphs</a:t>
            </a:r>
          </a:p>
          <a:p>
            <a:pPr lvl="1" eaLnBrk="1" hangingPunct="1"/>
            <a:r>
              <a:rPr lang="en-US" smtClean="0"/>
              <a:t>Each paragraph deals with one topic</a:t>
            </a:r>
          </a:p>
          <a:p>
            <a:pPr lvl="1" eaLnBrk="1" hangingPunct="1"/>
            <a:r>
              <a:rPr lang="en-US" smtClean="0"/>
              <a:t>Each paragraph uses evidence</a:t>
            </a:r>
          </a:p>
        </p:txBody>
      </p:sp>
      <p:pic>
        <p:nvPicPr>
          <p:cNvPr id="32771" name="Picture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78500" y="3267075"/>
            <a:ext cx="3225800" cy="343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Conclusion</a:t>
            </a:r>
          </a:p>
        </p:txBody>
      </p:sp>
      <p:sp>
        <p:nvSpPr>
          <p:cNvPr id="33794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Bottom side of bun – mirror of top bun</a:t>
            </a:r>
          </a:p>
          <a:p>
            <a:pPr lvl="1" eaLnBrk="1" hangingPunct="1"/>
            <a:r>
              <a:rPr lang="en-US" smtClean="0"/>
              <a:t>Bring together main points </a:t>
            </a:r>
          </a:p>
          <a:p>
            <a:pPr lvl="1" eaLnBrk="1" hangingPunct="1"/>
            <a:r>
              <a:rPr lang="en-US" smtClean="0"/>
              <a:t>Show how your ideas link</a:t>
            </a:r>
          </a:p>
          <a:p>
            <a:pPr lvl="1" eaLnBrk="1" hangingPunct="1"/>
            <a:r>
              <a:rPr lang="en-US" smtClean="0"/>
              <a:t>No new info</a:t>
            </a:r>
          </a:p>
        </p:txBody>
      </p:sp>
      <p:pic>
        <p:nvPicPr>
          <p:cNvPr id="33795" name="Picture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5300" y="3165475"/>
            <a:ext cx="3225800" cy="343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Reference list OR bibliography</a:t>
            </a:r>
          </a:p>
        </p:txBody>
      </p:sp>
      <p:sp>
        <p:nvSpPr>
          <p:cNvPr id="34818" name="Content Placeholder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en-US" smtClean="0"/>
              <a:t>Plate that burger stands on</a:t>
            </a:r>
          </a:p>
          <a:p>
            <a:pPr lvl="1" eaLnBrk="1" hangingPunct="1"/>
            <a:r>
              <a:rPr lang="en-US" smtClean="0"/>
              <a:t>List of all the sources that you have cited </a:t>
            </a:r>
          </a:p>
          <a:p>
            <a:pPr lvl="1" eaLnBrk="1" hangingPunct="1"/>
            <a:r>
              <a:rPr lang="en-US" smtClean="0"/>
              <a:t>List constructed according to dept’s method</a:t>
            </a:r>
          </a:p>
        </p:txBody>
      </p:sp>
      <p:pic>
        <p:nvPicPr>
          <p:cNvPr id="34819" name="Picture 8"/>
          <p:cNvPicPr>
            <a:picLocks noChangeAspect="1"/>
          </p:cNvPicPr>
          <p:nvPr/>
        </p:nvPicPr>
        <p:blipFill>
          <a:blip r:embed="rId2" cstate="print"/>
          <a:srcRect l="2998" t="13000" r="3668" b="13208"/>
          <a:stretch>
            <a:fillRect/>
          </a:stretch>
        </p:blipFill>
        <p:spPr bwMode="auto">
          <a:xfrm>
            <a:off x="5270500" y="3797300"/>
            <a:ext cx="3556000" cy="281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1" name="Picture 6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2500" y="0"/>
            <a:ext cx="72310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</TotalTime>
  <Words>146</Words>
  <Application>Microsoft Office PowerPoint</Application>
  <PresentationFormat>On-screen Show (4:3)</PresentationFormat>
  <Paragraphs>33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Oriel</vt:lpstr>
      <vt:lpstr>Construction</vt:lpstr>
      <vt:lpstr>Construction – The Fantastic 4</vt:lpstr>
      <vt:lpstr>Construction</vt:lpstr>
      <vt:lpstr>Introduction </vt:lpstr>
      <vt:lpstr>The main section</vt:lpstr>
      <vt:lpstr>Conclusion</vt:lpstr>
      <vt:lpstr>Reference list OR bibliography</vt:lpstr>
      <vt:lpstr>Slide 8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Construction</dc:title>
  <dc:creator>Robert</dc:creator>
  <cp:lastModifiedBy>Robert</cp:lastModifiedBy>
  <cp:revision>1</cp:revision>
  <dcterms:created xsi:type="dcterms:W3CDTF">2015-02-15T16:53:58Z</dcterms:created>
  <dcterms:modified xsi:type="dcterms:W3CDTF">2015-02-15T16:55:54Z</dcterms:modified>
</cp:coreProperties>
</file>