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5"/>
  </p:notesMasterIdLst>
  <p:sldIdLst>
    <p:sldId id="257" r:id="rId2"/>
    <p:sldId id="256"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99"/>
    <a:srgbClr val="FFCCCC"/>
    <a:srgbClr val="FFD8F3"/>
    <a:srgbClr val="FF40C3"/>
    <a:srgbClr val="FFB2E7"/>
    <a:srgbClr val="AB73D5"/>
    <a:srgbClr val="C7A2E3"/>
    <a:srgbClr val="E3D0F1"/>
    <a:srgbClr val="C3FBFD"/>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CE7428-A891-8E42-8096-3B64D37FDAF4}" type="datetimeFigureOut">
              <a:rPr lang="en-US" smtClean="0"/>
              <a:t>6/18/26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EAD0BF-6CFF-334A-B398-5DAF973C1064}" type="slidenum">
              <a:rPr lang="en-US" smtClean="0"/>
              <a:t>‹#›</a:t>
            </a:fld>
            <a:endParaRPr lang="en-US"/>
          </a:p>
        </p:txBody>
      </p:sp>
    </p:spTree>
    <p:extLst>
      <p:ext uri="{BB962C8B-B14F-4D97-AF65-F5344CB8AC3E}">
        <p14:creationId xmlns:p14="http://schemas.microsoft.com/office/powerpoint/2010/main" val="3923579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EAD0BF-6CFF-334A-B398-5DAF973C1064}" type="slidenum">
              <a:rPr lang="en-US" smtClean="0"/>
              <a:t>2</a:t>
            </a:fld>
            <a:endParaRPr lang="en-US"/>
          </a:p>
        </p:txBody>
      </p:sp>
    </p:spTree>
    <p:extLst>
      <p:ext uri="{BB962C8B-B14F-4D97-AF65-F5344CB8AC3E}">
        <p14:creationId xmlns:p14="http://schemas.microsoft.com/office/powerpoint/2010/main" val="3847191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6/18/26</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7466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4392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225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92749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6/18/26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1196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6/18/26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7386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6/18/26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7439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5687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6/18/26</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0232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0668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16003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6/18/26</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6629851"/>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5">
            <a:extLst>
              <a:ext uri="{FF2B5EF4-FFF2-40B4-BE49-F238E27FC236}">
                <a16:creationId xmlns:a16="http://schemas.microsoft.com/office/drawing/2014/main" id="{AC6ADA7C-E867-53B9-DC6C-F697F6D281C0}"/>
              </a:ext>
            </a:extLst>
          </p:cNvPr>
          <p:cNvSpPr txBox="1">
            <a:spLocks noGrp="1"/>
          </p:cNvSpPr>
          <p:nvPr>
            <p:ph type="title"/>
          </p:nvPr>
        </p:nvSpPr>
        <p:spPr>
          <a:xfrm>
            <a:off x="838200" y="265813"/>
            <a:ext cx="10237381" cy="14248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300" b="1" dirty="0">
                <a:latin typeface="Arial" panose="020B0604020202020204" pitchFamily="34" charset="0"/>
                <a:cs typeface="Arial" panose="020B0604020202020204" pitchFamily="34" charset="0"/>
              </a:rPr>
              <a:t>Leading Group Projects with Emotional Intelligence (EI) </a:t>
            </a:r>
            <a:br>
              <a:rPr lang="en-GB" sz="2300" b="1" dirty="0">
                <a:latin typeface="Arial" panose="020B0604020202020204" pitchFamily="34" charset="0"/>
                <a:cs typeface="Arial" panose="020B0604020202020204" pitchFamily="34" charset="0"/>
              </a:rPr>
            </a:br>
            <a:r>
              <a:rPr lang="en-GB" sz="2300" b="1" dirty="0">
                <a:latin typeface="Arial" panose="020B0604020202020204" pitchFamily="34" charset="0"/>
                <a:cs typeface="Arial" panose="020B0604020202020204" pitchFamily="34" charset="0"/>
              </a:rPr>
              <a:t>How emotional intelligence improves teamwork, communication and project success</a:t>
            </a:r>
            <a:br>
              <a:rPr lang="en-GB" sz="2300" b="1" dirty="0">
                <a:latin typeface="Arial" panose="020B0604020202020204" pitchFamily="34" charset="0"/>
                <a:cs typeface="Arial" panose="020B0604020202020204" pitchFamily="34" charset="0"/>
              </a:rPr>
            </a:br>
            <a:endParaRPr lang="en-GB" sz="2300" dirty="0">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58E417D3-A5EE-86B6-11C0-613A7C06AF7A}"/>
              </a:ext>
            </a:extLst>
          </p:cNvPr>
          <p:cNvSpPr>
            <a:spLocks noGrp="1"/>
          </p:cNvSpPr>
          <p:nvPr>
            <p:ph idx="1"/>
          </p:nvPr>
        </p:nvSpPr>
        <p:spPr>
          <a:xfrm>
            <a:off x="1451579" y="2015732"/>
            <a:ext cx="9603275" cy="4576455"/>
          </a:xfrm>
        </p:spPr>
        <p:txBody>
          <a:bodyPr>
            <a:normAutofit/>
          </a:bodyPr>
          <a:lstStyle/>
          <a:p>
            <a:pPr marL="0" indent="0" algn="ctr">
              <a:buNone/>
            </a:pPr>
            <a:r>
              <a:rPr lang="en-GB" sz="2700" b="1" i="1" dirty="0">
                <a:latin typeface="Arial" panose="020B0604020202020204" pitchFamily="34" charset="0"/>
                <a:cs typeface="Arial" panose="020B0604020202020204" pitchFamily="34" charset="0"/>
              </a:rPr>
              <a:t>Name: Moin Mahmood </a:t>
            </a:r>
          </a:p>
          <a:p>
            <a:pPr marL="0" indent="0" algn="ctr">
              <a:buNone/>
            </a:pPr>
            <a:endParaRPr lang="en-GB" sz="2700" b="1" i="1" dirty="0">
              <a:latin typeface="Arial" panose="020B0604020202020204" pitchFamily="34" charset="0"/>
              <a:cs typeface="Arial" panose="020B0604020202020204" pitchFamily="34" charset="0"/>
            </a:endParaRPr>
          </a:p>
          <a:p>
            <a:pPr marL="0" indent="0" algn="ctr">
              <a:buNone/>
            </a:pPr>
            <a:r>
              <a:rPr lang="en-GB" sz="2700" b="1" i="1" dirty="0">
                <a:latin typeface="Arial" panose="020B0604020202020204" pitchFamily="34" charset="0"/>
                <a:cs typeface="Arial" panose="020B0604020202020204" pitchFamily="34" charset="0"/>
              </a:rPr>
              <a:t>Student number : 2308921</a:t>
            </a:r>
          </a:p>
          <a:p>
            <a:pPr marL="0" indent="0" algn="ctr">
              <a:buNone/>
            </a:pPr>
            <a:endParaRPr lang="en-GB" sz="2700" b="1" i="1" dirty="0">
              <a:latin typeface="Arial" panose="020B0604020202020204" pitchFamily="34" charset="0"/>
              <a:cs typeface="Arial" panose="020B0604020202020204" pitchFamily="34" charset="0"/>
            </a:endParaRPr>
          </a:p>
          <a:p>
            <a:pPr marL="0" indent="0" algn="ctr">
              <a:buNone/>
            </a:pPr>
            <a:r>
              <a:rPr lang="en-GB" sz="2700" b="1" i="1" dirty="0">
                <a:latin typeface="Arial" panose="020B0604020202020204" pitchFamily="34" charset="0"/>
                <a:cs typeface="Arial" panose="020B0604020202020204" pitchFamily="34" charset="0"/>
              </a:rPr>
              <a:t>Assignment title &amp; Module Code : LCLM5006 Presentation Poster</a:t>
            </a:r>
          </a:p>
          <a:p>
            <a:pPr marL="0" indent="0" algn="ctr">
              <a:buNone/>
            </a:pPr>
            <a:r>
              <a:rPr lang="en-GB" sz="2700" b="1" i="1" dirty="0">
                <a:latin typeface="Arial" panose="020B0604020202020204" pitchFamily="34" charset="0"/>
                <a:cs typeface="Arial" panose="020B0604020202020204" pitchFamily="34" charset="0"/>
              </a:rPr>
              <a:t>Submission Date : 16/06/2026</a:t>
            </a:r>
            <a:endParaRPr lang="en-US" sz="27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2433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Text Placeholder 5">
            <a:extLst>
              <a:ext uri="{FF2B5EF4-FFF2-40B4-BE49-F238E27FC236}">
                <a16:creationId xmlns:a16="http://schemas.microsoft.com/office/drawing/2014/main" id="{4BB3384F-AC71-3386-E4FF-BC4AAF6C76A3}"/>
              </a:ext>
            </a:extLst>
          </p:cNvPr>
          <p:cNvSpPr>
            <a:spLocks noGrp="1"/>
          </p:cNvSpPr>
          <p:nvPr>
            <p:ph idx="1"/>
          </p:nvPr>
        </p:nvSpPr>
        <p:spPr>
          <a:xfrm>
            <a:off x="-28361" y="2677054"/>
            <a:ext cx="12192000" cy="2249841"/>
          </a:xfrm>
          <a:solidFill>
            <a:schemeClr val="accent4">
              <a:lumMod val="20000"/>
              <a:lumOff val="80000"/>
            </a:schemeClr>
          </a:solidFill>
          <a:ln>
            <a:solidFill>
              <a:schemeClr val="accent2"/>
            </a:solidFill>
          </a:ln>
        </p:spPr>
        <p:txBody>
          <a:bodyPr numCol="2">
            <a:normAutofit fontScale="92500" lnSpcReduction="20000"/>
          </a:bodyPr>
          <a:lstStyle/>
          <a:p>
            <a:pPr marL="0" indent="0">
              <a:buNone/>
            </a:pPr>
            <a:r>
              <a:rPr lang="en-GB" sz="1100" b="1" i="0" dirty="0">
                <a:solidFill>
                  <a:srgbClr val="000000"/>
                </a:solidFill>
                <a:effectLst/>
                <a:latin typeface="Arial" panose="020B0604020202020204" pitchFamily="34" charset="0"/>
                <a:cs typeface="Arial" panose="020B0604020202020204" pitchFamily="34" charset="0"/>
              </a:rPr>
              <a:t>How can students stay productive and reduce stress?</a:t>
            </a:r>
          </a:p>
          <a:p>
            <a:pPr marL="0" indent="0">
              <a:buNone/>
            </a:pPr>
            <a:r>
              <a:rPr lang="en-GB" sz="1100" b="1" i="0" dirty="0">
                <a:solidFill>
                  <a:srgbClr val="000000"/>
                </a:solidFill>
                <a:effectLst/>
                <a:latin typeface="Arial" panose="020B0604020202020204" pitchFamily="34" charset="0"/>
                <a:cs typeface="Arial" panose="020B0604020202020204" pitchFamily="34" charset="0"/>
              </a:rPr>
              <a:t>Strategies</a:t>
            </a:r>
          </a:p>
          <a:p>
            <a:pPr marL="171450" indent="-171450">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Mindfulness before meetings</a:t>
            </a:r>
          </a:p>
          <a:p>
            <a:pPr marL="171450" indent="-171450">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Reflect on your emotions</a:t>
            </a:r>
          </a:p>
          <a:p>
            <a:pPr marL="171450" indent="-171450">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Pause before reacting</a:t>
            </a:r>
          </a:p>
          <a:p>
            <a:pPr marL="171450" indent="-171450">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Break tasks into smaller goals</a:t>
            </a:r>
          </a:p>
          <a:p>
            <a:pPr marL="171450" indent="-171450">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Use shared planners</a:t>
            </a:r>
          </a:p>
          <a:p>
            <a:pPr marL="171450" indent="-171450">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Ask for support when needed</a:t>
            </a:r>
            <a:endParaRPr lang="en-GB" sz="1100" b="1" dirty="0">
              <a:solidFill>
                <a:srgbClr val="000000"/>
              </a:solidFill>
              <a:latin typeface="Arial" panose="020B0604020202020204" pitchFamily="34" charset="0"/>
              <a:cs typeface="Arial" panose="020B0604020202020204" pitchFamily="34" charset="0"/>
            </a:endParaRPr>
          </a:p>
          <a:p>
            <a:pPr marL="0" indent="0">
              <a:buNone/>
            </a:pPr>
            <a:r>
              <a:rPr lang="en-GB" sz="1100" b="1" i="0" dirty="0">
                <a:solidFill>
                  <a:srgbClr val="000000"/>
                </a:solidFill>
                <a:effectLst/>
                <a:latin typeface="Arial" panose="020B0604020202020204" pitchFamily="34" charset="0"/>
                <a:cs typeface="Arial" panose="020B0604020202020204" pitchFamily="34" charset="0"/>
              </a:rPr>
              <a:t>Managing Emotional Responses (Academic example)</a:t>
            </a:r>
          </a:p>
          <a:p>
            <a:pPr marL="228600" indent="-228600" rtl="0">
              <a:buFont typeface="+mj-lt"/>
              <a:buAutoNum type="arabicPeriod"/>
            </a:pPr>
            <a:r>
              <a:rPr lang="en-GB" sz="1100" b="0" i="0" dirty="0">
                <a:solidFill>
                  <a:srgbClr val="000000"/>
                </a:solidFill>
                <a:effectLst/>
                <a:latin typeface="Arial" panose="020B0604020202020204" pitchFamily="34" charset="0"/>
                <a:cs typeface="Arial" panose="020B0604020202020204" pitchFamily="34" charset="0"/>
              </a:rPr>
              <a:t>Deadline Pressure </a:t>
            </a:r>
          </a:p>
          <a:p>
            <a:pPr marL="228600" indent="-228600" rtl="0">
              <a:buFont typeface="+mj-lt"/>
              <a:buAutoNum type="arabicPeriod"/>
            </a:pPr>
            <a:r>
              <a:rPr lang="en-GB" sz="1100" b="0" i="0" dirty="0">
                <a:solidFill>
                  <a:srgbClr val="000000"/>
                </a:solidFill>
                <a:effectLst/>
                <a:latin typeface="Arial" panose="020B0604020202020204" pitchFamily="34" charset="0"/>
                <a:cs typeface="Arial" panose="020B0604020202020204" pitchFamily="34" charset="0"/>
              </a:rPr>
              <a:t>Recognise Emotion</a:t>
            </a:r>
          </a:p>
          <a:p>
            <a:pPr marL="228600" indent="-228600" rtl="0">
              <a:buFont typeface="+mj-lt"/>
              <a:buAutoNum type="arabicPeriod"/>
            </a:pPr>
            <a:r>
              <a:rPr lang="en-GB" sz="1100" b="0" i="0" dirty="0">
                <a:solidFill>
                  <a:srgbClr val="000000"/>
                </a:solidFill>
                <a:effectLst/>
                <a:latin typeface="Arial" panose="020B0604020202020204" pitchFamily="34" charset="0"/>
                <a:cs typeface="Arial" panose="020B0604020202020204" pitchFamily="34" charset="0"/>
              </a:rPr>
              <a:t>Pause &amp; Reflect</a:t>
            </a:r>
          </a:p>
          <a:p>
            <a:pPr marL="228600" indent="-228600" rtl="0">
              <a:buFont typeface="+mj-lt"/>
              <a:buAutoNum type="arabicPeriod"/>
            </a:pPr>
            <a:r>
              <a:rPr lang="en-GB" sz="1100" b="0" i="0" dirty="0">
                <a:solidFill>
                  <a:srgbClr val="000000"/>
                </a:solidFill>
                <a:effectLst/>
                <a:latin typeface="Arial" panose="020B0604020202020204" pitchFamily="34" charset="0"/>
                <a:cs typeface="Arial" panose="020B0604020202020204" pitchFamily="34" charset="0"/>
              </a:rPr>
              <a:t>Choose Calm Response</a:t>
            </a:r>
          </a:p>
          <a:p>
            <a:pPr marL="228600" indent="-228600" rtl="0">
              <a:buFont typeface="+mj-lt"/>
              <a:buAutoNum type="arabicPeriod"/>
            </a:pPr>
            <a:r>
              <a:rPr lang="en-GB" sz="1100" b="0" i="0" dirty="0">
                <a:solidFill>
                  <a:srgbClr val="000000"/>
                </a:solidFill>
                <a:effectLst/>
                <a:latin typeface="Arial" panose="020B0604020202020204" pitchFamily="34" charset="0"/>
                <a:cs typeface="Arial" panose="020B0604020202020204" pitchFamily="34" charset="0"/>
              </a:rPr>
              <a:t>Positive Outcome</a:t>
            </a:r>
          </a:p>
          <a:p>
            <a:pPr marL="0" indent="0" rtl="0">
              <a:buNone/>
            </a:pPr>
            <a:r>
              <a:rPr lang="en-GB" sz="1100" b="0" i="1" dirty="0">
                <a:solidFill>
                  <a:srgbClr val="000000"/>
                </a:solidFill>
                <a:effectLst/>
                <a:latin typeface="Arial" panose="020B0604020202020204" pitchFamily="34" charset="0"/>
                <a:cs typeface="Arial" panose="020B0604020202020204" pitchFamily="34" charset="0"/>
              </a:rPr>
              <a:t>This illustrates how recognising emotions before reacting can reduce stress and improve teamwork. Adapted from </a:t>
            </a:r>
            <a:r>
              <a:rPr lang="en-GB" sz="1100" b="0" i="1" dirty="0" err="1">
                <a:solidFill>
                  <a:srgbClr val="000000"/>
                </a:solidFill>
                <a:effectLst/>
                <a:latin typeface="Arial" panose="020B0604020202020204" pitchFamily="34" charset="0"/>
                <a:cs typeface="Arial" panose="020B0604020202020204" pitchFamily="34" charset="0"/>
              </a:rPr>
              <a:t>Goleman</a:t>
            </a:r>
            <a:r>
              <a:rPr lang="en-GB" sz="1100" b="0" i="1" dirty="0">
                <a:solidFill>
                  <a:srgbClr val="000000"/>
                </a:solidFill>
                <a:effectLst/>
                <a:latin typeface="Arial" panose="020B0604020202020204" pitchFamily="34" charset="0"/>
                <a:cs typeface="Arial" panose="020B0604020202020204" pitchFamily="34" charset="0"/>
              </a:rPr>
              <a:t> (1998) and Mayer, </a:t>
            </a:r>
            <a:r>
              <a:rPr lang="en-GB" sz="1100" b="0" i="1" dirty="0" err="1">
                <a:solidFill>
                  <a:srgbClr val="000000"/>
                </a:solidFill>
                <a:effectLst/>
                <a:latin typeface="Arial" panose="020B0604020202020204" pitchFamily="34" charset="0"/>
                <a:cs typeface="Arial" panose="020B0604020202020204" pitchFamily="34" charset="0"/>
              </a:rPr>
              <a:t>Salovey</a:t>
            </a:r>
            <a:r>
              <a:rPr lang="en-GB" sz="1100" b="0" i="1" dirty="0">
                <a:solidFill>
                  <a:srgbClr val="000000"/>
                </a:solidFill>
                <a:effectLst/>
                <a:latin typeface="Arial" panose="020B0604020202020204" pitchFamily="34" charset="0"/>
                <a:cs typeface="Arial" panose="020B0604020202020204" pitchFamily="34" charset="0"/>
              </a:rPr>
              <a:t> and Caruso (2016).</a:t>
            </a:r>
            <a:endParaRPr lang="en-GB" sz="1100" b="0" i="0" dirty="0">
              <a:solidFill>
                <a:srgbClr val="000000"/>
              </a:solidFill>
              <a:effectLst/>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4F690C0A-E420-4790-C651-106B187E05FA}"/>
              </a:ext>
            </a:extLst>
          </p:cNvPr>
          <p:cNvSpPr>
            <a:spLocks noGrp="1"/>
          </p:cNvSpPr>
          <p:nvPr>
            <p:ph type="body" sz="half" idx="2"/>
          </p:nvPr>
        </p:nvSpPr>
        <p:spPr>
          <a:xfrm>
            <a:off x="-2360" y="782195"/>
            <a:ext cx="12194360" cy="1931105"/>
          </a:xfrm>
          <a:solidFill>
            <a:schemeClr val="accent5">
              <a:lumMod val="20000"/>
              <a:lumOff val="80000"/>
            </a:schemeClr>
          </a:solidFill>
          <a:ln>
            <a:solidFill>
              <a:schemeClr val="accent2"/>
            </a:solidFill>
          </a:ln>
        </p:spPr>
        <p:txBody>
          <a:bodyPr>
            <a:normAutofit lnSpcReduction="10000"/>
          </a:bodyPr>
          <a:lstStyle/>
          <a:p>
            <a:r>
              <a:rPr lang="en-GB" sz="1100" b="1" dirty="0">
                <a:latin typeface="Arial" panose="020B0604020202020204" pitchFamily="34" charset="0"/>
                <a:cs typeface="Arial" panose="020B0604020202020204" pitchFamily="34" charset="0"/>
              </a:rPr>
              <a:t>How can EI help students work effectively in groups?</a:t>
            </a:r>
            <a:r>
              <a:rPr lang="en-GB" sz="1100" b="1" i="0" dirty="0">
                <a:solidFill>
                  <a:srgbClr val="000000"/>
                </a:solidFill>
                <a:effectLst/>
                <a:latin typeface="Arial" panose="020B0604020202020204" pitchFamily="34" charset="0"/>
                <a:cs typeface="Arial" panose="020B0604020202020204" pitchFamily="34" charset="0"/>
              </a:rPr>
              <a:t>                                                                                                                    Five Components of Emotional Intelligence</a:t>
            </a:r>
            <a:endParaRPr lang="en-GB" sz="1100" dirty="0">
              <a:latin typeface="Arial" panose="020B0604020202020204" pitchFamily="34" charset="0"/>
              <a:cs typeface="Arial" panose="020B0604020202020204" pitchFamily="34" charset="0"/>
            </a:endParaRPr>
          </a:p>
          <a:p>
            <a:r>
              <a:rPr lang="en-GB" sz="1100" b="1" i="0" dirty="0">
                <a:solidFill>
                  <a:srgbClr val="000000"/>
                </a:solidFill>
                <a:effectLst/>
                <a:latin typeface="Arial" panose="020B0604020202020204" pitchFamily="34" charset="0"/>
                <a:cs typeface="Arial" panose="020B0604020202020204" pitchFamily="34" charset="0"/>
              </a:rPr>
              <a:t>Teamwork Example</a:t>
            </a:r>
          </a:p>
          <a:p>
            <a:r>
              <a:rPr lang="en-GB" sz="1100" i="0" dirty="0">
                <a:solidFill>
                  <a:srgbClr val="000000"/>
                </a:solidFill>
                <a:effectLst/>
                <a:latin typeface="Arial" panose="020B0604020202020204" pitchFamily="34" charset="0"/>
                <a:cs typeface="Arial" panose="020B0604020202020204" pitchFamily="34" charset="0"/>
              </a:rPr>
              <a:t>Missed deadline → Ask why → Agree a solution → Project stays on track</a:t>
            </a:r>
          </a:p>
          <a:p>
            <a:pPr rtl="0"/>
            <a:r>
              <a:rPr lang="en-GB" sz="1100" b="0" i="1" dirty="0">
                <a:solidFill>
                  <a:srgbClr val="000000"/>
                </a:solidFill>
                <a:effectLst/>
                <a:latin typeface="Arial" panose="020B0604020202020204" pitchFamily="34" charset="0"/>
                <a:cs typeface="Arial" panose="020B0604020202020204" pitchFamily="34" charset="0"/>
              </a:rPr>
              <a:t>The five components of Emotional Intelligence adapted from </a:t>
            </a:r>
            <a:r>
              <a:rPr lang="en-GB" sz="1100" b="0" i="1" dirty="0" err="1">
                <a:solidFill>
                  <a:srgbClr val="000000"/>
                </a:solidFill>
                <a:effectLst/>
                <a:latin typeface="Arial" panose="020B0604020202020204" pitchFamily="34" charset="0"/>
                <a:cs typeface="Arial" panose="020B0604020202020204" pitchFamily="34" charset="0"/>
              </a:rPr>
              <a:t>Goleman</a:t>
            </a:r>
            <a:r>
              <a:rPr lang="en-GB" sz="1100" b="0" i="1" dirty="0">
                <a:solidFill>
                  <a:srgbClr val="000000"/>
                </a:solidFill>
                <a:effectLst/>
                <a:latin typeface="Arial" panose="020B0604020202020204" pitchFamily="34" charset="0"/>
                <a:cs typeface="Arial" panose="020B0604020202020204" pitchFamily="34" charset="0"/>
              </a:rPr>
              <a:t> (1998). </a:t>
            </a:r>
          </a:p>
          <a:p>
            <a:pPr rtl="0"/>
            <a:r>
              <a:rPr lang="en-GB" sz="1100" b="0" i="1" dirty="0">
                <a:solidFill>
                  <a:srgbClr val="000000"/>
                </a:solidFill>
                <a:effectLst/>
                <a:latin typeface="Arial" panose="020B0604020202020204" pitchFamily="34" charset="0"/>
                <a:cs typeface="Arial" panose="020B0604020202020204" pitchFamily="34" charset="0"/>
              </a:rPr>
              <a:t>Together they help students communicate effectively, resolve conflict and</a:t>
            </a:r>
          </a:p>
          <a:p>
            <a:pPr rtl="0"/>
            <a:r>
              <a:rPr lang="en-GB" sz="1100" b="0" i="1" dirty="0">
                <a:solidFill>
                  <a:srgbClr val="000000"/>
                </a:solidFill>
                <a:effectLst/>
                <a:latin typeface="Arial" panose="020B0604020202020204" pitchFamily="34" charset="0"/>
                <a:cs typeface="Arial" panose="020B0604020202020204" pitchFamily="34" charset="0"/>
              </a:rPr>
              <a:t> collaborate successfully.</a:t>
            </a:r>
            <a:endParaRPr lang="en-GB" sz="1100" b="0" i="0" dirty="0">
              <a:solidFill>
                <a:srgbClr val="000000"/>
              </a:solidFill>
              <a:effectLst/>
              <a:latin typeface="Arial" panose="020B0604020202020204" pitchFamily="34" charset="0"/>
              <a:cs typeface="Arial" panose="020B0604020202020204" pitchFamily="34" charset="0"/>
            </a:endParaRPr>
          </a:p>
          <a:p>
            <a:endParaRPr lang="en-US" dirty="0"/>
          </a:p>
        </p:txBody>
      </p:sp>
      <p:sp>
        <p:nvSpPr>
          <p:cNvPr id="16" name="Text Placeholder 5">
            <a:extLst>
              <a:ext uri="{FF2B5EF4-FFF2-40B4-BE49-F238E27FC236}">
                <a16:creationId xmlns:a16="http://schemas.microsoft.com/office/drawing/2014/main" id="{FF8CDFC6-5A42-CCC2-3B43-360ED8EC1F97}"/>
              </a:ext>
            </a:extLst>
          </p:cNvPr>
          <p:cNvSpPr>
            <a:spLocks noGrp="1"/>
          </p:cNvSpPr>
          <p:nvPr>
            <p:ph type="body" sz="half" idx="4294967295"/>
          </p:nvPr>
        </p:nvSpPr>
        <p:spPr>
          <a:xfrm>
            <a:off x="0" y="4865688"/>
            <a:ext cx="12196763" cy="2333202"/>
          </a:xfrm>
          <a:solidFill>
            <a:schemeClr val="accent3">
              <a:lumMod val="20000"/>
              <a:lumOff val="80000"/>
            </a:schemeClr>
          </a:solidFill>
          <a:ln>
            <a:solidFill>
              <a:schemeClr val="accent2"/>
            </a:solidFill>
          </a:ln>
        </p:spPr>
        <p:txBody>
          <a:bodyPr numCol="2">
            <a:noAutofit/>
          </a:bodyPr>
          <a:lstStyle/>
          <a:p>
            <a:pPr marL="0" indent="0">
              <a:buNone/>
            </a:pPr>
            <a:r>
              <a:rPr lang="en-GB" sz="1100" b="1" i="0" dirty="0">
                <a:solidFill>
                  <a:srgbClr val="000000"/>
                </a:solidFill>
                <a:effectLst/>
                <a:latin typeface="Arial" panose="020B0604020202020204" pitchFamily="34" charset="0"/>
                <a:cs typeface="Arial" panose="020B0604020202020204" pitchFamily="34" charset="0"/>
              </a:rPr>
              <a:t>Understanding Others' Emotions</a:t>
            </a:r>
          </a:p>
          <a:p>
            <a:pPr marL="0" indent="0">
              <a:buNone/>
            </a:pPr>
            <a:r>
              <a:rPr lang="en-GB" sz="1100" b="1" i="0" dirty="0">
                <a:solidFill>
                  <a:srgbClr val="000000"/>
                </a:solidFill>
                <a:effectLst/>
                <a:latin typeface="Arial" panose="020B0604020202020204" pitchFamily="34" charset="0"/>
                <a:cs typeface="Arial" panose="020B0604020202020204" pitchFamily="34" charset="0"/>
              </a:rPr>
              <a:t>How does empathy improve teamwork?</a:t>
            </a:r>
          </a:p>
          <a:p>
            <a:pPr>
              <a:buFont typeface="Wingdings" pitchFamily="2" charset="2"/>
              <a:buChar char="Ø"/>
            </a:pPr>
            <a:r>
              <a:rPr lang="en-GB" sz="1100" b="0" i="0" dirty="0">
                <a:solidFill>
                  <a:srgbClr val="000000"/>
                </a:solidFill>
                <a:effectLst/>
                <a:latin typeface="Arial" panose="020B0604020202020204" pitchFamily="34" charset="0"/>
                <a:cs typeface="Arial" panose="020B0604020202020204" pitchFamily="34" charset="0"/>
              </a:rPr>
              <a:t>Active listening</a:t>
            </a:r>
          </a:p>
          <a:p>
            <a:pPr>
              <a:buFont typeface="Wingdings" pitchFamily="2" charset="2"/>
              <a:buChar char="Ø"/>
            </a:pPr>
            <a:r>
              <a:rPr lang="en-GB" sz="1100" b="0" i="0" dirty="0">
                <a:solidFill>
                  <a:srgbClr val="000000"/>
                </a:solidFill>
                <a:effectLst/>
                <a:latin typeface="Arial" panose="020B0604020202020204" pitchFamily="34" charset="0"/>
                <a:cs typeface="Arial" panose="020B0604020202020204" pitchFamily="34" charset="0"/>
              </a:rPr>
              <a:t>Perspective-taking</a:t>
            </a:r>
          </a:p>
          <a:p>
            <a:pPr>
              <a:buFont typeface="Wingdings" pitchFamily="2" charset="2"/>
              <a:buChar char="Ø"/>
            </a:pPr>
            <a:r>
              <a:rPr lang="en-GB" sz="1100" b="0" i="0" dirty="0">
                <a:solidFill>
                  <a:srgbClr val="000000"/>
                </a:solidFill>
                <a:effectLst/>
                <a:latin typeface="Arial" panose="020B0604020202020204" pitchFamily="34" charset="0"/>
                <a:cs typeface="Arial" panose="020B0604020202020204" pitchFamily="34" charset="0"/>
              </a:rPr>
              <a:t>Constructive feedback</a:t>
            </a:r>
          </a:p>
          <a:p>
            <a:pPr>
              <a:buFont typeface="Wingdings" pitchFamily="2" charset="2"/>
              <a:buChar char="Ø"/>
            </a:pPr>
            <a:r>
              <a:rPr lang="en-GB" sz="1100" b="0" i="0" dirty="0">
                <a:solidFill>
                  <a:srgbClr val="000000"/>
                </a:solidFill>
                <a:effectLst/>
                <a:latin typeface="Arial" panose="020B0604020202020204" pitchFamily="34" charset="0"/>
                <a:cs typeface="Arial" panose="020B0604020202020204" pitchFamily="34" charset="0"/>
              </a:rPr>
              <a:t>Respect different opinions</a:t>
            </a:r>
          </a:p>
          <a:p>
            <a:pPr>
              <a:buFont typeface="Wingdings" pitchFamily="2" charset="2"/>
              <a:buChar char="Ø"/>
            </a:pPr>
            <a:r>
              <a:rPr lang="en-GB" sz="1100" b="0" i="0" dirty="0">
                <a:solidFill>
                  <a:srgbClr val="000000"/>
                </a:solidFill>
                <a:effectLst/>
                <a:latin typeface="Arial" panose="020B0604020202020204" pitchFamily="34" charset="0"/>
                <a:cs typeface="Arial" panose="020B0604020202020204" pitchFamily="34" charset="0"/>
              </a:rPr>
              <a:t>Offer support</a:t>
            </a:r>
          </a:p>
          <a:p>
            <a:endParaRPr lang="en-GB" sz="1100" b="1" i="0" dirty="0">
              <a:solidFill>
                <a:srgbClr val="000000"/>
              </a:solidFill>
              <a:effectLst/>
              <a:latin typeface="Arial" panose="020B0604020202020204" pitchFamily="34" charset="0"/>
              <a:cs typeface="Arial" panose="020B0604020202020204" pitchFamily="34" charset="0"/>
            </a:endParaRPr>
          </a:p>
          <a:p>
            <a:pPr marL="0" indent="0">
              <a:buNone/>
            </a:pPr>
            <a:r>
              <a:rPr lang="en-GB" sz="1100" b="1" i="0" dirty="0">
                <a:solidFill>
                  <a:srgbClr val="000000"/>
                </a:solidFill>
                <a:effectLst/>
                <a:latin typeface="Arial" panose="020B0604020202020204" pitchFamily="34" charset="0"/>
                <a:cs typeface="Arial" panose="020B0604020202020204" pitchFamily="34" charset="0"/>
              </a:rPr>
              <a:t>Mini Case Study</a:t>
            </a:r>
          </a:p>
          <a:p>
            <a:pPr marL="0" indent="0">
              <a:buNone/>
            </a:pPr>
            <a:r>
              <a:rPr lang="en-GB" sz="1100" b="0" i="0" dirty="0">
                <a:solidFill>
                  <a:srgbClr val="000000"/>
                </a:solidFill>
                <a:effectLst/>
                <a:latin typeface="Arial" panose="020B0604020202020204" pitchFamily="34" charset="0"/>
                <a:cs typeface="Arial" panose="020B0604020202020204" pitchFamily="34" charset="0"/>
              </a:rPr>
              <a:t>A teammate becomes quiet during meetings. Instead of assuming they are not contributing, another student checks in privately. After learning they are struggling with other commitments, the team redistributes tasks and communication improves.</a:t>
            </a:r>
            <a:endParaRPr lang="en-GB" sz="1100" b="1" dirty="0">
              <a:solidFill>
                <a:srgbClr val="000000"/>
              </a:solidFill>
              <a:latin typeface="Arial" panose="020B0604020202020204" pitchFamily="34" charset="0"/>
              <a:cs typeface="Arial" panose="020B0604020202020204" pitchFamily="34" charset="0"/>
            </a:endParaRPr>
          </a:p>
          <a:p>
            <a:pPr marL="0" indent="0">
              <a:buNone/>
            </a:pPr>
            <a:r>
              <a:rPr lang="en-GB" sz="1100" b="1" i="0" dirty="0">
                <a:solidFill>
                  <a:srgbClr val="000000"/>
                </a:solidFill>
                <a:effectLst/>
                <a:latin typeface="Arial" panose="020B0604020202020204" pitchFamily="34" charset="0"/>
                <a:cs typeface="Arial" panose="020B0604020202020204" pitchFamily="34" charset="0"/>
              </a:rPr>
              <a:t>Empathy in Action</a:t>
            </a:r>
          </a:p>
          <a:p>
            <a:pPr marL="0" indent="0" rtl="0">
              <a:buNone/>
            </a:pPr>
            <a:r>
              <a:rPr lang="en-GB" sz="1100" b="0" i="0" dirty="0">
                <a:solidFill>
                  <a:srgbClr val="000000"/>
                </a:solidFill>
                <a:effectLst/>
                <a:latin typeface="Arial" panose="020B0604020202020204" pitchFamily="34" charset="0"/>
                <a:cs typeface="Arial" panose="020B0604020202020204" pitchFamily="34" charset="0"/>
              </a:rPr>
              <a:t>Notice Behaviour, Listen, Understand, Support, Successful Teamwork</a:t>
            </a:r>
          </a:p>
          <a:p>
            <a:pPr marL="0" indent="0">
              <a:buNone/>
            </a:pPr>
            <a:r>
              <a:rPr lang="en-GB" sz="1100" b="0" i="1" dirty="0">
                <a:solidFill>
                  <a:srgbClr val="000000"/>
                </a:solidFill>
                <a:effectLst/>
                <a:latin typeface="Arial" panose="020B0604020202020204" pitchFamily="34" charset="0"/>
                <a:cs typeface="Arial" panose="020B0604020202020204" pitchFamily="34" charset="0"/>
              </a:rPr>
              <a:t>This demonstrates how empathy strengthens communication, collaboration and trust. Created by the author using </a:t>
            </a:r>
            <a:r>
              <a:rPr lang="en-GB" sz="1100" b="0" i="1" dirty="0" err="1">
                <a:solidFill>
                  <a:srgbClr val="000000"/>
                </a:solidFill>
                <a:effectLst/>
                <a:latin typeface="Arial" panose="020B0604020202020204" pitchFamily="34" charset="0"/>
                <a:cs typeface="Arial" panose="020B0604020202020204" pitchFamily="34" charset="0"/>
              </a:rPr>
              <a:t>Goleman's</a:t>
            </a:r>
            <a:r>
              <a:rPr lang="en-GB" sz="1100" b="0" i="1" dirty="0">
                <a:solidFill>
                  <a:srgbClr val="000000"/>
                </a:solidFill>
                <a:effectLst/>
                <a:latin typeface="Arial" panose="020B0604020202020204" pitchFamily="34" charset="0"/>
                <a:cs typeface="Arial" panose="020B0604020202020204" pitchFamily="34" charset="0"/>
              </a:rPr>
              <a:t> (1998) Emotional Intelligence framework.</a:t>
            </a:r>
          </a:p>
          <a:p>
            <a:endParaRPr lang="en-US" sz="1100" dirty="0">
              <a:latin typeface="Arial" panose="020B0604020202020204" pitchFamily="34" charset="0"/>
              <a:cs typeface="Arial" panose="020B0604020202020204" pitchFamily="34" charset="0"/>
            </a:endParaRPr>
          </a:p>
        </p:txBody>
      </p:sp>
      <p:sp>
        <p:nvSpPr>
          <p:cNvPr id="18" name="Text Placeholder 5">
            <a:extLst>
              <a:ext uri="{FF2B5EF4-FFF2-40B4-BE49-F238E27FC236}">
                <a16:creationId xmlns:a16="http://schemas.microsoft.com/office/drawing/2014/main" id="{ADB7ADDF-A22D-48AA-53C2-3102A29434CC}"/>
              </a:ext>
            </a:extLst>
          </p:cNvPr>
          <p:cNvSpPr>
            <a:spLocks noGrp="1"/>
          </p:cNvSpPr>
          <p:nvPr>
            <p:ph type="body" sz="half" idx="4294967295"/>
          </p:nvPr>
        </p:nvSpPr>
        <p:spPr>
          <a:xfrm>
            <a:off x="0" y="39688"/>
            <a:ext cx="12192000" cy="722742"/>
          </a:xfrm>
          <a:solidFill>
            <a:srgbClr val="FF9999"/>
          </a:solidFill>
        </p:spPr>
        <p:txBody>
          <a:bodyPr>
            <a:normAutofit fontScale="25000" lnSpcReduction="20000"/>
          </a:bodyPr>
          <a:lstStyle/>
          <a:p>
            <a:pPr marL="0" indent="0">
              <a:buNone/>
            </a:pPr>
            <a:r>
              <a:rPr lang="en-GB" sz="4400" b="1" dirty="0">
                <a:latin typeface="Arial" panose="020B0604020202020204" pitchFamily="34" charset="0"/>
                <a:cs typeface="Arial" panose="020B0604020202020204" pitchFamily="34" charset="0"/>
              </a:rPr>
              <a:t>Leading Group Projects with Emotional Intelligence (EI) : How emotional intelligence improves teamwork, communication and project success.</a:t>
            </a:r>
          </a:p>
          <a:p>
            <a:pPr marL="0" indent="0">
              <a:buNone/>
            </a:pPr>
            <a:r>
              <a:rPr lang="en-GB" sz="4400" dirty="0">
                <a:latin typeface="Arial" panose="020B0604020202020204" pitchFamily="34" charset="0"/>
                <a:cs typeface="Arial" panose="020B0604020202020204" pitchFamily="34" charset="0"/>
              </a:rPr>
              <a:t>Emotional intelligence (EI) is the ability to recognise, understand and manage your own emotions while understanding the emotions of others (</a:t>
            </a:r>
            <a:r>
              <a:rPr lang="en-GB" sz="4400" dirty="0" err="1">
                <a:latin typeface="Arial" panose="020B0604020202020204" pitchFamily="34" charset="0"/>
                <a:cs typeface="Arial" panose="020B0604020202020204" pitchFamily="34" charset="0"/>
              </a:rPr>
              <a:t>Goleman</a:t>
            </a:r>
            <a:r>
              <a:rPr lang="en-GB" sz="4400" dirty="0">
                <a:latin typeface="Arial" panose="020B0604020202020204" pitchFamily="34" charset="0"/>
                <a:cs typeface="Arial" panose="020B0604020202020204" pitchFamily="34" charset="0"/>
              </a:rPr>
              <a:t>, 1998). In university group projects, students often face different personalities, missed deadlines and communication difficulties. Applying EI helps improve teamwork, reduce conflict and achieve better project outcomes.</a:t>
            </a:r>
          </a:p>
        </p:txBody>
      </p:sp>
      <p:graphicFrame>
        <p:nvGraphicFramePr>
          <p:cNvPr id="20" name="Table 19">
            <a:extLst>
              <a:ext uri="{FF2B5EF4-FFF2-40B4-BE49-F238E27FC236}">
                <a16:creationId xmlns:a16="http://schemas.microsoft.com/office/drawing/2014/main" id="{7E9EF7DD-64C0-7F0B-8E6A-2ACF50117A90}"/>
              </a:ext>
            </a:extLst>
          </p:cNvPr>
          <p:cNvGraphicFramePr/>
          <p:nvPr>
            <p:extLst>
              <p:ext uri="{D42A27DB-BD31-4B8C-83A1-F6EECF244321}">
                <p14:modId xmlns:p14="http://schemas.microsoft.com/office/powerpoint/2010/main" val="107281199"/>
              </p:ext>
            </p:extLst>
          </p:nvPr>
        </p:nvGraphicFramePr>
        <p:xfrm>
          <a:off x="6096000" y="1024185"/>
          <a:ext cx="6067639" cy="1722120"/>
        </p:xfrm>
        <a:graphic>
          <a:graphicData uri="http://schemas.openxmlformats.org/drawingml/2006/table">
            <a:tbl>
              <a:tblPr>
                <a:tableStyleId>{5C22544A-7EE6-4342-B048-85BDC9FD1C3A}</a:tableStyleId>
              </a:tblPr>
              <a:tblGrid>
                <a:gridCol w="1826125">
                  <a:extLst>
                    <a:ext uri="{9D8B030D-6E8A-4147-A177-3AD203B41FA5}">
                      <a16:colId xmlns:a16="http://schemas.microsoft.com/office/drawing/2014/main" val="4242725837"/>
                    </a:ext>
                  </a:extLst>
                </a:gridCol>
                <a:gridCol w="2362337">
                  <a:extLst>
                    <a:ext uri="{9D8B030D-6E8A-4147-A177-3AD203B41FA5}">
                      <a16:colId xmlns:a16="http://schemas.microsoft.com/office/drawing/2014/main" val="733812959"/>
                    </a:ext>
                  </a:extLst>
                </a:gridCol>
                <a:gridCol w="1879177">
                  <a:extLst>
                    <a:ext uri="{9D8B030D-6E8A-4147-A177-3AD203B41FA5}">
                      <a16:colId xmlns:a16="http://schemas.microsoft.com/office/drawing/2014/main" val="4157112251"/>
                    </a:ext>
                  </a:extLst>
                </a:gridCol>
              </a:tblGrid>
              <a:tr h="208759">
                <a:tc>
                  <a:txBody>
                    <a:bodyPr/>
                    <a:lstStyle/>
                    <a:p>
                      <a:pPr algn="l">
                        <a:buNone/>
                      </a:pPr>
                      <a:r>
                        <a:rPr lang="en-GB" sz="1100" dirty="0">
                          <a:effectLst/>
                          <a:latin typeface="Arial" panose="020B0604020202020204" pitchFamily="34" charset="0"/>
                          <a:cs typeface="Arial" panose="020B0604020202020204" pitchFamily="34" charset="0"/>
                        </a:rPr>
                        <a:t>EI Skill</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dirty="0">
                          <a:effectLst/>
                          <a:latin typeface="Arial" panose="020B0604020202020204" pitchFamily="34" charset="0"/>
                          <a:cs typeface="Arial" panose="020B0604020202020204" pitchFamily="34" charset="0"/>
                        </a:rPr>
                        <a:t>Example</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a:effectLst/>
                          <a:latin typeface="Arial" panose="020B0604020202020204" pitchFamily="34" charset="0"/>
                          <a:cs typeface="Arial" panose="020B0604020202020204" pitchFamily="34" charset="0"/>
                        </a:rPr>
                        <a:t>Outcome</a:t>
                      </a:r>
                      <a:endParaRPr lang="en-GB" sz="1100" b="0" i="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extLst>
                  <a:ext uri="{0D108BD9-81ED-4DB2-BD59-A6C34878D82A}">
                    <a16:rowId xmlns:a16="http://schemas.microsoft.com/office/drawing/2014/main" val="1330165612"/>
                  </a:ext>
                </a:extLst>
              </a:tr>
              <a:tr h="208759">
                <a:tc>
                  <a:txBody>
                    <a:bodyPr/>
                    <a:lstStyle/>
                    <a:p>
                      <a:pPr algn="l">
                        <a:buNone/>
                      </a:pPr>
                      <a:r>
                        <a:rPr lang="en-GB" sz="1100">
                          <a:effectLst/>
                          <a:latin typeface="Arial" panose="020B0604020202020204" pitchFamily="34" charset="0"/>
                          <a:cs typeface="Arial" panose="020B0604020202020204" pitchFamily="34" charset="0"/>
                        </a:rPr>
                        <a:t>Self-awareness</a:t>
                      </a:r>
                      <a:endParaRPr lang="en-GB" sz="1100" b="0" i="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a:effectLst/>
                          <a:latin typeface="Arial" panose="020B0604020202020204" pitchFamily="34" charset="0"/>
                          <a:cs typeface="Arial" panose="020B0604020202020204" pitchFamily="34" charset="0"/>
                        </a:rPr>
                        <a:t>Recognising frustration</a:t>
                      </a:r>
                      <a:endParaRPr lang="en-GB" sz="1100" b="0" i="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a:effectLst/>
                          <a:latin typeface="Arial" panose="020B0604020202020204" pitchFamily="34" charset="0"/>
                          <a:cs typeface="Arial" panose="020B0604020202020204" pitchFamily="34" charset="0"/>
                        </a:rPr>
                        <a:t>Better decisions</a:t>
                      </a:r>
                      <a:endParaRPr lang="en-GB" sz="1100" b="0" i="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extLst>
                  <a:ext uri="{0D108BD9-81ED-4DB2-BD59-A6C34878D82A}">
                    <a16:rowId xmlns:a16="http://schemas.microsoft.com/office/drawing/2014/main" val="4030266048"/>
                  </a:ext>
                </a:extLst>
              </a:tr>
              <a:tr h="208759">
                <a:tc>
                  <a:txBody>
                    <a:bodyPr/>
                    <a:lstStyle/>
                    <a:p>
                      <a:pPr algn="l">
                        <a:buNone/>
                      </a:pPr>
                      <a:r>
                        <a:rPr lang="en-GB" sz="1100">
                          <a:effectLst/>
                          <a:latin typeface="Arial" panose="020B0604020202020204" pitchFamily="34" charset="0"/>
                          <a:cs typeface="Arial" panose="020B0604020202020204" pitchFamily="34" charset="0"/>
                        </a:rPr>
                        <a:t>Self-regulation</a:t>
                      </a:r>
                      <a:endParaRPr lang="en-GB" sz="1100" b="0" i="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dirty="0">
                          <a:effectLst/>
                          <a:latin typeface="Arial" panose="020B0604020202020204" pitchFamily="34" charset="0"/>
                          <a:cs typeface="Arial" panose="020B0604020202020204" pitchFamily="34" charset="0"/>
                        </a:rPr>
                        <a:t>Staying calm during conflict</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dirty="0">
                          <a:effectLst/>
                          <a:latin typeface="Arial" panose="020B0604020202020204" pitchFamily="34" charset="0"/>
                          <a:cs typeface="Arial" panose="020B0604020202020204" pitchFamily="34" charset="0"/>
                        </a:rPr>
                        <a:t>Less conflict</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extLst>
                  <a:ext uri="{0D108BD9-81ED-4DB2-BD59-A6C34878D82A}">
                    <a16:rowId xmlns:a16="http://schemas.microsoft.com/office/drawing/2014/main" val="189736188"/>
                  </a:ext>
                </a:extLst>
              </a:tr>
              <a:tr h="208759">
                <a:tc>
                  <a:txBody>
                    <a:bodyPr/>
                    <a:lstStyle/>
                    <a:p>
                      <a:pPr algn="l">
                        <a:buNone/>
                      </a:pPr>
                      <a:r>
                        <a:rPr lang="en-GB" sz="1100" dirty="0">
                          <a:effectLst/>
                          <a:latin typeface="Arial" panose="020B0604020202020204" pitchFamily="34" charset="0"/>
                          <a:cs typeface="Arial" panose="020B0604020202020204" pitchFamily="34" charset="0"/>
                        </a:rPr>
                        <a:t>Motivation</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dirty="0">
                          <a:effectLst/>
                          <a:latin typeface="Arial" panose="020B0604020202020204" pitchFamily="34" charset="0"/>
                          <a:cs typeface="Arial" panose="020B0604020202020204" pitchFamily="34" charset="0"/>
                        </a:rPr>
                        <a:t>Remaining committed to deadlines</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dirty="0">
                          <a:effectLst/>
                          <a:latin typeface="Arial" panose="020B0604020202020204" pitchFamily="34" charset="0"/>
                          <a:cs typeface="Arial" panose="020B0604020202020204" pitchFamily="34" charset="0"/>
                        </a:rPr>
                        <a:t>Higher productivity</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extLst>
                  <a:ext uri="{0D108BD9-81ED-4DB2-BD59-A6C34878D82A}">
                    <a16:rowId xmlns:a16="http://schemas.microsoft.com/office/drawing/2014/main" val="2433929736"/>
                  </a:ext>
                </a:extLst>
              </a:tr>
              <a:tr h="208759">
                <a:tc>
                  <a:txBody>
                    <a:bodyPr/>
                    <a:lstStyle/>
                    <a:p>
                      <a:pPr algn="l">
                        <a:buNone/>
                      </a:pPr>
                      <a:r>
                        <a:rPr lang="en-GB" sz="1100" dirty="0">
                          <a:effectLst/>
                          <a:latin typeface="Arial" panose="020B0604020202020204" pitchFamily="34" charset="0"/>
                          <a:cs typeface="Arial" panose="020B0604020202020204" pitchFamily="34" charset="0"/>
                        </a:rPr>
                        <a:t>Empathy</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dirty="0">
                          <a:effectLst/>
                          <a:latin typeface="Arial" panose="020B0604020202020204" pitchFamily="34" charset="0"/>
                          <a:cs typeface="Arial" panose="020B0604020202020204" pitchFamily="34" charset="0"/>
                        </a:rPr>
                        <a:t>Understanding others' feelings</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a:effectLst/>
                          <a:latin typeface="Arial" panose="020B0604020202020204" pitchFamily="34" charset="0"/>
                          <a:cs typeface="Arial" panose="020B0604020202020204" pitchFamily="34" charset="0"/>
                        </a:rPr>
                        <a:t>Greater trust</a:t>
                      </a:r>
                      <a:endParaRPr lang="en-GB" sz="1100" b="0" i="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extLst>
                  <a:ext uri="{0D108BD9-81ED-4DB2-BD59-A6C34878D82A}">
                    <a16:rowId xmlns:a16="http://schemas.microsoft.com/office/drawing/2014/main" val="352317185"/>
                  </a:ext>
                </a:extLst>
              </a:tr>
              <a:tr h="343839">
                <a:tc>
                  <a:txBody>
                    <a:bodyPr/>
                    <a:lstStyle/>
                    <a:p>
                      <a:pPr algn="l">
                        <a:buNone/>
                      </a:pPr>
                      <a:r>
                        <a:rPr lang="en-GB" sz="1100" dirty="0">
                          <a:effectLst/>
                          <a:latin typeface="Arial" panose="020B0604020202020204" pitchFamily="34" charset="0"/>
                          <a:cs typeface="Arial" panose="020B0604020202020204" pitchFamily="34" charset="0"/>
                        </a:rPr>
                        <a:t>Social skills</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dirty="0">
                          <a:effectLst/>
                          <a:latin typeface="Arial" panose="020B0604020202020204" pitchFamily="34" charset="0"/>
                          <a:cs typeface="Arial" panose="020B0604020202020204" pitchFamily="34" charset="0"/>
                        </a:rPr>
                        <a:t>Giving constructive feedback and communicating clearly</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tc>
                  <a:txBody>
                    <a:bodyPr/>
                    <a:lstStyle/>
                    <a:p>
                      <a:pPr algn="l">
                        <a:buNone/>
                      </a:pPr>
                      <a:r>
                        <a:rPr lang="en-GB" sz="1100" dirty="0">
                          <a:effectLst/>
                          <a:latin typeface="Arial" panose="020B0604020202020204" pitchFamily="34" charset="0"/>
                          <a:cs typeface="Arial" panose="020B0604020202020204" pitchFamily="34" charset="0"/>
                        </a:rPr>
                        <a:t>Stronger teamwork</a:t>
                      </a:r>
                      <a:endParaRPr lang="en-GB" sz="1100" b="0" i="0" dirty="0">
                        <a:solidFill>
                          <a:srgbClr val="000000"/>
                        </a:solidFill>
                        <a:effectLst/>
                        <a:latin typeface="Arial" panose="020B0604020202020204" pitchFamily="34" charset="0"/>
                        <a:cs typeface="Arial" panose="020B0604020202020204" pitchFamily="34" charset="0"/>
                      </a:endParaRPr>
                    </a:p>
                  </a:txBody>
                  <a:tcPr anchor="ctr">
                    <a:solidFill>
                      <a:srgbClr val="FFFF99"/>
                    </a:solidFill>
                  </a:tcPr>
                </a:tc>
                <a:extLst>
                  <a:ext uri="{0D108BD9-81ED-4DB2-BD59-A6C34878D82A}">
                    <a16:rowId xmlns:a16="http://schemas.microsoft.com/office/drawing/2014/main" val="452843328"/>
                  </a:ext>
                </a:extLst>
              </a:tr>
            </a:tbl>
          </a:graphicData>
        </a:graphic>
      </p:graphicFrame>
      <p:pic>
        <p:nvPicPr>
          <p:cNvPr id="23" name="Picture 22" descr="Adults writing and consulting textbooks">
            <a:extLst>
              <a:ext uri="{FF2B5EF4-FFF2-40B4-BE49-F238E27FC236}">
                <a16:creationId xmlns:a16="http://schemas.microsoft.com/office/drawing/2014/main" id="{D03E274B-BC20-BBA8-6EA4-3E038731FF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3965" y="942039"/>
            <a:ext cx="958284" cy="637592"/>
          </a:xfrm>
          <a:prstGeom prst="rect">
            <a:avLst/>
          </a:prstGeom>
        </p:spPr>
      </p:pic>
      <p:pic>
        <p:nvPicPr>
          <p:cNvPr id="24" name="Picture 23" descr="Bubble sheet test paper and pencil">
            <a:extLst>
              <a:ext uri="{FF2B5EF4-FFF2-40B4-BE49-F238E27FC236}">
                <a16:creationId xmlns:a16="http://schemas.microsoft.com/office/drawing/2014/main" id="{65D04A92-3579-7264-F961-88A0E906C4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47038" y="5464743"/>
            <a:ext cx="1934220" cy="1255095"/>
          </a:xfrm>
          <a:prstGeom prst="rect">
            <a:avLst/>
          </a:prstGeom>
        </p:spPr>
      </p:pic>
      <p:pic>
        <p:nvPicPr>
          <p:cNvPr id="25" name="Picture 24" descr="Person writing in notebook">
            <a:extLst>
              <a:ext uri="{FF2B5EF4-FFF2-40B4-BE49-F238E27FC236}">
                <a16:creationId xmlns:a16="http://schemas.microsoft.com/office/drawing/2014/main" id="{A38B96F3-DAB8-C561-8DD4-6A2DB506E79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09973" y="2978533"/>
            <a:ext cx="1553666" cy="1034272"/>
          </a:xfrm>
          <a:prstGeom prst="rect">
            <a:avLst/>
          </a:prstGeom>
        </p:spPr>
      </p:pic>
      <p:pic>
        <p:nvPicPr>
          <p:cNvPr id="26" name="Picture 25" descr="Student raising hand in classroom">
            <a:extLst>
              <a:ext uri="{FF2B5EF4-FFF2-40B4-BE49-F238E27FC236}">
                <a16:creationId xmlns:a16="http://schemas.microsoft.com/office/drawing/2014/main" id="{B1BB4E70-EC24-095E-379A-D13DA7435EC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326717" y="3566183"/>
            <a:ext cx="1553667" cy="1034272"/>
          </a:xfrm>
          <a:prstGeom prst="rect">
            <a:avLst/>
          </a:prstGeom>
        </p:spPr>
      </p:pic>
      <p:pic>
        <p:nvPicPr>
          <p:cNvPr id="27" name="Picture 26" descr="Close up of pin and stethoscope, pinned on doctor's appointment">
            <a:extLst>
              <a:ext uri="{FF2B5EF4-FFF2-40B4-BE49-F238E27FC236}">
                <a16:creationId xmlns:a16="http://schemas.microsoft.com/office/drawing/2014/main" id="{8305BD52-E2D4-98C0-B1DA-F21003858CD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31867" y="3008060"/>
            <a:ext cx="1553666" cy="1034272"/>
          </a:xfrm>
          <a:prstGeom prst="rect">
            <a:avLst/>
          </a:prstGeom>
        </p:spPr>
      </p:pic>
      <p:sp>
        <p:nvSpPr>
          <p:cNvPr id="28" name="TextBox 27">
            <a:extLst>
              <a:ext uri="{FF2B5EF4-FFF2-40B4-BE49-F238E27FC236}">
                <a16:creationId xmlns:a16="http://schemas.microsoft.com/office/drawing/2014/main" id="{935C9621-BAB4-0551-8FB3-D023DBD97805}"/>
              </a:ext>
            </a:extLst>
          </p:cNvPr>
          <p:cNvSpPr txBox="1"/>
          <p:nvPr/>
        </p:nvSpPr>
        <p:spPr>
          <a:xfrm>
            <a:off x="4082132" y="3848788"/>
            <a:ext cx="1848542" cy="2970044"/>
          </a:xfrm>
          <a:prstGeom prst="rect">
            <a:avLst/>
          </a:prstGeom>
          <a:solidFill>
            <a:schemeClr val="accent2">
              <a:lumMod val="60000"/>
              <a:lumOff val="40000"/>
            </a:schemeClr>
          </a:solidFill>
        </p:spPr>
        <p:txBody>
          <a:bodyPr wrap="square" rtlCol="0">
            <a:spAutoFit/>
          </a:bodyPr>
          <a:lstStyle/>
          <a:p>
            <a:r>
              <a:rPr lang="en-GB" sz="1100" dirty="0">
                <a:latin typeface="Arial" panose="020B0604020202020204" pitchFamily="34" charset="0"/>
                <a:cs typeface="Arial" panose="020B0604020202020204" pitchFamily="34" charset="0"/>
              </a:rPr>
              <a:t>Developing emotional intelligence helps students manage stress, communicate respectfully, resolve conflict and work collaboratively. These skills improve academic performance and prepare students for professional working environments.</a:t>
            </a:r>
          </a:p>
          <a:p>
            <a:r>
              <a:rPr lang="en-GB" sz="1100" b="1" dirty="0">
                <a:latin typeface="Arial" panose="020B0604020202020204" pitchFamily="34" charset="0"/>
                <a:cs typeface="Arial" panose="020B0604020202020204" pitchFamily="34" charset="0"/>
              </a:rPr>
              <a:t>Recommendations:</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Reflect before reacting.</a:t>
            </a:r>
          </a:p>
          <a:p>
            <a:r>
              <a:rPr lang="en-GB" sz="1100" dirty="0">
                <a:latin typeface="Arial" panose="020B0604020202020204" pitchFamily="34" charset="0"/>
                <a:cs typeface="Arial" panose="020B0604020202020204" pitchFamily="34" charset="0"/>
              </a:rPr>
              <a:t>• Listen to understand.</a:t>
            </a:r>
          </a:p>
          <a:p>
            <a:r>
              <a:rPr lang="en-GB" sz="1100" dirty="0">
                <a:latin typeface="Arial" panose="020B0604020202020204" pitchFamily="34" charset="0"/>
                <a:cs typeface="Arial" panose="020B0604020202020204" pitchFamily="34" charset="0"/>
              </a:rPr>
              <a:t>• Give constructive feedback.</a:t>
            </a:r>
          </a:p>
          <a:p>
            <a:r>
              <a:rPr lang="en-GB" sz="1100" dirty="0">
                <a:latin typeface="Arial" panose="020B0604020202020204" pitchFamily="34" charset="0"/>
                <a:cs typeface="Arial" panose="020B0604020202020204" pitchFamily="34" charset="0"/>
              </a:rPr>
              <a:t>• Plan work early.</a:t>
            </a:r>
          </a:p>
          <a:p>
            <a:r>
              <a:rPr lang="en-GB" sz="1100" dirty="0">
                <a:latin typeface="Arial" panose="020B0604020202020204" pitchFamily="34" charset="0"/>
                <a:cs typeface="Arial" panose="020B0604020202020204" pitchFamily="34" charset="0"/>
              </a:rPr>
              <a:t>• Support your teammates.</a:t>
            </a:r>
          </a:p>
        </p:txBody>
      </p:sp>
    </p:spTree>
    <p:extLst>
      <p:ext uri="{BB962C8B-B14F-4D97-AF65-F5344CB8AC3E}">
        <p14:creationId xmlns:p14="http://schemas.microsoft.com/office/powerpoint/2010/main" val="333880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9BA54-B876-0F0A-92CD-E5321B705427}"/>
              </a:ext>
            </a:extLst>
          </p:cNvPr>
          <p:cNvSpPr>
            <a:spLocks noGrp="1"/>
          </p:cNvSpPr>
          <p:nvPr>
            <p:ph type="title"/>
          </p:nvPr>
        </p:nvSpPr>
        <p:spPr/>
        <p:txBody>
          <a:bodyPr/>
          <a:lstStyle/>
          <a:p>
            <a:r>
              <a:rPr lang="en-GB" dirty="0"/>
              <a:t>Reference list </a:t>
            </a:r>
            <a:endParaRPr lang="en-US" dirty="0"/>
          </a:p>
        </p:txBody>
      </p:sp>
      <p:sp>
        <p:nvSpPr>
          <p:cNvPr id="3" name="Content Placeholder 2">
            <a:extLst>
              <a:ext uri="{FF2B5EF4-FFF2-40B4-BE49-F238E27FC236}">
                <a16:creationId xmlns:a16="http://schemas.microsoft.com/office/drawing/2014/main" id="{447E1AD5-800D-98C2-ABE1-67EBC950F65A}"/>
              </a:ext>
            </a:extLst>
          </p:cNvPr>
          <p:cNvSpPr>
            <a:spLocks noGrp="1"/>
          </p:cNvSpPr>
          <p:nvPr>
            <p:ph idx="1"/>
          </p:nvPr>
        </p:nvSpPr>
        <p:spPr/>
        <p:txBody>
          <a:bodyPr>
            <a:normAutofit/>
          </a:bodyPr>
          <a:lstStyle/>
          <a:p>
            <a:r>
              <a:rPr lang="en-GB" dirty="0" err="1"/>
              <a:t>Drigas</a:t>
            </a:r>
            <a:r>
              <a:rPr lang="en-GB" dirty="0"/>
              <a:t>, A. and </a:t>
            </a:r>
            <a:r>
              <a:rPr lang="en-GB" dirty="0" err="1"/>
              <a:t>Papoutsi</a:t>
            </a:r>
            <a:r>
              <a:rPr lang="en-GB" dirty="0"/>
              <a:t>, C. (2020) ‘The Need for Emotional Intelligence Training Education in Critical and Stressful Situations’, </a:t>
            </a:r>
            <a:r>
              <a:rPr lang="en-GB" i="1" dirty="0"/>
              <a:t>International Journal of Recent Contributions from Engineering, Science &amp; IT</a:t>
            </a:r>
            <a:r>
              <a:rPr lang="en-GB" dirty="0"/>
              <a:t>, 8(3), pp. 20–36. </a:t>
            </a:r>
            <a:br>
              <a:rPr lang="en-GB" dirty="0"/>
            </a:br>
            <a:endParaRPr lang="en-GB" dirty="0"/>
          </a:p>
          <a:p>
            <a:r>
              <a:rPr lang="en-GB" dirty="0" err="1"/>
              <a:t>Goleman</a:t>
            </a:r>
            <a:r>
              <a:rPr lang="en-GB" dirty="0"/>
              <a:t>, D. (1998) </a:t>
            </a:r>
            <a:r>
              <a:rPr lang="en-GB" i="1" dirty="0"/>
              <a:t>Working with Emotional Intelligence</a:t>
            </a:r>
            <a:r>
              <a:rPr lang="en-GB" dirty="0"/>
              <a:t>. New York: Bantam Books. </a:t>
            </a:r>
            <a:br>
              <a:rPr lang="en-GB" dirty="0"/>
            </a:br>
            <a:endParaRPr lang="en-GB" dirty="0"/>
          </a:p>
          <a:p>
            <a:r>
              <a:rPr lang="en-GB" dirty="0"/>
              <a:t>Mayer, J.D., </a:t>
            </a:r>
            <a:r>
              <a:rPr lang="en-GB" dirty="0" err="1"/>
              <a:t>Salovey</a:t>
            </a:r>
            <a:r>
              <a:rPr lang="en-GB" dirty="0"/>
              <a:t>, P. and Caruso, D.R. (2016) ‘The Ability Model of Emotional Intelligence: Principles and Updates’, </a:t>
            </a:r>
            <a:r>
              <a:rPr lang="en-GB" i="1" dirty="0"/>
              <a:t>Emotion Review</a:t>
            </a:r>
            <a:r>
              <a:rPr lang="en-GB" dirty="0"/>
              <a:t>, 8(4), pp. 290–300. </a:t>
            </a:r>
          </a:p>
          <a:p>
            <a:endParaRPr lang="en-US" dirty="0"/>
          </a:p>
        </p:txBody>
      </p:sp>
    </p:spTree>
    <p:extLst>
      <p:ext uri="{BB962C8B-B14F-4D97-AF65-F5344CB8AC3E}">
        <p14:creationId xmlns:p14="http://schemas.microsoft.com/office/powerpoint/2010/main" val="75791741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1</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Gallery</vt:lpstr>
      <vt:lpstr>Leading Group Projects with Emotional Intelligence (EI)  How emotional intelligence improves teamwork, communication and project success </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Group Projects with Emotional Intelligence (EI)  How emotional intelligence improves teamwork, communication and project success </dc:title>
  <dc:creator>Moin Mahmood (2308921)</dc:creator>
  <cp:lastModifiedBy>Moin Mahmood (2308921)</cp:lastModifiedBy>
  <cp:revision>1</cp:revision>
  <dcterms:created xsi:type="dcterms:W3CDTF">2026-06-17T21:02:31Z</dcterms:created>
  <dcterms:modified xsi:type="dcterms:W3CDTF">2026-06-17T22:44:08Z</dcterms:modified>
</cp:coreProperties>
</file>