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2"/>
  </p:sldMasterIdLst>
  <p:sldIdLst>
    <p:sldId id="257" r:id="rId3"/>
    <p:sldId id="258" r:id="rId4"/>
    <p:sldId id="268" r:id="rId5"/>
    <p:sldId id="266" r:id="rId6"/>
    <p:sldId id="259" r:id="rId7"/>
    <p:sldId id="262" r:id="rId8"/>
    <p:sldId id="260" r:id="rId9"/>
    <p:sldId id="261" r:id="rId10"/>
    <p:sldId id="264" r:id="rId11"/>
    <p:sldId id="263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microsoft.com/office/2015/10/relationships/revisionInfo" Target="revisionInfo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9373453" y="0"/>
            <a:ext cx="1219518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7427201" y="3681414"/>
            <a:ext cx="4764799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9188726" y="-8467"/>
            <a:ext cx="3006450" cy="6866467"/>
          </a:xfrm>
          <a:custGeom>
            <a:avLst/>
            <a:gdLst>
              <a:gd name="connsiteX0" fmla="*/ 2023534 w 3005667"/>
              <a:gd name="connsiteY0" fmla="*/ 8467 h 6866467"/>
              <a:gd name="connsiteX1" fmla="*/ 0 w 3005667"/>
              <a:gd name="connsiteY1" fmla="*/ 6866467 h 6866467"/>
              <a:gd name="connsiteX2" fmla="*/ 2997200 w 3005667"/>
              <a:gd name="connsiteY2" fmla="*/ 6858000 h 6866467"/>
              <a:gd name="connsiteX3" fmla="*/ 3005667 w 3005667"/>
              <a:gd name="connsiteY3" fmla="*/ 0 h 6866467"/>
              <a:gd name="connsiteX4" fmla="*/ 2023534 w 3005667"/>
              <a:gd name="connsiteY4" fmla="*/ 8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5667" h="6866467">
                <a:moveTo>
                  <a:pt x="2023534" y="8467"/>
                </a:moveTo>
                <a:lnTo>
                  <a:pt x="0" y="6866467"/>
                </a:lnTo>
                <a:lnTo>
                  <a:pt x="2997200" y="6858000"/>
                </a:lnTo>
                <a:cubicBezTo>
                  <a:pt x="3000022" y="4572000"/>
                  <a:pt x="3002845" y="2286000"/>
                  <a:pt x="3005667" y="0"/>
                </a:cubicBezTo>
                <a:lnTo>
                  <a:pt x="2023534" y="8467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Freeform 9"/>
          <p:cNvSpPr/>
          <p:nvPr/>
        </p:nvSpPr>
        <p:spPr>
          <a:xfrm>
            <a:off x="9603701" y="-8467"/>
            <a:ext cx="2591475" cy="6866467"/>
          </a:xfrm>
          <a:custGeom>
            <a:avLst/>
            <a:gdLst>
              <a:gd name="connsiteX0" fmla="*/ 0 w 2590800"/>
              <a:gd name="connsiteY0" fmla="*/ 0 h 6866467"/>
              <a:gd name="connsiteX1" fmla="*/ 1202267 w 2590800"/>
              <a:gd name="connsiteY1" fmla="*/ 6866467 h 6866467"/>
              <a:gd name="connsiteX2" fmla="*/ 2590800 w 2590800"/>
              <a:gd name="connsiteY2" fmla="*/ 6866467 h 6866467"/>
              <a:gd name="connsiteX3" fmla="*/ 2582333 w 2590800"/>
              <a:gd name="connsiteY3" fmla="*/ 0 h 6866467"/>
              <a:gd name="connsiteX4" fmla="*/ 0 w 2590800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90800" h="6866467">
                <a:moveTo>
                  <a:pt x="0" y="0"/>
                </a:moveTo>
                <a:lnTo>
                  <a:pt x="1202267" y="6866467"/>
                </a:lnTo>
                <a:lnTo>
                  <a:pt x="2590800" y="6866467"/>
                </a:lnTo>
                <a:cubicBezTo>
                  <a:pt x="2587978" y="4577645"/>
                  <a:pt x="2585155" y="2288822"/>
                  <a:pt x="2582333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1" name="Freeform 10"/>
          <p:cNvSpPr/>
          <p:nvPr/>
        </p:nvSpPr>
        <p:spPr>
          <a:xfrm>
            <a:off x="8934660" y="3048000"/>
            <a:ext cx="3260516" cy="3810000"/>
          </a:xfrm>
          <a:custGeom>
            <a:avLst/>
            <a:gdLst>
              <a:gd name="connsiteX0" fmla="*/ 0 w 3259667"/>
              <a:gd name="connsiteY0" fmla="*/ 3810000 h 3810000"/>
              <a:gd name="connsiteX1" fmla="*/ 3251200 w 3259667"/>
              <a:gd name="connsiteY1" fmla="*/ 0 h 3810000"/>
              <a:gd name="connsiteX2" fmla="*/ 3259667 w 3259667"/>
              <a:gd name="connsiteY2" fmla="*/ 3810000 h 3810000"/>
              <a:gd name="connsiteX3" fmla="*/ 0 w 3259667"/>
              <a:gd name="connsiteY3" fmla="*/ 3810000 h 38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9667" h="3810000">
                <a:moveTo>
                  <a:pt x="0" y="3810000"/>
                </a:moveTo>
                <a:lnTo>
                  <a:pt x="3251200" y="0"/>
                </a:lnTo>
                <a:cubicBezTo>
                  <a:pt x="3254022" y="1270000"/>
                  <a:pt x="3256845" y="2540000"/>
                  <a:pt x="3259667" y="3810000"/>
                </a:cubicBezTo>
                <a:lnTo>
                  <a:pt x="0" y="3810000"/>
                </a:lnTo>
                <a:close/>
              </a:path>
            </a:pathLst>
          </a:cu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2" name="Freeform 11"/>
          <p:cNvSpPr/>
          <p:nvPr/>
        </p:nvSpPr>
        <p:spPr>
          <a:xfrm>
            <a:off x="9341166" y="-8467"/>
            <a:ext cx="2854010" cy="6866467"/>
          </a:xfrm>
          <a:custGeom>
            <a:avLst/>
            <a:gdLst>
              <a:gd name="connsiteX0" fmla="*/ 0 w 2853267"/>
              <a:gd name="connsiteY0" fmla="*/ 0 h 6866467"/>
              <a:gd name="connsiteX1" fmla="*/ 2472267 w 2853267"/>
              <a:gd name="connsiteY1" fmla="*/ 6866467 h 6866467"/>
              <a:gd name="connsiteX2" fmla="*/ 2853267 w 2853267"/>
              <a:gd name="connsiteY2" fmla="*/ 6858000 h 6866467"/>
              <a:gd name="connsiteX3" fmla="*/ 2853267 w 2853267"/>
              <a:gd name="connsiteY3" fmla="*/ 0 h 6866467"/>
              <a:gd name="connsiteX4" fmla="*/ 0 w 2853267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3267" h="6866467">
                <a:moveTo>
                  <a:pt x="0" y="0"/>
                </a:moveTo>
                <a:lnTo>
                  <a:pt x="2472267" y="6866467"/>
                </a:lnTo>
                <a:lnTo>
                  <a:pt x="2853267" y="6858000"/>
                </a:lnTo>
                <a:lnTo>
                  <a:pt x="2853267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3" name="Freeform 12"/>
          <p:cNvSpPr/>
          <p:nvPr/>
        </p:nvSpPr>
        <p:spPr>
          <a:xfrm>
            <a:off x="10907908" y="-8467"/>
            <a:ext cx="1287268" cy="6866467"/>
          </a:xfrm>
          <a:custGeom>
            <a:avLst/>
            <a:gdLst>
              <a:gd name="connsiteX0" fmla="*/ 1016000 w 1286933"/>
              <a:gd name="connsiteY0" fmla="*/ 0 h 6866467"/>
              <a:gd name="connsiteX1" fmla="*/ 0 w 1286933"/>
              <a:gd name="connsiteY1" fmla="*/ 6866467 h 6866467"/>
              <a:gd name="connsiteX2" fmla="*/ 1286933 w 1286933"/>
              <a:gd name="connsiteY2" fmla="*/ 6866467 h 6866467"/>
              <a:gd name="connsiteX3" fmla="*/ 1278466 w 1286933"/>
              <a:gd name="connsiteY3" fmla="*/ 0 h 6866467"/>
              <a:gd name="connsiteX4" fmla="*/ 1016000 w 1286933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6933" h="6866467">
                <a:moveTo>
                  <a:pt x="1016000" y="0"/>
                </a:moveTo>
                <a:lnTo>
                  <a:pt x="0" y="6866467"/>
                </a:lnTo>
                <a:lnTo>
                  <a:pt x="1286933" y="6866467"/>
                </a:lnTo>
                <a:cubicBezTo>
                  <a:pt x="1284111" y="4577645"/>
                  <a:pt x="1281288" y="2288822"/>
                  <a:pt x="1278466" y="0"/>
                </a:cubicBezTo>
                <a:lnTo>
                  <a:pt x="101600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4" name="Freeform 13"/>
          <p:cNvSpPr/>
          <p:nvPr/>
        </p:nvSpPr>
        <p:spPr>
          <a:xfrm>
            <a:off x="10941783" y="-8468"/>
            <a:ext cx="1270575" cy="6866467"/>
          </a:xfrm>
          <a:custGeom>
            <a:avLst/>
            <a:gdLst>
              <a:gd name="connsiteX0" fmla="*/ 0 w 1244600"/>
              <a:gd name="connsiteY0" fmla="*/ 0 h 6874934"/>
              <a:gd name="connsiteX1" fmla="*/ 1117600 w 1244600"/>
              <a:gd name="connsiteY1" fmla="*/ 6866467 h 6874934"/>
              <a:gd name="connsiteX2" fmla="*/ 1244600 w 1244600"/>
              <a:gd name="connsiteY2" fmla="*/ 6874934 h 6874934"/>
              <a:gd name="connsiteX3" fmla="*/ 1236134 w 1244600"/>
              <a:gd name="connsiteY3" fmla="*/ 0 h 6874934"/>
              <a:gd name="connsiteX4" fmla="*/ 0 w 1244600"/>
              <a:gd name="connsiteY4" fmla="*/ 0 h 6874934"/>
              <a:gd name="connsiteX0" fmla="*/ 0 w 1253067"/>
              <a:gd name="connsiteY0" fmla="*/ 0 h 6874934"/>
              <a:gd name="connsiteX1" fmla="*/ 1117600 w 1253067"/>
              <a:gd name="connsiteY1" fmla="*/ 6866467 h 6874934"/>
              <a:gd name="connsiteX2" fmla="*/ 1244600 w 1253067"/>
              <a:gd name="connsiteY2" fmla="*/ 6874934 h 6874934"/>
              <a:gd name="connsiteX3" fmla="*/ 1253067 w 1253067"/>
              <a:gd name="connsiteY3" fmla="*/ 0 h 6874934"/>
              <a:gd name="connsiteX4" fmla="*/ 0 w 1253067"/>
              <a:gd name="connsiteY4" fmla="*/ 0 h 6874934"/>
              <a:gd name="connsiteX0" fmla="*/ 0 w 1270244"/>
              <a:gd name="connsiteY0" fmla="*/ 0 h 6866467"/>
              <a:gd name="connsiteX1" fmla="*/ 1117600 w 1270244"/>
              <a:gd name="connsiteY1" fmla="*/ 6866467 h 6866467"/>
              <a:gd name="connsiteX2" fmla="*/ 1270000 w 1270244"/>
              <a:gd name="connsiteY2" fmla="*/ 6866467 h 6866467"/>
              <a:gd name="connsiteX3" fmla="*/ 1253067 w 1270244"/>
              <a:gd name="connsiteY3" fmla="*/ 0 h 6866467"/>
              <a:gd name="connsiteX4" fmla="*/ 0 w 1270244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0244" h="6866467">
                <a:moveTo>
                  <a:pt x="0" y="0"/>
                </a:moveTo>
                <a:lnTo>
                  <a:pt x="1117600" y="6866467"/>
                </a:lnTo>
                <a:lnTo>
                  <a:pt x="1270000" y="6866467"/>
                </a:lnTo>
                <a:cubicBezTo>
                  <a:pt x="1272822" y="4574822"/>
                  <a:pt x="1250245" y="2291645"/>
                  <a:pt x="1253067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5" name="Freeform 14"/>
          <p:cNvSpPr/>
          <p:nvPr/>
        </p:nvSpPr>
        <p:spPr>
          <a:xfrm>
            <a:off x="-8468" y="-8468"/>
            <a:ext cx="863825" cy="5698067"/>
          </a:xfrm>
          <a:custGeom>
            <a:avLst/>
            <a:gdLst>
              <a:gd name="connsiteX0" fmla="*/ 0 w 863600"/>
              <a:gd name="connsiteY0" fmla="*/ 8467 h 5698067"/>
              <a:gd name="connsiteX1" fmla="*/ 863600 w 863600"/>
              <a:gd name="connsiteY1" fmla="*/ 0 h 5698067"/>
              <a:gd name="connsiteX2" fmla="*/ 863600 w 863600"/>
              <a:gd name="connsiteY2" fmla="*/ 16934 h 5698067"/>
              <a:gd name="connsiteX3" fmla="*/ 0 w 863600"/>
              <a:gd name="connsiteY3" fmla="*/ 5698067 h 5698067"/>
              <a:gd name="connsiteX4" fmla="*/ 0 w 863600"/>
              <a:gd name="connsiteY4" fmla="*/ 8467 h 56980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600" h="5698067">
                <a:moveTo>
                  <a:pt x="0" y="8467"/>
                </a:moveTo>
                <a:lnTo>
                  <a:pt x="863600" y="0"/>
                </a:lnTo>
                <a:lnTo>
                  <a:pt x="863600" y="16934"/>
                </a:lnTo>
                <a:lnTo>
                  <a:pt x="0" y="5698067"/>
                </a:lnTo>
                <a:lnTo>
                  <a:pt x="0" y="8467"/>
                </a:lnTo>
                <a:close/>
              </a:path>
            </a:pathLst>
          </a:cu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6" name="Freeform 15"/>
          <p:cNvSpPr/>
          <p:nvPr/>
        </p:nvSpPr>
        <p:spPr>
          <a:xfrm>
            <a:off x="10374369" y="3589868"/>
            <a:ext cx="1820807" cy="3268133"/>
          </a:xfrm>
          <a:custGeom>
            <a:avLst/>
            <a:gdLst>
              <a:gd name="connsiteX0" fmla="*/ 0 w 1820333"/>
              <a:gd name="connsiteY0" fmla="*/ 3268133 h 3268133"/>
              <a:gd name="connsiteX1" fmla="*/ 1811866 w 1820333"/>
              <a:gd name="connsiteY1" fmla="*/ 0 h 3268133"/>
              <a:gd name="connsiteX2" fmla="*/ 1820333 w 1820333"/>
              <a:gd name="connsiteY2" fmla="*/ 3259666 h 3268133"/>
              <a:gd name="connsiteX3" fmla="*/ 0 w 1820333"/>
              <a:gd name="connsiteY3" fmla="*/ 3268133 h 326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0333" h="3268133">
                <a:moveTo>
                  <a:pt x="0" y="3268133"/>
                </a:moveTo>
                <a:lnTo>
                  <a:pt x="1811866" y="0"/>
                </a:lnTo>
                <a:cubicBezTo>
                  <a:pt x="1814688" y="1086555"/>
                  <a:pt x="1817511" y="2173111"/>
                  <a:pt x="1820333" y="3259666"/>
                </a:cubicBezTo>
                <a:lnTo>
                  <a:pt x="0" y="3268133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460" y="2404534"/>
            <a:ext cx="776895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460" y="4050834"/>
            <a:ext cx="776895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727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283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12" y="2700868"/>
            <a:ext cx="8598907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949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511" y="2160589"/>
            <a:ext cx="418512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1296" y="2160590"/>
            <a:ext cx="418512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7616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922" y="2160983"/>
            <a:ext cx="41867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922" y="2737246"/>
            <a:ext cx="418671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9709" y="2160983"/>
            <a:ext cx="418670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9710" y="2737246"/>
            <a:ext cx="418670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3312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11" y="609600"/>
            <a:ext cx="8598907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165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7867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10" y="1498604"/>
            <a:ext cx="385553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1701" y="514925"/>
            <a:ext cx="451471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510" y="2777069"/>
            <a:ext cx="385553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62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11" y="4800600"/>
            <a:ext cx="8598906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511" y="609600"/>
            <a:ext cx="8598907" cy="384571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511" y="5367338"/>
            <a:ext cx="8598906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783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12" y="609600"/>
            <a:ext cx="8598907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2" y="4470400"/>
            <a:ext cx="8598907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5848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577" y="609600"/>
            <a:ext cx="809624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2" y="4470400"/>
            <a:ext cx="8598907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495" y="3632200"/>
            <a:ext cx="7226406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542011" y="790378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5327" y="2886556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lvl="0">
              <a:spcBef>
                <a:spcPct val="0"/>
              </a:spcBef>
              <a:buNone/>
              <a:defRPr sz="8000" b="0" cap="all" baseline="0">
                <a:ln w="3175" cmpd="sng">
                  <a:noFill/>
                </a:ln>
                <a:effectLst/>
                <a:latin typeface="Arial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998170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512" y="1931988"/>
            <a:ext cx="8598907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7032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577" y="609600"/>
            <a:ext cx="809624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509" y="4013200"/>
            <a:ext cx="8598908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42011" y="790378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5327" y="2886556"/>
            <a:ext cx="60975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lvl="0">
              <a:spcBef>
                <a:spcPct val="0"/>
              </a:spcBef>
              <a:buNone/>
              <a:defRPr sz="8000" b="0" cap="all" baseline="0">
                <a:ln w="3175" cmpd="sng">
                  <a:noFill/>
                </a:ln>
                <a:effectLst/>
                <a:latin typeface="Arial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7398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978" y="609600"/>
            <a:ext cx="8590440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2" y="4527448"/>
            <a:ext cx="8598907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509" y="4013200"/>
            <a:ext cx="8598908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3124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8095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9749" y="609600"/>
            <a:ext cx="130508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511" y="609600"/>
            <a:ext cx="7061989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164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 flipV="1">
            <a:off x="7427201" y="3681414"/>
            <a:ext cx="4764799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9373453" y="0"/>
            <a:ext cx="1219518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Freeform 8"/>
          <p:cNvSpPr/>
          <p:nvPr/>
        </p:nvSpPr>
        <p:spPr>
          <a:xfrm>
            <a:off x="9188726" y="-8467"/>
            <a:ext cx="3006450" cy="6866467"/>
          </a:xfrm>
          <a:custGeom>
            <a:avLst/>
            <a:gdLst>
              <a:gd name="connsiteX0" fmla="*/ 2023534 w 3005667"/>
              <a:gd name="connsiteY0" fmla="*/ 8467 h 6866467"/>
              <a:gd name="connsiteX1" fmla="*/ 0 w 3005667"/>
              <a:gd name="connsiteY1" fmla="*/ 6866467 h 6866467"/>
              <a:gd name="connsiteX2" fmla="*/ 2997200 w 3005667"/>
              <a:gd name="connsiteY2" fmla="*/ 6858000 h 6866467"/>
              <a:gd name="connsiteX3" fmla="*/ 3005667 w 3005667"/>
              <a:gd name="connsiteY3" fmla="*/ 0 h 6866467"/>
              <a:gd name="connsiteX4" fmla="*/ 2023534 w 3005667"/>
              <a:gd name="connsiteY4" fmla="*/ 8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05667" h="6866467">
                <a:moveTo>
                  <a:pt x="2023534" y="8467"/>
                </a:moveTo>
                <a:lnTo>
                  <a:pt x="0" y="6866467"/>
                </a:lnTo>
                <a:lnTo>
                  <a:pt x="2997200" y="6858000"/>
                </a:lnTo>
                <a:cubicBezTo>
                  <a:pt x="3000022" y="4572000"/>
                  <a:pt x="3002845" y="2286000"/>
                  <a:pt x="3005667" y="0"/>
                </a:cubicBezTo>
                <a:lnTo>
                  <a:pt x="2023534" y="8467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0" name="Freeform 9"/>
          <p:cNvSpPr/>
          <p:nvPr/>
        </p:nvSpPr>
        <p:spPr>
          <a:xfrm>
            <a:off x="9603701" y="-8467"/>
            <a:ext cx="2591475" cy="6866467"/>
          </a:xfrm>
          <a:custGeom>
            <a:avLst/>
            <a:gdLst>
              <a:gd name="connsiteX0" fmla="*/ 0 w 2590800"/>
              <a:gd name="connsiteY0" fmla="*/ 0 h 6866467"/>
              <a:gd name="connsiteX1" fmla="*/ 1202267 w 2590800"/>
              <a:gd name="connsiteY1" fmla="*/ 6866467 h 6866467"/>
              <a:gd name="connsiteX2" fmla="*/ 2590800 w 2590800"/>
              <a:gd name="connsiteY2" fmla="*/ 6866467 h 6866467"/>
              <a:gd name="connsiteX3" fmla="*/ 2582333 w 2590800"/>
              <a:gd name="connsiteY3" fmla="*/ 0 h 6866467"/>
              <a:gd name="connsiteX4" fmla="*/ 0 w 2590800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90800" h="6866467">
                <a:moveTo>
                  <a:pt x="0" y="0"/>
                </a:moveTo>
                <a:lnTo>
                  <a:pt x="1202267" y="6866467"/>
                </a:lnTo>
                <a:lnTo>
                  <a:pt x="2590800" y="6866467"/>
                </a:lnTo>
                <a:cubicBezTo>
                  <a:pt x="2587978" y="4577645"/>
                  <a:pt x="2585155" y="2288822"/>
                  <a:pt x="2582333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1" name="Freeform 10"/>
          <p:cNvSpPr/>
          <p:nvPr/>
        </p:nvSpPr>
        <p:spPr>
          <a:xfrm>
            <a:off x="8934660" y="3048000"/>
            <a:ext cx="3260516" cy="3810000"/>
          </a:xfrm>
          <a:custGeom>
            <a:avLst/>
            <a:gdLst>
              <a:gd name="connsiteX0" fmla="*/ 0 w 3259667"/>
              <a:gd name="connsiteY0" fmla="*/ 3810000 h 3810000"/>
              <a:gd name="connsiteX1" fmla="*/ 3251200 w 3259667"/>
              <a:gd name="connsiteY1" fmla="*/ 0 h 3810000"/>
              <a:gd name="connsiteX2" fmla="*/ 3259667 w 3259667"/>
              <a:gd name="connsiteY2" fmla="*/ 3810000 h 3810000"/>
              <a:gd name="connsiteX3" fmla="*/ 0 w 3259667"/>
              <a:gd name="connsiteY3" fmla="*/ 3810000 h 38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59667" h="3810000">
                <a:moveTo>
                  <a:pt x="0" y="3810000"/>
                </a:moveTo>
                <a:lnTo>
                  <a:pt x="3251200" y="0"/>
                </a:lnTo>
                <a:cubicBezTo>
                  <a:pt x="3254022" y="1270000"/>
                  <a:pt x="3256845" y="2540000"/>
                  <a:pt x="3259667" y="3810000"/>
                </a:cubicBezTo>
                <a:lnTo>
                  <a:pt x="0" y="3810000"/>
                </a:lnTo>
                <a:close/>
              </a:path>
            </a:pathLst>
          </a:cu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2" name="Freeform 11"/>
          <p:cNvSpPr/>
          <p:nvPr/>
        </p:nvSpPr>
        <p:spPr>
          <a:xfrm>
            <a:off x="9341166" y="-8467"/>
            <a:ext cx="2854010" cy="6866467"/>
          </a:xfrm>
          <a:custGeom>
            <a:avLst/>
            <a:gdLst>
              <a:gd name="connsiteX0" fmla="*/ 0 w 2853267"/>
              <a:gd name="connsiteY0" fmla="*/ 0 h 6866467"/>
              <a:gd name="connsiteX1" fmla="*/ 2472267 w 2853267"/>
              <a:gd name="connsiteY1" fmla="*/ 6866467 h 6866467"/>
              <a:gd name="connsiteX2" fmla="*/ 2853267 w 2853267"/>
              <a:gd name="connsiteY2" fmla="*/ 6858000 h 6866467"/>
              <a:gd name="connsiteX3" fmla="*/ 2853267 w 2853267"/>
              <a:gd name="connsiteY3" fmla="*/ 0 h 6866467"/>
              <a:gd name="connsiteX4" fmla="*/ 0 w 2853267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53267" h="6866467">
                <a:moveTo>
                  <a:pt x="0" y="0"/>
                </a:moveTo>
                <a:lnTo>
                  <a:pt x="2472267" y="6866467"/>
                </a:lnTo>
                <a:lnTo>
                  <a:pt x="2853267" y="6858000"/>
                </a:lnTo>
                <a:lnTo>
                  <a:pt x="2853267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3" name="Freeform 12"/>
          <p:cNvSpPr/>
          <p:nvPr/>
        </p:nvSpPr>
        <p:spPr>
          <a:xfrm>
            <a:off x="10907908" y="-8467"/>
            <a:ext cx="1287268" cy="6866467"/>
          </a:xfrm>
          <a:custGeom>
            <a:avLst/>
            <a:gdLst>
              <a:gd name="connsiteX0" fmla="*/ 1016000 w 1286933"/>
              <a:gd name="connsiteY0" fmla="*/ 0 h 6866467"/>
              <a:gd name="connsiteX1" fmla="*/ 0 w 1286933"/>
              <a:gd name="connsiteY1" fmla="*/ 6866467 h 6866467"/>
              <a:gd name="connsiteX2" fmla="*/ 1286933 w 1286933"/>
              <a:gd name="connsiteY2" fmla="*/ 6866467 h 6866467"/>
              <a:gd name="connsiteX3" fmla="*/ 1278466 w 1286933"/>
              <a:gd name="connsiteY3" fmla="*/ 0 h 6866467"/>
              <a:gd name="connsiteX4" fmla="*/ 1016000 w 1286933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86933" h="6866467">
                <a:moveTo>
                  <a:pt x="1016000" y="0"/>
                </a:moveTo>
                <a:lnTo>
                  <a:pt x="0" y="6866467"/>
                </a:lnTo>
                <a:lnTo>
                  <a:pt x="1286933" y="6866467"/>
                </a:lnTo>
                <a:cubicBezTo>
                  <a:pt x="1284111" y="4577645"/>
                  <a:pt x="1281288" y="2288822"/>
                  <a:pt x="1278466" y="0"/>
                </a:cubicBezTo>
                <a:lnTo>
                  <a:pt x="101600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4" name="Freeform 13"/>
          <p:cNvSpPr/>
          <p:nvPr/>
        </p:nvSpPr>
        <p:spPr>
          <a:xfrm>
            <a:off x="10941783" y="-8468"/>
            <a:ext cx="1270575" cy="6866467"/>
          </a:xfrm>
          <a:custGeom>
            <a:avLst/>
            <a:gdLst>
              <a:gd name="connsiteX0" fmla="*/ 0 w 1244600"/>
              <a:gd name="connsiteY0" fmla="*/ 0 h 6874934"/>
              <a:gd name="connsiteX1" fmla="*/ 1117600 w 1244600"/>
              <a:gd name="connsiteY1" fmla="*/ 6866467 h 6874934"/>
              <a:gd name="connsiteX2" fmla="*/ 1244600 w 1244600"/>
              <a:gd name="connsiteY2" fmla="*/ 6874934 h 6874934"/>
              <a:gd name="connsiteX3" fmla="*/ 1236134 w 1244600"/>
              <a:gd name="connsiteY3" fmla="*/ 0 h 6874934"/>
              <a:gd name="connsiteX4" fmla="*/ 0 w 1244600"/>
              <a:gd name="connsiteY4" fmla="*/ 0 h 6874934"/>
              <a:gd name="connsiteX0" fmla="*/ 0 w 1253067"/>
              <a:gd name="connsiteY0" fmla="*/ 0 h 6874934"/>
              <a:gd name="connsiteX1" fmla="*/ 1117600 w 1253067"/>
              <a:gd name="connsiteY1" fmla="*/ 6866467 h 6874934"/>
              <a:gd name="connsiteX2" fmla="*/ 1244600 w 1253067"/>
              <a:gd name="connsiteY2" fmla="*/ 6874934 h 6874934"/>
              <a:gd name="connsiteX3" fmla="*/ 1253067 w 1253067"/>
              <a:gd name="connsiteY3" fmla="*/ 0 h 6874934"/>
              <a:gd name="connsiteX4" fmla="*/ 0 w 1253067"/>
              <a:gd name="connsiteY4" fmla="*/ 0 h 6874934"/>
              <a:gd name="connsiteX0" fmla="*/ 0 w 1270244"/>
              <a:gd name="connsiteY0" fmla="*/ 0 h 6866467"/>
              <a:gd name="connsiteX1" fmla="*/ 1117600 w 1270244"/>
              <a:gd name="connsiteY1" fmla="*/ 6866467 h 6866467"/>
              <a:gd name="connsiteX2" fmla="*/ 1270000 w 1270244"/>
              <a:gd name="connsiteY2" fmla="*/ 6866467 h 6866467"/>
              <a:gd name="connsiteX3" fmla="*/ 1253067 w 1270244"/>
              <a:gd name="connsiteY3" fmla="*/ 0 h 6866467"/>
              <a:gd name="connsiteX4" fmla="*/ 0 w 1270244"/>
              <a:gd name="connsiteY4" fmla="*/ 0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70244" h="6866467">
                <a:moveTo>
                  <a:pt x="0" y="0"/>
                </a:moveTo>
                <a:lnTo>
                  <a:pt x="1117600" y="6866467"/>
                </a:lnTo>
                <a:lnTo>
                  <a:pt x="1270000" y="6866467"/>
                </a:lnTo>
                <a:cubicBezTo>
                  <a:pt x="1272822" y="4574822"/>
                  <a:pt x="1250245" y="2291645"/>
                  <a:pt x="1253067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5" name="Freeform 14"/>
          <p:cNvSpPr/>
          <p:nvPr/>
        </p:nvSpPr>
        <p:spPr>
          <a:xfrm>
            <a:off x="10374369" y="3589868"/>
            <a:ext cx="1820807" cy="3268133"/>
          </a:xfrm>
          <a:custGeom>
            <a:avLst/>
            <a:gdLst>
              <a:gd name="connsiteX0" fmla="*/ 0 w 1820333"/>
              <a:gd name="connsiteY0" fmla="*/ 3268133 h 3268133"/>
              <a:gd name="connsiteX1" fmla="*/ 1811866 w 1820333"/>
              <a:gd name="connsiteY1" fmla="*/ 0 h 3268133"/>
              <a:gd name="connsiteX2" fmla="*/ 1820333 w 1820333"/>
              <a:gd name="connsiteY2" fmla="*/ 3259666 h 3268133"/>
              <a:gd name="connsiteX3" fmla="*/ 0 w 1820333"/>
              <a:gd name="connsiteY3" fmla="*/ 3268133 h 326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0333" h="3268133">
                <a:moveTo>
                  <a:pt x="0" y="3268133"/>
                </a:moveTo>
                <a:lnTo>
                  <a:pt x="1811866" y="0"/>
                </a:lnTo>
                <a:cubicBezTo>
                  <a:pt x="1814688" y="1086555"/>
                  <a:pt x="1817511" y="2173111"/>
                  <a:pt x="1820333" y="3259666"/>
                </a:cubicBezTo>
                <a:lnTo>
                  <a:pt x="0" y="3268133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16" name="Freeform 15"/>
          <p:cNvSpPr/>
          <p:nvPr/>
        </p:nvSpPr>
        <p:spPr>
          <a:xfrm>
            <a:off x="-8469" y="4013201"/>
            <a:ext cx="457319" cy="2853267"/>
          </a:xfrm>
          <a:custGeom>
            <a:avLst/>
            <a:gdLst>
              <a:gd name="connsiteX0" fmla="*/ 0 w 457200"/>
              <a:gd name="connsiteY0" fmla="*/ 0 h 2853267"/>
              <a:gd name="connsiteX1" fmla="*/ 457200 w 457200"/>
              <a:gd name="connsiteY1" fmla="*/ 2853267 h 2853267"/>
              <a:gd name="connsiteX2" fmla="*/ 0 w 457200"/>
              <a:gd name="connsiteY2" fmla="*/ 2844800 h 2853267"/>
              <a:gd name="connsiteX3" fmla="*/ 0 w 457200"/>
              <a:gd name="connsiteY3" fmla="*/ 0 h 2853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7200" h="2853267">
                <a:moveTo>
                  <a:pt x="0" y="0"/>
                </a:moveTo>
                <a:lnTo>
                  <a:pt x="457200" y="2853267"/>
                </a:lnTo>
                <a:lnTo>
                  <a:pt x="0" y="2844800"/>
                </a:lnTo>
                <a:cubicBezTo>
                  <a:pt x="2822" y="1905000"/>
                  <a:pt x="5645" y="965200"/>
                  <a:pt x="0" y="0"/>
                </a:cubicBezTo>
                <a:close/>
              </a:path>
            </a:pathLst>
          </a:cu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sz="180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511" y="609600"/>
            <a:ext cx="8598907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511" y="2160590"/>
            <a:ext cx="859890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7010" y="6041363"/>
            <a:ext cx="912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11F0EC-4F60-4544-9956-271209A740FE}" type="datetimeFigureOut">
              <a:rPr lang="en-US" smtClean="0"/>
              <a:t>12/11/2017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511" y="6041363"/>
            <a:ext cx="62992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2901" y="6041363"/>
            <a:ext cx="683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EC7A5AD-5AEC-42D0-A3BE-F46B40576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1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6" name="Rectangle 8"/>
          <p:cNvSpPr>
            <a:spLocks noGrp="1" noChangeArrowheads="1"/>
          </p:cNvSpPr>
          <p:nvPr>
            <p:ph type="ctrTitle"/>
          </p:nvPr>
        </p:nvSpPr>
        <p:spPr>
          <a:xfrm>
            <a:off x="876300" y="2404534"/>
            <a:ext cx="8400120" cy="1646302"/>
          </a:xfrm>
        </p:spPr>
        <p:txBody>
          <a:bodyPr/>
          <a:lstStyle/>
          <a:p>
            <a:r>
              <a:rPr lang="en-US" dirty="0"/>
              <a:t>Wind Turbines</a:t>
            </a:r>
          </a:p>
        </p:txBody>
      </p:sp>
      <p:sp>
        <p:nvSpPr>
          <p:cNvPr id="89097" name="Rectangle 9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Ashley J. Wood</a:t>
            </a:r>
          </a:p>
          <a:p>
            <a:r>
              <a:rPr lang="en-US" i="1" dirty="0"/>
              <a:t>P145687</a:t>
            </a:r>
          </a:p>
          <a:p>
            <a:r>
              <a:rPr lang="en-US" dirty="0"/>
              <a:t>UWTSD Swansea</a:t>
            </a:r>
          </a:p>
          <a:p>
            <a:endParaRPr lang="en-US" dirty="0"/>
          </a:p>
        </p:txBody>
      </p:sp>
      <p:pic>
        <p:nvPicPr>
          <p:cNvPr id="4" name="Picture 3" descr="Crest of TSD.png">
            <a:extLst>
              <a:ext uri="{FF2B5EF4-FFF2-40B4-BE49-F238E27FC236}">
                <a16:creationId xmlns:a16="http://schemas.microsoft.com/office/drawing/2014/main" id="{C20E679C-FDA7-4463-BAD0-A4F29E622C0A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87950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Technology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677511" y="1726739"/>
            <a:ext cx="5599002" cy="388077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Propeller Arrangement of Blades</a:t>
            </a:r>
          </a:p>
          <a:p>
            <a:pPr>
              <a:lnSpc>
                <a:spcPct val="150000"/>
              </a:lnSpc>
            </a:pPr>
            <a:r>
              <a:rPr lang="en-US" dirty="0"/>
              <a:t>Rotation Generates Electricity</a:t>
            </a:r>
          </a:p>
          <a:p>
            <a:pPr>
              <a:lnSpc>
                <a:spcPct val="150000"/>
              </a:lnSpc>
            </a:pPr>
            <a:r>
              <a:rPr lang="en-US" dirty="0"/>
              <a:t>Location Dependent (Micro and Macro Levels of Generation)</a:t>
            </a:r>
          </a:p>
          <a:p>
            <a:pPr>
              <a:lnSpc>
                <a:spcPct val="150000"/>
              </a:lnSpc>
            </a:pPr>
            <a:r>
              <a:rPr lang="en-US" dirty="0"/>
              <a:t>Standalone and Building Mounted</a:t>
            </a:r>
          </a:p>
          <a:p>
            <a:pPr>
              <a:lnSpc>
                <a:spcPct val="150000"/>
              </a:lnSpc>
            </a:pPr>
            <a:r>
              <a:rPr lang="en-GB" i="1" dirty="0"/>
              <a:t>25% of the renewable energy in the energy mix in the UK. (7TW/h of electricity to the grid)</a:t>
            </a:r>
            <a:r>
              <a:rPr lang="en-US" dirty="0"/>
              <a:t> </a:t>
            </a:r>
            <a:r>
              <a:rPr lang="en-US" u="sng" dirty="0"/>
              <a:t>The Green Age, 2013</a:t>
            </a:r>
            <a:endParaRPr lang="en-GB" i="1" u="sng" dirty="0"/>
          </a:p>
          <a:p>
            <a:pPr>
              <a:lnSpc>
                <a:spcPct val="150000"/>
              </a:lnSpc>
            </a:pPr>
            <a:r>
              <a:rPr lang="en-GB" i="1" dirty="0"/>
              <a:t>2.5% of total worldwide electricity production, but is growing at a rate of 25% per year (2010).</a:t>
            </a:r>
            <a:endParaRPr lang="en-US" i="1" dirty="0"/>
          </a:p>
        </p:txBody>
      </p:sp>
      <p:pic>
        <p:nvPicPr>
          <p:cNvPr id="7" name="Picture 6" descr="Crest of TSD.png">
            <a:extLst>
              <a:ext uri="{FF2B5EF4-FFF2-40B4-BE49-F238E27FC236}">
                <a16:creationId xmlns:a16="http://schemas.microsoft.com/office/drawing/2014/main" id="{9491F798-BDA7-4148-8E39-1DA64397C508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0144BB-8BAA-4248-A9CA-550E31E57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7454" y="609600"/>
            <a:ext cx="1719295" cy="256417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0" name="Picture 2" descr="https://www.dreamstime.com/-image21699269">
            <a:extLst>
              <a:ext uri="{FF2B5EF4-FFF2-40B4-BE49-F238E27FC236}">
                <a16:creationId xmlns:a16="http://schemas.microsoft.com/office/drawing/2014/main" id="{369F305A-082D-4492-B52B-5B729E9CD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7454" y="3918677"/>
            <a:ext cx="5305426" cy="1896275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A32F7F7-F1AF-4CB0-B4BE-819DC2F7E199}"/>
              </a:ext>
            </a:extLst>
          </p:cNvPr>
          <p:cNvSpPr/>
          <p:nvPr/>
        </p:nvSpPr>
        <p:spPr>
          <a:xfrm>
            <a:off x="9834164" y="5953836"/>
            <a:ext cx="1614096" cy="3354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200" u="sng" dirty="0"/>
              <a:t>The Green Age, 2013</a:t>
            </a:r>
            <a:endParaRPr lang="en-GB" sz="1200" i="1" u="sng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08D35B-DD9E-4F10-AF89-51B19894237F}"/>
              </a:ext>
            </a:extLst>
          </p:cNvPr>
          <p:cNvSpPr/>
          <p:nvPr/>
        </p:nvSpPr>
        <p:spPr>
          <a:xfrm>
            <a:off x="8435370" y="3151783"/>
            <a:ext cx="2012154" cy="3354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u="sng" dirty="0"/>
              <a:t>Hayter, S. J. and </a:t>
            </a:r>
            <a:r>
              <a:rPr lang="en-GB" sz="1200" u="sng" dirty="0" err="1"/>
              <a:t>Kandt</a:t>
            </a:r>
            <a:r>
              <a:rPr lang="en-GB" sz="1200" u="sng" dirty="0"/>
              <a:t>, A.</a:t>
            </a:r>
            <a:endParaRPr lang="en-US" sz="1200" u="sng" dirty="0"/>
          </a:p>
        </p:txBody>
      </p:sp>
    </p:spTree>
    <p:extLst>
      <p:ext uri="{BB962C8B-B14F-4D97-AF65-F5344CB8AC3E}">
        <p14:creationId xmlns:p14="http://schemas.microsoft.com/office/powerpoint/2010/main" val="1450568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The System Works</a:t>
            </a:r>
          </a:p>
        </p:txBody>
      </p:sp>
      <p:pic>
        <p:nvPicPr>
          <p:cNvPr id="7" name="Picture 6" descr="Crest of TSD.png">
            <a:extLst>
              <a:ext uri="{FF2B5EF4-FFF2-40B4-BE49-F238E27FC236}">
                <a16:creationId xmlns:a16="http://schemas.microsoft.com/office/drawing/2014/main" id="{9491F798-BDA7-4148-8E39-1DA64397C508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5122" name="Picture 2" descr="Image result for how wind turbine works">
            <a:extLst>
              <a:ext uri="{FF2B5EF4-FFF2-40B4-BE49-F238E27FC236}">
                <a16:creationId xmlns:a16="http://schemas.microsoft.com/office/drawing/2014/main" id="{C2532B1B-0A93-47D7-A8FF-08DD139AD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116" y="1497182"/>
            <a:ext cx="6858000" cy="407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97F5CC-FB24-48BA-941F-4555C5304F6A}"/>
              </a:ext>
            </a:extLst>
          </p:cNvPr>
          <p:cNvSpPr/>
          <p:nvPr/>
        </p:nvSpPr>
        <p:spPr>
          <a:xfrm>
            <a:off x="7203526" y="5953836"/>
            <a:ext cx="17443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 err="1"/>
              <a:t>Sohail</a:t>
            </a:r>
            <a:r>
              <a:rPr lang="en-GB" u="sng" dirty="0"/>
              <a:t>, U. 2017</a:t>
            </a:r>
          </a:p>
        </p:txBody>
      </p:sp>
    </p:spTree>
    <p:extLst>
      <p:ext uri="{BB962C8B-B14F-4D97-AF65-F5344CB8AC3E}">
        <p14:creationId xmlns:p14="http://schemas.microsoft.com/office/powerpoint/2010/main" val="2669575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Uptake</a:t>
            </a:r>
          </a:p>
        </p:txBody>
      </p:sp>
      <p:pic>
        <p:nvPicPr>
          <p:cNvPr id="7" name="Picture 6" descr="Crest of TSD.png">
            <a:extLst>
              <a:ext uri="{FF2B5EF4-FFF2-40B4-BE49-F238E27FC236}">
                <a16:creationId xmlns:a16="http://schemas.microsoft.com/office/drawing/2014/main" id="{9491F798-BDA7-4148-8E39-1DA64397C508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7984EDA-B842-4332-89A7-35C439D1C1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1154" y="1930400"/>
            <a:ext cx="7810500" cy="370522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A3EC559-F678-492B-889C-4978C0F50949}"/>
              </a:ext>
            </a:extLst>
          </p:cNvPr>
          <p:cNvSpPr/>
          <p:nvPr/>
        </p:nvSpPr>
        <p:spPr>
          <a:xfrm>
            <a:off x="7230602" y="5769170"/>
            <a:ext cx="2045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Blaabjerg</a:t>
            </a:r>
            <a:r>
              <a:rPr lang="en-GB" dirty="0"/>
              <a:t>, F. 2013</a:t>
            </a:r>
          </a:p>
        </p:txBody>
      </p:sp>
    </p:spTree>
    <p:extLst>
      <p:ext uri="{BB962C8B-B14F-4D97-AF65-F5344CB8AC3E}">
        <p14:creationId xmlns:p14="http://schemas.microsoft.com/office/powerpoint/2010/main" val="315098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Location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677511" y="1393794"/>
            <a:ext cx="8598907" cy="464757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Sufficient Wind Speeds Needed – Wind Mapping</a:t>
            </a:r>
          </a:p>
          <a:p>
            <a:pPr>
              <a:lnSpc>
                <a:spcPct val="150000"/>
              </a:lnSpc>
            </a:pPr>
            <a:r>
              <a:rPr lang="en-US" dirty="0"/>
              <a:t>Ratings Achieved: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Subjective to Planning Community Consultation Process</a:t>
            </a:r>
          </a:p>
          <a:p>
            <a:pPr>
              <a:lnSpc>
                <a:spcPct val="150000"/>
              </a:lnSpc>
            </a:pPr>
            <a:r>
              <a:rPr lang="en-GB" i="1" dirty="0"/>
              <a:t>0.5% of the Earth's land surface used to satisfy needs</a:t>
            </a:r>
            <a:endParaRPr lang="en-US" i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CC8D50-1226-4F4E-B137-4FCB50C592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4597" y="1865504"/>
            <a:ext cx="6252742" cy="2156533"/>
          </a:xfrm>
          <a:prstGeom prst="rect">
            <a:avLst/>
          </a:prstGeom>
        </p:spPr>
      </p:pic>
      <p:pic>
        <p:nvPicPr>
          <p:cNvPr id="8" name="Picture 7" descr="Crest of TSD.png">
            <a:extLst>
              <a:ext uri="{FF2B5EF4-FFF2-40B4-BE49-F238E27FC236}">
                <a16:creationId xmlns:a16="http://schemas.microsoft.com/office/drawing/2014/main" id="{E1F96FB7-CB58-4253-9C65-6852AD5A8AB7}"/>
              </a:ext>
            </a:extLst>
          </p:cNvPr>
          <p:cNvPicPr/>
          <p:nvPr/>
        </p:nvPicPr>
        <p:blipFill>
          <a:blip r:embed="rId3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3" name="Callout: Down Arrow 2">
            <a:extLst>
              <a:ext uri="{FF2B5EF4-FFF2-40B4-BE49-F238E27FC236}">
                <a16:creationId xmlns:a16="http://schemas.microsoft.com/office/drawing/2014/main" id="{2654438C-F353-4ACA-A4D9-5F93457BE653}"/>
              </a:ext>
            </a:extLst>
          </p:cNvPr>
          <p:cNvSpPr/>
          <p:nvPr/>
        </p:nvSpPr>
        <p:spPr>
          <a:xfrm rot="10800000">
            <a:off x="6404773" y="4696287"/>
            <a:ext cx="3743325" cy="1509204"/>
          </a:xfrm>
          <a:prstGeom prst="downArrowCallout">
            <a:avLst>
              <a:gd name="adj1" fmla="val 9573"/>
              <a:gd name="adj2" fmla="val 25000"/>
              <a:gd name="adj3" fmla="val 25000"/>
              <a:gd name="adj4" fmla="val 649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E5F932-4A1D-4AE1-94BD-9AC09D435FA4}"/>
              </a:ext>
            </a:extLst>
          </p:cNvPr>
          <p:cNvSpPr txBox="1"/>
          <p:nvPr/>
        </p:nvSpPr>
        <p:spPr>
          <a:xfrm>
            <a:off x="7006721" y="5395033"/>
            <a:ext cx="25715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1-3 – Micro Generation</a:t>
            </a:r>
          </a:p>
          <a:p>
            <a:r>
              <a:rPr lang="en-GB" dirty="0">
                <a:solidFill>
                  <a:schemeClr val="bg1"/>
                </a:solidFill>
              </a:rPr>
              <a:t>4-7 – Macro Generation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181AB0-1F75-4A8D-8BBB-BA67A6094937}"/>
              </a:ext>
            </a:extLst>
          </p:cNvPr>
          <p:cNvSpPr/>
          <p:nvPr/>
        </p:nvSpPr>
        <p:spPr>
          <a:xfrm>
            <a:off x="7547603" y="1461943"/>
            <a:ext cx="2012154" cy="33541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u="sng" dirty="0"/>
              <a:t>Hayter, S. J. and </a:t>
            </a:r>
            <a:r>
              <a:rPr lang="en-GB" sz="1200" u="sng" dirty="0" err="1"/>
              <a:t>Kandt</a:t>
            </a:r>
            <a:r>
              <a:rPr lang="en-GB" sz="1200" u="sng" dirty="0"/>
              <a:t>, A.</a:t>
            </a:r>
            <a:endParaRPr lang="en-US" sz="1200" u="sng" dirty="0"/>
          </a:p>
        </p:txBody>
      </p:sp>
    </p:spTree>
    <p:extLst>
      <p:ext uri="{BB962C8B-B14F-4D97-AF65-F5344CB8AC3E}">
        <p14:creationId xmlns:p14="http://schemas.microsoft.com/office/powerpoint/2010/main" val="1222157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Consumer Market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677511" y="1362001"/>
            <a:ext cx="8598907" cy="431733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i="1" dirty="0"/>
              <a:t>E.S.T – 3 Months Monitoring Prior</a:t>
            </a:r>
          </a:p>
          <a:p>
            <a:pPr>
              <a:lnSpc>
                <a:spcPct val="150000"/>
              </a:lnSpc>
            </a:pPr>
            <a:r>
              <a:rPr lang="en-GB" dirty="0"/>
              <a:t>6m/s (metres per second)</a:t>
            </a:r>
          </a:p>
          <a:p>
            <a:pPr>
              <a:lnSpc>
                <a:spcPct val="150000"/>
              </a:lnSpc>
            </a:pPr>
            <a:r>
              <a:rPr lang="en-US" i="1" dirty="0"/>
              <a:t>B.M - </a:t>
            </a:r>
            <a:r>
              <a:rPr lang="en-GB" i="1" dirty="0"/>
              <a:t>1kW to 2kW.</a:t>
            </a:r>
          </a:p>
          <a:p>
            <a:pPr>
              <a:lnSpc>
                <a:spcPct val="150000"/>
              </a:lnSpc>
            </a:pPr>
            <a:r>
              <a:rPr lang="en-GB" i="1" dirty="0"/>
              <a:t>P.M - 5kW to 6kW</a:t>
            </a:r>
          </a:p>
          <a:p>
            <a:pPr>
              <a:lnSpc>
                <a:spcPct val="150000"/>
              </a:lnSpc>
            </a:pPr>
            <a:r>
              <a:rPr lang="en-US" dirty="0"/>
              <a:t>Consumer Available Product – Maplin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300W Delivery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12V Output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6 kg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5 Year Warranty</a:t>
            </a:r>
          </a:p>
        </p:txBody>
      </p:sp>
      <p:pic>
        <p:nvPicPr>
          <p:cNvPr id="8" name="Picture 7" descr="Crest of TSD.png">
            <a:extLst>
              <a:ext uri="{FF2B5EF4-FFF2-40B4-BE49-F238E27FC236}">
                <a16:creationId xmlns:a16="http://schemas.microsoft.com/office/drawing/2014/main" id="{E1F96FB7-CB58-4253-9C65-6852AD5A8AB7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BAB883AD-7D6B-4EC3-8FBC-DA0EE42FB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4686" y="1478410"/>
            <a:ext cx="6423802" cy="363253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ED6D3BD4-1ACF-4C20-A4A8-D75B8B306157}"/>
              </a:ext>
            </a:extLst>
          </p:cNvPr>
          <p:cNvSpPr/>
          <p:nvPr/>
        </p:nvSpPr>
        <p:spPr>
          <a:xfrm>
            <a:off x="3876133" y="4867027"/>
            <a:ext cx="4593164" cy="1857442"/>
          </a:xfrm>
          <a:prstGeom prst="cloudCallout">
            <a:avLst>
              <a:gd name="adj1" fmla="val -53694"/>
              <a:gd name="adj2" fmla="val -962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br>
              <a:rPr lang="en-GB" dirty="0"/>
            </a:br>
            <a:r>
              <a:rPr lang="en-GB" dirty="0"/>
              <a:t>Fridge Freezer 300-800 W</a:t>
            </a:r>
          </a:p>
          <a:p>
            <a:pPr algn="ctr"/>
            <a:r>
              <a:rPr lang="en-GB" dirty="0"/>
              <a:t>Blender 300W</a:t>
            </a:r>
          </a:p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12E999-8239-4529-8DD2-3C8AD6B03CBF}"/>
              </a:ext>
            </a:extLst>
          </p:cNvPr>
          <p:cNvSpPr/>
          <p:nvPr/>
        </p:nvSpPr>
        <p:spPr>
          <a:xfrm>
            <a:off x="3876133" y="1863787"/>
            <a:ext cx="117051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u="sng" dirty="0"/>
              <a:t>Which, 2017</a:t>
            </a:r>
            <a:endParaRPr lang="en-GB" sz="1400" u="sng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0338E0-495E-4B3E-93E7-795977853198}"/>
              </a:ext>
            </a:extLst>
          </p:cNvPr>
          <p:cNvSpPr/>
          <p:nvPr/>
        </p:nvSpPr>
        <p:spPr>
          <a:xfrm>
            <a:off x="5312288" y="6017238"/>
            <a:ext cx="200721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u="sng" dirty="0"/>
              <a:t>WindSolarEnergy.org, 2009</a:t>
            </a:r>
            <a:endParaRPr lang="en-GB" sz="1200" u="sng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0DF2B-F455-4CF6-B251-84E5790DF00D}"/>
              </a:ext>
            </a:extLst>
          </p:cNvPr>
          <p:cNvSpPr/>
          <p:nvPr/>
        </p:nvSpPr>
        <p:spPr>
          <a:xfrm>
            <a:off x="9750858" y="5396974"/>
            <a:ext cx="105349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u="sng" dirty="0"/>
              <a:t>Maplin, 2017</a:t>
            </a:r>
            <a:endParaRPr lang="en-GB" sz="1200" u="sng" dirty="0"/>
          </a:p>
        </p:txBody>
      </p:sp>
    </p:spTree>
    <p:extLst>
      <p:ext uri="{BB962C8B-B14F-4D97-AF65-F5344CB8AC3E}">
        <p14:creationId xmlns:p14="http://schemas.microsoft.com/office/powerpoint/2010/main" val="1037106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Positives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1556401" y="1496234"/>
            <a:ext cx="8598907" cy="4317338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20 Year Operating Life</a:t>
            </a:r>
          </a:p>
          <a:p>
            <a:pPr>
              <a:lnSpc>
                <a:spcPct val="150000"/>
              </a:lnSpc>
            </a:pPr>
            <a:r>
              <a:rPr lang="en-US" dirty="0"/>
              <a:t>Little Maintenance – </a:t>
            </a:r>
            <a:r>
              <a:rPr lang="en-US" i="1" dirty="0"/>
              <a:t>Possible inverter changeover £1,000-£2,000 </a:t>
            </a:r>
            <a:r>
              <a:rPr lang="en-US" u="sng" dirty="0"/>
              <a:t>Which, 2017</a:t>
            </a:r>
            <a:endParaRPr lang="en-US" i="1" u="sng" dirty="0"/>
          </a:p>
          <a:p>
            <a:pPr>
              <a:lnSpc>
                <a:spcPct val="150000"/>
              </a:lnSpc>
            </a:pPr>
            <a:r>
              <a:rPr lang="en-US" dirty="0"/>
              <a:t>Low Operational Costs</a:t>
            </a:r>
          </a:p>
          <a:p>
            <a:pPr>
              <a:lnSpc>
                <a:spcPct val="150000"/>
              </a:lnSpc>
            </a:pPr>
            <a:r>
              <a:rPr lang="en-US" dirty="0"/>
              <a:t>Domestic Capabilities – Off-grid Capabilities</a:t>
            </a:r>
          </a:p>
          <a:p>
            <a:pPr>
              <a:lnSpc>
                <a:spcPct val="150000"/>
              </a:lnSpc>
            </a:pPr>
            <a:r>
              <a:rPr lang="en-US" dirty="0"/>
              <a:t>Purchase cost decreased </a:t>
            </a:r>
            <a:r>
              <a:rPr lang="en-GB" dirty="0"/>
              <a:t>80% since 1980</a:t>
            </a:r>
          </a:p>
          <a:p>
            <a:pPr>
              <a:lnSpc>
                <a:spcPct val="150000"/>
              </a:lnSpc>
            </a:pPr>
            <a:r>
              <a:rPr lang="en-GB" dirty="0"/>
              <a:t>Renewable – Natural Resource</a:t>
            </a:r>
          </a:p>
          <a:p>
            <a:pPr>
              <a:lnSpc>
                <a:spcPct val="150000"/>
              </a:lnSpc>
            </a:pPr>
            <a:r>
              <a:rPr lang="en-GB" dirty="0"/>
              <a:t>Space Efficiency – Free Land Below</a:t>
            </a:r>
          </a:p>
          <a:p>
            <a:pPr>
              <a:lnSpc>
                <a:spcPct val="150000"/>
              </a:lnSpc>
            </a:pPr>
            <a:r>
              <a:rPr lang="en-GB" dirty="0"/>
              <a:t>Onshore Cheaper than Offshore - </a:t>
            </a:r>
            <a:r>
              <a:rPr lang="en-GB" i="1" dirty="0"/>
              <a:t>8p / kWh (GAS 4-7p / kWh) </a:t>
            </a:r>
            <a:r>
              <a:rPr lang="en-US" u="sng" dirty="0"/>
              <a:t>The Green Age, 2013</a:t>
            </a:r>
            <a:endParaRPr lang="en-US" i="1" dirty="0"/>
          </a:p>
        </p:txBody>
      </p:sp>
      <p:pic>
        <p:nvPicPr>
          <p:cNvPr id="8" name="Picture 7" descr="Crest of TSD.png">
            <a:extLst>
              <a:ext uri="{FF2B5EF4-FFF2-40B4-BE49-F238E27FC236}">
                <a16:creationId xmlns:a16="http://schemas.microsoft.com/office/drawing/2014/main" id="{E1F96FB7-CB58-4253-9C65-6852AD5A8AB7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4386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1964773" y="1496234"/>
            <a:ext cx="6966163" cy="4317338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Planning Consultations</a:t>
            </a:r>
          </a:p>
          <a:p>
            <a:pPr>
              <a:lnSpc>
                <a:spcPct val="150000"/>
              </a:lnSpc>
            </a:pPr>
            <a:r>
              <a:rPr lang="en-US" dirty="0"/>
              <a:t>Noise – </a:t>
            </a:r>
            <a:r>
              <a:rPr lang="en-US" i="1" dirty="0"/>
              <a:t>Equivalent Family Car Travelling 70mph</a:t>
            </a:r>
          </a:p>
          <a:p>
            <a:pPr>
              <a:lnSpc>
                <a:spcPct val="150000"/>
              </a:lnSpc>
            </a:pPr>
            <a:r>
              <a:rPr lang="en-US" dirty="0"/>
              <a:t>Building Mounted – Capacity of Building’s Structural Integrity</a:t>
            </a:r>
          </a:p>
          <a:p>
            <a:pPr>
              <a:lnSpc>
                <a:spcPct val="150000"/>
              </a:lnSpc>
            </a:pPr>
            <a:r>
              <a:rPr lang="en-US" dirty="0"/>
              <a:t>Location Dependent</a:t>
            </a:r>
          </a:p>
          <a:p>
            <a:pPr>
              <a:lnSpc>
                <a:spcPct val="150000"/>
              </a:lnSpc>
            </a:pPr>
            <a:r>
              <a:rPr lang="en-US" dirty="0"/>
              <a:t>Wildlife</a:t>
            </a:r>
          </a:p>
          <a:p>
            <a:pPr lvl="1">
              <a:lnSpc>
                <a:spcPct val="150000"/>
              </a:lnSpc>
            </a:pPr>
            <a:r>
              <a:rPr lang="en-US" i="1" dirty="0"/>
              <a:t>Avian Fatalities U.S </a:t>
            </a:r>
            <a:r>
              <a:rPr lang="en-GB" i="1" dirty="0"/>
              <a:t>10,000 - 440,000 (</a:t>
            </a:r>
            <a:r>
              <a:rPr lang="en-GB" i="1" dirty="0" err="1"/>
              <a:t>Maehlum</a:t>
            </a:r>
            <a:r>
              <a:rPr lang="en-GB" i="1" dirty="0"/>
              <a:t>, M. A, 2015)</a:t>
            </a:r>
          </a:p>
          <a:p>
            <a:pPr lvl="1">
              <a:lnSpc>
                <a:spcPct val="150000"/>
              </a:lnSpc>
            </a:pPr>
            <a:r>
              <a:rPr lang="en-GB" dirty="0"/>
              <a:t>“</a:t>
            </a:r>
            <a:r>
              <a:rPr lang="en-GB" i="1" dirty="0"/>
              <a:t>Collision risk to underwater habitat loss, noise, vibration and electromagnetic fields” (</a:t>
            </a:r>
            <a:r>
              <a:rPr lang="en-GB" i="1" dirty="0" err="1"/>
              <a:t>Sahla</a:t>
            </a:r>
            <a:r>
              <a:rPr lang="en-GB" i="1" dirty="0"/>
              <a:t>, M et al, 2016)</a:t>
            </a:r>
            <a:endParaRPr lang="en-US" i="1" dirty="0"/>
          </a:p>
          <a:p>
            <a:pPr>
              <a:lnSpc>
                <a:spcPct val="150000"/>
              </a:lnSpc>
            </a:pPr>
            <a:r>
              <a:rPr lang="en-US" dirty="0"/>
              <a:t>Fluctuating Natural Resource – </a:t>
            </a:r>
            <a:r>
              <a:rPr lang="en-US" i="1" dirty="0"/>
              <a:t>Storage?</a:t>
            </a:r>
          </a:p>
          <a:p>
            <a:pPr>
              <a:lnSpc>
                <a:spcPct val="150000"/>
              </a:lnSpc>
            </a:pPr>
            <a:r>
              <a:rPr lang="en-US" dirty="0"/>
              <a:t>E.S.T Study 2009 – Not Suitable for All Homes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  <p:pic>
        <p:nvPicPr>
          <p:cNvPr id="8" name="Picture 7" descr="Crest of TSD.png">
            <a:extLst>
              <a:ext uri="{FF2B5EF4-FFF2-40B4-BE49-F238E27FC236}">
                <a16:creationId xmlns:a16="http://schemas.microsoft.com/office/drawing/2014/main" id="{E1F96FB7-CB58-4253-9C65-6852AD5A8AB7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88677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Wind Turbine Noise Levels">
            <a:extLst>
              <a:ext uri="{FF2B5EF4-FFF2-40B4-BE49-F238E27FC236}">
                <a16:creationId xmlns:a16="http://schemas.microsoft.com/office/drawing/2014/main" id="{F31C9AA7-931A-4B5F-BCFC-DDE045CF6E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7299" y="0"/>
            <a:ext cx="9817085" cy="686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2">
            <a:extLst>
              <a:ext uri="{FF2B5EF4-FFF2-40B4-BE49-F238E27FC236}">
                <a16:creationId xmlns:a16="http://schemas.microsoft.com/office/drawing/2014/main" id="{D2710149-7564-4CDE-B4CF-542745F8CF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 rot="16200000">
            <a:off x="-2241666" y="57608"/>
            <a:ext cx="6411849" cy="1320800"/>
          </a:xfrm>
        </p:spPr>
        <p:txBody>
          <a:bodyPr/>
          <a:lstStyle/>
          <a:p>
            <a:r>
              <a:rPr lang="en-US" dirty="0"/>
              <a:t>Noise In Context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A76638-6C2A-449E-A060-4CB114728421}"/>
              </a:ext>
            </a:extLst>
          </p:cNvPr>
          <p:cNvSpPr/>
          <p:nvPr/>
        </p:nvSpPr>
        <p:spPr>
          <a:xfrm rot="16200000">
            <a:off x="157210" y="5548313"/>
            <a:ext cx="161409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u="sng" dirty="0"/>
              <a:t>The Green Age, 2013</a:t>
            </a:r>
            <a:endParaRPr lang="en-GB" sz="1200" u="sng" dirty="0"/>
          </a:p>
        </p:txBody>
      </p:sp>
    </p:spTree>
    <p:extLst>
      <p:ext uri="{BB962C8B-B14F-4D97-AF65-F5344CB8AC3E}">
        <p14:creationId xmlns:p14="http://schemas.microsoft.com/office/powerpoint/2010/main" val="3751766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>
          <a:xfrm>
            <a:off x="1760587" y="1368919"/>
            <a:ext cx="9682730" cy="431733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Renewable Energy Applications for Existing Buildings. Hayter, S. J. and </a:t>
            </a:r>
            <a:r>
              <a:rPr lang="en-GB" sz="1400" dirty="0" err="1"/>
              <a:t>Kandt</a:t>
            </a:r>
            <a:r>
              <a:rPr lang="en-GB" sz="1400" dirty="0"/>
              <a:t>, A.</a:t>
            </a:r>
            <a:endParaRPr lang="en-US" sz="1400" dirty="0"/>
          </a:p>
          <a:p>
            <a:pPr>
              <a:lnSpc>
                <a:spcPct val="150000"/>
              </a:lnSpc>
            </a:pPr>
            <a:r>
              <a:rPr lang="en-US" sz="1400" dirty="0"/>
              <a:t>WindSolarEnergy.org, 2009</a:t>
            </a:r>
            <a:br>
              <a:rPr lang="en-US" sz="1400" dirty="0"/>
            </a:br>
            <a:r>
              <a:rPr lang="en-US" sz="1400" dirty="0"/>
              <a:t>http://www.windsolarenergy.org/Solar-wind-power-just-one-appliance</a:t>
            </a:r>
          </a:p>
          <a:p>
            <a:pPr>
              <a:lnSpc>
                <a:spcPct val="150000"/>
              </a:lnSpc>
            </a:pPr>
            <a:r>
              <a:rPr lang="en-US" sz="1400" dirty="0" err="1"/>
              <a:t>Energy.Gov</a:t>
            </a:r>
            <a:r>
              <a:rPr lang="en-US" sz="1400" dirty="0"/>
              <a:t>, 2017</a:t>
            </a:r>
            <a:br>
              <a:rPr lang="en-US" sz="1400" dirty="0"/>
            </a:br>
            <a:r>
              <a:rPr lang="en-US" sz="1400" dirty="0"/>
              <a:t>https://www.energy.gov/eere/wind/advantages-and-challenges-wind-energy</a:t>
            </a:r>
          </a:p>
          <a:p>
            <a:pPr>
              <a:lnSpc>
                <a:spcPct val="150000"/>
              </a:lnSpc>
            </a:pPr>
            <a:r>
              <a:rPr lang="en-GB" sz="1400" dirty="0" err="1"/>
              <a:t>Maehlum</a:t>
            </a:r>
            <a:r>
              <a:rPr lang="en-GB" sz="1400" dirty="0"/>
              <a:t>, M. A, 2015 </a:t>
            </a:r>
            <a:br>
              <a:rPr lang="en-GB" sz="1400" i="1" dirty="0"/>
            </a:br>
            <a:r>
              <a:rPr lang="en-US" sz="1400" dirty="0"/>
              <a:t>http://energyinformative.org/wind-energy-pros-and-cons/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The Green Age, 2013</a:t>
            </a:r>
            <a:br>
              <a:rPr lang="en-US" sz="1400" dirty="0"/>
            </a:br>
            <a:r>
              <a:rPr lang="en-US" sz="1400" dirty="0"/>
              <a:t>https://www.thegreenage.co.uk/advantages-of-onshore-wind-turbines/</a:t>
            </a:r>
          </a:p>
          <a:p>
            <a:pPr>
              <a:lnSpc>
                <a:spcPct val="150000"/>
              </a:lnSpc>
            </a:pPr>
            <a:r>
              <a:rPr lang="en-US" sz="1400" dirty="0"/>
              <a:t>Which, 2017</a:t>
            </a:r>
            <a:br>
              <a:rPr lang="en-US" sz="1400" dirty="0"/>
            </a:br>
            <a:r>
              <a:rPr lang="en-US" sz="1400" dirty="0"/>
              <a:t>https://www.which.co.uk/reviews/wind-turbines/article/installing-a-wind-turbine/pros-and-cons-of-wind-power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Role of benthic habitat distribution data in coastal water wind turbine site selection. </a:t>
            </a:r>
            <a:r>
              <a:rPr lang="en-GB" sz="1400" dirty="0" err="1"/>
              <a:t>Sahla</a:t>
            </a:r>
            <a:r>
              <a:rPr lang="en-GB" sz="1400" dirty="0"/>
              <a:t>, M et Al, 2016</a:t>
            </a:r>
            <a:endParaRPr lang="en-US" sz="1400" dirty="0"/>
          </a:p>
          <a:p>
            <a:pPr>
              <a:lnSpc>
                <a:spcPct val="150000"/>
              </a:lnSpc>
            </a:pPr>
            <a:r>
              <a:rPr lang="en-GB" sz="1400" dirty="0"/>
              <a:t>Future on Power Electronics for Wind Turbine Systems. </a:t>
            </a:r>
            <a:r>
              <a:rPr lang="en-GB" sz="1400" dirty="0" err="1"/>
              <a:t>Blaabjerg</a:t>
            </a:r>
            <a:r>
              <a:rPr lang="en-GB" sz="1400" dirty="0"/>
              <a:t>, F. 2013</a:t>
            </a:r>
            <a:br>
              <a:rPr lang="en-GB" sz="1400" dirty="0"/>
            </a:br>
            <a:r>
              <a:rPr lang="en-GB" sz="1400" dirty="0"/>
              <a:t>http://ieeexplore.ieee.org/document/6573352/?part=1</a:t>
            </a:r>
          </a:p>
          <a:p>
            <a:pPr>
              <a:lnSpc>
                <a:spcPct val="150000"/>
              </a:lnSpc>
            </a:pPr>
            <a:r>
              <a:rPr lang="en-GB" sz="1400" dirty="0"/>
              <a:t>This Is How Wind Turbines Work. </a:t>
            </a:r>
            <a:r>
              <a:rPr lang="en-GB" sz="1400" dirty="0" err="1"/>
              <a:t>Sohail</a:t>
            </a:r>
            <a:r>
              <a:rPr lang="en-GB" sz="1400" dirty="0"/>
              <a:t>, U. 2017</a:t>
            </a:r>
            <a:br>
              <a:rPr lang="en-GB" sz="1400" dirty="0"/>
            </a:br>
            <a:r>
              <a:rPr lang="en-GB" sz="1200" dirty="0"/>
              <a:t>http://wonderfulengineering.com/wind-turbines-work/</a:t>
            </a:r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endParaRPr lang="en-GB" sz="1400" dirty="0"/>
          </a:p>
          <a:p>
            <a:pPr>
              <a:lnSpc>
                <a:spcPct val="150000"/>
              </a:lnSpc>
            </a:pPr>
            <a:endParaRPr lang="en-US" sz="1400" dirty="0"/>
          </a:p>
        </p:txBody>
      </p:sp>
      <p:pic>
        <p:nvPicPr>
          <p:cNvPr id="8" name="Picture 7" descr="Crest of TSD.png">
            <a:extLst>
              <a:ext uri="{FF2B5EF4-FFF2-40B4-BE49-F238E27FC236}">
                <a16:creationId xmlns:a16="http://schemas.microsoft.com/office/drawing/2014/main" id="{E1F96FB7-CB58-4253-9C65-6852AD5A8AB7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64968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6" name="Rectangle 8"/>
          <p:cNvSpPr>
            <a:spLocks noGrp="1" noChangeArrowheads="1"/>
          </p:cNvSpPr>
          <p:nvPr>
            <p:ph type="ctrTitle"/>
          </p:nvPr>
        </p:nvSpPr>
        <p:spPr>
          <a:xfrm>
            <a:off x="876300" y="2404534"/>
            <a:ext cx="8400120" cy="1646302"/>
          </a:xfrm>
        </p:spPr>
        <p:txBody>
          <a:bodyPr/>
          <a:lstStyle/>
          <a:p>
            <a:r>
              <a:rPr lang="en-US" dirty="0"/>
              <a:t>Thanks For Listening</a:t>
            </a:r>
          </a:p>
        </p:txBody>
      </p:sp>
      <p:sp>
        <p:nvSpPr>
          <p:cNvPr id="89097" name="Rectangle 9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Ashley J. Wood</a:t>
            </a:r>
          </a:p>
          <a:p>
            <a:r>
              <a:rPr lang="en-US" i="1" dirty="0"/>
              <a:t>P145687</a:t>
            </a:r>
          </a:p>
          <a:p>
            <a:r>
              <a:rPr lang="en-US" dirty="0"/>
              <a:t>UWTSD Swansea</a:t>
            </a:r>
          </a:p>
          <a:p>
            <a:endParaRPr lang="en-US" dirty="0"/>
          </a:p>
        </p:txBody>
      </p:sp>
      <p:pic>
        <p:nvPicPr>
          <p:cNvPr id="4" name="Picture 3" descr="Crest of TSD.png">
            <a:extLst>
              <a:ext uri="{FF2B5EF4-FFF2-40B4-BE49-F238E27FC236}">
                <a16:creationId xmlns:a16="http://schemas.microsoft.com/office/drawing/2014/main" id="{C20E679C-FDA7-4463-BAD0-A4F29E622C0A}"/>
              </a:ext>
            </a:extLst>
          </p:cNvPr>
          <p:cNvPicPr/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5670" y="5379406"/>
            <a:ext cx="1056039" cy="1148860"/>
          </a:xfrm>
          <a:prstGeom prst="rect">
            <a:avLst/>
          </a:prstGeom>
          <a:noFill/>
          <a:ln>
            <a:noFill/>
          </a:ln>
          <a:effectLst>
            <a:outerShdw blurRad="50800" dist="63500" dir="5400000" algn="t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573976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6836B0F-2395-43B9-BBEF-90A78CA70F2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Sales strategy presentation (widescreen)</Template>
  <TotalTime>81</TotalTime>
  <Words>407</Words>
  <Application>Microsoft Office PowerPoint</Application>
  <PresentationFormat>Widescreen</PresentationFormat>
  <Paragraphs>79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Trebuchet MS</vt:lpstr>
      <vt:lpstr>Wingdings 3</vt:lpstr>
      <vt:lpstr>Facet</vt:lpstr>
      <vt:lpstr>Wind Turbines</vt:lpstr>
      <vt:lpstr>The Technology</vt:lpstr>
      <vt:lpstr>How The System Works</vt:lpstr>
      <vt:lpstr>The Uptake</vt:lpstr>
      <vt:lpstr>Location</vt:lpstr>
      <vt:lpstr>Consumer Market</vt:lpstr>
      <vt:lpstr>Positives</vt:lpstr>
      <vt:lpstr>Negatives</vt:lpstr>
      <vt:lpstr>Noise In Context</vt:lpstr>
      <vt:lpstr>References</vt:lpstr>
      <vt:lpstr>Thanks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Vertical Axis Wind Turbines</dc:title>
  <dc:creator>Ashley Wood</dc:creator>
  <cp:keywords/>
  <cp:lastModifiedBy>Ashley Wood</cp:lastModifiedBy>
  <cp:revision>11</cp:revision>
  <dcterms:created xsi:type="dcterms:W3CDTF">2017-11-23T17:35:20Z</dcterms:created>
  <dcterms:modified xsi:type="dcterms:W3CDTF">2017-12-11T10:03:16Z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TC034180659991</vt:lpwstr>
  </property>
</Properties>
</file>