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4"/>
  </p:notesMasterIdLst>
  <p:sldIdLst>
    <p:sldId id="272" r:id="rId2"/>
    <p:sldId id="265" r:id="rId3"/>
    <p:sldId id="257" r:id="rId4"/>
    <p:sldId id="270" r:id="rId5"/>
    <p:sldId id="259" r:id="rId6"/>
    <p:sldId id="266" r:id="rId7"/>
    <p:sldId id="258" r:id="rId8"/>
    <p:sldId id="260" r:id="rId9"/>
    <p:sldId id="261" r:id="rId10"/>
    <p:sldId id="262" r:id="rId11"/>
    <p:sldId id="271" r:id="rId12"/>
    <p:sldId id="263" r:id="rId13"/>
  </p:sldIdLst>
  <p:sldSz cx="9144000" cy="5143500" type="screen16x9"/>
  <p:notesSz cx="6858000" cy="9144000"/>
  <p:embeddedFontLst>
    <p:embeddedFont>
      <p:font typeface="Roboto" panose="02000000000000000000" pitchFamily="2" charset="0"/>
      <p:regular r:id="rId15"/>
      <p:bold r:id="rId16"/>
      <p:italic r:id="rId17"/>
      <p:boldItalic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521415D9-36F7-43E2-AB2F-B90AF26B5E84}">
      <p14:sectionLst xmlns:p14="http://schemas.microsoft.com/office/powerpoint/2010/main">
        <p14:section name="Untitled Section" id="{C1B0F65E-8378-4633-AC8D-429BD605212A}">
          <p14:sldIdLst>
            <p14:sldId id="272"/>
            <p14:sldId id="265"/>
            <p14:sldId id="257"/>
            <p14:sldId id="270"/>
            <p14:sldId id="259"/>
            <p14:sldId id="266"/>
            <p14:sldId id="258"/>
            <p14:sldId id="260"/>
            <p14:sldId id="261"/>
            <p14:sldId id="262"/>
            <p14:sldId id="271"/>
            <p14:sldId id="26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47" autoAdjust="0"/>
  </p:normalViewPr>
  <p:slideViewPr>
    <p:cSldViewPr snapToGrid="0">
      <p:cViewPr varScale="1">
        <p:scale>
          <a:sx n="78" d="100"/>
          <a:sy n="78" d="100"/>
        </p:scale>
        <p:origin x="940" y="5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932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196341dcfc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196341dcfc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196341dcfcc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196341dcfcc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1610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196341dcfcc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196341dcfcc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196341dcfcc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196341dcfcc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196341dcfcc_0_1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196341dcfcc_0_1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196341dcfcc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196341dcfcc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196341dcfcc_0_1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196341dcfcc_0_1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21" name="Google Shape;21;p3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" name="Google Shape;26;p3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oogle Shape;29;p4"/>
          <p:cNvGrpSpPr/>
          <p:nvPr/>
        </p:nvGrpSpPr>
        <p:grpSpPr>
          <a:xfrm>
            <a:off x="0" y="3903669"/>
            <a:ext cx="9144000" cy="1239925"/>
            <a:chOff x="0" y="3903669"/>
            <a:chExt cx="9144000" cy="1239925"/>
          </a:xfrm>
        </p:grpSpPr>
        <p:sp>
          <p:nvSpPr>
            <p:cNvPr id="30" name="Google Shape;30;p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" name="Google Shape;35;p4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5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body" idx="1"/>
          </p:nvPr>
        </p:nvSpPr>
        <p:spPr>
          <a:xfrm>
            <a:off x="311700" y="1229975"/>
            <a:ext cx="39999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body" idx="2"/>
          </p:nvPr>
        </p:nvSpPr>
        <p:spPr>
          <a:xfrm>
            <a:off x="4832400" y="1229975"/>
            <a:ext cx="39999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/>
          <p:nvPr/>
        </p:nvSpPr>
        <p:spPr>
          <a:xfrm>
            <a:off x="4572000" y="-1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1" name="Google Shape;6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2" name="Google Shape;62;p9"/>
          <p:cNvSpPr txBox="1">
            <a:spLocks noGrp="1"/>
          </p:cNvSpPr>
          <p:nvPr>
            <p:ph type="title"/>
          </p:nvPr>
        </p:nvSpPr>
        <p:spPr>
          <a:xfrm>
            <a:off x="265500" y="1151100"/>
            <a:ext cx="4045200" cy="15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26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>
            <a:spLocks noGrp="1"/>
          </p:cNvSpPr>
          <p:nvPr>
            <p:ph type="body" idx="1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68" name="Google Shape;68;p10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11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71" name="Google Shape;71;p1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11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11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11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11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6" name="Google Shape;76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256050"/>
            <a:ext cx="8520600" cy="2030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7" name="Google Shape;77;p11"/>
          <p:cNvSpPr txBox="1">
            <a:spLocks noGrp="1"/>
          </p:cNvSpPr>
          <p:nvPr>
            <p:ph type="body" idx="1"/>
          </p:nvPr>
        </p:nvSpPr>
        <p:spPr>
          <a:xfrm>
            <a:off x="311700" y="3369225"/>
            <a:ext cx="8520600" cy="128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geometric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5" r:id="rId5"/>
    <p:sldLayoutId id="2147483656" r:id="rId6"/>
    <p:sldLayoutId id="2147483657" r:id="rId7"/>
    <p:sldLayoutId id="2147483658" r:id="rId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9212824-D7F1-1431-3ECB-9515686EC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409999"/>
            <a:ext cx="8520600" cy="128817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Role of Flexible Working about Diversity and Inclusion in the Next plc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F24812-363D-7575-03AD-8166DAE4F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700" y="1804307"/>
            <a:ext cx="8520600" cy="2764568"/>
          </a:xfrm>
        </p:spPr>
        <p:txBody>
          <a:bodyPr/>
          <a:lstStyle/>
          <a:p>
            <a:pPr marL="114300" indent="0">
              <a:buNone/>
            </a:pPr>
            <a:r>
              <a:rPr lang="en-GB" dirty="0"/>
              <a:t>Programme          : BA Business Management</a:t>
            </a:r>
          </a:p>
          <a:p>
            <a:pPr marL="114300" indent="0">
              <a:buNone/>
            </a:pPr>
            <a:r>
              <a:rPr lang="en-GB" dirty="0"/>
              <a:t>Module                  : Managing People</a:t>
            </a:r>
          </a:p>
          <a:p>
            <a:pPr marL="114300" indent="0">
              <a:buNone/>
            </a:pPr>
            <a:r>
              <a:rPr lang="en-GB" dirty="0"/>
              <a:t>Module code        : LCBB5004 – Assessment 1</a:t>
            </a:r>
          </a:p>
          <a:p>
            <a:pPr marL="114300" indent="0">
              <a:buNone/>
            </a:pPr>
            <a:r>
              <a:rPr lang="en-GB" dirty="0"/>
              <a:t>Assignment title  : Individual Presentation</a:t>
            </a:r>
          </a:p>
          <a:p>
            <a:pPr marL="114300" indent="0">
              <a:buNone/>
            </a:pPr>
            <a:r>
              <a:rPr lang="en-GB" dirty="0"/>
              <a:t>Student name      : Vasilica Gherasim</a:t>
            </a:r>
          </a:p>
          <a:p>
            <a:pPr marL="114300" indent="0">
              <a:buNone/>
            </a:pPr>
            <a:r>
              <a:rPr lang="en-GB" dirty="0"/>
              <a:t>Student ID            : 2110943</a:t>
            </a:r>
          </a:p>
          <a:p>
            <a:pPr marL="114300" indent="0">
              <a:buNone/>
            </a:pPr>
            <a:r>
              <a:rPr lang="en-GB" dirty="0"/>
              <a:t>Lecturer                : Dr Mushfiqur Rahman </a:t>
            </a:r>
          </a:p>
        </p:txBody>
      </p:sp>
    </p:spTree>
    <p:extLst>
      <p:ext uri="{BB962C8B-B14F-4D97-AF65-F5344CB8AC3E}">
        <p14:creationId xmlns:p14="http://schemas.microsoft.com/office/powerpoint/2010/main" val="94026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CF644-BF41-207E-0358-CC91D4882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926" y="114301"/>
            <a:ext cx="3352800" cy="1066799"/>
          </a:xfrm>
        </p:spPr>
        <p:txBody>
          <a:bodyPr>
            <a:normAutofit/>
          </a:bodyPr>
          <a:lstStyle/>
          <a:p>
            <a:r>
              <a:rPr lang="en-GB" sz="4800" dirty="0"/>
              <a:t>Agenda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15F7DA-16A2-3E6B-D048-AAB2A3B3AF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700" y="1282700"/>
            <a:ext cx="8520600" cy="3368425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2400" dirty="0"/>
              <a:t>Introduction</a:t>
            </a:r>
          </a:p>
          <a:p>
            <a:pPr algn="l"/>
            <a:r>
              <a:rPr lang="en-GB" sz="2400" dirty="0"/>
              <a:t>Benefits of flexible work </a:t>
            </a:r>
          </a:p>
          <a:p>
            <a:pPr algn="l"/>
            <a:r>
              <a:rPr lang="en-GB" sz="2400" dirty="0"/>
              <a:t>Role of flexible working about diversity and inclusion </a:t>
            </a:r>
          </a:p>
          <a:p>
            <a:pPr algn="l"/>
            <a:r>
              <a:rPr lang="en-GB" sz="2400" dirty="0"/>
              <a:t>Diversity</a:t>
            </a:r>
          </a:p>
          <a:p>
            <a:pPr algn="l"/>
            <a:r>
              <a:rPr lang="en-GB" sz="2400" dirty="0"/>
              <a:t>Inclusion</a:t>
            </a:r>
          </a:p>
          <a:p>
            <a:pPr algn="l"/>
            <a:r>
              <a:rPr lang="en-GB" sz="2400" dirty="0"/>
              <a:t> Human Resources</a:t>
            </a:r>
          </a:p>
          <a:p>
            <a:pPr algn="l"/>
            <a:r>
              <a:rPr lang="en-GB" sz="2400" dirty="0"/>
              <a:t>Role of HR</a:t>
            </a:r>
          </a:p>
          <a:p>
            <a:pPr algn="l"/>
            <a:r>
              <a:rPr lang="en-GB" sz="2400" dirty="0"/>
              <a:t>Conclusion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239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>
            <a:spLocks noGrp="1"/>
          </p:cNvSpPr>
          <p:nvPr>
            <p:ph type="title"/>
          </p:nvPr>
        </p:nvSpPr>
        <p:spPr>
          <a:xfrm>
            <a:off x="528475" y="410000"/>
            <a:ext cx="16788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208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endParaRPr sz="2080" b="1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endParaRPr sz="2700"/>
          </a:p>
        </p:txBody>
      </p:sp>
      <p:sp>
        <p:nvSpPr>
          <p:cNvPr id="92" name="Google Shape;92;p14"/>
          <p:cNvSpPr txBox="1">
            <a:spLocks noGrp="1"/>
          </p:cNvSpPr>
          <p:nvPr>
            <p:ph type="body" idx="1"/>
          </p:nvPr>
        </p:nvSpPr>
        <p:spPr>
          <a:xfrm>
            <a:off x="341250" y="1220025"/>
            <a:ext cx="43491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238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Times New Roman"/>
              <a:buChar char="●"/>
            </a:pPr>
            <a:r>
              <a:rPr lang="en-GB" sz="1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presents a comprehensive discussion on flexible working in the workplace about its diversity and inclusion.</a:t>
            </a:r>
            <a:endParaRPr sz="15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238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Times New Roman"/>
              <a:buChar char="●"/>
            </a:pPr>
            <a:r>
              <a:rPr lang="en-GB" sz="1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presentation vividly presents the role of flexible working about its inclusion and diversity with relevant examples. </a:t>
            </a:r>
            <a:endParaRPr sz="15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3" name="Google Shape;9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26725" y="758725"/>
            <a:ext cx="4118750" cy="311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DE043-B4C4-CDFE-60EC-1BF136BD6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14300"/>
            <a:ext cx="6756399" cy="838200"/>
          </a:xfrm>
        </p:spPr>
        <p:txBody>
          <a:bodyPr>
            <a:noAutofit/>
          </a:bodyPr>
          <a:lstStyle/>
          <a:p>
            <a:r>
              <a:rPr lang="en-GB" sz="4400" dirty="0"/>
              <a:t>Benefits of Flexible WORK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501558-F341-EF3B-3431-C8A84CEAE9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83224"/>
            <a:ext cx="8209949" cy="406027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C59B98-C44E-8D01-F799-C1C96BBCD8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500" y="1083224"/>
            <a:ext cx="7968700" cy="3945975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16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 txBox="1">
            <a:spLocks noGrp="1"/>
          </p:cNvSpPr>
          <p:nvPr>
            <p:ph type="title"/>
          </p:nvPr>
        </p:nvSpPr>
        <p:spPr>
          <a:xfrm>
            <a:off x="311700" y="165100"/>
            <a:ext cx="4358700" cy="16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ym typeface="Times New Roman"/>
              </a:rPr>
              <a:t>Role of Flexible working about diversity and inclusion in the Next plc</a:t>
            </a:r>
            <a:endParaRPr sz="2400" dirty="0">
              <a:sym typeface="Times New Roman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/>
          </a:p>
        </p:txBody>
      </p:sp>
      <p:sp>
        <p:nvSpPr>
          <p:cNvPr id="106" name="Google Shape;106;p16"/>
          <p:cNvSpPr txBox="1">
            <a:spLocks noGrp="1"/>
          </p:cNvSpPr>
          <p:nvPr>
            <p:ph type="body" idx="1"/>
          </p:nvPr>
        </p:nvSpPr>
        <p:spPr>
          <a:xfrm>
            <a:off x="4891900" y="410000"/>
            <a:ext cx="4208100" cy="473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Times New Roman"/>
              <a:buChar char="●"/>
            </a:pPr>
            <a:r>
              <a:rPr lang="en-GB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Older people with disabilities, LGBTQ section, etc are included in this section.</a:t>
            </a:r>
            <a:endParaRPr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Times New Roman"/>
              <a:buChar char="●"/>
            </a:pPr>
            <a:r>
              <a:rPr lang="en-GB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Next plc allows a mother to work with the company for 70% of her schedule to manage her executive job post.  </a:t>
            </a:r>
            <a:endParaRPr dirty="0"/>
          </a:p>
        </p:txBody>
      </p:sp>
      <p:pic>
        <p:nvPicPr>
          <p:cNvPr id="107" name="Google Shape;107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000" y="1919600"/>
            <a:ext cx="4718499" cy="32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7A84D-9463-6C3F-79B9-95930EBBB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500" y="165101"/>
            <a:ext cx="4045200" cy="1108528"/>
          </a:xfrm>
        </p:spPr>
        <p:txBody>
          <a:bodyPr>
            <a:normAutofit/>
          </a:bodyPr>
          <a:lstStyle/>
          <a:p>
            <a:r>
              <a:rPr lang="en-GB" dirty="0"/>
              <a:t> Diversity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6C9775-29A3-74F9-EF67-B26509C819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687" y="2155187"/>
            <a:ext cx="4346825" cy="2962913"/>
          </a:xfrm>
          <a:prstGeom prst="rect">
            <a:avLst/>
          </a:prstGeom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B7496830-122C-EB41-5187-723A35A5E3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687" y="2155186"/>
            <a:ext cx="4457313" cy="2658113"/>
          </a:xfrm>
        </p:spPr>
        <p:txBody>
          <a:bodyPr/>
          <a:lstStyle/>
          <a:p>
            <a:pPr algn="l"/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DB0555-2D96-1170-32CA-83E81FB92943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Diversity in a workplace has a strong contribution to developing organizational culture through which every employee of the company has the same.</a:t>
            </a:r>
          </a:p>
          <a:p>
            <a:r>
              <a:rPr lang="en-GB" dirty="0"/>
              <a:t> Opportunity to grow, learn and contribute to the proper improvement of a company. </a:t>
            </a:r>
          </a:p>
          <a:p>
            <a:r>
              <a:rPr lang="en-GB" dirty="0"/>
              <a:t>The HR team has a sharp look for monitoring the diverse culture of a company for both current employees and in the recruitment process </a:t>
            </a:r>
          </a:p>
        </p:txBody>
      </p:sp>
    </p:spTree>
    <p:extLst>
      <p:ext uri="{BB962C8B-B14F-4D97-AF65-F5344CB8AC3E}">
        <p14:creationId xmlns:p14="http://schemas.microsoft.com/office/powerpoint/2010/main" val="4166949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5"/>
          <p:cNvSpPr txBox="1">
            <a:spLocks noGrp="1"/>
          </p:cNvSpPr>
          <p:nvPr>
            <p:ph type="title"/>
          </p:nvPr>
        </p:nvSpPr>
        <p:spPr>
          <a:xfrm>
            <a:off x="413301" y="1"/>
            <a:ext cx="3879300" cy="114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dirty="0">
                <a:sym typeface="Times New Roman"/>
              </a:rPr>
              <a:t>Inclusion </a:t>
            </a:r>
            <a:endParaRPr sz="3600" b="1" dirty="0">
              <a:sym typeface="Times New Roman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000" dirty="0"/>
          </a:p>
        </p:txBody>
      </p:sp>
      <p:sp>
        <p:nvSpPr>
          <p:cNvPr id="99" name="Google Shape;99;p15"/>
          <p:cNvSpPr txBox="1">
            <a:spLocks noGrp="1"/>
          </p:cNvSpPr>
          <p:nvPr>
            <p:ph type="body" idx="1"/>
          </p:nvPr>
        </p:nvSpPr>
        <p:spPr>
          <a:xfrm>
            <a:off x="4851400" y="410000"/>
            <a:ext cx="4165600" cy="415889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Times New Roman"/>
              <a:buChar char="●"/>
            </a:pPr>
            <a:r>
              <a:rPr lang="en-GB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Flexible working widens new opportunities for a group of disabled people being affected by different chronic and temporary diseases. </a:t>
            </a:r>
            <a:endParaRPr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Times New Roman"/>
              <a:buChar char="●"/>
            </a:pPr>
            <a:r>
              <a:rPr lang="en-GB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under-represented sections are highlighted through the flexible work frame.</a:t>
            </a:r>
            <a:endParaRPr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AB643A3-374D-DC59-7E89-0BE049E765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43001"/>
            <a:ext cx="4902200" cy="401319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7"/>
          <p:cNvSpPr txBox="1">
            <a:spLocks noGrp="1"/>
          </p:cNvSpPr>
          <p:nvPr>
            <p:ph type="title"/>
          </p:nvPr>
        </p:nvSpPr>
        <p:spPr>
          <a:xfrm>
            <a:off x="311700" y="114300"/>
            <a:ext cx="4819100" cy="76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b="1" dirty="0">
                <a:sym typeface="Times New Roman"/>
              </a:rPr>
              <a:t>Human Resources</a:t>
            </a:r>
            <a:endParaRPr b="1" dirty="0"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endParaRPr sz="2700" dirty="0"/>
          </a:p>
        </p:txBody>
      </p:sp>
      <p:sp>
        <p:nvSpPr>
          <p:cNvPr id="113" name="Google Shape;113;p17"/>
          <p:cNvSpPr txBox="1">
            <a:spLocks noGrp="1"/>
          </p:cNvSpPr>
          <p:nvPr>
            <p:ph type="body" idx="1"/>
          </p:nvPr>
        </p:nvSpPr>
        <p:spPr>
          <a:xfrm>
            <a:off x="0" y="876300"/>
            <a:ext cx="4877400" cy="42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Times New Roman"/>
              <a:buChar char="●"/>
            </a:pPr>
            <a:r>
              <a:rPr lang="en-GB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human resource department has a strong contribution to promoting diversity and inclusion in the workplace through flexible working.</a:t>
            </a:r>
            <a:endParaRPr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Times New Roman"/>
              <a:buChar char="●"/>
            </a:pPr>
            <a:r>
              <a:rPr lang="en-GB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human resources department is committed to finding out talent to increase its organizational development through the process of new recruitment. </a:t>
            </a:r>
            <a:endParaRPr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4" name="Google Shape;114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19925" y="620775"/>
            <a:ext cx="3961799" cy="3062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8"/>
          <p:cNvSpPr txBox="1">
            <a:spLocks noGrp="1"/>
          </p:cNvSpPr>
          <p:nvPr>
            <p:ph type="title"/>
          </p:nvPr>
        </p:nvSpPr>
        <p:spPr>
          <a:xfrm>
            <a:off x="311700" y="127000"/>
            <a:ext cx="3777700" cy="6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7596"/>
              <a:buFont typeface="Arial"/>
              <a:buNone/>
            </a:pPr>
            <a:r>
              <a:rPr lang="en-GB" sz="2700" dirty="0">
                <a:sym typeface="Times New Roman"/>
              </a:rPr>
              <a:t>Role of Human Resources</a:t>
            </a:r>
            <a:endParaRPr sz="2700" dirty="0"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0" name="Google Shape;120;p18"/>
          <p:cNvSpPr txBox="1">
            <a:spLocks noGrp="1"/>
          </p:cNvSpPr>
          <p:nvPr>
            <p:ph type="body" idx="1"/>
          </p:nvPr>
        </p:nvSpPr>
        <p:spPr>
          <a:xfrm>
            <a:off x="311700" y="939800"/>
            <a:ext cx="4260300" cy="36290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Times New Roman"/>
              <a:buChar char="●"/>
            </a:pPr>
            <a:r>
              <a:rPr lang="en-GB" sz="1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HR team has a sharp look for monitoring the diverse culture of a company for both current employees and in the recruitment process (</a:t>
            </a:r>
            <a:r>
              <a:rPr lang="en-GB" sz="1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Peoplematters</a:t>
            </a:r>
            <a:r>
              <a:rPr lang="en-GB" sz="1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2022). </a:t>
            </a:r>
            <a:endParaRPr sz="16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Times New Roman"/>
              <a:buChar char="●"/>
            </a:pPr>
            <a:r>
              <a:rPr lang="en-GB" sz="1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HR team has the responsibility to mentor youth groups through different community scheme programs. </a:t>
            </a:r>
            <a:endParaRPr sz="16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 sz="2000" dirty="0"/>
          </a:p>
        </p:txBody>
      </p:sp>
      <p:pic>
        <p:nvPicPr>
          <p:cNvPr id="121" name="Google Shape;12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83700" y="457200"/>
            <a:ext cx="4260300" cy="3339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9"/>
          <p:cNvSpPr txBox="1">
            <a:spLocks noGrp="1"/>
          </p:cNvSpPr>
          <p:nvPr>
            <p:ph type="title"/>
          </p:nvPr>
        </p:nvSpPr>
        <p:spPr>
          <a:xfrm>
            <a:off x="213150" y="410000"/>
            <a:ext cx="282215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dirty="0">
                <a:sym typeface="Times New Roman"/>
              </a:rPr>
              <a:t>Conclusion</a:t>
            </a:r>
            <a:endParaRPr sz="2080" b="1" dirty="0">
              <a:solidFill>
                <a:srgbClr val="000000"/>
              </a:solidFill>
              <a:latin typeface="Roboto" panose="02000000000000000000" pitchFamily="2" charset="0"/>
              <a:ea typeface="Roboto" panose="02000000000000000000" pitchFamily="2" charset="0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endParaRPr sz="2700" dirty="0"/>
          </a:p>
        </p:txBody>
      </p:sp>
      <p:sp>
        <p:nvSpPr>
          <p:cNvPr id="127" name="Google Shape;127;p19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43587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Times New Roman"/>
              <a:buChar char="●"/>
            </a:pPr>
            <a:r>
              <a:rPr lang="en-GB" sz="16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Throughout the presentation, the importance of flexible working is depicted in the context of inclusion and diversity.</a:t>
            </a:r>
            <a:endParaRPr sz="16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Times New Roman"/>
              <a:buChar char="●"/>
            </a:pPr>
            <a:r>
              <a:rPr lang="en-GB" sz="16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presentation gives a clear focus on the role of flexible working about its diversity and inclusion. </a:t>
            </a:r>
            <a:endParaRPr sz="16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8" name="Google Shape;12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74600" y="768575"/>
            <a:ext cx="3720125" cy="305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022A7-170F-80CC-5601-2E619C2A2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2116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0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ym typeface="Times New Roman"/>
              </a:rPr>
              <a:t>References</a:t>
            </a:r>
            <a:endParaRPr sz="2311" b="1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4" name="Google Shape;134;p20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4408200" cy="3509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r>
              <a:rPr lang="en-GB" sz="9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Gayeski, D. (2021) </a:t>
            </a:r>
            <a:r>
              <a:rPr lang="en-GB" sz="914" i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Flexible work can help expand diversity and inclusion efforts: Robin</a:t>
            </a:r>
            <a:r>
              <a:rPr lang="en-GB" sz="9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914" i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RSS</a:t>
            </a:r>
            <a:r>
              <a:rPr lang="en-GB" sz="9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at: https://robinpowered.com/blog/flexible-work-improvements-diversity-and-inclusion (Accessed: November 17, 2022).</a:t>
            </a:r>
            <a:endParaRPr sz="914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endParaRPr sz="914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r>
              <a:rPr lang="en-GB" sz="914" i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Inclusion and diversity</a:t>
            </a:r>
            <a:r>
              <a:rPr lang="en-GB" sz="9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(2022) </a:t>
            </a:r>
            <a:r>
              <a:rPr lang="en-GB" sz="914" i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Timewise</a:t>
            </a:r>
            <a:r>
              <a:rPr lang="en-GB" sz="9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at: https://timewise.co.uk/problems-we-solve/inclusion-and-diversity/#:~:text=What%20has%20flexible%20working%20got,part%2Dtime%20or%20flexible%20role (Accessed: November 17, 2022). </a:t>
            </a:r>
            <a:endParaRPr sz="914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endParaRPr sz="914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r>
              <a:rPr lang="en-GB" sz="889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Schloemer-Jarvis, A., Bader, B. and Böhm, S.A., 2022. The role of human resource practices for including persons with disabilities in the workforce: a systematic literature review. </a:t>
            </a:r>
            <a:r>
              <a:rPr lang="en-GB" sz="889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The International Journal of Human Resource Management</a:t>
            </a:r>
            <a:r>
              <a:rPr lang="en-GB" sz="889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89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33</a:t>
            </a:r>
            <a:r>
              <a:rPr lang="en-GB" sz="889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(1), pp.45-98.</a:t>
            </a:r>
            <a:endParaRPr sz="889">
              <a:solidFill>
                <a:srgbClr val="222222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endParaRPr sz="889">
              <a:solidFill>
                <a:srgbClr val="222222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-GB" sz="914" i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Well, we are being forced to attend to well-being!</a:t>
            </a:r>
            <a:r>
              <a:rPr lang="en-GB" sz="9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(2022) </a:t>
            </a:r>
            <a:r>
              <a:rPr lang="en-GB" sz="914" i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People Matters</a:t>
            </a:r>
            <a:r>
              <a:rPr lang="en-GB" sz="9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at: https://www.peoplematters.in/article/life-at-work/well-we-are-being-forced-to-attend-to-well-being-31556 (Accessed: November 17, 2022). </a:t>
            </a:r>
            <a:endParaRPr sz="914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endParaRPr sz="889">
              <a:solidFill>
                <a:srgbClr val="222222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endParaRPr sz="914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endParaRPr sz="914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r>
              <a:rPr lang="en-GB" sz="91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914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endParaRPr sz="200" b="1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95000"/>
              </a:lnSpc>
              <a:spcBef>
                <a:spcPts val="0"/>
              </a:spcBef>
              <a:spcAft>
                <a:spcPts val="1200"/>
              </a:spcAft>
              <a:buSzPts val="275"/>
              <a:buNone/>
            </a:pPr>
            <a:endParaRPr sz="35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577</Words>
  <Application>Microsoft Office PowerPoint</Application>
  <PresentationFormat>On-screen Show (16:9)</PresentationFormat>
  <Paragraphs>60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Times New Roman</vt:lpstr>
      <vt:lpstr>Roboto</vt:lpstr>
      <vt:lpstr>Arial</vt:lpstr>
      <vt:lpstr>Geometric</vt:lpstr>
      <vt:lpstr>Role of Flexible Working about Diversity and Inclusion in the Next plc</vt:lpstr>
      <vt:lpstr>Agenda</vt:lpstr>
      <vt:lpstr>Introduction </vt:lpstr>
      <vt:lpstr>Benefits of Flexible WORK </vt:lpstr>
      <vt:lpstr>Role of Flexible working about diversity and inclusion in the Next plc </vt:lpstr>
      <vt:lpstr> Diversity</vt:lpstr>
      <vt:lpstr>Inclusion  </vt:lpstr>
      <vt:lpstr>Human Resources </vt:lpstr>
      <vt:lpstr>Role of Human Resources </vt:lpstr>
      <vt:lpstr>Conclusion </vt:lpstr>
      <vt:lpstr>Thank you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Business Management Individual Presentation</dc:title>
  <dc:creator>Vas</dc:creator>
  <cp:lastModifiedBy>Vasilica Gherasim (2110943)</cp:lastModifiedBy>
  <cp:revision>3</cp:revision>
  <dcterms:modified xsi:type="dcterms:W3CDTF">2022-11-24T18:23:08Z</dcterms:modified>
</cp:coreProperties>
</file>