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754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023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746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707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45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360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754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89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737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88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02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62452-6749-48EC-AC70-3FE1710616A6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60837-2D3D-4D19-B1E7-17A806F3D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9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Gradient Descent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640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21" y="260648"/>
            <a:ext cx="8843724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955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gradient descent algorithm is: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781128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Repeat until convergence: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𝜃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𝑗</m:t>
                          </m:r>
                        </m:sub>
                      </m:sSub>
                      <m:r>
                        <a:rPr lang="en-GB" sz="280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𝜃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𝑗</m:t>
                          </m:r>
                        </m:sub>
                      </m:sSub>
                      <m:r>
                        <a:rPr lang="en-GB" sz="2800" b="0" i="0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sz="2800" b="1" i="1" smtClean="0">
                          <a:latin typeface="Cambria Math"/>
                        </a:rPr>
                        <m:t>𝛈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GB" sz="28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sub>
                          </m:sSub>
                        </m:den>
                      </m:f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𝐽</m:t>
                      </m:r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(</m:t>
                      </m:r>
                      <m:sSub>
                        <m:sSub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𝜃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sub>
                      </m:sSub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,</m:t>
                      </m:r>
                      <m:sSub>
                        <m:sSub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𝜃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)</m:t>
                      </m:r>
                      <a:fld id="{825F15A7-03F4-43D7-82C5-3E23DA2F108C}" type="mathplaceholder">
                        <a:rPr lang="en-GB" sz="2800" b="0" i="1" smtClean="0">
                          <a:latin typeface="Cambria Math"/>
                          <a:ea typeface="Cambria Math"/>
                        </a:rPr>
                        <a:t>.</a:t>
                      </a:fld>
                    </m:oMath>
                  </m:oMathPara>
                </a14:m>
                <a:endParaRPr lang="en-GB" sz="2800" dirty="0"/>
              </a:p>
              <a:p>
                <a:pPr marL="0" indent="0">
                  <a:buNone/>
                </a:pPr>
                <a:r>
                  <a:rPr lang="en-GB" dirty="0"/>
                  <a:t>where</a:t>
                </a:r>
              </a:p>
              <a:p>
                <a:pPr marL="0" indent="0">
                  <a:buNone/>
                </a:pPr>
                <a:r>
                  <a:rPr lang="en-GB" dirty="0"/>
                  <a:t>j=0,1 represents the feature index number;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/>
                      </a:rPr>
                      <m:t>𝛈</m:t>
                    </m:r>
                  </m:oMath>
                </a14:m>
                <a:r>
                  <a:rPr lang="en-GB" dirty="0"/>
                  <a:t> (eta) is learning rate which governs the speed at which the algorithm converges.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can write the above as:-</a:t>
                </a:r>
              </a:p>
              <a:p>
                <a:pPr marL="0" indent="0">
                  <a:buNone/>
                </a:pPr>
                <a:r>
                  <a:rPr lang="en-GB" dirty="0"/>
                  <a:t>Temp0=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𝑗</m:t>
                        </m:r>
                      </m:sub>
                    </m:sSub>
                    <m:r>
                      <a:rPr lang="en-GB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1" i="1" smtClean="0">
                        <a:latin typeface="Cambria Math"/>
                      </a:rPr>
                      <m:t>𝛈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825F15A7-03F4-43D7-82C5-3E23DA2F108C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Temp1=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𝑗</m:t>
                        </m:r>
                      </m:sub>
                    </m:sSub>
                    <m:r>
                      <a:rPr lang="en-GB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1" i="1" smtClean="0">
                        <a:latin typeface="Cambria Math"/>
                      </a:rPr>
                      <m:t>𝛈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825F15A7-03F4-43D7-82C5-3E23DA2F108C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=Temp0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=Temp1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Note that the parameters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and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must be updated simultaneously.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781128"/>
              </a:xfrm>
              <a:blipFill rotWithShape="1">
                <a:blip r:embed="rId2"/>
                <a:stretch>
                  <a:fillRect l="-593" t="-16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3375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837" y="3140968"/>
            <a:ext cx="6107113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GB" dirty="0"/>
                  <a:t>The learning rate variable,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/>
                      </a:rPr>
                      <m:t>𝛈</m:t>
                    </m:r>
                  </m:oMath>
                </a14:m>
                <a:r>
                  <a:rPr lang="en-GB" dirty="0"/>
                  <a:t>. </a:t>
                </a:r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3"/>
                <a:stretch>
                  <a:fillRect b="-85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The three graphs below show a plot of the number of iterations of the algorithm against the cost function</a:t>
                </a:r>
                <a:r>
                  <a:rPr lang="en-GB" sz="2400" b="1" i="1" dirty="0"/>
                  <a:t>, J(x).</a:t>
                </a:r>
                <a:r>
                  <a:rPr lang="en-GB" sz="2400" dirty="0"/>
                  <a:t> </a:t>
                </a:r>
                <a:r>
                  <a:rPr lang="en-GB" dirty="0"/>
                  <a:t> </a:t>
                </a:r>
              </a:p>
              <a:p>
                <a:pPr marL="0" indent="0">
                  <a:buNone/>
                </a:pPr>
                <a:r>
                  <a:rPr lang="en-GB" dirty="0"/>
                  <a:t>           </a:t>
                </a:r>
                <a:r>
                  <a:rPr lang="en-GB" sz="2000" b="1" dirty="0">
                    <a:latin typeface="+mj-lt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1" i="1">
                        <a:latin typeface="Cambria Math" panose="02040503050406030204" pitchFamily="18" charset="0"/>
                      </a:rPr>
                      <m:t>𝛈</m:t>
                    </m:r>
                  </m:oMath>
                </a14:m>
                <a:r>
                  <a:rPr lang="en-GB" sz="2000" dirty="0">
                    <a:effectLst/>
                    <a:latin typeface="+mj-lt"/>
                  </a:rPr>
                  <a:t> too small           </a:t>
                </a:r>
                <a14:m>
                  <m:oMath xmlns:m="http://schemas.openxmlformats.org/officeDocument/2006/math"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𝛈</m:t>
                    </m:r>
                  </m:oMath>
                </a14:m>
                <a:r>
                  <a:rPr lang="en-GB" sz="2000" dirty="0">
                    <a:effectLst/>
                    <a:latin typeface="+mj-lt"/>
                  </a:rPr>
                  <a:t> a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bout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</a:rPr>
                      <m:t>right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     </m:t>
                    </m:r>
                    <m:r>
                      <a:rPr lang="en-GB" sz="2000" b="1" i="1" smtClean="0">
                        <a:latin typeface="Cambria Math"/>
                      </a:rPr>
                      <m:t>           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𝛈</m:t>
                    </m:r>
                  </m:oMath>
                </a14:m>
                <a:r>
                  <a:rPr lang="en-GB" sz="2000" dirty="0">
                    <a:effectLst/>
                    <a:latin typeface="+mj-lt"/>
                  </a:rPr>
                  <a:t> too big</a:t>
                </a:r>
                <a:br>
                  <a:rPr lang="en-GB" dirty="0">
                    <a:effectLst/>
                  </a:rPr>
                </a:br>
                <a:r>
                  <a:rPr lang="en-GB" dirty="0"/>
                  <a:t> 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sz="1800" dirty="0"/>
              </a:p>
              <a:p>
                <a:pPr marL="0" indent="0">
                  <a:buNone/>
                </a:pPr>
                <a:r>
                  <a:rPr lang="en-GB" sz="1800" dirty="0"/>
                  <a:t>                   </a:t>
                </a:r>
                <a:r>
                  <a:rPr lang="en-GB" sz="1400" dirty="0"/>
                  <a:t>No. of Iterations,</a:t>
                </a:r>
                <a:r>
                  <a:rPr lang="en-GB" sz="1400" b="1" i="1" dirty="0"/>
                  <a:t> </a:t>
                </a:r>
                <a:r>
                  <a:rPr lang="en-GB" sz="1400" b="1" i="1" dirty="0" err="1"/>
                  <a:t>i</a:t>
                </a:r>
                <a:r>
                  <a:rPr lang="en-GB" sz="1400" dirty="0"/>
                  <a:t>	      No. of Iterations,</a:t>
                </a:r>
                <a:r>
                  <a:rPr lang="en-GB" sz="1400" b="1" i="1" dirty="0"/>
                  <a:t> </a:t>
                </a:r>
                <a:r>
                  <a:rPr lang="en-GB" sz="1400" b="1" i="1" dirty="0" err="1"/>
                  <a:t>i</a:t>
                </a:r>
                <a:r>
                  <a:rPr lang="en-GB" sz="1400" b="1" i="1" dirty="0"/>
                  <a:t>      </a:t>
                </a:r>
                <a:r>
                  <a:rPr lang="en-GB" sz="1400" dirty="0"/>
                  <a:t>No. of Iterations,</a:t>
                </a:r>
                <a:r>
                  <a:rPr lang="en-GB" sz="1400" b="1" i="1" dirty="0"/>
                  <a:t> </a:t>
                </a:r>
                <a:r>
                  <a:rPr lang="en-GB" sz="1400" b="1" i="1" dirty="0" err="1"/>
                  <a:t>i</a:t>
                </a:r>
                <a:endParaRPr lang="en-GB" sz="1400" dirty="0"/>
              </a:p>
              <a:p>
                <a:pPr marL="0" indent="0">
                  <a:buNone/>
                </a:pPr>
                <a:r>
                  <a:rPr lang="en-GB" sz="2800" dirty="0"/>
                  <a:t>If </a:t>
                </a: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/>
                      </a:rPr>
                      <m:t>𝛈</m:t>
                    </m:r>
                  </m:oMath>
                </a14:m>
                <a:r>
                  <a:rPr lang="en-GB" sz="2800" dirty="0"/>
                  <a:t> is to large gradient descent can overshoot the minimum.  It may fail to converge or even diverge</a:t>
                </a:r>
                <a:r>
                  <a:rPr lang="en-GB" dirty="0"/>
                  <a:t>.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4"/>
                <a:stretch>
                  <a:fillRect l="-1481" t="-10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9532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946FD-362F-470D-9042-C4F0E3A4A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Stochastic Gradient Descent (SGC)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B558775-5C49-4D26-B6F2-A1B483EDEB7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In general there will be lots of coefficients not just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i="1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i="1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/>
                      </a:rPr>
                      <m:t>.</m:t>
                    </m:r>
                  </m:oMath>
                </a14:m>
                <a:endParaRPr lang="en-GB" b="0" dirty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en-GB" dirty="0"/>
                  <a:t>To find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𝜃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825F15A7-03F4-43D7-82C5-3E23DA2F108C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r>
                  <a:rPr lang="en-GB" dirty="0"/>
                  <a:t> we need to find  use the whole training set each time we calculate an individual gradient. This takes a lot of time.</a:t>
                </a:r>
              </a:p>
              <a:p>
                <a:pPr marL="0" indent="0">
                  <a:buNone/>
                </a:pPr>
                <a:r>
                  <a:rPr lang="en-GB" dirty="0"/>
                  <a:t>Stochastic gradient descent solves this problem by randomly choosing just one training sample and calculates the gradients from that sample.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B558775-5C49-4D26-B6F2-A1B483EDEB7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852" t="-2830" r="-14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02992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2A1BF-B2D2-4939-83B5-ABF9CD0DA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FAE8E-3051-4079-9293-4982DFBDE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result is a fast algorithm that, although it does not smoothly descend, very quickly finds a local minimum.  It jumps around this local minimum but the final result is usually very close to the minimum.  </a:t>
            </a:r>
          </a:p>
        </p:txBody>
      </p:sp>
    </p:spTree>
    <p:extLst>
      <p:ext uri="{BB962C8B-B14F-4D97-AF65-F5344CB8AC3E}">
        <p14:creationId xmlns:p14="http://schemas.microsoft.com/office/powerpoint/2010/main" val="3496506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2662</TotalTime>
  <Words>308</Words>
  <Application>Microsoft Office PowerPoint</Application>
  <PresentationFormat>On-screen Show (4:3)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Cambria Math</vt:lpstr>
      <vt:lpstr>Office Theme</vt:lpstr>
      <vt:lpstr>Gradient Descent</vt:lpstr>
      <vt:lpstr>PowerPoint Presentation</vt:lpstr>
      <vt:lpstr>The gradient descent algorithm is:</vt:lpstr>
      <vt:lpstr>The learning rate variable, η. </vt:lpstr>
      <vt:lpstr>Stochastic Gradient Descent (SGC)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Linear Regression and gradient descent</dc:title>
  <dc:creator>Dickers, Gordon</dc:creator>
  <cp:lastModifiedBy>Gordon Dickers</cp:lastModifiedBy>
  <cp:revision>8</cp:revision>
  <dcterms:created xsi:type="dcterms:W3CDTF">2017-02-20T14:54:02Z</dcterms:created>
  <dcterms:modified xsi:type="dcterms:W3CDTF">2020-10-14T17:43:55Z</dcterms:modified>
</cp:coreProperties>
</file>