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4"/>
  </p:sldMasterIdLst>
  <p:notesMasterIdLst>
    <p:notesMasterId r:id="rId32"/>
  </p:notesMasterIdLst>
  <p:handoutMasterIdLst>
    <p:handoutMasterId r:id="rId33"/>
  </p:handoutMasterIdLst>
  <p:sldIdLst>
    <p:sldId id="265" r:id="rId5"/>
    <p:sldId id="258" r:id="rId6"/>
    <p:sldId id="294" r:id="rId7"/>
    <p:sldId id="259" r:id="rId8"/>
    <p:sldId id="260" r:id="rId9"/>
    <p:sldId id="269" r:id="rId10"/>
    <p:sldId id="261" r:id="rId11"/>
    <p:sldId id="262" r:id="rId12"/>
    <p:sldId id="264" r:id="rId13"/>
    <p:sldId id="293" r:id="rId14"/>
    <p:sldId id="296" r:id="rId15"/>
    <p:sldId id="274" r:id="rId16"/>
    <p:sldId id="272" r:id="rId17"/>
    <p:sldId id="273" r:id="rId18"/>
    <p:sldId id="275" r:id="rId19"/>
    <p:sldId id="276" r:id="rId20"/>
    <p:sldId id="270" r:id="rId21"/>
    <p:sldId id="277" r:id="rId22"/>
    <p:sldId id="280" r:id="rId23"/>
    <p:sldId id="278" r:id="rId24"/>
    <p:sldId id="279" r:id="rId25"/>
    <p:sldId id="281" r:id="rId26"/>
    <p:sldId id="282" r:id="rId27"/>
    <p:sldId id="283" r:id="rId28"/>
    <p:sldId id="284" r:id="rId29"/>
    <p:sldId id="285" r:id="rId30"/>
    <p:sldId id="27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170118-D859-4DA2-AB9D-DB971799E758}" v="4" dt="2022-09-02T13:37:30.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showGuides="1">
      <p:cViewPr varScale="1">
        <p:scale>
          <a:sx n="54" d="100"/>
          <a:sy n="54" d="100"/>
        </p:scale>
        <p:origin x="66" y="894"/>
      </p:cViewPr>
      <p:guideLst>
        <p:guide orient="horz" pos="2160"/>
        <p:guide pos="3840"/>
      </p:guideLst>
    </p:cSldViewPr>
  </p:slideViewPr>
  <p:notesTextViewPr>
    <p:cViewPr>
      <p:scale>
        <a:sx n="1" d="1"/>
        <a:sy n="1" d="1"/>
      </p:scale>
      <p:origin x="0" y="0"/>
    </p:cViewPr>
  </p:notesTextViewPr>
  <p:notesViewPr>
    <p:cSldViewPr snapToGrid="0">
      <p:cViewPr varScale="1">
        <p:scale>
          <a:sx n="76" d="100"/>
          <a:sy n="76" d="100"/>
        </p:scale>
        <p:origin x="241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1658A34-83F4-4B2E-BC5A-DE51EE8822F9}" type="datetimeFigureOut">
              <a:rPr lang="en-US" smtClean="0"/>
              <a:t>9/2/2022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78FE58C-C1A6-4C4C-90C2-B7F5B0504B2D}" type="slidenum">
              <a:rPr lang="en-US" smtClean="0"/>
              <a:t>‹#›</a:t>
            </a:fld>
            <a:endParaRPr lang="en-US"/>
          </a:p>
        </p:txBody>
      </p:sp>
    </p:spTree>
    <p:extLst>
      <p:ext uri="{BB962C8B-B14F-4D97-AF65-F5344CB8AC3E}">
        <p14:creationId xmlns:p14="http://schemas.microsoft.com/office/powerpoint/2010/main" val="40346050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2E1917-0BAF-4687-978A-82FFF05559C3}" type="datetimeFigureOut">
              <a:rPr lang="en-US" smtClean="0"/>
              <a:t>9/2/2022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0E1E9A-E921-4174-A0FC-51868D7AC568}" type="slidenum">
              <a:rPr lang="en-US" smtClean="0"/>
              <a:t>‹#›</a:t>
            </a:fld>
            <a:endParaRPr lang="en-US"/>
          </a:p>
        </p:txBody>
      </p:sp>
    </p:spTree>
    <p:extLst>
      <p:ext uri="{BB962C8B-B14F-4D97-AF65-F5344CB8AC3E}">
        <p14:creationId xmlns:p14="http://schemas.microsoft.com/office/powerpoint/2010/main" val="373786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1" dirty="0">
                <a:solidFill>
                  <a:srgbClr val="6A6F77"/>
                </a:solidFill>
                <a:effectLst/>
                <a:latin typeface="Georgia" panose="02040502050405020303" pitchFamily="18" charset="0"/>
              </a:rPr>
              <a:t>Concrete experience:</a:t>
            </a:r>
            <a:endParaRPr lang="en-GB" b="0" i="0" dirty="0">
              <a:solidFill>
                <a:srgbClr val="6A6F77"/>
              </a:solidFill>
              <a:effectLst/>
              <a:latin typeface="helvetica" panose="020B0604020202020204" pitchFamily="34" charset="0"/>
            </a:endParaRPr>
          </a:p>
          <a:p>
            <a:pPr algn="l" fontAlgn="base"/>
            <a:r>
              <a:rPr lang="en-GB" b="0" i="0" dirty="0">
                <a:solidFill>
                  <a:srgbClr val="6A6F77"/>
                </a:solidFill>
                <a:effectLst/>
                <a:latin typeface="helvetica" panose="020B0604020202020204" pitchFamily="34" charset="0"/>
              </a:rPr>
              <a:t>You consciously and physically experience a situation, which makes you realise that you need to reflect systematically in order to learn something new or improve on your existing skill and practice. At this stage you will make a note of the specific situation and just describe what you see, how you feel and what you think.</a:t>
            </a:r>
          </a:p>
          <a:p>
            <a:pPr algn="l" fontAlgn="base"/>
            <a:r>
              <a:rPr lang="en-GB" b="0" i="1" dirty="0">
                <a:solidFill>
                  <a:srgbClr val="6A6F77"/>
                </a:solidFill>
                <a:effectLst/>
                <a:latin typeface="Georgia" panose="02040502050405020303" pitchFamily="18" charset="0"/>
              </a:rPr>
              <a:t>Reflective</a:t>
            </a:r>
            <a:r>
              <a:rPr lang="en-GB" b="0" i="0" dirty="0">
                <a:solidFill>
                  <a:srgbClr val="6A6F77"/>
                </a:solidFill>
                <a:effectLst/>
                <a:latin typeface="helvetica" panose="020B0604020202020204" pitchFamily="34" charset="0"/>
              </a:rPr>
              <a:t> </a:t>
            </a:r>
            <a:r>
              <a:rPr lang="en-GB" b="0" i="1" dirty="0">
                <a:solidFill>
                  <a:srgbClr val="6A6F77"/>
                </a:solidFill>
                <a:effectLst/>
                <a:latin typeface="Georgia" panose="02040502050405020303" pitchFamily="18" charset="0"/>
              </a:rPr>
              <a:t>observation:</a:t>
            </a:r>
            <a:br>
              <a:rPr lang="en-GB" b="0" i="0" dirty="0">
                <a:solidFill>
                  <a:srgbClr val="6A6F77"/>
                </a:solidFill>
                <a:effectLst/>
                <a:latin typeface="helvetica" panose="020B0604020202020204" pitchFamily="34" charset="0"/>
              </a:rPr>
            </a:br>
            <a:r>
              <a:rPr lang="en-GB" b="0" i="0" dirty="0">
                <a:solidFill>
                  <a:srgbClr val="6A6F77"/>
                </a:solidFill>
                <a:effectLst/>
                <a:latin typeface="helvetica" panose="020B0604020202020204" pitchFamily="34" charset="0"/>
              </a:rPr>
              <a:t>Having written down the description of the experience, it is now time to reflect more deeply on what has happened in that situation. The questions you need to ask yourself are: what worked? what failed? why did the situation arise? why did others and I behave the way we did?</a:t>
            </a:r>
          </a:p>
          <a:p>
            <a:pPr algn="l" fontAlgn="base"/>
            <a:r>
              <a:rPr lang="en-GB" b="0" i="1" dirty="0">
                <a:solidFill>
                  <a:srgbClr val="6A6F77"/>
                </a:solidFill>
                <a:effectLst/>
                <a:latin typeface="Georgia" panose="02040502050405020303" pitchFamily="18" charset="0"/>
              </a:rPr>
              <a:t>Abstract conceptualisation:</a:t>
            </a:r>
            <a:br>
              <a:rPr lang="en-GB" b="0" i="0" dirty="0">
                <a:solidFill>
                  <a:srgbClr val="6A6F77"/>
                </a:solidFill>
                <a:effectLst/>
                <a:latin typeface="helvetica" panose="020B0604020202020204" pitchFamily="34" charset="0"/>
              </a:rPr>
            </a:br>
            <a:r>
              <a:rPr lang="en-GB" b="0" i="0" dirty="0">
                <a:solidFill>
                  <a:srgbClr val="6A6F77"/>
                </a:solidFill>
                <a:effectLst/>
                <a:latin typeface="helvetica" panose="020B0604020202020204" pitchFamily="34" charset="0"/>
              </a:rPr>
              <a:t>The guiding question for this stage leads on from the questions in the reflective observation stage: what could I have done better or differently? how can I improve? Initially, you try to find different ways for dealing with the situations and think up strategies for when you experience a similar situation again. Also, this is the stage where you should consult colleagues and literature in order to get a better understanding and further ideas.</a:t>
            </a:r>
          </a:p>
          <a:p>
            <a:pPr algn="l" fontAlgn="base"/>
            <a:r>
              <a:rPr lang="en-GB" b="0" i="1" dirty="0">
                <a:solidFill>
                  <a:srgbClr val="6A6F77"/>
                </a:solidFill>
                <a:effectLst/>
                <a:latin typeface="Georgia" panose="02040502050405020303" pitchFamily="18" charset="0"/>
              </a:rPr>
              <a:t>Active</a:t>
            </a:r>
            <a:r>
              <a:rPr lang="en-GB" b="0" i="0" dirty="0">
                <a:solidFill>
                  <a:srgbClr val="6A6F77"/>
                </a:solidFill>
                <a:effectLst/>
                <a:latin typeface="helvetica" panose="020B0604020202020204" pitchFamily="34" charset="0"/>
              </a:rPr>
              <a:t> </a:t>
            </a:r>
            <a:r>
              <a:rPr lang="en-GB" b="0" i="1" dirty="0">
                <a:solidFill>
                  <a:srgbClr val="6A6F77"/>
                </a:solidFill>
                <a:effectLst/>
                <a:latin typeface="Georgia" panose="02040502050405020303" pitchFamily="18" charset="0"/>
              </a:rPr>
              <a:t>experimentation</a:t>
            </a:r>
            <a:r>
              <a:rPr lang="en-GB" b="0" i="0" dirty="0">
                <a:solidFill>
                  <a:srgbClr val="6A6F77"/>
                </a:solidFill>
                <a:effectLst/>
                <a:latin typeface="helvetica" panose="020B0604020202020204" pitchFamily="34" charset="0"/>
              </a:rPr>
              <a:t>:</a:t>
            </a:r>
            <a:br>
              <a:rPr lang="en-GB" b="0" i="0" dirty="0">
                <a:solidFill>
                  <a:srgbClr val="6A6F77"/>
                </a:solidFill>
                <a:effectLst/>
                <a:latin typeface="helvetica" panose="020B0604020202020204" pitchFamily="34" charset="0"/>
              </a:rPr>
            </a:br>
            <a:r>
              <a:rPr lang="en-GB" b="0" i="0" dirty="0">
                <a:solidFill>
                  <a:srgbClr val="6A6F77"/>
                </a:solidFill>
                <a:effectLst/>
                <a:latin typeface="helvetica" panose="020B0604020202020204" pitchFamily="34" charset="0"/>
              </a:rPr>
              <a:t>This stage is now practising the newly acquired theoretical knowledge. You take your own reflections and thoughts about improvements as well as the theories back into your practice and try out the new strategies. Some of them will work, others won’t, so this is then automatically the basis for the new cycle. As the experiences within the active experimentation stage become the new “concrete experiences”.</a:t>
            </a:r>
          </a:p>
          <a:p>
            <a:endParaRPr lang="en-GB" dirty="0"/>
          </a:p>
        </p:txBody>
      </p:sp>
      <p:sp>
        <p:nvSpPr>
          <p:cNvPr id="4" name="Slide Number Placeholder 3"/>
          <p:cNvSpPr>
            <a:spLocks noGrp="1"/>
          </p:cNvSpPr>
          <p:nvPr>
            <p:ph type="sldNum" sz="quarter" idx="5"/>
          </p:nvPr>
        </p:nvSpPr>
        <p:spPr/>
        <p:txBody>
          <a:bodyPr/>
          <a:lstStyle/>
          <a:p>
            <a:fld id="{D333EAC5-2712-4164-9F8E-4B18EE48151D}" type="slidenum">
              <a:rPr lang="en-GB" smtClean="0"/>
              <a:t>7</a:t>
            </a:fld>
            <a:endParaRPr lang="en-GB"/>
          </a:p>
        </p:txBody>
      </p:sp>
    </p:spTree>
    <p:extLst>
      <p:ext uri="{BB962C8B-B14F-4D97-AF65-F5344CB8AC3E}">
        <p14:creationId xmlns:p14="http://schemas.microsoft.com/office/powerpoint/2010/main" val="3392929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7F888F"/>
                </a:solidFill>
                <a:effectLst/>
                <a:latin typeface="Source Sans Pro" panose="020B0503030403020204" pitchFamily="34" charset="0"/>
              </a:rPr>
              <a:t>Reflection-</a:t>
            </a:r>
            <a:r>
              <a:rPr lang="en-GB" b="0" i="1" dirty="0">
                <a:solidFill>
                  <a:srgbClr val="7F888F"/>
                </a:solidFill>
                <a:effectLst/>
                <a:latin typeface="inherit"/>
              </a:rPr>
              <a:t>in</a:t>
            </a:r>
            <a:r>
              <a:rPr lang="en-GB" b="0" i="0" dirty="0">
                <a:solidFill>
                  <a:srgbClr val="7F888F"/>
                </a:solidFill>
                <a:effectLst/>
                <a:latin typeface="Source Sans Pro" panose="020B0503030403020204" pitchFamily="34" charset="0"/>
              </a:rPr>
              <a:t>-action, sometimes described as 'thinking on our feet', is the process that allows professionals to reshape the situation or activity on which they are working while it is unfolding. It is generally associated with the experience of surprise: Schon suggests that, by "reflecting-in-action", professionals reflect on unexpected experiences and conduct 'experiments' which serve to generate both a new understanding of the experience and a change in the situation.</a:t>
            </a:r>
          </a:p>
          <a:p>
            <a:pPr algn="l" fontAlgn="base"/>
            <a:r>
              <a:rPr lang="en-GB" b="0" i="0" dirty="0">
                <a:solidFill>
                  <a:srgbClr val="7F888F"/>
                </a:solidFill>
                <a:effectLst/>
                <a:latin typeface="Source Sans Pro" panose="020B0503030403020204" pitchFamily="34" charset="0"/>
              </a:rPr>
              <a:t>Reflection-</a:t>
            </a:r>
            <a:r>
              <a:rPr lang="en-GB" b="0" i="1" dirty="0">
                <a:solidFill>
                  <a:srgbClr val="7F888F"/>
                </a:solidFill>
                <a:effectLst/>
                <a:latin typeface="inherit"/>
              </a:rPr>
              <a:t>on</a:t>
            </a:r>
            <a:r>
              <a:rPr lang="en-GB" b="0" i="0" dirty="0">
                <a:solidFill>
                  <a:srgbClr val="7F888F"/>
                </a:solidFill>
                <a:effectLst/>
                <a:latin typeface="Source Sans Pro" panose="020B0503030403020204" pitchFamily="34" charset="0"/>
              </a:rPr>
              <a:t>-action involves reflecting on an experience, situation or phenomenon </a:t>
            </a:r>
            <a:r>
              <a:rPr lang="en-GB" b="0" i="1" dirty="0">
                <a:solidFill>
                  <a:srgbClr val="7F888F"/>
                </a:solidFill>
                <a:effectLst/>
                <a:latin typeface="inherit"/>
              </a:rPr>
              <a:t>after </a:t>
            </a:r>
            <a:r>
              <a:rPr lang="en-GB" b="0" i="0" dirty="0">
                <a:solidFill>
                  <a:srgbClr val="7F888F"/>
                </a:solidFill>
                <a:effectLst/>
                <a:latin typeface="Source Sans Pro" panose="020B0503030403020204" pitchFamily="34" charset="0"/>
              </a:rPr>
              <a:t>it has occurred. When professionals "reflect-on-action" they explore what happened in that particular situation, why they acted as they did, whether they could have acted differently, and so on. Reflection-on-action is often associated with reflective writing in which professionals reflect on their experiences and examine alternative ways to improve their practice.</a:t>
            </a:r>
          </a:p>
          <a:p>
            <a:endParaRPr lang="en-GB" dirty="0"/>
          </a:p>
        </p:txBody>
      </p:sp>
      <p:sp>
        <p:nvSpPr>
          <p:cNvPr id="4" name="Slide Number Placeholder 3"/>
          <p:cNvSpPr>
            <a:spLocks noGrp="1"/>
          </p:cNvSpPr>
          <p:nvPr>
            <p:ph type="sldNum" sz="quarter" idx="5"/>
          </p:nvPr>
        </p:nvSpPr>
        <p:spPr/>
        <p:txBody>
          <a:bodyPr/>
          <a:lstStyle/>
          <a:p>
            <a:fld id="{D333EAC5-2712-4164-9F8E-4B18EE48151D}" type="slidenum">
              <a:rPr lang="en-GB" smtClean="0"/>
              <a:t>8</a:t>
            </a:fld>
            <a:endParaRPr lang="en-GB"/>
          </a:p>
        </p:txBody>
      </p:sp>
    </p:spTree>
    <p:extLst>
      <p:ext uri="{BB962C8B-B14F-4D97-AF65-F5344CB8AC3E}">
        <p14:creationId xmlns:p14="http://schemas.microsoft.com/office/powerpoint/2010/main" val="489930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3A3C"/>
                </a:solidFill>
                <a:effectLst/>
                <a:latin typeface="-apple-system"/>
              </a:rPr>
              <a:t>Driscoll (2007) first developed their reflective model in 1994 as a framework to guide self-reflection on specific events or happenings. The model was based on the 1970s work of </a:t>
            </a:r>
            <a:r>
              <a:rPr lang="en-GB" b="0" i="0" dirty="0" err="1">
                <a:solidFill>
                  <a:srgbClr val="373A3C"/>
                </a:solidFill>
                <a:effectLst/>
                <a:latin typeface="-apple-system"/>
              </a:rPr>
              <a:t>Borton</a:t>
            </a:r>
            <a:r>
              <a:rPr lang="en-GB" b="0" i="0" dirty="0">
                <a:solidFill>
                  <a:srgbClr val="373A3C"/>
                </a:solidFill>
                <a:effectLst/>
                <a:latin typeface="-apple-system"/>
              </a:rPr>
              <a:t> (1970) who had advocated for reflective practice using three questions: What? So what? and Now what? (Driscoll, 2007). These three questions are useful but may be argued as somewhat ambiguous, so Driscoll's development took Boston's questions and matched them to an experiential learning cycle (Driscoll, 2007).</a:t>
            </a:r>
          </a:p>
          <a:p>
            <a:pPr algn="l"/>
            <a:r>
              <a:rPr lang="en-GB" b="0" i="0" dirty="0">
                <a:solidFill>
                  <a:srgbClr val="373A3C"/>
                </a:solidFill>
                <a:effectLst/>
                <a:latin typeface="-apple-system"/>
              </a:rPr>
              <a:t>Driscoll's (2007) model is designed for the learner guide their own learning by reflecting on the event using the three questions, with the addition of guidance regarding what should be incorporated at each stage pf the model. The first stage, the What? Is where the learned should reflect on what happened, first considering why they are undertaking the reflection. For example, the learner may want to understand why they reacted in a specific way, to assess what went right or what went wrong and identify behaviours or practices to avoid, repeat, or improve, or any combination of these motivations. The what stage is a descriptive stage, describing what occurred, the questions which may be used at this stage to fully describe what occurred may include several of the following questions:</a:t>
            </a:r>
          </a:p>
          <a:p>
            <a:pPr algn="l"/>
            <a:r>
              <a:rPr lang="en-GB" b="0" i="0" dirty="0">
                <a:solidFill>
                  <a:srgbClr val="373A3C"/>
                </a:solidFill>
                <a:effectLst/>
                <a:latin typeface="Zilla Slab"/>
              </a:rPr>
              <a:t>• What was it that happened?</a:t>
            </a:r>
          </a:p>
          <a:p>
            <a:pPr algn="l"/>
            <a:r>
              <a:rPr lang="en-GB" b="0" i="0" dirty="0">
                <a:solidFill>
                  <a:srgbClr val="373A3C"/>
                </a:solidFill>
                <a:effectLst/>
                <a:latin typeface="Zilla Slab"/>
              </a:rPr>
              <a:t>• What did you observe?</a:t>
            </a:r>
          </a:p>
          <a:p>
            <a:pPr algn="l"/>
            <a:r>
              <a:rPr lang="en-GB" b="0" i="0" dirty="0">
                <a:solidFill>
                  <a:srgbClr val="373A3C"/>
                </a:solidFill>
                <a:effectLst/>
                <a:latin typeface="Zilla Slab"/>
              </a:rPr>
              <a:t>• What action(s) did you take?</a:t>
            </a:r>
          </a:p>
          <a:p>
            <a:pPr algn="l"/>
            <a:r>
              <a:rPr lang="en-GB" b="0" i="0" dirty="0">
                <a:solidFill>
                  <a:srgbClr val="373A3C"/>
                </a:solidFill>
                <a:effectLst/>
                <a:latin typeface="Zilla Slab"/>
              </a:rPr>
              <a:t>• How did you react?</a:t>
            </a:r>
          </a:p>
          <a:p>
            <a:pPr algn="l"/>
            <a:r>
              <a:rPr lang="en-GB" b="0" i="0" dirty="0">
                <a:solidFill>
                  <a:srgbClr val="373A3C"/>
                </a:solidFill>
                <a:effectLst/>
                <a:latin typeface="Zilla Slab"/>
              </a:rPr>
              <a:t>• How did other people react?</a:t>
            </a:r>
          </a:p>
          <a:p>
            <a:pPr algn="l"/>
            <a:r>
              <a:rPr lang="en-GB" b="0" i="0" dirty="0">
                <a:solidFill>
                  <a:srgbClr val="373A3C"/>
                </a:solidFill>
                <a:effectLst/>
                <a:latin typeface="Zilla Slab"/>
              </a:rPr>
              <a:t>• What are the most important elements in the event?</a:t>
            </a:r>
          </a:p>
          <a:p>
            <a:pPr algn="l"/>
            <a:r>
              <a:rPr lang="en-GB" b="0" i="0" dirty="0">
                <a:solidFill>
                  <a:srgbClr val="373A3C"/>
                </a:solidFill>
                <a:effectLst/>
                <a:latin typeface="-apple-system"/>
              </a:rPr>
              <a:t>This stage is purely descriptive; it is not asking why, the stage is merely allowing the data to be collected that will form the framework for the next stage of the analysis. However, the process does require the user to be honest and recall events accurately.</a:t>
            </a:r>
          </a:p>
          <a:p>
            <a:pPr algn="l"/>
            <a:r>
              <a:rPr lang="en-GB" b="0" i="0" dirty="0">
                <a:solidFill>
                  <a:srgbClr val="373A3C"/>
                </a:solidFill>
                <a:effectLst/>
                <a:latin typeface="-apple-system"/>
              </a:rPr>
              <a:t>The second stage is the So What? question. This is the stage where the analysis is undertaken, and it the stage where most learning will be undertaken. By asking So What? the model will trigger the cognitive processes to increase understandings of the event (Driscoll, 2007). During this stage, the learner will examine their own feelings regarding the event and assess the way their feelings impacted on their behaviour or actions (Driscoll, 2007). Questions the learner may ask themselves during this stage include:</a:t>
            </a:r>
          </a:p>
          <a:p>
            <a:pPr algn="l"/>
            <a:r>
              <a:rPr lang="en-GB" b="0" i="0" dirty="0">
                <a:solidFill>
                  <a:srgbClr val="373A3C"/>
                </a:solidFill>
                <a:effectLst/>
                <a:latin typeface="Zilla Slab"/>
              </a:rPr>
              <a:t>• What did you feel during the event?</a:t>
            </a:r>
          </a:p>
          <a:p>
            <a:pPr algn="l"/>
            <a:r>
              <a:rPr lang="en-GB" b="0" i="0" dirty="0">
                <a:solidFill>
                  <a:srgbClr val="373A3C"/>
                </a:solidFill>
                <a:effectLst/>
                <a:latin typeface="Zilla Slab"/>
              </a:rPr>
              <a:t>• How do you feel about it now?</a:t>
            </a:r>
          </a:p>
          <a:p>
            <a:pPr algn="l"/>
            <a:r>
              <a:rPr lang="en-GB" b="0" i="0" dirty="0">
                <a:solidFill>
                  <a:srgbClr val="373A3C"/>
                </a:solidFill>
                <a:effectLst/>
                <a:latin typeface="Zilla Slab"/>
              </a:rPr>
              <a:t>• Do you feel differently now? If you do, why do you feel differently?</a:t>
            </a:r>
          </a:p>
          <a:p>
            <a:pPr algn="l"/>
            <a:r>
              <a:rPr lang="en-GB" b="0" i="0" dirty="0">
                <a:solidFill>
                  <a:srgbClr val="373A3C"/>
                </a:solidFill>
                <a:effectLst/>
                <a:latin typeface="Zilla Slab"/>
              </a:rPr>
              <a:t>• Why did you react (or fail to react) in the way you did?</a:t>
            </a:r>
          </a:p>
          <a:p>
            <a:pPr algn="l"/>
            <a:r>
              <a:rPr lang="en-GB" b="0" i="0" dirty="0">
                <a:solidFill>
                  <a:srgbClr val="373A3C"/>
                </a:solidFill>
                <a:effectLst/>
                <a:latin typeface="Zilla Slab"/>
              </a:rPr>
              <a:t>• What (if any) were the positive aspects of the happening?</a:t>
            </a:r>
          </a:p>
          <a:p>
            <a:pPr algn="l"/>
            <a:r>
              <a:rPr lang="en-GB" b="0" i="0" dirty="0">
                <a:solidFill>
                  <a:srgbClr val="373A3C"/>
                </a:solidFill>
                <a:effectLst/>
                <a:latin typeface="Zilla Slab"/>
              </a:rPr>
              <a:t>• What were the negative or worrying aspects of the experience?</a:t>
            </a:r>
          </a:p>
          <a:p>
            <a:pPr algn="l"/>
            <a:r>
              <a:rPr lang="en-GB" b="0" i="0" dirty="0">
                <a:solidFill>
                  <a:srgbClr val="373A3C"/>
                </a:solidFill>
                <a:effectLst/>
                <a:latin typeface="Zilla Slab"/>
              </a:rPr>
              <a:t>• Were your experiences different to others? If so, why was that?</a:t>
            </a:r>
          </a:p>
          <a:p>
            <a:pPr algn="l"/>
            <a:r>
              <a:rPr lang="en-GB" b="0" i="0" dirty="0">
                <a:solidFill>
                  <a:srgbClr val="373A3C"/>
                </a:solidFill>
                <a:effectLst/>
                <a:latin typeface="-apple-system"/>
              </a:rPr>
              <a:t>The second stage requires the learned to accept and acknowledge weaknesses or errors, but it is also a stage where the strengths and good reaction may be recognised. The understanding of what happened leads naturally to the last stage: Now What?</a:t>
            </a:r>
          </a:p>
          <a:p>
            <a:pPr algn="l"/>
            <a:r>
              <a:rPr lang="en-GB" b="0" i="0" dirty="0">
                <a:solidFill>
                  <a:srgbClr val="373A3C"/>
                </a:solidFill>
                <a:effectLst/>
                <a:latin typeface="-apple-system"/>
              </a:rPr>
              <a:t>The third question leads to the improvement with the learner developing an action plan to decide who they will react or behave the next time they are in a similar position (Driscoll, 2007). To adjust behaviours and reactions, the learner must have self-awareness and understand how and why they acted or reacted in a specific way (</a:t>
            </a:r>
            <a:r>
              <a:rPr lang="en-GB" b="0" i="0" dirty="0" err="1">
                <a:solidFill>
                  <a:srgbClr val="373A3C"/>
                </a:solidFill>
                <a:effectLst/>
                <a:latin typeface="-apple-system"/>
              </a:rPr>
              <a:t>Perusso</a:t>
            </a:r>
            <a:r>
              <a:rPr lang="en-GB" b="0" i="0" dirty="0">
                <a:solidFill>
                  <a:srgbClr val="373A3C"/>
                </a:solidFill>
                <a:effectLst/>
                <a:latin typeface="-apple-system"/>
              </a:rPr>
              <a:t>, </a:t>
            </a:r>
            <a:r>
              <a:rPr lang="en-GB" b="0" i="0" dirty="0" err="1">
                <a:solidFill>
                  <a:srgbClr val="373A3C"/>
                </a:solidFill>
                <a:effectLst/>
                <a:latin typeface="-apple-system"/>
              </a:rPr>
              <a:t>Blankesteijn</a:t>
            </a:r>
            <a:r>
              <a:rPr lang="en-GB" b="0" i="0" dirty="0">
                <a:solidFill>
                  <a:srgbClr val="373A3C"/>
                </a:solidFill>
                <a:effectLst/>
                <a:latin typeface="-apple-system"/>
              </a:rPr>
              <a:t> and Leal, 2019). By understanding and being aware of the issues, they may adjust their reactions, even if the improvements are not fully aligned with the desired outcomes (Moon, 2004). Questions a learner may ask themselves during this stage may include:</a:t>
            </a:r>
          </a:p>
          <a:p>
            <a:pPr algn="l"/>
            <a:r>
              <a:rPr lang="en-GB" b="0" i="0" dirty="0">
                <a:solidFill>
                  <a:srgbClr val="373A3C"/>
                </a:solidFill>
                <a:effectLst/>
                <a:latin typeface="Zilla Slab"/>
              </a:rPr>
              <a:t>• What impact did the event have on/for you?</a:t>
            </a:r>
          </a:p>
          <a:p>
            <a:pPr algn="l"/>
            <a:r>
              <a:rPr lang="en-GB" b="0" i="0" dirty="0">
                <a:solidFill>
                  <a:srgbClr val="373A3C"/>
                </a:solidFill>
                <a:effectLst/>
                <a:latin typeface="Zilla Slab"/>
              </a:rPr>
              <a:t>• What needs to take place to alter the outcome?</a:t>
            </a:r>
          </a:p>
          <a:p>
            <a:pPr algn="l"/>
            <a:r>
              <a:rPr lang="en-GB" b="0" i="0" dirty="0">
                <a:solidFill>
                  <a:srgbClr val="373A3C"/>
                </a:solidFill>
                <a:effectLst/>
                <a:latin typeface="Zilla Slab"/>
              </a:rPr>
              <a:t>• What actions would you take next time in the same situation?</a:t>
            </a:r>
          </a:p>
          <a:p>
            <a:pPr algn="l"/>
            <a:r>
              <a:rPr lang="en-GB" b="0" i="0" dirty="0">
                <a:solidFill>
                  <a:srgbClr val="373A3C"/>
                </a:solidFill>
                <a:effectLst/>
                <a:latin typeface="Zilla Slab"/>
              </a:rPr>
              <a:t>• What information will you need when you face the same situation again?</a:t>
            </a:r>
          </a:p>
          <a:p>
            <a:pPr algn="l"/>
            <a:r>
              <a:rPr lang="en-GB" b="0" i="0" dirty="0">
                <a:solidFill>
                  <a:srgbClr val="373A3C"/>
                </a:solidFill>
                <a:effectLst/>
                <a:latin typeface="Zilla Slab"/>
              </a:rPr>
              <a:t>• What do you need to prepare or adapt so you can improve your performance the next time?</a:t>
            </a:r>
          </a:p>
          <a:p>
            <a:pPr algn="l"/>
            <a:r>
              <a:rPr lang="en-GB" b="0" i="0" dirty="0">
                <a:solidFill>
                  <a:srgbClr val="373A3C"/>
                </a:solidFill>
                <a:effectLst/>
                <a:latin typeface="-apple-system"/>
              </a:rPr>
              <a:t>This is a planning stage: by determining what needs to be done next time the learning process is brought to the fore, allowing a proactive approach which is more likely to create change compared to an unstructured and anecdotal review or unplanned approach (NMC, 2020; Driscoll, 2007). The process creates a cycle, as when the event or a similar event occurs, the same stages of What? So What? And Now What? with the next first stage identifying what happened and how, which will reflect any changes which are made and will allow reflection of the process, creating an ongoing learning cycle (Driscoll, 2007)</a:t>
            </a:r>
          </a:p>
          <a:p>
            <a:endParaRPr lang="en-GB" dirty="0"/>
          </a:p>
        </p:txBody>
      </p:sp>
      <p:sp>
        <p:nvSpPr>
          <p:cNvPr id="4" name="Slide Number Placeholder 3"/>
          <p:cNvSpPr>
            <a:spLocks noGrp="1"/>
          </p:cNvSpPr>
          <p:nvPr>
            <p:ph type="sldNum" sz="quarter" idx="5"/>
          </p:nvPr>
        </p:nvSpPr>
        <p:spPr/>
        <p:txBody>
          <a:bodyPr/>
          <a:lstStyle/>
          <a:p>
            <a:fld id="{D333EAC5-2712-4164-9F8E-4B18EE48151D}" type="slidenum">
              <a:rPr lang="en-GB" smtClean="0"/>
              <a:t>9</a:t>
            </a:fld>
            <a:endParaRPr lang="en-GB"/>
          </a:p>
        </p:txBody>
      </p:sp>
    </p:spTree>
    <p:extLst>
      <p:ext uri="{BB962C8B-B14F-4D97-AF65-F5344CB8AC3E}">
        <p14:creationId xmlns:p14="http://schemas.microsoft.com/office/powerpoint/2010/main" val="3248322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12</a:t>
            </a:fld>
            <a:endParaRPr lang="en-US"/>
          </a:p>
        </p:txBody>
      </p:sp>
    </p:spTree>
    <p:extLst>
      <p:ext uri="{BB962C8B-B14F-4D97-AF65-F5344CB8AC3E}">
        <p14:creationId xmlns:p14="http://schemas.microsoft.com/office/powerpoint/2010/main" val="3095020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13</a:t>
            </a:fld>
            <a:endParaRPr lang="en-US"/>
          </a:p>
        </p:txBody>
      </p:sp>
    </p:spTree>
    <p:extLst>
      <p:ext uri="{BB962C8B-B14F-4D97-AF65-F5344CB8AC3E}">
        <p14:creationId xmlns:p14="http://schemas.microsoft.com/office/powerpoint/2010/main" val="180649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14</a:t>
            </a:fld>
            <a:endParaRPr lang="en-US"/>
          </a:p>
        </p:txBody>
      </p:sp>
    </p:spTree>
    <p:extLst>
      <p:ext uri="{BB962C8B-B14F-4D97-AF65-F5344CB8AC3E}">
        <p14:creationId xmlns:p14="http://schemas.microsoft.com/office/powerpoint/2010/main" val="504185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15</a:t>
            </a:fld>
            <a:endParaRPr lang="en-US"/>
          </a:p>
        </p:txBody>
      </p:sp>
    </p:spTree>
    <p:extLst>
      <p:ext uri="{BB962C8B-B14F-4D97-AF65-F5344CB8AC3E}">
        <p14:creationId xmlns:p14="http://schemas.microsoft.com/office/powerpoint/2010/main" val="354898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16</a:t>
            </a:fld>
            <a:endParaRPr lang="en-US"/>
          </a:p>
        </p:txBody>
      </p:sp>
    </p:spTree>
    <p:extLst>
      <p:ext uri="{BB962C8B-B14F-4D97-AF65-F5344CB8AC3E}">
        <p14:creationId xmlns:p14="http://schemas.microsoft.com/office/powerpoint/2010/main" val="3841083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17</a:t>
            </a:fld>
            <a:endParaRPr lang="en-US"/>
          </a:p>
        </p:txBody>
      </p:sp>
    </p:spTree>
    <p:extLst>
      <p:ext uri="{BB962C8B-B14F-4D97-AF65-F5344CB8AC3E}">
        <p14:creationId xmlns:p14="http://schemas.microsoft.com/office/powerpoint/2010/main" val="38485565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18</a:t>
            </a:fld>
            <a:endParaRPr lang="en-US"/>
          </a:p>
        </p:txBody>
      </p:sp>
    </p:spTree>
    <p:extLst>
      <p:ext uri="{BB962C8B-B14F-4D97-AF65-F5344CB8AC3E}">
        <p14:creationId xmlns:p14="http://schemas.microsoft.com/office/powerpoint/2010/main" val="812729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19</a:t>
            </a:fld>
            <a:endParaRPr lang="en-US"/>
          </a:p>
        </p:txBody>
      </p:sp>
    </p:spTree>
    <p:extLst>
      <p:ext uri="{BB962C8B-B14F-4D97-AF65-F5344CB8AC3E}">
        <p14:creationId xmlns:p14="http://schemas.microsoft.com/office/powerpoint/2010/main" val="5025583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20</a:t>
            </a:fld>
            <a:endParaRPr lang="en-US"/>
          </a:p>
        </p:txBody>
      </p:sp>
    </p:spTree>
    <p:extLst>
      <p:ext uri="{BB962C8B-B14F-4D97-AF65-F5344CB8AC3E}">
        <p14:creationId xmlns:p14="http://schemas.microsoft.com/office/powerpoint/2010/main" val="40124169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21</a:t>
            </a:fld>
            <a:endParaRPr lang="en-US"/>
          </a:p>
        </p:txBody>
      </p:sp>
    </p:spTree>
    <p:extLst>
      <p:ext uri="{BB962C8B-B14F-4D97-AF65-F5344CB8AC3E}">
        <p14:creationId xmlns:p14="http://schemas.microsoft.com/office/powerpoint/2010/main" val="17518522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23</a:t>
            </a:fld>
            <a:endParaRPr lang="en-US"/>
          </a:p>
        </p:txBody>
      </p:sp>
    </p:spTree>
    <p:extLst>
      <p:ext uri="{BB962C8B-B14F-4D97-AF65-F5344CB8AC3E}">
        <p14:creationId xmlns:p14="http://schemas.microsoft.com/office/powerpoint/2010/main" val="23272974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24</a:t>
            </a:fld>
            <a:endParaRPr lang="en-US"/>
          </a:p>
        </p:txBody>
      </p:sp>
    </p:spTree>
    <p:extLst>
      <p:ext uri="{BB962C8B-B14F-4D97-AF65-F5344CB8AC3E}">
        <p14:creationId xmlns:p14="http://schemas.microsoft.com/office/powerpoint/2010/main" val="37055290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25</a:t>
            </a:fld>
            <a:endParaRPr lang="en-US"/>
          </a:p>
        </p:txBody>
      </p:sp>
    </p:spTree>
    <p:extLst>
      <p:ext uri="{BB962C8B-B14F-4D97-AF65-F5344CB8AC3E}">
        <p14:creationId xmlns:p14="http://schemas.microsoft.com/office/powerpoint/2010/main" val="37204597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26</a:t>
            </a:fld>
            <a:endParaRPr lang="en-US"/>
          </a:p>
        </p:txBody>
      </p:sp>
    </p:spTree>
    <p:extLst>
      <p:ext uri="{BB962C8B-B14F-4D97-AF65-F5344CB8AC3E}">
        <p14:creationId xmlns:p14="http://schemas.microsoft.com/office/powerpoint/2010/main" val="747783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9/2/2022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p:cNvSpPr>
            <a:spLocks noGrp="1"/>
          </p:cNvSpPr>
          <p:nvPr>
            <p:ph type="ctrTitle"/>
          </p:nvPr>
        </p:nvSpPr>
        <p:spPr>
          <a:xfrm>
            <a:off x="1524000" y="1041400"/>
            <a:ext cx="9144000" cy="2387600"/>
          </a:xfrm>
        </p:spPr>
        <p:txBody>
          <a:bodyPr anchor="b"/>
          <a:lstStyle>
            <a:lvl1pPr algn="ctr">
              <a:defRPr sz="6000"/>
            </a:lvl1pPr>
          </a:lstStyle>
          <a:p>
            <a:r>
              <a:rPr lang="en-US"/>
              <a:t>Click to edit Master title style</a:t>
            </a:r>
            <a:endParaRPr lang="en-US" dirty="0"/>
          </a:p>
        </p:txBody>
      </p:sp>
    </p:spTree>
    <p:extLst>
      <p:ext uri="{BB962C8B-B14F-4D97-AF65-F5344CB8AC3E}">
        <p14:creationId xmlns:p14="http://schemas.microsoft.com/office/powerpoint/2010/main" val="646705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9/2/2022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98793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9/2/2022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Text Placeholder 2"/>
          <p:cNvSpPr>
            <a:spLocks noGrp="1"/>
          </p:cNvSpPr>
          <p:nvPr>
            <p:ph type="body" idx="1"/>
          </p:nvPr>
        </p:nvSpPr>
        <p:spPr>
          <a:xfrm>
            <a:off x="1241658" y="4589463"/>
            <a:ext cx="10105791"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2" name="Title 1"/>
          <p:cNvSpPr>
            <a:spLocks noGrp="1"/>
          </p:cNvSpPr>
          <p:nvPr>
            <p:ph type="title"/>
          </p:nvPr>
        </p:nvSpPr>
        <p:spPr>
          <a:xfrm>
            <a:off x="1241658" y="1709738"/>
            <a:ext cx="10105791" cy="2862262"/>
          </a:xfrm>
        </p:spPr>
        <p:txBody>
          <a:bodyPr anchor="b"/>
          <a:lstStyle>
            <a:lvl1pPr>
              <a:defRPr sz="6000"/>
            </a:lvl1pPr>
          </a:lstStyle>
          <a:p>
            <a:r>
              <a:rPr lang="en-US"/>
              <a:t>Click to edit Master title style</a:t>
            </a:r>
          </a:p>
        </p:txBody>
      </p:sp>
    </p:spTree>
    <p:extLst>
      <p:ext uri="{BB962C8B-B14F-4D97-AF65-F5344CB8AC3E}">
        <p14:creationId xmlns:p14="http://schemas.microsoft.com/office/powerpoint/2010/main" val="4067686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9/2/2022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4" name="Content Placeholder 3"/>
          <p:cNvSpPr>
            <a:spLocks noGrp="1"/>
          </p:cNvSpPr>
          <p:nvPr>
            <p:ph sz="half" idx="2"/>
          </p:nvPr>
        </p:nvSpPr>
        <p:spPr>
          <a:xfrm>
            <a:off x="6605325"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p:cNvSpPr>
            <a:spLocks noGrp="1"/>
          </p:cNvSpPr>
          <p:nvPr>
            <p:ph sz="half" idx="1"/>
          </p:nvPr>
        </p:nvSpPr>
        <p:spPr>
          <a:xfrm>
            <a:off x="1569700"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636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84EAB7D7-3608-4730-B2E2-670834DF882C}" type="datetimeFigureOut">
              <a:rPr lang="en-US" smtClean="0"/>
              <a:t>9/2/2022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B7BAC7-FE87-40F6-AA24-4F4685D1B022}" type="slidenum">
              <a:rPr lang="en-US" smtClean="0"/>
              <a:t>‹#›</a:t>
            </a:fld>
            <a:endParaRPr lang="en-US"/>
          </a:p>
        </p:txBody>
      </p:sp>
      <p:sp>
        <p:nvSpPr>
          <p:cNvPr id="6" name="Content Placeholder 5"/>
          <p:cNvSpPr>
            <a:spLocks noGrp="1"/>
          </p:cNvSpPr>
          <p:nvPr>
            <p:ph sz="quarter" idx="4"/>
          </p:nvPr>
        </p:nvSpPr>
        <p:spPr>
          <a:xfrm>
            <a:off x="659892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98920" y="1489075"/>
            <a:ext cx="4754880" cy="641350"/>
          </a:xfrm>
          <a:noFill/>
          <a:ln>
            <a:noFill/>
          </a:ln>
        </p:spPr>
        <p:txBody>
          <a:bodyPr anchor="b"/>
          <a:lstStyle>
            <a:lvl1pPr marL="0" indent="0">
              <a:buNone/>
              <a:defRPr sz="2400" b="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6210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p:cNvSpPr>
            <a:spLocks noGrp="1"/>
          </p:cNvSpPr>
          <p:nvPr>
            <p:ph type="body" idx="1"/>
          </p:nvPr>
        </p:nvSpPr>
        <p:spPr>
          <a:xfrm>
            <a:off x="1562100" y="1489075"/>
            <a:ext cx="4754880" cy="641350"/>
          </a:xfrm>
          <a:noFill/>
          <a:ln>
            <a:noFill/>
          </a:ln>
        </p:spPr>
        <p:txBody>
          <a:bodyPr anchor="b"/>
          <a:lstStyle>
            <a:lvl1pPr marL="0" indent="0">
              <a:buNone/>
              <a:defRPr sz="2400" b="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p:cNvSpPr>
            <a:spLocks noGrp="1"/>
          </p:cNvSpPr>
          <p:nvPr>
            <p:ph type="title"/>
          </p:nvPr>
        </p:nvSpPr>
        <p:spPr>
          <a:xfrm>
            <a:off x="2324100" y="274638"/>
            <a:ext cx="9023350" cy="1143000"/>
          </a:xfrm>
        </p:spPr>
        <p:txBody>
          <a:bodyPr/>
          <a:lstStyle/>
          <a:p>
            <a:r>
              <a:rPr lang="en-US"/>
              <a:t>Click to edit Master title style</a:t>
            </a:r>
          </a:p>
        </p:txBody>
      </p:sp>
    </p:spTree>
    <p:extLst>
      <p:ext uri="{BB962C8B-B14F-4D97-AF65-F5344CB8AC3E}">
        <p14:creationId xmlns:p14="http://schemas.microsoft.com/office/powerpoint/2010/main" val="323166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4EAB7D7-3608-4730-B2E2-670834DF882C}" type="datetimeFigureOut">
              <a:rPr lang="en-US" smtClean="0"/>
              <a:t>9/2/2022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B7BAC7-FE87-40F6-AA24-4F4685D1B022}" type="slidenum">
              <a:rPr lang="en-US" smtClean="0"/>
              <a:t>‹#›</a:t>
            </a:fld>
            <a:endParaRPr lang="en-US"/>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10586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EAB7D7-3608-4730-B2E2-670834DF882C}" type="datetimeFigureOut">
              <a:rPr lang="en-US" smtClean="0"/>
              <a:t>9/2/2022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B7BAC7-FE87-40F6-AA24-4F4685D1B022}" type="slidenum">
              <a:rPr lang="en-US" smtClean="0"/>
              <a:t>‹#›</a:t>
            </a:fld>
            <a:endParaRPr lang="en-US"/>
          </a:p>
        </p:txBody>
      </p:sp>
    </p:spTree>
    <p:extLst>
      <p:ext uri="{BB962C8B-B14F-4D97-AF65-F5344CB8AC3E}">
        <p14:creationId xmlns:p14="http://schemas.microsoft.com/office/powerpoint/2010/main" val="321514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9/2/2022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Content Placeholder 2"/>
          <p:cNvSpPr>
            <a:spLocks noGrp="1"/>
          </p:cNvSpPr>
          <p:nvPr>
            <p:ph idx="1"/>
          </p:nvPr>
        </p:nvSpPr>
        <p:spPr>
          <a:xfrm>
            <a:off x="5678905" y="987425"/>
            <a:ext cx="567648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Tree>
    <p:extLst>
      <p:ext uri="{BB962C8B-B14F-4D97-AF65-F5344CB8AC3E}">
        <p14:creationId xmlns:p14="http://schemas.microsoft.com/office/powerpoint/2010/main" val="2198712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9/2/2022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Picture Placeholder 2"/>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Tree>
    <p:extLst>
      <p:ext uri="{BB962C8B-B14F-4D97-AF65-F5344CB8AC3E}">
        <p14:creationId xmlns:p14="http://schemas.microsoft.com/office/powerpoint/2010/main" val="1619359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9/2/2022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Vertical Text Placeholder 2"/>
          <p:cNvSpPr>
            <a:spLocks noGrp="1"/>
          </p:cNvSpPr>
          <p:nvPr>
            <p:ph type="body" orient="vert" idx="1"/>
          </p:nvPr>
        </p:nvSpPr>
        <p:spPr>
          <a:xfrm>
            <a:off x="1562100" y="1825625"/>
            <a:ext cx="9791700" cy="43513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21885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9/2/2022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Vertical Text Placeholder 2"/>
          <p:cNvSpPr>
            <a:spLocks noGrp="1"/>
          </p:cNvSpPr>
          <p:nvPr>
            <p:ph type="body" orient="vert" idx="1"/>
          </p:nvPr>
        </p:nvSpPr>
        <p:spPr>
          <a:xfrm>
            <a:off x="1562100" y="365125"/>
            <a:ext cx="70104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Tree>
    <p:extLst>
      <p:ext uri="{BB962C8B-B14F-4D97-AF65-F5344CB8AC3E}">
        <p14:creationId xmlns:p14="http://schemas.microsoft.com/office/powerpoint/2010/main" val="3388830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9/2/2022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Picture Placeholder 2"/>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Tree>
    <p:extLst>
      <p:ext uri="{BB962C8B-B14F-4D97-AF65-F5344CB8AC3E}">
        <p14:creationId xmlns:p14="http://schemas.microsoft.com/office/powerpoint/2010/main" val="3413888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1562100" y="6356350"/>
            <a:ext cx="25527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EAB7D7-3608-4730-B2E2-670834DF882C}" type="datetimeFigureOut">
              <a:rPr lang="en-US" smtClean="0"/>
              <a:pPr/>
              <a:t>9/2/2022</a:t>
            </a:fld>
            <a:endParaRPr lang="en-US"/>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B7BAC7-FE87-40F6-AA24-4F4685D1B022}" type="slidenum">
              <a:rPr lang="en-US" smtClean="0"/>
              <a:t>‹#›</a:t>
            </a:fld>
            <a:endParaRPr lang="en-US"/>
          </a:p>
        </p:txBody>
      </p:sp>
      <p:sp>
        <p:nvSpPr>
          <p:cNvPr id="3" name="Text Placeholder 2"/>
          <p:cNvSpPr>
            <a:spLocks noGrp="1"/>
          </p:cNvSpPr>
          <p:nvPr>
            <p:ph type="body" idx="1"/>
          </p:nvPr>
        </p:nvSpPr>
        <p:spPr>
          <a:xfrm>
            <a:off x="1562100" y="1825625"/>
            <a:ext cx="9791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2324100" y="365125"/>
            <a:ext cx="9029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Tree>
    <p:extLst>
      <p:ext uri="{BB962C8B-B14F-4D97-AF65-F5344CB8AC3E}">
        <p14:creationId xmlns:p14="http://schemas.microsoft.com/office/powerpoint/2010/main" val="32193672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8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ct val="30000"/>
        </a:spcBef>
        <a:buClr>
          <a:schemeClr val="accent3"/>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accent3"/>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accent3"/>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1464" userDrawn="1">
          <p15:clr>
            <a:srgbClr val="F26B43"/>
          </p15:clr>
        </p15:guide>
        <p15:guide id="3" pos="7152" userDrawn="1">
          <p15:clr>
            <a:srgbClr val="F26B43"/>
          </p15:clr>
        </p15:guide>
        <p15:guide id="4" pos="984" userDrawn="1">
          <p15:clr>
            <a:srgbClr val="F26B43"/>
          </p15:clr>
        </p15:guide>
        <p15:guide id="5" orient="horz" pos="388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crowe-associates.co.uk/coaching-tools/gibbs-reflective-cycle/"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ZXKBc7kqQ7A?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thecvmethod.wordpress.com/2016/10/24/398/" TargetMode="External"/><Relationship Id="rId2" Type="http://schemas.openxmlformats.org/officeDocument/2006/relationships/hyperlink" Target="https://www.crowe-associates.co.uk/coaching-tools/gibbs-reflective-cycle/" TargetMode="External"/><Relationship Id="rId1" Type="http://schemas.openxmlformats.org/officeDocument/2006/relationships/slideLayout" Target="../slideLayouts/slideLayout2.xml"/><Relationship Id="rId4" Type="http://schemas.openxmlformats.org/officeDocument/2006/relationships/hyperlink" Target="http://robsegers.blogspot.com/2014/05/driscoll-model-of-reflectio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602038"/>
            <a:ext cx="3547462" cy="1655762"/>
          </a:xfrm>
        </p:spPr>
        <p:txBody>
          <a:bodyPr vert="horz" lIns="91440" tIns="45720" rIns="91440" bIns="45720" rtlCol="0" anchor="t">
            <a:normAutofit/>
          </a:bodyPr>
          <a:lstStyle/>
          <a:p>
            <a:r>
              <a:rPr lang="en-US" dirty="0"/>
              <a:t>Heike Griffiths, </a:t>
            </a:r>
            <a:r>
              <a:rPr lang="en-US"/>
              <a:t>2022</a:t>
            </a:r>
            <a:endParaRPr lang="en-US" dirty="0"/>
          </a:p>
        </p:txBody>
      </p:sp>
      <p:sp>
        <p:nvSpPr>
          <p:cNvPr id="2" name="Title 1"/>
          <p:cNvSpPr>
            <a:spLocks noGrp="1"/>
          </p:cNvSpPr>
          <p:nvPr>
            <p:ph type="ctrTitle"/>
          </p:nvPr>
        </p:nvSpPr>
        <p:spPr>
          <a:xfrm>
            <a:off x="594232" y="2393973"/>
            <a:ext cx="6048652" cy="1116106"/>
          </a:xfrm>
        </p:spPr>
        <p:txBody>
          <a:bodyPr>
            <a:normAutofit fontScale="90000"/>
          </a:bodyPr>
          <a:lstStyle/>
          <a:p>
            <a:r>
              <a:rPr lang="en-US"/>
              <a:t>Reflective Models and</a:t>
            </a:r>
            <a:r>
              <a:rPr lang="en-US" dirty="0"/>
              <a:t> </a:t>
            </a:r>
            <a:r>
              <a:rPr lang="en-US"/>
              <a:t>Reflective</a:t>
            </a:r>
            <a:r>
              <a:rPr lang="en-US" dirty="0"/>
              <a:t> Writing</a:t>
            </a:r>
          </a:p>
        </p:txBody>
      </p:sp>
      <p:pic>
        <p:nvPicPr>
          <p:cNvPr id="3074" name="Picture 2" descr="Self-reflection in leadership – Part 1: Ambitions, Values and Personality -  Unabridged Leadershi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2878" y="786038"/>
            <a:ext cx="3755066" cy="5632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3078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58E71F-4C2C-4AE1-B20A-C52E06ED8842}"/>
              </a:ext>
            </a:extLst>
          </p:cNvPr>
          <p:cNvSpPr>
            <a:spLocks noGrp="1"/>
          </p:cNvSpPr>
          <p:nvPr>
            <p:ph type="title"/>
          </p:nvPr>
        </p:nvSpPr>
        <p:spPr/>
        <p:txBody>
          <a:bodyPr>
            <a:normAutofit fontScale="90000"/>
          </a:bodyPr>
          <a:lstStyle/>
          <a:p>
            <a:r>
              <a:rPr lang="en-GB" dirty="0"/>
              <a:t>AMCANION Y SESIWN            Session Objectives</a:t>
            </a:r>
          </a:p>
        </p:txBody>
      </p:sp>
      <p:sp>
        <p:nvSpPr>
          <p:cNvPr id="5" name="Content Placeholder 4">
            <a:extLst>
              <a:ext uri="{FF2B5EF4-FFF2-40B4-BE49-F238E27FC236}">
                <a16:creationId xmlns:a16="http://schemas.microsoft.com/office/drawing/2014/main" id="{D88AC683-C952-4411-B5D8-295A99832174}"/>
              </a:ext>
            </a:extLst>
          </p:cNvPr>
          <p:cNvSpPr>
            <a:spLocks noGrp="1"/>
          </p:cNvSpPr>
          <p:nvPr>
            <p:ph sz="half" idx="1"/>
          </p:nvPr>
        </p:nvSpPr>
        <p:spPr/>
        <p:txBody>
          <a:bodyPr/>
          <a:lstStyle/>
          <a:p>
            <a:r>
              <a:rPr lang="cy-GB" dirty="0"/>
              <a:t>Erbyn diwedd y sesiwn hon byddwch yn gallu: </a:t>
            </a:r>
          </a:p>
          <a:p>
            <a:pPr lvl="1"/>
            <a:r>
              <a:rPr lang="cy-GB" dirty="0"/>
              <a:t>Gwerthuso’n feirniadol fodelau adfyfyriol allweddol</a:t>
            </a:r>
          </a:p>
          <a:p>
            <a:pPr lvl="1"/>
            <a:r>
              <a:rPr lang="cy-GB" dirty="0"/>
              <a:t>Trafod sut mae’r modelau adfyfyriol yn ymwneud â datblygu eich brand personol.</a:t>
            </a:r>
          </a:p>
          <a:p>
            <a:endParaRPr lang="en-GB" dirty="0"/>
          </a:p>
        </p:txBody>
      </p:sp>
      <p:sp>
        <p:nvSpPr>
          <p:cNvPr id="6" name="Content Placeholder 5">
            <a:extLst>
              <a:ext uri="{FF2B5EF4-FFF2-40B4-BE49-F238E27FC236}">
                <a16:creationId xmlns:a16="http://schemas.microsoft.com/office/drawing/2014/main" id="{5C2A76A4-B633-4464-BC3D-6E427710D65D}"/>
              </a:ext>
            </a:extLst>
          </p:cNvPr>
          <p:cNvSpPr>
            <a:spLocks noGrp="1"/>
          </p:cNvSpPr>
          <p:nvPr>
            <p:ph sz="half" idx="2"/>
          </p:nvPr>
        </p:nvSpPr>
        <p:spPr/>
        <p:txBody>
          <a:bodyPr/>
          <a:lstStyle/>
          <a:p>
            <a:r>
              <a:rPr lang="en-GB" dirty="0"/>
              <a:t>By the end of this session you will be able to: </a:t>
            </a:r>
          </a:p>
          <a:p>
            <a:pPr lvl="1"/>
            <a:r>
              <a:rPr lang="en-GB" dirty="0"/>
              <a:t>Critically evaluate key reflective models</a:t>
            </a:r>
          </a:p>
          <a:p>
            <a:pPr lvl="1"/>
            <a:r>
              <a:rPr lang="en-GB" dirty="0"/>
              <a:t>Be familiar with the tone and style of reflective writing</a:t>
            </a:r>
          </a:p>
          <a:p>
            <a:pPr lvl="1"/>
            <a:r>
              <a:rPr lang="en-GB" dirty="0"/>
              <a:t>Discuss how the reflective models relate to developing your personal brand.</a:t>
            </a:r>
          </a:p>
        </p:txBody>
      </p:sp>
    </p:spTree>
    <p:extLst>
      <p:ext uri="{BB962C8B-B14F-4D97-AF65-F5344CB8AC3E}">
        <p14:creationId xmlns:p14="http://schemas.microsoft.com/office/powerpoint/2010/main" val="2638721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2050" name="Picture 2" descr="Routines For Self Reflection - THINKING PATHWAY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7892" y="1180730"/>
            <a:ext cx="10117854" cy="4878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330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EC1DC-2C40-4861-A69E-AE022C106CCE}"/>
              </a:ext>
            </a:extLst>
          </p:cNvPr>
          <p:cNvSpPr>
            <a:spLocks noGrp="1"/>
          </p:cNvSpPr>
          <p:nvPr>
            <p:ph type="title"/>
          </p:nvPr>
        </p:nvSpPr>
        <p:spPr/>
        <p:txBody>
          <a:bodyPr>
            <a:normAutofit fontScale="90000"/>
          </a:bodyPr>
          <a:lstStyle/>
          <a:p>
            <a:r>
              <a:rPr lang="en-GB" dirty="0"/>
              <a:t>DAMCANIAETHWYR ALLWEDDOL</a:t>
            </a:r>
            <a:br>
              <a:rPr lang="en-GB" dirty="0"/>
            </a:br>
            <a:r>
              <a:rPr lang="en-GB" dirty="0"/>
              <a:t>Key Theorists</a:t>
            </a:r>
          </a:p>
        </p:txBody>
      </p:sp>
      <p:sp>
        <p:nvSpPr>
          <p:cNvPr id="3" name="Content Placeholder 2">
            <a:extLst>
              <a:ext uri="{FF2B5EF4-FFF2-40B4-BE49-F238E27FC236}">
                <a16:creationId xmlns:a16="http://schemas.microsoft.com/office/drawing/2014/main" id="{9CEE5664-152C-4DF5-A7E2-8F35A8702A8F}"/>
              </a:ext>
            </a:extLst>
          </p:cNvPr>
          <p:cNvSpPr>
            <a:spLocks noGrp="1"/>
          </p:cNvSpPr>
          <p:nvPr>
            <p:ph sz="half" idx="1"/>
          </p:nvPr>
        </p:nvSpPr>
        <p:spPr/>
        <p:txBody>
          <a:bodyPr/>
          <a:lstStyle/>
          <a:p>
            <a:endParaRPr lang="en-GB" dirty="0"/>
          </a:p>
          <a:p>
            <a:r>
              <a:rPr lang="en-GB" dirty="0"/>
              <a:t>Gibbs (1988)</a:t>
            </a:r>
          </a:p>
          <a:p>
            <a:r>
              <a:rPr lang="en-GB" dirty="0"/>
              <a:t>Kolb (1984)</a:t>
            </a:r>
          </a:p>
          <a:p>
            <a:r>
              <a:rPr lang="en-GB" dirty="0"/>
              <a:t>Schön (1991)</a:t>
            </a:r>
          </a:p>
          <a:p>
            <a:r>
              <a:rPr lang="en-GB" dirty="0"/>
              <a:t>Driscoll (1994)</a:t>
            </a:r>
          </a:p>
          <a:p>
            <a:endParaRPr lang="en-GB" dirty="0"/>
          </a:p>
          <a:p>
            <a:endParaRPr lang="en-GB" dirty="0"/>
          </a:p>
        </p:txBody>
      </p:sp>
      <p:sp>
        <p:nvSpPr>
          <p:cNvPr id="4" name="Content Placeholder 3">
            <a:extLst>
              <a:ext uri="{FF2B5EF4-FFF2-40B4-BE49-F238E27FC236}">
                <a16:creationId xmlns:a16="http://schemas.microsoft.com/office/drawing/2014/main" id="{83C813E7-D564-4E3C-A759-3D8B150342CD}"/>
              </a:ext>
            </a:extLst>
          </p:cNvPr>
          <p:cNvSpPr>
            <a:spLocks noGrp="1"/>
          </p:cNvSpPr>
          <p:nvPr>
            <p:ph sz="half" idx="2"/>
          </p:nvPr>
        </p:nvSpPr>
        <p:spPr/>
        <p:txBody>
          <a:bodyPr/>
          <a:lstStyle/>
          <a:p>
            <a:endParaRPr lang="en-GB" dirty="0"/>
          </a:p>
          <a:p>
            <a:r>
              <a:rPr lang="en-GB" dirty="0"/>
              <a:t>Gibbs (1988)</a:t>
            </a:r>
          </a:p>
          <a:p>
            <a:r>
              <a:rPr lang="en-GB" dirty="0"/>
              <a:t>Kolb (1984)</a:t>
            </a:r>
          </a:p>
          <a:p>
            <a:r>
              <a:rPr lang="en-GB" dirty="0"/>
              <a:t>Schön (1991)</a:t>
            </a:r>
          </a:p>
          <a:p>
            <a:r>
              <a:rPr lang="en-GB" dirty="0"/>
              <a:t>Driscoll (1994)</a:t>
            </a:r>
          </a:p>
          <a:p>
            <a:endParaRPr lang="en-GB" dirty="0"/>
          </a:p>
          <a:p>
            <a:endParaRPr lang="en-GB" dirty="0"/>
          </a:p>
        </p:txBody>
      </p:sp>
    </p:spTree>
    <p:extLst>
      <p:ext uri="{BB962C8B-B14F-4D97-AF65-F5344CB8AC3E}">
        <p14:creationId xmlns:p14="http://schemas.microsoft.com/office/powerpoint/2010/main" val="2591979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9582F6E-EB25-4B76-BE5E-CD77A65DA25E}"/>
              </a:ext>
            </a:extLst>
          </p:cNvPr>
          <p:cNvSpPr>
            <a:spLocks noGrp="1"/>
          </p:cNvSpPr>
          <p:nvPr>
            <p:ph sz="half" idx="2"/>
          </p:nvPr>
        </p:nvSpPr>
        <p:spPr>
          <a:xfrm>
            <a:off x="6598920" y="1825625"/>
            <a:ext cx="4754880" cy="4351338"/>
          </a:xfrm>
        </p:spPr>
        <p:txBody>
          <a:bodyPr vert="horz" lIns="91440" tIns="45720" rIns="91440" bIns="45720" rtlCol="0">
            <a:normAutofit/>
          </a:bodyPr>
          <a:lstStyle/>
          <a:p>
            <a:endParaRPr lang="en-US" dirty="0"/>
          </a:p>
          <a:p>
            <a:r>
              <a:rPr lang="cy-GB" dirty="0"/>
              <a:t>Beth wyddoch chi am Gibbs?</a:t>
            </a:r>
          </a:p>
          <a:p>
            <a:endParaRPr lang="en-US" dirty="0"/>
          </a:p>
          <a:p>
            <a:r>
              <a:rPr lang="en-US" dirty="0"/>
              <a:t>What do you know about Gibbs?</a:t>
            </a:r>
          </a:p>
          <a:p>
            <a:endParaRPr lang="en-US" dirty="0"/>
          </a:p>
          <a:p>
            <a:endParaRPr lang="en-US" dirty="0"/>
          </a:p>
        </p:txBody>
      </p:sp>
      <p:pic>
        <p:nvPicPr>
          <p:cNvPr id="1026" name="Picture 2" descr="gibbs_reflective_cycle">
            <a:extLst>
              <a:ext uri="{FF2B5EF4-FFF2-40B4-BE49-F238E27FC236}">
                <a16:creationId xmlns:a16="http://schemas.microsoft.com/office/drawing/2014/main" id="{1C78C12E-F182-28AB-3BE9-E9651C2DB75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56869" y="1825625"/>
            <a:ext cx="4380541" cy="4351338"/>
          </a:xfrm>
          <a:prstGeom prst="rect">
            <a:avLst/>
          </a:prstGeom>
          <a:solidFill>
            <a:srgbClr val="FFFFFF"/>
          </a:solidFill>
        </p:spPr>
      </p:pic>
      <p:sp>
        <p:nvSpPr>
          <p:cNvPr id="2" name="Title 1">
            <a:extLst>
              <a:ext uri="{FF2B5EF4-FFF2-40B4-BE49-F238E27FC236}">
                <a16:creationId xmlns:a16="http://schemas.microsoft.com/office/drawing/2014/main" id="{4A7F86EA-AB60-4AF3-BB04-42EABEA3D126}"/>
              </a:ext>
            </a:extLst>
          </p:cNvPr>
          <p:cNvSpPr>
            <a:spLocks noGrp="1"/>
          </p:cNvSpPr>
          <p:nvPr>
            <p:ph type="title"/>
          </p:nvPr>
        </p:nvSpPr>
        <p:spPr>
          <a:xfrm>
            <a:off x="2324100" y="365125"/>
            <a:ext cx="9029700" cy="1325563"/>
          </a:xfrm>
        </p:spPr>
        <p:txBody>
          <a:bodyPr vert="horz" lIns="91440" tIns="45720" rIns="91440" bIns="45720" rtlCol="0" anchor="ctr">
            <a:normAutofit/>
          </a:bodyPr>
          <a:lstStyle/>
          <a:p>
            <a:r>
              <a:rPr lang="en-US" dirty="0"/>
              <a:t>Gibbs (1988)</a:t>
            </a:r>
          </a:p>
        </p:txBody>
      </p:sp>
      <p:sp>
        <p:nvSpPr>
          <p:cNvPr id="7" name="TextBox 6">
            <a:extLst>
              <a:ext uri="{FF2B5EF4-FFF2-40B4-BE49-F238E27FC236}">
                <a16:creationId xmlns:a16="http://schemas.microsoft.com/office/drawing/2014/main" id="{238DA7E7-1E50-5AC0-0DC1-C2C3CEDA211C}"/>
              </a:ext>
            </a:extLst>
          </p:cNvPr>
          <p:cNvSpPr txBox="1"/>
          <p:nvPr/>
        </p:nvSpPr>
        <p:spPr>
          <a:xfrm>
            <a:off x="1532709" y="6414572"/>
            <a:ext cx="3335382" cy="369332"/>
          </a:xfrm>
          <a:prstGeom prst="rect">
            <a:avLst/>
          </a:prstGeom>
          <a:noFill/>
          <a:ln>
            <a:solidFill>
              <a:schemeClr val="bg2"/>
            </a:solidFill>
          </a:ln>
        </p:spPr>
        <p:txBody>
          <a:bodyPr wrap="square" rtlCol="0" anchor="ctr" anchorCtr="1">
            <a:spAutoFit/>
          </a:bodyPr>
          <a:lstStyle/>
          <a:p>
            <a:r>
              <a:rPr lang="en-GB" dirty="0"/>
              <a:t>Crow Associates ltd, no date</a:t>
            </a:r>
            <a:endParaRPr lang="en-US" dirty="0"/>
          </a:p>
        </p:txBody>
      </p:sp>
      <p:sp>
        <p:nvSpPr>
          <p:cNvPr id="8" name="Action Button: Document 7">
            <a:hlinkClick r:id="rId3" highlightClick="1"/>
            <a:extLst>
              <a:ext uri="{FF2B5EF4-FFF2-40B4-BE49-F238E27FC236}">
                <a16:creationId xmlns:a16="http://schemas.microsoft.com/office/drawing/2014/main" id="{256EAC02-CE00-44D9-0E70-842C8A34C37C}"/>
              </a:ext>
            </a:extLst>
          </p:cNvPr>
          <p:cNvSpPr/>
          <p:nvPr/>
        </p:nvSpPr>
        <p:spPr>
          <a:xfrm>
            <a:off x="7341326" y="4998720"/>
            <a:ext cx="862148" cy="827314"/>
          </a:xfrm>
          <a:prstGeom prst="actionButtonDocument">
            <a:avLst/>
          </a:prstGeom>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spTree>
    <p:extLst>
      <p:ext uri="{BB962C8B-B14F-4D97-AF65-F5344CB8AC3E}">
        <p14:creationId xmlns:p14="http://schemas.microsoft.com/office/powerpoint/2010/main" val="2307017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Gibbs Reflective Cycle">
            <a:hlinkClick r:id="" action="ppaction://media"/>
            <a:extLst>
              <a:ext uri="{FF2B5EF4-FFF2-40B4-BE49-F238E27FC236}">
                <a16:creationId xmlns:a16="http://schemas.microsoft.com/office/drawing/2014/main" id="{8C6EBB29-6050-437B-8C97-E1952FE60614}"/>
              </a:ext>
            </a:extLst>
          </p:cNvPr>
          <p:cNvPicPr>
            <a:picLocks noRot="1" noChangeAspect="1"/>
          </p:cNvPicPr>
          <p:nvPr>
            <a:videoFile r:link="rId1"/>
          </p:nvPr>
        </p:nvPicPr>
        <p:blipFill>
          <a:blip r:embed="rId3"/>
          <a:stretch>
            <a:fillRect/>
          </a:stretch>
        </p:blipFill>
        <p:spPr>
          <a:xfrm>
            <a:off x="1258591" y="385313"/>
            <a:ext cx="9674818" cy="5466272"/>
          </a:xfrm>
          <a:prstGeom prst="rect">
            <a:avLst/>
          </a:prstGeom>
        </p:spPr>
      </p:pic>
    </p:spTree>
    <p:extLst>
      <p:ext uri="{BB962C8B-B14F-4D97-AF65-F5344CB8AC3E}">
        <p14:creationId xmlns:p14="http://schemas.microsoft.com/office/powerpoint/2010/main" val="2260302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6D465-8C72-4248-BD65-2BCB6F296B41}"/>
              </a:ext>
            </a:extLst>
          </p:cNvPr>
          <p:cNvSpPr>
            <a:spLocks noGrp="1"/>
          </p:cNvSpPr>
          <p:nvPr>
            <p:ph type="title"/>
          </p:nvPr>
        </p:nvSpPr>
        <p:spPr>
          <a:xfrm>
            <a:off x="7218030" y="804520"/>
            <a:ext cx="3520367" cy="1049235"/>
          </a:xfrm>
        </p:spPr>
        <p:txBody>
          <a:bodyPr vert="horz" lIns="91440" tIns="45720" rIns="91440" bIns="45720" rtlCol="0" anchor="t">
            <a:normAutofit/>
          </a:bodyPr>
          <a:lstStyle/>
          <a:p>
            <a:r>
              <a:rPr lang="en-US" dirty="0"/>
              <a:t>Kolb (1988)</a:t>
            </a:r>
          </a:p>
        </p:txBody>
      </p:sp>
      <p:pic>
        <p:nvPicPr>
          <p:cNvPr id="6" name="Content Placeholder 5" descr="Timeline&#10;&#10;Description automatically generated">
            <a:extLst>
              <a:ext uri="{FF2B5EF4-FFF2-40B4-BE49-F238E27FC236}">
                <a16:creationId xmlns:a16="http://schemas.microsoft.com/office/drawing/2014/main" id="{71A5B123-790D-4474-8EDD-3D5668CDE662}"/>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3586" r="942" b="4"/>
          <a:stretch/>
        </p:blipFill>
        <p:spPr>
          <a:xfrm>
            <a:off x="452154" y="1116344"/>
            <a:ext cx="6297896" cy="5046218"/>
          </a:xfrm>
          <a:prstGeom prst="rect">
            <a:avLst/>
          </a:prstGeom>
        </p:spPr>
      </p:pic>
      <p:sp>
        <p:nvSpPr>
          <p:cNvPr id="4" name="Content Placeholder 3">
            <a:extLst>
              <a:ext uri="{FF2B5EF4-FFF2-40B4-BE49-F238E27FC236}">
                <a16:creationId xmlns:a16="http://schemas.microsoft.com/office/drawing/2014/main" id="{A85D8ED3-5710-49DA-921C-0BF8F702D553}"/>
              </a:ext>
            </a:extLst>
          </p:cNvPr>
          <p:cNvSpPr>
            <a:spLocks noGrp="1"/>
          </p:cNvSpPr>
          <p:nvPr>
            <p:ph sz="half" idx="2"/>
          </p:nvPr>
        </p:nvSpPr>
        <p:spPr>
          <a:xfrm>
            <a:off x="7218029" y="2015732"/>
            <a:ext cx="4973668" cy="3450613"/>
          </a:xfrm>
        </p:spPr>
        <p:txBody>
          <a:bodyPr vert="horz" lIns="91440" tIns="45720" rIns="91440" bIns="45720" rtlCol="0" anchor="t">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lang="cy-GB" dirty="0">
                <a:solidFill>
                  <a:prstClr val="black"/>
                </a:solidFill>
                <a:latin typeface="Gill Sans MT" panose="020B0502020104020203"/>
              </a:rPr>
              <a:t>Manteision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lang="cy-GB" dirty="0">
                <a:solidFill>
                  <a:prstClr val="black"/>
                </a:solidFill>
                <a:latin typeface="Gill Sans MT" panose="020B0502020104020203"/>
              </a:rPr>
              <a:t>Man </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cychwyn sylfaenol? Yn cynnwys gwneud, gofyn sut / pam, gwneud dyfarniad, profi.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lang="cy-GB" dirty="0">
                <a:solidFill>
                  <a:prstClr val="black"/>
                </a:solidFill>
                <a:latin typeface="Gill Sans MT" panose="020B0502020104020203"/>
              </a:rPr>
              <a:t>Anfanteision</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Adfyfyrio arwynebol – dim cyfeiriad at feddwl yn feirniadol/ dadansoddi /tybiaethau</a:t>
            </a:r>
          </a:p>
          <a:p>
            <a:r>
              <a:rPr lang="en-US" dirty="0"/>
              <a:t>Pros </a:t>
            </a:r>
          </a:p>
          <a:p>
            <a:pPr lvl="1"/>
            <a:r>
              <a:rPr lang="en-GB" dirty="0"/>
              <a:t>Basic starter? Consists of doing, asking how/why, making judgement, testing out.	</a:t>
            </a:r>
          </a:p>
          <a:p>
            <a:r>
              <a:rPr lang="en-GB" dirty="0"/>
              <a:t>Cons</a:t>
            </a:r>
          </a:p>
          <a:p>
            <a:pPr lvl="1"/>
            <a:r>
              <a:rPr lang="en-GB" dirty="0"/>
              <a:t>superficial reflection- no referral to critical thinking/analysis/assumptions</a:t>
            </a:r>
            <a:endParaRPr lang="en-US" dirty="0"/>
          </a:p>
        </p:txBody>
      </p:sp>
      <p:sp>
        <p:nvSpPr>
          <p:cNvPr id="3" name="TextBox 2">
            <a:extLst>
              <a:ext uri="{FF2B5EF4-FFF2-40B4-BE49-F238E27FC236}">
                <a16:creationId xmlns:a16="http://schemas.microsoft.com/office/drawing/2014/main" id="{6D70B94C-2269-A69B-3CA2-EF28F93CAF74}"/>
              </a:ext>
            </a:extLst>
          </p:cNvPr>
          <p:cNvSpPr txBox="1"/>
          <p:nvPr/>
        </p:nvSpPr>
        <p:spPr>
          <a:xfrm>
            <a:off x="2476500" y="6400284"/>
            <a:ext cx="2609850" cy="369332"/>
          </a:xfrm>
          <a:prstGeom prst="rect">
            <a:avLst/>
          </a:prstGeom>
          <a:noFill/>
          <a:ln>
            <a:solidFill>
              <a:schemeClr val="bg2"/>
            </a:solidFill>
          </a:ln>
        </p:spPr>
        <p:txBody>
          <a:bodyPr wrap="square" rtlCol="0" anchor="ctr" anchorCtr="1">
            <a:spAutoFit/>
          </a:bodyPr>
          <a:lstStyle/>
          <a:p>
            <a:r>
              <a:rPr lang="en-GB" dirty="0" err="1"/>
              <a:t>Skillshub</a:t>
            </a:r>
            <a:r>
              <a:rPr lang="en-GB"/>
              <a:t>, 2017</a:t>
            </a:r>
            <a:endParaRPr lang="en-US" dirty="0"/>
          </a:p>
        </p:txBody>
      </p:sp>
    </p:spTree>
    <p:extLst>
      <p:ext uri="{BB962C8B-B14F-4D97-AF65-F5344CB8AC3E}">
        <p14:creationId xmlns:p14="http://schemas.microsoft.com/office/powerpoint/2010/main" val="3741330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178B2-BDB0-4C48-BF65-F3DD80647DE6}"/>
              </a:ext>
            </a:extLst>
          </p:cNvPr>
          <p:cNvSpPr>
            <a:spLocks noGrp="1"/>
          </p:cNvSpPr>
          <p:nvPr>
            <p:ph type="title"/>
          </p:nvPr>
        </p:nvSpPr>
        <p:spPr>
          <a:xfrm>
            <a:off x="1451580" y="804520"/>
            <a:ext cx="3530157" cy="1049235"/>
          </a:xfrm>
        </p:spPr>
        <p:txBody>
          <a:bodyPr vert="horz" lIns="91440" tIns="45720" rIns="91440" bIns="45720" rtlCol="0" anchor="t">
            <a:normAutofit/>
          </a:bodyPr>
          <a:lstStyle/>
          <a:p>
            <a:r>
              <a:rPr lang="en-US" dirty="0"/>
              <a:t>Schön (1991)</a:t>
            </a:r>
          </a:p>
        </p:txBody>
      </p:sp>
      <p:sp>
        <p:nvSpPr>
          <p:cNvPr id="4" name="Content Placeholder 3">
            <a:extLst>
              <a:ext uri="{FF2B5EF4-FFF2-40B4-BE49-F238E27FC236}">
                <a16:creationId xmlns:a16="http://schemas.microsoft.com/office/drawing/2014/main" id="{987BC5E8-CE9E-4908-95C7-4423789BE9D2}"/>
              </a:ext>
            </a:extLst>
          </p:cNvPr>
          <p:cNvSpPr>
            <a:spLocks noGrp="1"/>
          </p:cNvSpPr>
          <p:nvPr>
            <p:ph sz="half" idx="2"/>
          </p:nvPr>
        </p:nvSpPr>
        <p:spPr>
          <a:xfrm>
            <a:off x="350809" y="2015732"/>
            <a:ext cx="4627296" cy="3450613"/>
          </a:xfrm>
        </p:spPr>
        <p:txBody>
          <a:bodyPr vert="horz" lIns="91440" tIns="45720" rIns="91440" bIns="45720" rtlCol="0" anchor="t">
            <a:normAutofit fontScale="62500" lnSpcReduction="20000"/>
          </a:bodyPr>
          <a:lstStyle/>
          <a:p>
            <a:r>
              <a:rPr lang="cy-GB" dirty="0"/>
              <a:t>Manteision</a:t>
            </a:r>
          </a:p>
          <a:p>
            <a:pPr lvl="1"/>
            <a:r>
              <a:rPr lang="cy-GB" dirty="0"/>
              <a:t>Model proffesiynol: ennill sgiliau proffesiynol a chynyddu hyder proffesiynol.</a:t>
            </a:r>
          </a:p>
          <a:p>
            <a:r>
              <a:rPr lang="cy-GB" dirty="0"/>
              <a:t>Anfanteision</a:t>
            </a:r>
          </a:p>
          <a:p>
            <a:pPr lvl="1"/>
            <a:r>
              <a:rPr lang="cy-GB" dirty="0"/>
              <a:t>Yn rhoi sylw i’r gwahaniaeth rhwng y ddau fath o adfyfyrio ond ddim yn rhoi cyfarwyddyd helaeth ynghylch cyflawni’r nail na’r llall</a:t>
            </a:r>
          </a:p>
          <a:p>
            <a:r>
              <a:rPr lang="en-US" dirty="0"/>
              <a:t>Pros</a:t>
            </a:r>
          </a:p>
          <a:p>
            <a:pPr lvl="1"/>
            <a:r>
              <a:rPr lang="en-GB" dirty="0"/>
              <a:t>Professional model: gaining professional artistry and increasing professional confidence.</a:t>
            </a:r>
            <a:endParaRPr lang="en-US" dirty="0"/>
          </a:p>
          <a:p>
            <a:r>
              <a:rPr lang="en-US" dirty="0"/>
              <a:t>Cons</a:t>
            </a:r>
          </a:p>
          <a:p>
            <a:pPr lvl="1"/>
            <a:r>
              <a:rPr lang="en-GB" dirty="0"/>
              <a:t>highlights the difference between the two types of reflection but does not provide extensive guidance for carrying out either</a:t>
            </a:r>
            <a:endParaRPr lang="en-US" dirty="0"/>
          </a:p>
        </p:txBody>
      </p:sp>
      <p:pic>
        <p:nvPicPr>
          <p:cNvPr id="6" name="Content Placeholder 5" descr="Text&#10;&#10;Description automatically generated">
            <a:extLst>
              <a:ext uri="{FF2B5EF4-FFF2-40B4-BE49-F238E27FC236}">
                <a16:creationId xmlns:a16="http://schemas.microsoft.com/office/drawing/2014/main" id="{B2E3E10D-D32B-467E-A64D-EB73135685FA}"/>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093926" y="1558019"/>
            <a:ext cx="4821551" cy="2982823"/>
          </a:xfrm>
          <a:prstGeom prst="rect">
            <a:avLst/>
          </a:prstGeom>
        </p:spPr>
      </p:pic>
      <p:sp>
        <p:nvSpPr>
          <p:cNvPr id="3" name="Rectangle 2">
            <a:extLst>
              <a:ext uri="{FF2B5EF4-FFF2-40B4-BE49-F238E27FC236}">
                <a16:creationId xmlns:a16="http://schemas.microsoft.com/office/drawing/2014/main" id="{692EB018-F22F-5F75-20B3-9C4B1EB2F3C3}"/>
              </a:ext>
            </a:extLst>
          </p:cNvPr>
          <p:cNvSpPr/>
          <p:nvPr/>
        </p:nvSpPr>
        <p:spPr>
          <a:xfrm>
            <a:off x="5717219" y="5246703"/>
            <a:ext cx="3497802" cy="479394"/>
          </a:xfrm>
          <a:prstGeom prst="rect">
            <a:avLst/>
          </a:prstGeom>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Lifelong Learning with OT (</a:t>
            </a:r>
            <a:r>
              <a:rPr lang="en-GB" dirty="0" err="1"/>
              <a:t>n.d</a:t>
            </a:r>
            <a:r>
              <a:rPr lang="en-GB" dirty="0"/>
              <a:t>) cited in Read, 2022, </a:t>
            </a:r>
            <a:r>
              <a:rPr lang="en-GB" dirty="0" err="1"/>
              <a:t>wordpress</a:t>
            </a:r>
            <a:r>
              <a:rPr lang="en-GB" dirty="0"/>
              <a:t>)</a:t>
            </a:r>
            <a:endParaRPr lang="en-US" dirty="0"/>
          </a:p>
        </p:txBody>
      </p:sp>
    </p:spTree>
    <p:extLst>
      <p:ext uri="{BB962C8B-B14F-4D97-AF65-F5344CB8AC3E}">
        <p14:creationId xmlns:p14="http://schemas.microsoft.com/office/powerpoint/2010/main" val="2822151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EE50E-12AC-466F-92B8-C97D6B2DF6DB}"/>
              </a:ext>
            </a:extLst>
          </p:cNvPr>
          <p:cNvSpPr>
            <a:spLocks noGrp="1"/>
          </p:cNvSpPr>
          <p:nvPr>
            <p:ph type="title"/>
          </p:nvPr>
        </p:nvSpPr>
        <p:spPr>
          <a:xfrm>
            <a:off x="7218030" y="804520"/>
            <a:ext cx="3520367" cy="1049235"/>
          </a:xfrm>
        </p:spPr>
        <p:txBody>
          <a:bodyPr vert="horz" lIns="91440" tIns="45720" rIns="91440" bIns="45720" rtlCol="0" anchor="t">
            <a:normAutofit fontScale="90000"/>
          </a:bodyPr>
          <a:lstStyle/>
          <a:p>
            <a:r>
              <a:rPr lang="en-US" dirty="0"/>
              <a:t>Driscoll (1994)</a:t>
            </a:r>
          </a:p>
        </p:txBody>
      </p:sp>
      <p:pic>
        <p:nvPicPr>
          <p:cNvPr id="1026" name="Picture 2" descr="Rob Segers: Driscoll - Model of reflection.">
            <a:extLst>
              <a:ext uri="{FF2B5EF4-FFF2-40B4-BE49-F238E27FC236}">
                <a16:creationId xmlns:a16="http://schemas.microsoft.com/office/drawing/2014/main" id="{2B5B5229-C843-45C9-A570-481DAC3203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12605" y="1116345"/>
            <a:ext cx="4542384" cy="386617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FF7E1ADB-1EE0-4DB1-AEFA-78966E74BDFF}"/>
              </a:ext>
            </a:extLst>
          </p:cNvPr>
          <p:cNvSpPr>
            <a:spLocks noGrp="1"/>
          </p:cNvSpPr>
          <p:nvPr>
            <p:ph sz="half" idx="2"/>
          </p:nvPr>
        </p:nvSpPr>
        <p:spPr>
          <a:xfrm>
            <a:off x="7218028" y="2015732"/>
            <a:ext cx="4778440" cy="3450613"/>
          </a:xfrm>
        </p:spPr>
        <p:txBody>
          <a:bodyPr vert="horz" lIns="91440" tIns="45720" rIns="91440" bIns="45720" rtlCol="0" anchor="t">
            <a:normAutofit fontScale="70000" lnSpcReduction="20000"/>
          </a:bodyPr>
          <a:lstStyle/>
          <a:p>
            <a:r>
              <a:rPr lang="cy-GB" dirty="0"/>
              <a:t>Manteision</a:t>
            </a:r>
          </a:p>
          <a:p>
            <a:pPr lvl="1"/>
            <a:r>
              <a:rPr lang="cy-GB" dirty="0"/>
              <a:t>Hawdd ei gofio pryd rydych ar hyd y lle, yn syml wrth ddefnyddio “Beth? Beth felly? Beth nawr?”</a:t>
            </a:r>
          </a:p>
          <a:p>
            <a:r>
              <a:rPr lang="cy-GB" dirty="0"/>
              <a:t>Anfanteision</a:t>
            </a:r>
          </a:p>
          <a:p>
            <a:pPr lvl="1"/>
            <a:r>
              <a:rPr lang="cy-GB" dirty="0"/>
              <a:t>ddim yn arwain at adfyfyrio dyfnach amdanoch chi, dim ond am y sefyllfa.</a:t>
            </a:r>
          </a:p>
          <a:p>
            <a:r>
              <a:rPr lang="en-US" dirty="0"/>
              <a:t>Pros</a:t>
            </a:r>
          </a:p>
          <a:p>
            <a:pPr lvl="1"/>
            <a:r>
              <a:rPr lang="en-GB" dirty="0"/>
              <a:t>Easy to remember when you’re out and about using the simple “What? So what? Now what?”</a:t>
            </a:r>
            <a:endParaRPr lang="en-US" dirty="0"/>
          </a:p>
          <a:p>
            <a:r>
              <a:rPr lang="en-US" dirty="0"/>
              <a:t>Cons</a:t>
            </a:r>
          </a:p>
          <a:p>
            <a:pPr lvl="1"/>
            <a:r>
              <a:rPr lang="en-GB" dirty="0"/>
              <a:t>does not lead to deeper reflection about yourself, only the situation.</a:t>
            </a:r>
            <a:endParaRPr lang="en-US" dirty="0"/>
          </a:p>
        </p:txBody>
      </p:sp>
      <p:sp>
        <p:nvSpPr>
          <p:cNvPr id="3" name="Rectangle 2">
            <a:extLst>
              <a:ext uri="{FF2B5EF4-FFF2-40B4-BE49-F238E27FC236}">
                <a16:creationId xmlns:a16="http://schemas.microsoft.com/office/drawing/2014/main" id="{6F8F6305-75F6-10F2-D135-8C3DF11A9207}"/>
              </a:ext>
            </a:extLst>
          </p:cNvPr>
          <p:cNvSpPr/>
          <p:nvPr/>
        </p:nvSpPr>
        <p:spPr>
          <a:xfrm>
            <a:off x="1873188" y="5548544"/>
            <a:ext cx="1837678" cy="372862"/>
          </a:xfrm>
          <a:prstGeom prst="rect">
            <a:avLst/>
          </a:prstGeom>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err="1"/>
              <a:t>Segers</a:t>
            </a:r>
            <a:r>
              <a:rPr lang="en-GB" dirty="0"/>
              <a:t>, (2014)</a:t>
            </a:r>
            <a:endParaRPr lang="en-US" dirty="0"/>
          </a:p>
        </p:txBody>
      </p:sp>
    </p:spTree>
    <p:extLst>
      <p:ext uri="{BB962C8B-B14F-4D97-AF65-F5344CB8AC3E}">
        <p14:creationId xmlns:p14="http://schemas.microsoft.com/office/powerpoint/2010/main" val="3280173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1026" name="Picture 2" descr="Reflection 2 – 12th March 2019 – Kill Them With Consistenc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04513" y="256646"/>
            <a:ext cx="8407153" cy="6445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4414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3C460-6670-4A4F-B80D-8D05E0161B1A}"/>
              </a:ext>
            </a:extLst>
          </p:cNvPr>
          <p:cNvSpPr>
            <a:spLocks noGrp="1"/>
          </p:cNvSpPr>
          <p:nvPr>
            <p:ph type="title"/>
          </p:nvPr>
        </p:nvSpPr>
        <p:spPr/>
        <p:txBody>
          <a:bodyPr>
            <a:normAutofit fontScale="90000"/>
          </a:bodyPr>
          <a:lstStyle/>
          <a:p>
            <a:r>
              <a:rPr lang="cy-GB" dirty="0"/>
              <a:t>SUT MAE HYN YN YMWNEUD Â’CH BRAND PERSONOL?</a:t>
            </a:r>
            <a:br>
              <a:rPr lang="cy-GB" dirty="0"/>
            </a:br>
            <a:r>
              <a:rPr lang="en-GB" dirty="0"/>
              <a:t>How does this link to your personal brand?</a:t>
            </a:r>
          </a:p>
        </p:txBody>
      </p:sp>
      <p:sp>
        <p:nvSpPr>
          <p:cNvPr id="5" name="Text Placeholder 4">
            <a:extLst>
              <a:ext uri="{FF2B5EF4-FFF2-40B4-BE49-F238E27FC236}">
                <a16:creationId xmlns:a16="http://schemas.microsoft.com/office/drawing/2014/main" id="{36E18BBC-1EF4-4748-8E1E-F136E22E5689}"/>
              </a:ext>
            </a:extLst>
          </p:cNvPr>
          <p:cNvSpPr>
            <a:spLocks noGrp="1"/>
          </p:cNvSpPr>
          <p:nvPr>
            <p:ph type="body" idx="1"/>
          </p:nvPr>
        </p:nvSpPr>
        <p:spPr/>
        <p:txBody>
          <a:bodyPr/>
          <a:lstStyle/>
          <a:p>
            <a:r>
              <a:rPr lang="cy-GB" dirty="0"/>
              <a:t>Trafodaeth</a:t>
            </a:r>
          </a:p>
          <a:p>
            <a:r>
              <a:rPr lang="en-GB" dirty="0"/>
              <a:t>Discussion</a:t>
            </a:r>
          </a:p>
        </p:txBody>
      </p:sp>
    </p:spTree>
    <p:extLst>
      <p:ext uri="{BB962C8B-B14F-4D97-AF65-F5344CB8AC3E}">
        <p14:creationId xmlns:p14="http://schemas.microsoft.com/office/powerpoint/2010/main" val="1833511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endParaRPr lang="en-GB" dirty="0"/>
          </a:p>
          <a:p>
            <a:r>
              <a:rPr lang="en-GB" dirty="0"/>
              <a:t>Using academic evidence in reflective writing</a:t>
            </a:r>
          </a:p>
          <a:p>
            <a:r>
              <a:rPr lang="en-GB" dirty="0"/>
              <a:t>Selecting the content</a:t>
            </a:r>
          </a:p>
          <a:p>
            <a:r>
              <a:rPr lang="en-GB" dirty="0"/>
              <a:t>The writing process</a:t>
            </a:r>
          </a:p>
          <a:p>
            <a:r>
              <a:rPr lang="en-GB" dirty="0"/>
              <a:t>Getting the language right</a:t>
            </a:r>
          </a:p>
        </p:txBody>
      </p:sp>
      <p:sp>
        <p:nvSpPr>
          <p:cNvPr id="3" name="Title 2"/>
          <p:cNvSpPr>
            <a:spLocks noGrp="1"/>
          </p:cNvSpPr>
          <p:nvPr>
            <p:ph type="title"/>
          </p:nvPr>
        </p:nvSpPr>
        <p:spPr/>
        <p:txBody>
          <a:bodyPr>
            <a:normAutofit fontScale="90000"/>
          </a:bodyPr>
          <a:lstStyle/>
          <a:p>
            <a:r>
              <a:rPr lang="en-GB" dirty="0"/>
              <a:t>The challenges of reflective writing</a:t>
            </a:r>
            <a:br>
              <a:rPr lang="en-GB" dirty="0"/>
            </a:br>
            <a:endParaRPr lang="en-GB" dirty="0"/>
          </a:p>
        </p:txBody>
      </p:sp>
      <p:sp>
        <p:nvSpPr>
          <p:cNvPr id="4" name="Footer Placeholder 3"/>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270133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endParaRPr lang="en-GB" b="1" dirty="0"/>
          </a:p>
          <a:p>
            <a:r>
              <a:rPr lang="en-GB" dirty="0"/>
              <a:t>Based on your own experience, so it is appropriate to use the first person: “I”</a:t>
            </a:r>
          </a:p>
          <a:p>
            <a:r>
              <a:rPr lang="en-GB" dirty="0"/>
              <a:t>However, most assignments containing reflective writing will also include academic writing</a:t>
            </a:r>
          </a:p>
          <a:p>
            <a:pPr marL="0" indent="0">
              <a:buNone/>
            </a:pPr>
            <a:r>
              <a:rPr lang="en-GB" dirty="0"/>
              <a:t>You are therefore likely to need to write both </a:t>
            </a:r>
          </a:p>
          <a:p>
            <a:r>
              <a:rPr lang="en-GB" dirty="0"/>
              <a:t>in the first person (‘I felt…‛) and </a:t>
            </a:r>
          </a:p>
          <a:p>
            <a:r>
              <a:rPr lang="en-GB" dirty="0"/>
              <a:t>in the third person (Smith (2009) proposes that …‛). </a:t>
            </a:r>
          </a:p>
        </p:txBody>
      </p:sp>
      <p:sp>
        <p:nvSpPr>
          <p:cNvPr id="3" name="Title 2"/>
          <p:cNvSpPr>
            <a:spLocks noGrp="1"/>
          </p:cNvSpPr>
          <p:nvPr>
            <p:ph type="title"/>
          </p:nvPr>
        </p:nvSpPr>
        <p:spPr/>
        <p:txBody>
          <a:bodyPr>
            <a:normAutofit fontScale="90000"/>
          </a:bodyPr>
          <a:lstStyle/>
          <a:p>
            <a:r>
              <a:rPr lang="en-GB" dirty="0"/>
              <a:t>The language of reflective writing - person</a:t>
            </a:r>
          </a:p>
        </p:txBody>
      </p:sp>
      <p:sp>
        <p:nvSpPr>
          <p:cNvPr id="4" name="Footer Placeholder 3"/>
          <p:cNvSpPr>
            <a:spLocks noGrp="1"/>
          </p:cNvSpPr>
          <p:nvPr>
            <p:ph type="ftr" sz="quarter" idx="11"/>
          </p:nvPr>
        </p:nvSpPr>
        <p:spPr/>
        <p:txBody>
          <a:bodyPr/>
          <a:lstStyle/>
          <a:p>
            <a:r>
              <a:rPr lang="en-GB" dirty="0"/>
              <a:t>University of Reading, (date unknown)</a:t>
            </a:r>
            <a:endParaRPr lang="en-US" dirty="0"/>
          </a:p>
        </p:txBody>
      </p:sp>
    </p:spTree>
    <p:extLst>
      <p:ext uri="{BB962C8B-B14F-4D97-AF65-F5344CB8AC3E}">
        <p14:creationId xmlns:p14="http://schemas.microsoft.com/office/powerpoint/2010/main" val="896672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b="1" dirty="0"/>
              <a:t>Mixing theory and practice</a:t>
            </a:r>
          </a:p>
          <a:p>
            <a:r>
              <a:rPr lang="en-GB" dirty="0"/>
              <a:t>When writing about your reflections use the past tense as you are referring to a particular moment: </a:t>
            </a:r>
            <a:r>
              <a:rPr lang="en-GB" i="1" dirty="0"/>
              <a:t>I felt…. </a:t>
            </a:r>
          </a:p>
          <a:p>
            <a:r>
              <a:rPr lang="en-GB" dirty="0"/>
              <a:t>When referring to theory use the present tense as the ideas are still current: </a:t>
            </a:r>
            <a:r>
              <a:rPr lang="en-GB" i="1" dirty="0"/>
              <a:t>Smith (2013) proposes that...</a:t>
            </a:r>
          </a:p>
        </p:txBody>
      </p:sp>
      <p:sp>
        <p:nvSpPr>
          <p:cNvPr id="3" name="Title 2"/>
          <p:cNvSpPr>
            <a:spLocks noGrp="1"/>
          </p:cNvSpPr>
          <p:nvPr>
            <p:ph type="title"/>
          </p:nvPr>
        </p:nvSpPr>
        <p:spPr/>
        <p:txBody>
          <a:bodyPr>
            <a:normAutofit fontScale="90000"/>
          </a:bodyPr>
          <a:lstStyle/>
          <a:p>
            <a:r>
              <a:rPr lang="en-GB" dirty="0"/>
              <a:t>The language of reflective writing - tense</a:t>
            </a:r>
          </a:p>
        </p:txBody>
      </p:sp>
      <p:sp>
        <p:nvSpPr>
          <p:cNvPr id="4" name="Footer Placeholder 3"/>
          <p:cNvSpPr>
            <a:spLocks noGrp="1"/>
          </p:cNvSpPr>
          <p:nvPr>
            <p:ph type="ftr" sz="quarter" idx="11"/>
          </p:nvPr>
        </p:nvSpPr>
        <p:spPr/>
        <p:txBody>
          <a:bodyPr/>
          <a:lstStyle/>
          <a:p>
            <a:r>
              <a:rPr lang="en-GB" dirty="0"/>
              <a:t>University of Reading, (date unknown)</a:t>
            </a:r>
            <a:endParaRPr lang="en-US" dirty="0"/>
          </a:p>
        </p:txBody>
      </p:sp>
    </p:spTree>
    <p:extLst>
      <p:ext uri="{BB962C8B-B14F-4D97-AF65-F5344CB8AC3E}">
        <p14:creationId xmlns:p14="http://schemas.microsoft.com/office/powerpoint/2010/main" val="2826199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Involves an exploration and explanation of an event, or several connected events.</a:t>
            </a:r>
          </a:p>
          <a:p>
            <a:r>
              <a:rPr lang="en-GB" dirty="0"/>
              <a:t>May feel particularly difficult and more challenging than other forms of academic writing as it involves thinking and writing about anxieties and errors as well as successes in your interactions with an individual or when carrying out a practical task. </a:t>
            </a:r>
          </a:p>
          <a:p>
            <a:endParaRPr lang="en-GB" dirty="0"/>
          </a:p>
        </p:txBody>
      </p:sp>
      <p:sp>
        <p:nvSpPr>
          <p:cNvPr id="3" name="Title 2"/>
          <p:cNvSpPr>
            <a:spLocks noGrp="1"/>
          </p:cNvSpPr>
          <p:nvPr>
            <p:ph type="title"/>
          </p:nvPr>
        </p:nvSpPr>
        <p:spPr/>
        <p:txBody>
          <a:bodyPr/>
          <a:lstStyle/>
          <a:p>
            <a:r>
              <a:rPr lang="en-GB" dirty="0"/>
              <a:t>Reflective writing</a:t>
            </a:r>
          </a:p>
        </p:txBody>
      </p:sp>
      <p:sp>
        <p:nvSpPr>
          <p:cNvPr id="5" name="Footer Placeholder 4"/>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2608598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Try to stand back from the situation       second cycle of reflection</a:t>
            </a:r>
          </a:p>
          <a:p>
            <a:r>
              <a:rPr lang="en-GB" dirty="0"/>
              <a:t>Be as objective as possible. </a:t>
            </a:r>
          </a:p>
          <a:p>
            <a:r>
              <a:rPr lang="en-GB" dirty="0"/>
              <a:t>Although you are writing about your own experiences and feelings, you need to be as rigorous and thorough as you would be for any other assignment.</a:t>
            </a:r>
          </a:p>
          <a:p>
            <a:endParaRPr lang="en-GB" dirty="0"/>
          </a:p>
        </p:txBody>
      </p:sp>
      <p:sp>
        <p:nvSpPr>
          <p:cNvPr id="3" name="Title 2"/>
          <p:cNvSpPr>
            <a:spLocks noGrp="1"/>
          </p:cNvSpPr>
          <p:nvPr>
            <p:ph type="title"/>
          </p:nvPr>
        </p:nvSpPr>
        <p:spPr/>
        <p:txBody>
          <a:bodyPr/>
          <a:lstStyle/>
          <a:p>
            <a:r>
              <a:rPr lang="en-GB" dirty="0"/>
              <a:t>Reflective writing</a:t>
            </a:r>
          </a:p>
        </p:txBody>
      </p:sp>
      <p:sp>
        <p:nvSpPr>
          <p:cNvPr id="4" name="Right Arrow 3"/>
          <p:cNvSpPr/>
          <p:nvPr/>
        </p:nvSpPr>
        <p:spPr>
          <a:xfrm>
            <a:off x="7170221" y="2029991"/>
            <a:ext cx="308758" cy="142503"/>
          </a:xfrm>
          <a:prstGeom prst="rightArrow">
            <a:avLst/>
          </a:prstGeom>
          <a:solidFill>
            <a:schemeClr val="bg2">
              <a:lumMod val="5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sp>
        <p:nvSpPr>
          <p:cNvPr id="5" name="Footer Placeholder 4"/>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3543083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pPr marL="0" indent="0">
              <a:buNone/>
            </a:pPr>
            <a:r>
              <a:rPr lang="en-GB" dirty="0"/>
              <a:t>Key prepositions</a:t>
            </a:r>
          </a:p>
          <a:p>
            <a:r>
              <a:rPr lang="en-GB" b="1" dirty="0"/>
              <a:t>in</a:t>
            </a:r>
            <a:r>
              <a:rPr lang="en-GB" dirty="0"/>
              <a:t> refers to context </a:t>
            </a:r>
          </a:p>
          <a:p>
            <a:r>
              <a:rPr lang="en-GB" b="1" dirty="0"/>
              <a:t>on</a:t>
            </a:r>
            <a:r>
              <a:rPr lang="en-GB" dirty="0"/>
              <a:t> refers to focus and </a:t>
            </a:r>
          </a:p>
          <a:p>
            <a:r>
              <a:rPr lang="en-GB" b="1" dirty="0"/>
              <a:t>for</a:t>
            </a:r>
            <a:r>
              <a:rPr lang="en-GB" dirty="0"/>
              <a:t> refers to purpose. </a:t>
            </a:r>
          </a:p>
        </p:txBody>
      </p:sp>
      <p:sp>
        <p:nvSpPr>
          <p:cNvPr id="4" name="Title 3"/>
          <p:cNvSpPr>
            <a:spLocks noGrp="1"/>
          </p:cNvSpPr>
          <p:nvPr>
            <p:ph type="title"/>
          </p:nvPr>
        </p:nvSpPr>
        <p:spPr/>
        <p:txBody>
          <a:bodyPr>
            <a:normAutofit fontScale="90000"/>
          </a:bodyPr>
          <a:lstStyle/>
          <a:p>
            <a:r>
              <a:rPr lang="en-GB" dirty="0"/>
              <a:t>Different models of reflection: in, on, for</a:t>
            </a:r>
          </a:p>
        </p:txBody>
      </p:sp>
      <p:sp>
        <p:nvSpPr>
          <p:cNvPr id="2" name="Footer Placeholder 1"/>
          <p:cNvSpPr>
            <a:spLocks noGrp="1"/>
          </p:cNvSpPr>
          <p:nvPr>
            <p:ph type="ftr" sz="quarter" idx="11"/>
          </p:nvPr>
        </p:nvSpPr>
        <p:spPr/>
        <p:txBody>
          <a:bodyPr/>
          <a:lstStyle/>
          <a:p>
            <a:r>
              <a:rPr lang="en-US"/>
              <a:t>Eraut, 1995, p.9-12</a:t>
            </a:r>
          </a:p>
        </p:txBody>
      </p:sp>
    </p:spTree>
    <p:extLst>
      <p:ext uri="{BB962C8B-B14F-4D97-AF65-F5344CB8AC3E}">
        <p14:creationId xmlns:p14="http://schemas.microsoft.com/office/powerpoint/2010/main" val="500411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r>
              <a:rPr lang="en-GB" dirty="0"/>
              <a:t>Dewey's concept of reflection is outside the action and for learning; and hence for future action rather than current action. </a:t>
            </a:r>
          </a:p>
          <a:p>
            <a:r>
              <a:rPr lang="en-GB" dirty="0"/>
              <a:t>For Dewey, reflection is a rational and purposeful act, an </a:t>
            </a:r>
          </a:p>
          <a:p>
            <a:r>
              <a:rPr lang="en-GB" dirty="0"/>
              <a:t>‘active, persistent and careful consideration of any belief or supposed form of knowledge in the light of the grounds that support it, and further conclusions to which it leads… it includes a conscious and voluntary effort to establish belief upon a firm basis of evidence and rationality’</a:t>
            </a:r>
          </a:p>
        </p:txBody>
      </p:sp>
      <p:sp>
        <p:nvSpPr>
          <p:cNvPr id="4" name="Title 3"/>
          <p:cNvSpPr>
            <a:spLocks noGrp="1"/>
          </p:cNvSpPr>
          <p:nvPr>
            <p:ph type="title"/>
          </p:nvPr>
        </p:nvSpPr>
        <p:spPr/>
        <p:txBody>
          <a:bodyPr>
            <a:normAutofit fontScale="90000"/>
          </a:bodyPr>
          <a:lstStyle/>
          <a:p>
            <a:r>
              <a:rPr lang="en-GB" dirty="0"/>
              <a:t>Different models of reflection: in, on, for</a:t>
            </a:r>
          </a:p>
        </p:txBody>
      </p:sp>
      <p:sp>
        <p:nvSpPr>
          <p:cNvPr id="2" name="Footer Placeholder 1"/>
          <p:cNvSpPr>
            <a:spLocks noGrp="1"/>
          </p:cNvSpPr>
          <p:nvPr>
            <p:ph type="ftr" sz="quarter" idx="11"/>
          </p:nvPr>
        </p:nvSpPr>
        <p:spPr/>
        <p:txBody>
          <a:bodyPr/>
          <a:lstStyle/>
          <a:p>
            <a:r>
              <a:rPr lang="en-US" dirty="0" err="1"/>
              <a:t>Eraut</a:t>
            </a:r>
            <a:r>
              <a:rPr lang="en-US" dirty="0"/>
              <a:t>, 1995, p.9-12; Dewey, 1933. </a:t>
            </a:r>
          </a:p>
        </p:txBody>
      </p:sp>
    </p:spTree>
    <p:extLst>
      <p:ext uri="{BB962C8B-B14F-4D97-AF65-F5344CB8AC3E}">
        <p14:creationId xmlns:p14="http://schemas.microsoft.com/office/powerpoint/2010/main" val="5765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pPr marL="0" indent="0">
              <a:buNone/>
            </a:pPr>
            <a:r>
              <a:rPr lang="en-GB" dirty="0"/>
              <a:t>Significance of the time dimension: </a:t>
            </a:r>
          </a:p>
          <a:p>
            <a:pPr marL="0" indent="0">
              <a:buNone/>
            </a:pPr>
            <a:r>
              <a:rPr lang="en-GB" dirty="0"/>
              <a:t>a rapid intuitive process (in action) is not the same as a slower, more deliberate, process (on action, for action). </a:t>
            </a:r>
          </a:p>
        </p:txBody>
      </p:sp>
      <p:sp>
        <p:nvSpPr>
          <p:cNvPr id="4" name="Title 3"/>
          <p:cNvSpPr>
            <a:spLocks noGrp="1"/>
          </p:cNvSpPr>
          <p:nvPr>
            <p:ph type="title"/>
          </p:nvPr>
        </p:nvSpPr>
        <p:spPr/>
        <p:txBody>
          <a:bodyPr>
            <a:normAutofit fontScale="90000"/>
          </a:bodyPr>
          <a:lstStyle/>
          <a:p>
            <a:r>
              <a:rPr lang="en-GB" dirty="0"/>
              <a:t>Different models of reflection: in, on, for</a:t>
            </a:r>
          </a:p>
        </p:txBody>
      </p:sp>
      <p:sp>
        <p:nvSpPr>
          <p:cNvPr id="2" name="Footer Placeholder 1"/>
          <p:cNvSpPr>
            <a:spLocks noGrp="1"/>
          </p:cNvSpPr>
          <p:nvPr>
            <p:ph type="ftr" sz="quarter" idx="11"/>
          </p:nvPr>
        </p:nvSpPr>
        <p:spPr/>
        <p:txBody>
          <a:bodyPr/>
          <a:lstStyle/>
          <a:p>
            <a:r>
              <a:rPr lang="en-US"/>
              <a:t>Eraut, 1995, p.9-12</a:t>
            </a:r>
          </a:p>
        </p:txBody>
      </p:sp>
    </p:spTree>
    <p:extLst>
      <p:ext uri="{BB962C8B-B14F-4D97-AF65-F5344CB8AC3E}">
        <p14:creationId xmlns:p14="http://schemas.microsoft.com/office/powerpoint/2010/main" val="382472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lnSpcReduction="10000"/>
          </a:bodyPr>
          <a:lstStyle/>
          <a:p>
            <a:pPr marL="0" indent="0">
              <a:buNone/>
            </a:pPr>
            <a:r>
              <a:rPr lang="en-GB" dirty="0"/>
              <a:t>To distinguish between a decision‐making or problem‐solving process and a metacognitive dimension within that process. </a:t>
            </a:r>
          </a:p>
          <a:p>
            <a:r>
              <a:rPr lang="en-GB" dirty="0"/>
              <a:t>Swartz and Perkins define metacognition as ‘becoming aware of your thought processes in order to then control them when appropriate’(</a:t>
            </a:r>
            <a:r>
              <a:rPr lang="en-GB" i="1" dirty="0"/>
              <a:t>cited in </a:t>
            </a:r>
            <a:r>
              <a:rPr lang="en-GB" dirty="0" err="1"/>
              <a:t>Barell</a:t>
            </a:r>
            <a:r>
              <a:rPr lang="en-GB" dirty="0"/>
              <a:t>, 1992, p. 258). </a:t>
            </a:r>
          </a:p>
          <a:p>
            <a:r>
              <a:rPr lang="en-GB" dirty="0"/>
              <a:t>Metacognitive reflections allow students to manage and assess their own thinking strategies. "Metacognition involves the monitoring and control of attitudes, such as students' beliefs about themselves, the value of persistence, the nature of work, and their personal responsibility in accomplishing a goal" (Fusco &amp; Fountain, 1992, p. 240).</a:t>
            </a:r>
          </a:p>
          <a:p>
            <a:pPr marL="0" indent="0">
              <a:buNone/>
            </a:pPr>
            <a:endParaRPr lang="en-GB" dirty="0"/>
          </a:p>
        </p:txBody>
      </p:sp>
      <p:sp>
        <p:nvSpPr>
          <p:cNvPr id="4" name="Title 3"/>
          <p:cNvSpPr>
            <a:spLocks noGrp="1"/>
          </p:cNvSpPr>
          <p:nvPr>
            <p:ph type="title"/>
          </p:nvPr>
        </p:nvSpPr>
        <p:spPr>
          <a:xfrm>
            <a:off x="1318161" y="365125"/>
            <a:ext cx="10035639" cy="1325563"/>
          </a:xfrm>
        </p:spPr>
        <p:txBody>
          <a:bodyPr>
            <a:normAutofit fontScale="90000"/>
          </a:bodyPr>
          <a:lstStyle/>
          <a:p>
            <a:r>
              <a:rPr lang="en-GB" dirty="0"/>
              <a:t>Different dimensions of reflection: Metacognition</a:t>
            </a:r>
          </a:p>
        </p:txBody>
      </p:sp>
      <p:sp>
        <p:nvSpPr>
          <p:cNvPr id="2" name="Footer Placeholder 1"/>
          <p:cNvSpPr>
            <a:spLocks noGrp="1"/>
          </p:cNvSpPr>
          <p:nvPr>
            <p:ph type="ftr" sz="quarter" idx="11"/>
          </p:nvPr>
        </p:nvSpPr>
        <p:spPr>
          <a:xfrm>
            <a:off x="4648200" y="6356350"/>
            <a:ext cx="3581400" cy="365125"/>
          </a:xfrm>
        </p:spPr>
        <p:txBody>
          <a:bodyPr/>
          <a:lstStyle/>
          <a:p>
            <a:r>
              <a:rPr lang="en-US" dirty="0" err="1"/>
              <a:t>Eraut</a:t>
            </a:r>
            <a:r>
              <a:rPr lang="en-US" dirty="0"/>
              <a:t>, 1995, p.9-12; </a:t>
            </a:r>
            <a:r>
              <a:rPr lang="en-US" dirty="0" err="1"/>
              <a:t>Burte</a:t>
            </a:r>
            <a:r>
              <a:rPr lang="en-US" dirty="0"/>
              <a:t>, date unknown, p:96</a:t>
            </a:r>
          </a:p>
        </p:txBody>
      </p:sp>
    </p:spTree>
    <p:extLst>
      <p:ext uri="{BB962C8B-B14F-4D97-AF65-F5344CB8AC3E}">
        <p14:creationId xmlns:p14="http://schemas.microsoft.com/office/powerpoint/2010/main" val="394286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‘We learn through critical reflection by putting ourselves into the experience &amp; exploring personal &amp; theoretical knowledge to understand it &amp; view it in different ways’ at different stages of our experience.</a:t>
            </a:r>
          </a:p>
        </p:txBody>
      </p:sp>
      <p:sp>
        <p:nvSpPr>
          <p:cNvPr id="3" name="Title 2"/>
          <p:cNvSpPr>
            <a:spLocks noGrp="1"/>
          </p:cNvSpPr>
          <p:nvPr>
            <p:ph type="title"/>
          </p:nvPr>
        </p:nvSpPr>
        <p:spPr/>
        <p:txBody>
          <a:bodyPr/>
          <a:lstStyle/>
          <a:p>
            <a:r>
              <a:rPr lang="en-GB" dirty="0"/>
              <a:t>Cognition and metacognition</a:t>
            </a:r>
          </a:p>
        </p:txBody>
      </p:sp>
      <p:sp>
        <p:nvSpPr>
          <p:cNvPr id="4" name="Footer Placeholder 3"/>
          <p:cNvSpPr>
            <a:spLocks noGrp="1"/>
          </p:cNvSpPr>
          <p:nvPr>
            <p:ph type="ftr" sz="quarter" idx="11"/>
          </p:nvPr>
        </p:nvSpPr>
        <p:spPr/>
        <p:txBody>
          <a:bodyPr/>
          <a:lstStyle/>
          <a:p>
            <a:r>
              <a:rPr lang="en-US"/>
              <a:t>(Tate, Sills, 2004: 126)</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4465" y="3103170"/>
            <a:ext cx="5257800" cy="3943350"/>
          </a:xfrm>
          <a:prstGeom prst="rect">
            <a:avLst/>
          </a:prstGeom>
        </p:spPr>
      </p:pic>
    </p:spTree>
    <p:extLst>
      <p:ext uri="{BB962C8B-B14F-4D97-AF65-F5344CB8AC3E}">
        <p14:creationId xmlns:p14="http://schemas.microsoft.com/office/powerpoint/2010/main" val="3888520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Most of the marks awarded for your work are likely to be for the reflective insights and not for the description of events, so keep your descriptions brief and to the point.</a:t>
            </a:r>
          </a:p>
          <a:p>
            <a:endParaRPr lang="en-GB" dirty="0"/>
          </a:p>
          <a:p>
            <a:endParaRPr lang="en-GB" dirty="0"/>
          </a:p>
          <a:p>
            <a:pPr marL="0" indent="0">
              <a:buNone/>
            </a:pPr>
            <a:r>
              <a:rPr lang="en-GB" dirty="0"/>
              <a:t>Reflective insights =         Experiences x theories</a:t>
            </a:r>
          </a:p>
          <a:p>
            <a:pPr marL="0" indent="0">
              <a:buNone/>
            </a:pPr>
            <a:r>
              <a:rPr lang="en-GB" dirty="0"/>
              <a:t>                                                  over time</a:t>
            </a:r>
          </a:p>
        </p:txBody>
      </p:sp>
      <p:sp>
        <p:nvSpPr>
          <p:cNvPr id="3" name="Title 2"/>
          <p:cNvSpPr>
            <a:spLocks noGrp="1"/>
          </p:cNvSpPr>
          <p:nvPr>
            <p:ph type="title"/>
          </p:nvPr>
        </p:nvSpPr>
        <p:spPr/>
        <p:txBody>
          <a:bodyPr>
            <a:normAutofit fontScale="90000"/>
          </a:bodyPr>
          <a:lstStyle/>
          <a:p>
            <a:r>
              <a:rPr lang="en-GB" dirty="0"/>
              <a:t>Description, cognition, metacognition</a:t>
            </a:r>
          </a:p>
        </p:txBody>
      </p:sp>
      <p:cxnSp>
        <p:nvCxnSpPr>
          <p:cNvPr id="5" name="Straight Connector 4"/>
          <p:cNvCxnSpPr/>
          <p:nvPr/>
        </p:nvCxnSpPr>
        <p:spPr>
          <a:xfrm flipV="1">
            <a:off x="4612943" y="4626591"/>
            <a:ext cx="4544705" cy="13648"/>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179648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a:t>Produce a balance </a:t>
            </a:r>
          </a:p>
          <a:p>
            <a:r>
              <a:rPr lang="en-GB" dirty="0"/>
              <a:t>by weaving together sections of ‘I thought… ‘I felt,…’ and the relevant academic theories. </a:t>
            </a:r>
          </a:p>
          <a:p>
            <a:r>
              <a:rPr lang="en-GB" dirty="0"/>
              <a:t>This is more effective than having a section which deals with the theory and a separate section dealing with your experiences. </a:t>
            </a:r>
          </a:p>
          <a:p>
            <a:r>
              <a:rPr lang="en-GB" dirty="0"/>
              <a:t>Try to avoid emotive or subjective terms.</a:t>
            </a:r>
          </a:p>
        </p:txBody>
      </p:sp>
      <p:sp>
        <p:nvSpPr>
          <p:cNvPr id="3" name="Title 2"/>
          <p:cNvSpPr>
            <a:spLocks noGrp="1"/>
          </p:cNvSpPr>
          <p:nvPr>
            <p:ph type="title"/>
          </p:nvPr>
        </p:nvSpPr>
        <p:spPr/>
        <p:txBody>
          <a:bodyPr/>
          <a:lstStyle/>
          <a:p>
            <a:r>
              <a:rPr lang="en-GB" dirty="0"/>
              <a:t>Reflective writing</a:t>
            </a:r>
          </a:p>
        </p:txBody>
      </p:sp>
      <p:sp>
        <p:nvSpPr>
          <p:cNvPr id="4" name="Footer Placeholder 3"/>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364305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36342" y="1331650"/>
            <a:ext cx="11055658" cy="4845313"/>
          </a:xfrm>
        </p:spPr>
        <p:txBody>
          <a:bodyPr>
            <a:normAutofit fontScale="92500" lnSpcReduction="20000"/>
          </a:bodyPr>
          <a:lstStyle/>
          <a:p>
            <a:r>
              <a:rPr lang="en-GB" dirty="0"/>
              <a:t>You are aiming to draw out the links between theory and practice. So you will need to keep comparing the two and exploring the relationship between them.</a:t>
            </a:r>
          </a:p>
          <a:p>
            <a:r>
              <a:rPr lang="en-GB" dirty="0"/>
              <a:t>Analyse the event and think about it with reference to a particular theory or academic evidence (research). </a:t>
            </a:r>
          </a:p>
          <a:p>
            <a:r>
              <a:rPr lang="en-GB" dirty="0"/>
              <a:t>Are your observations consistent with the theory, policy, models or published academic evidence? </a:t>
            </a:r>
          </a:p>
          <a:p>
            <a:r>
              <a:rPr lang="en-GB" dirty="0"/>
              <a:t>How can the theories help you to interpret your experience? </a:t>
            </a:r>
          </a:p>
          <a:p>
            <a:r>
              <a:rPr lang="en-GB" dirty="0"/>
              <a:t>Also consider how your experience in practice helps you to understand the theories and research. </a:t>
            </a:r>
          </a:p>
          <a:p>
            <a:r>
              <a:rPr lang="en-GB" dirty="0"/>
              <a:t>Does it seem to bear out what the theories have predicted? </a:t>
            </a:r>
          </a:p>
          <a:p>
            <a:r>
              <a:rPr lang="en-GB" dirty="0"/>
              <a:t>Or is it quite different? If so, can you identify why it’s different? (Perhaps you were operating in different circumstances from the original research, for instance.)</a:t>
            </a:r>
          </a:p>
          <a:p>
            <a:endParaRPr lang="en-GB" dirty="0"/>
          </a:p>
        </p:txBody>
      </p:sp>
      <p:sp>
        <p:nvSpPr>
          <p:cNvPr id="3" name="Title 2"/>
          <p:cNvSpPr>
            <a:spLocks noGrp="1"/>
          </p:cNvSpPr>
          <p:nvPr>
            <p:ph type="title"/>
          </p:nvPr>
        </p:nvSpPr>
        <p:spPr>
          <a:xfrm>
            <a:off x="1258784" y="365126"/>
            <a:ext cx="10095016" cy="851116"/>
          </a:xfrm>
        </p:spPr>
        <p:txBody>
          <a:bodyPr>
            <a:normAutofit fontScale="90000"/>
          </a:bodyPr>
          <a:lstStyle/>
          <a:p>
            <a:r>
              <a:rPr lang="en-GB" sz="3100" dirty="0"/>
              <a:t>Using academic evidence and policy  in reflective writing</a:t>
            </a:r>
            <a:br>
              <a:rPr lang="en-GB" dirty="0"/>
            </a:br>
            <a:endParaRPr lang="en-GB" dirty="0"/>
          </a:p>
        </p:txBody>
      </p:sp>
      <p:sp>
        <p:nvSpPr>
          <p:cNvPr id="4" name="Footer Placeholder 3"/>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154515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a:t>Be selective: </a:t>
            </a:r>
          </a:p>
          <a:p>
            <a:r>
              <a:rPr lang="en-GB" dirty="0"/>
              <a:t>Identify challenging or successful parts of the encounter.</a:t>
            </a:r>
          </a:p>
          <a:p>
            <a:r>
              <a:rPr lang="en-GB" dirty="0"/>
              <a:t>Reflect deeply on a few significant aspects and learning points.</a:t>
            </a:r>
          </a:p>
          <a:p>
            <a:pPr marL="0" indent="0">
              <a:buNone/>
            </a:pPr>
            <a:r>
              <a:rPr lang="en-GB" dirty="0"/>
              <a:t>Discuss your reflections with others to </a:t>
            </a:r>
          </a:p>
          <a:p>
            <a:r>
              <a:rPr lang="en-GB" dirty="0"/>
              <a:t>deepen your insight, </a:t>
            </a:r>
          </a:p>
          <a:p>
            <a:r>
              <a:rPr lang="en-GB" dirty="0"/>
              <a:t>improve your ability to express your ideas and </a:t>
            </a:r>
          </a:p>
          <a:p>
            <a:r>
              <a:rPr lang="en-GB" dirty="0"/>
              <a:t>help to explore a range of perspectives</a:t>
            </a:r>
          </a:p>
        </p:txBody>
      </p:sp>
      <p:sp>
        <p:nvSpPr>
          <p:cNvPr id="3" name="Title 2"/>
          <p:cNvSpPr>
            <a:spLocks noGrp="1"/>
          </p:cNvSpPr>
          <p:nvPr>
            <p:ph type="title"/>
          </p:nvPr>
        </p:nvSpPr>
        <p:spPr/>
        <p:txBody>
          <a:bodyPr/>
          <a:lstStyle/>
          <a:p>
            <a:r>
              <a:rPr lang="en-GB" dirty="0"/>
              <a:t>Reflective writing</a:t>
            </a:r>
          </a:p>
        </p:txBody>
      </p:sp>
      <p:sp>
        <p:nvSpPr>
          <p:cNvPr id="4" name="Footer Placeholder 3"/>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972989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buNone/>
            </a:pPr>
            <a:r>
              <a:rPr lang="en-GB" dirty="0"/>
              <a:t>Collect evidence There are three sources of evidence which need to be used in reflective writing assignments:</a:t>
            </a:r>
          </a:p>
          <a:p>
            <a:r>
              <a:rPr lang="en-GB" dirty="0"/>
              <a:t>1) Your reflections form essential evidence of your experiences. Keep notes on your reflections and the developments that have occurred during the process.</a:t>
            </a:r>
          </a:p>
          <a:p>
            <a:r>
              <a:rPr lang="en-GB" dirty="0"/>
              <a:t>2) Academic evidence from published case studies/research and theories to show how your ideas and practices have developed in the context of the relevant academic literature. </a:t>
            </a:r>
          </a:p>
          <a:p>
            <a:r>
              <a:rPr lang="en-GB" dirty="0"/>
              <a:t>3) Policies and reports.</a:t>
            </a:r>
          </a:p>
        </p:txBody>
      </p:sp>
      <p:sp>
        <p:nvSpPr>
          <p:cNvPr id="3" name="Title 2"/>
          <p:cNvSpPr>
            <a:spLocks noGrp="1"/>
          </p:cNvSpPr>
          <p:nvPr>
            <p:ph type="title"/>
          </p:nvPr>
        </p:nvSpPr>
        <p:spPr/>
        <p:txBody>
          <a:bodyPr/>
          <a:lstStyle/>
          <a:p>
            <a:r>
              <a:rPr lang="en-GB" dirty="0"/>
              <a:t>Reflective writing</a:t>
            </a:r>
          </a:p>
        </p:txBody>
      </p:sp>
      <p:sp>
        <p:nvSpPr>
          <p:cNvPr id="4" name="Footer Placeholder 3"/>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2120691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204186" y="1012054"/>
            <a:ext cx="11987814" cy="5734975"/>
          </a:xfrm>
        </p:spPr>
        <p:txBody>
          <a:bodyPr>
            <a:normAutofit fontScale="55000" lnSpcReduction="20000"/>
          </a:bodyPr>
          <a:lstStyle/>
          <a:p>
            <a:r>
              <a:rPr lang="en-GB" dirty="0"/>
              <a:t>Crowes Associates (n.d.). </a:t>
            </a:r>
            <a:r>
              <a:rPr lang="en-GB" dirty="0" err="1"/>
              <a:t>Gibbs’Reflective</a:t>
            </a:r>
            <a:r>
              <a:rPr lang="en-GB" dirty="0"/>
              <a:t> cycle  </a:t>
            </a:r>
            <a:r>
              <a:rPr lang="en-GB" dirty="0">
                <a:hlinkClick r:id="rId2"/>
              </a:rPr>
              <a:t>https://www.crowe-associates.co.uk/coaching-tools/gibbs-reflective-cycle/</a:t>
            </a:r>
            <a:endParaRPr lang="en-GB" dirty="0"/>
          </a:p>
          <a:p>
            <a:pPr marL="0" indent="0">
              <a:buNone/>
            </a:pPr>
            <a:endParaRPr lang="en-GB" dirty="0"/>
          </a:p>
          <a:p>
            <a:r>
              <a:rPr lang="en-GB" dirty="0"/>
              <a:t>Dewey, J. (1938) Logic: The Theory of Inquiry. MN: Rinehart &amp; Winston</a:t>
            </a:r>
          </a:p>
          <a:p>
            <a:endParaRPr lang="en-GB" dirty="0"/>
          </a:p>
          <a:p>
            <a:r>
              <a:rPr lang="en-GB" dirty="0" err="1"/>
              <a:t>Eraut</a:t>
            </a:r>
            <a:r>
              <a:rPr lang="en-GB" dirty="0"/>
              <a:t>, Michael (1995), Schoen </a:t>
            </a:r>
            <a:r>
              <a:rPr lang="en-GB" dirty="0" err="1"/>
              <a:t>Schock</a:t>
            </a:r>
            <a:r>
              <a:rPr lang="en-GB" dirty="0"/>
              <a:t>, a case for refraining reflection-in-action, London: Routledge</a:t>
            </a:r>
          </a:p>
          <a:p>
            <a:pPr marL="0" indent="0">
              <a:buNone/>
            </a:pPr>
            <a:endParaRPr lang="en-GB" dirty="0"/>
          </a:p>
          <a:p>
            <a:r>
              <a:rPr lang="en-GB" dirty="0" err="1"/>
              <a:t>Ixer</a:t>
            </a:r>
            <a:r>
              <a:rPr lang="en-GB" dirty="0"/>
              <a:t>, G. (2003) Developing the relationship between reflective practice &amp; social work values. Journal of Practice Teaching, 5, 1, pp 7-22.</a:t>
            </a:r>
          </a:p>
          <a:p>
            <a:endParaRPr lang="en-GB" dirty="0"/>
          </a:p>
          <a:p>
            <a:r>
              <a:rPr lang="en-GB" dirty="0"/>
              <a:t>Johns, C. (2000). Becoming a Reflective Practitioner. Oxford; Blackwell</a:t>
            </a:r>
          </a:p>
          <a:p>
            <a:endParaRPr lang="en-GB" dirty="0"/>
          </a:p>
          <a:p>
            <a:r>
              <a:rPr lang="en-GB" dirty="0"/>
              <a:t>Read, H. (2016).  Reflective Practice Schon. </a:t>
            </a:r>
            <a:r>
              <a:rPr lang="en-GB" dirty="0">
                <a:hlinkClick r:id="rId3"/>
              </a:rPr>
              <a:t>https://thecvmethod.wordpress.com/2016/10/24/398/</a:t>
            </a:r>
            <a:endParaRPr lang="en-GB" dirty="0"/>
          </a:p>
          <a:p>
            <a:endParaRPr lang="en-GB" dirty="0"/>
          </a:p>
          <a:p>
            <a:r>
              <a:rPr lang="en-GB" dirty="0" err="1"/>
              <a:t>Segers</a:t>
            </a:r>
            <a:r>
              <a:rPr lang="en-GB" dirty="0"/>
              <a:t>, R. (2014) Driscoll Model of Reflection. </a:t>
            </a:r>
            <a:r>
              <a:rPr lang="en-GB" dirty="0">
                <a:hlinkClick r:id="rId4"/>
              </a:rPr>
              <a:t>http://robsegers.blogspot.com/2014/05/driscoll-model-of-reflection.html</a:t>
            </a:r>
            <a:endParaRPr lang="en-GB" dirty="0"/>
          </a:p>
          <a:p>
            <a:endParaRPr lang="en-GB" dirty="0"/>
          </a:p>
          <a:p>
            <a:r>
              <a:rPr lang="en-US" sz="2800" dirty="0" err="1"/>
              <a:t>Skillshub</a:t>
            </a:r>
            <a:r>
              <a:rPr lang="en-US" sz="2800" dirty="0"/>
              <a:t> (2017). What Are KOLB’s Learning Styles And What Do They </a:t>
            </a:r>
            <a:r>
              <a:rPr lang="en-US" sz="2800"/>
              <a:t>Mean?  https</a:t>
            </a:r>
            <a:r>
              <a:rPr lang="en-US" sz="2800" dirty="0"/>
              <a:t>://www.skillshub.com/what-are-kolbs-learning-styles</a:t>
            </a:r>
            <a:endParaRPr lang="en-US" b="0" i="0" dirty="0">
              <a:solidFill>
                <a:srgbClr val="424242"/>
              </a:solidFill>
              <a:effectLst/>
              <a:latin typeface="open sans" panose="020B0606030504020204" pitchFamily="34" charset="0"/>
            </a:endParaRPr>
          </a:p>
          <a:p>
            <a:endParaRPr lang="en-GB" dirty="0"/>
          </a:p>
          <a:p>
            <a:r>
              <a:rPr lang="en-GB" dirty="0" err="1"/>
              <a:t>Schon</a:t>
            </a:r>
            <a:r>
              <a:rPr lang="en-GB" dirty="0"/>
              <a:t>, DA. (1987). </a:t>
            </a:r>
            <a:r>
              <a:rPr lang="en-GB" i="1" dirty="0"/>
              <a:t>‘Educating the Reflective Practitioner’</a:t>
            </a:r>
            <a:r>
              <a:rPr lang="en-GB" dirty="0"/>
              <a:t>. London: Temple Smith.</a:t>
            </a:r>
          </a:p>
          <a:p>
            <a:endParaRPr lang="en-GB" dirty="0"/>
          </a:p>
          <a:p>
            <a:r>
              <a:rPr lang="en-GB" dirty="0"/>
              <a:t>Tate, S. &amp; Sills, M. (</a:t>
            </a:r>
            <a:r>
              <a:rPr lang="en-GB" dirty="0" err="1"/>
              <a:t>eds</a:t>
            </a:r>
            <a:r>
              <a:rPr lang="en-GB" dirty="0"/>
              <a:t>) (2004). The Development of Critical Reflection in the Health Professions. London; Higher Education Authority.</a:t>
            </a:r>
          </a:p>
          <a:p>
            <a:endParaRPr lang="en-GB" dirty="0"/>
          </a:p>
          <a:p>
            <a:r>
              <a:rPr lang="en-GB" dirty="0"/>
              <a:t>University of Reading, date unknown, Study Advice and Maths Support, Practice based learning, Reflective Writing</a:t>
            </a:r>
          </a:p>
          <a:p>
            <a:endParaRPr lang="en-GB" dirty="0"/>
          </a:p>
          <a:p>
            <a:endParaRPr lang="en-GB" dirty="0"/>
          </a:p>
          <a:p>
            <a:endParaRPr lang="en-GB" dirty="0"/>
          </a:p>
        </p:txBody>
      </p:sp>
      <p:sp>
        <p:nvSpPr>
          <p:cNvPr id="6" name="Title 5"/>
          <p:cNvSpPr>
            <a:spLocks noGrp="1"/>
          </p:cNvSpPr>
          <p:nvPr>
            <p:ph type="title"/>
          </p:nvPr>
        </p:nvSpPr>
        <p:spPr>
          <a:xfrm>
            <a:off x="2324100" y="365126"/>
            <a:ext cx="9029700" cy="575908"/>
          </a:xfrm>
        </p:spPr>
        <p:txBody>
          <a:bodyPr>
            <a:normAutofit fontScale="90000"/>
          </a:bodyPr>
          <a:lstStyle/>
          <a:p>
            <a:r>
              <a:rPr lang="en-GB" dirty="0"/>
              <a:t>Reference List</a:t>
            </a:r>
          </a:p>
        </p:txBody>
      </p:sp>
    </p:spTree>
    <p:extLst>
      <p:ext uri="{BB962C8B-B14F-4D97-AF65-F5344CB8AC3E}">
        <p14:creationId xmlns:p14="http://schemas.microsoft.com/office/powerpoint/2010/main" val="4149970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loud skipper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2"/>
        </a:lnRef>
        <a:fillRef idx="0">
          <a:schemeClr val="accent2"/>
        </a:fillRef>
        <a:effectRef idx="0">
          <a:schemeClr val="accent2"/>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Cloud skipper design template" id="{30DBBF30-EDA2-4408-9702-3B0A8AED6F12}" vid="{0F128B79-39D4-4007-9EC6-E245A2CC91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2" ma:contentTypeDescription="Create a new document." ma:contentTypeScope="" ma:versionID="ac2be3e3b6160798819f42c33dbd5aa7">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618e6f41f26519653623706331d1feb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DateTaken" minOccurs="0"/>
                <xsd:element ref="ns3:SharedWithDetails" minOccurs="0"/>
                <xsd:element ref="ns3:SharingHintHash" minOccurs="0"/>
                <xsd:element ref="ns4:MediaServiceAutoKeyPoints" minOccurs="0"/>
                <xsd:element ref="ns4:MediaServiceKeyPoints" minOccurs="0"/>
                <xsd:element ref="ns4:MediaServiceAutoTags"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DateTaken" ma:index="11"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A4EEA8D-4655-426D-A029-78888DE0EFA0}">
  <ds:schemaRefs>
    <ds:schemaRef ds:uri="http://schemas.microsoft.com/sharepoint/v3/contenttype/forms"/>
  </ds:schemaRefs>
</ds:datastoreItem>
</file>

<file path=customXml/itemProps2.xml><?xml version="1.0" encoding="utf-8"?>
<ds:datastoreItem xmlns:ds="http://schemas.openxmlformats.org/officeDocument/2006/customXml" ds:itemID="{BBA37A96-55B6-4F75-A422-AFF02754A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543D277-0521-48C2-AE96-35177EA62C9D}">
  <ds:schemaRefs>
    <ds:schemaRef ds:uri="http://schemas.microsoft.com/office/2006/metadata/properties"/>
    <ds:schemaRef ds:uri="http://schemas.openxmlformats.org/package/2006/metadata/core-properties"/>
    <ds:schemaRef ds:uri="http://schemas.microsoft.com/office/infopath/2007/PartnerControls"/>
    <ds:schemaRef ds:uri="http://purl.org/dc/elements/1.1/"/>
    <ds:schemaRef ds:uri="http://purl.org/dc/terms/"/>
    <ds:schemaRef ds:uri="http://schemas.microsoft.com/office/2006/documentManagement/types"/>
    <ds:schemaRef ds:uri="http://www.w3.org/XML/1998/namespace"/>
    <ds:schemaRef ds:uri="696490a5-0429-499a-a254-a60426c02ef0"/>
    <ds:schemaRef ds:uri="d2d6d51c-be45-489c-bfaa-c0c3d4c0c982"/>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Cloud skipper design slides</Template>
  <TotalTime>0</TotalTime>
  <Words>3044</Words>
  <Application>Microsoft Office PowerPoint</Application>
  <PresentationFormat>Widescreen</PresentationFormat>
  <Paragraphs>221</Paragraphs>
  <Slides>27</Slides>
  <Notes>17</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27</vt:i4>
      </vt:variant>
    </vt:vector>
  </HeadingPairs>
  <TitlesOfParts>
    <vt:vector size="39" baseType="lpstr">
      <vt:lpstr>-apple-system</vt:lpstr>
      <vt:lpstr>inherit</vt:lpstr>
      <vt:lpstr>Zilla Slab</vt:lpstr>
      <vt:lpstr>Arial</vt:lpstr>
      <vt:lpstr>Calibri</vt:lpstr>
      <vt:lpstr>Cambria</vt:lpstr>
      <vt:lpstr>Georgia</vt:lpstr>
      <vt:lpstr>Gill Sans MT</vt:lpstr>
      <vt:lpstr>helvetica</vt:lpstr>
      <vt:lpstr>open sans</vt:lpstr>
      <vt:lpstr>Source Sans Pro</vt:lpstr>
      <vt:lpstr>Cloud skipper design template</vt:lpstr>
      <vt:lpstr>Reflective Models and Reflective Writing</vt:lpstr>
      <vt:lpstr>AMCANION Y SESIWN            Session Objectives</vt:lpstr>
      <vt:lpstr>PowerPoint Presentation</vt:lpstr>
      <vt:lpstr>DAMCANIAETHWYR ALLWEDDOL Key Theorists</vt:lpstr>
      <vt:lpstr>Gibbs (1988)</vt:lpstr>
      <vt:lpstr>PowerPoint Presentation</vt:lpstr>
      <vt:lpstr>Kolb (1988)</vt:lpstr>
      <vt:lpstr>Schön (1991)</vt:lpstr>
      <vt:lpstr>Driscoll (1994)</vt:lpstr>
      <vt:lpstr>PowerPoint Presentation</vt:lpstr>
      <vt:lpstr>SUT MAE HYN YN YMWNEUD Â’CH BRAND PERSONOL? How does this link to your personal brand?</vt:lpstr>
      <vt:lpstr>The challenges of reflective writing </vt:lpstr>
      <vt:lpstr>The language of reflective writing - person</vt:lpstr>
      <vt:lpstr>The language of reflective writing - tense</vt:lpstr>
      <vt:lpstr>Reflective writing</vt:lpstr>
      <vt:lpstr>Reflective writing</vt:lpstr>
      <vt:lpstr>Different models of reflection: in, on, for</vt:lpstr>
      <vt:lpstr>Different models of reflection: in, on, for</vt:lpstr>
      <vt:lpstr>Different models of reflection: in, on, for</vt:lpstr>
      <vt:lpstr>Different dimensions of reflection: Metacognition</vt:lpstr>
      <vt:lpstr>Cognition and metacognition</vt:lpstr>
      <vt:lpstr>Description, cognition, metacognition</vt:lpstr>
      <vt:lpstr>Reflective writing</vt:lpstr>
      <vt:lpstr>Using academic evidence and policy  in reflective writing </vt:lpstr>
      <vt:lpstr>Reflective writing</vt:lpstr>
      <vt:lpstr>Reflective writing</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Writing</dc:title>
  <dc:creator/>
  <cp:keywords/>
  <cp:lastModifiedBy/>
  <cp:revision>1</cp:revision>
  <dcterms:created xsi:type="dcterms:W3CDTF">2016-03-03T14:07:10Z</dcterms:created>
  <dcterms:modified xsi:type="dcterms:W3CDTF">2022-09-02T13:38:26Z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TC034605089991</vt:lpwstr>
  </property>
  <property fmtid="{D5CDD505-2E9C-101B-9397-08002B2CF9AE}" pid="3" name="ContentTypeId">
    <vt:lpwstr>0x010100FB7C8EC3559F764AA080F30F794D2AD4</vt:lpwstr>
  </property>
</Properties>
</file>