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9.jpg" ContentType="image/png"/>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0" r:id="rId2"/>
  </p:sldMasterIdLst>
  <p:notesMasterIdLst>
    <p:notesMasterId r:id="rId16"/>
  </p:notesMasterIdLst>
  <p:sldIdLst>
    <p:sldId id="256" r:id="rId3"/>
    <p:sldId id="270" r:id="rId4"/>
    <p:sldId id="257" r:id="rId5"/>
    <p:sldId id="258" r:id="rId6"/>
    <p:sldId id="259" r:id="rId7"/>
    <p:sldId id="260" r:id="rId8"/>
    <p:sldId id="261" r:id="rId9"/>
    <p:sldId id="262" r:id="rId10"/>
    <p:sldId id="263" r:id="rId11"/>
    <p:sldId id="264" r:id="rId12"/>
    <p:sldId id="265" r:id="rId13"/>
    <p:sldId id="269"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1DEA6"/>
    <a:srgbClr val="FFD966"/>
    <a:srgbClr val="FFF2CC"/>
    <a:srgbClr val="9DC3E6"/>
    <a:srgbClr val="DEEBF7"/>
    <a:srgbClr val="FFE699"/>
    <a:srgbClr val="E7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27" autoAdjust="0"/>
    <p:restoredTop sz="62958" autoAdjust="0"/>
  </p:normalViewPr>
  <p:slideViewPr>
    <p:cSldViewPr snapToGrid="0">
      <p:cViewPr varScale="1">
        <p:scale>
          <a:sx n="44" d="100"/>
          <a:sy n="44" d="100"/>
        </p:scale>
        <p:origin x="84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 /><Relationship Id="rId13" Type="http://schemas.openxmlformats.org/officeDocument/2006/relationships/slide" Target="slides/slide11.xml" /><Relationship Id="rId18" Type="http://schemas.openxmlformats.org/officeDocument/2006/relationships/viewProps" Target="viewProps.xml" /><Relationship Id="rId3" Type="http://schemas.openxmlformats.org/officeDocument/2006/relationships/slide" Target="slides/slide1.xml" /><Relationship Id="rId7" Type="http://schemas.openxmlformats.org/officeDocument/2006/relationships/slide" Target="slides/slide5.xml" /><Relationship Id="rId12" Type="http://schemas.openxmlformats.org/officeDocument/2006/relationships/slide" Target="slides/slide10.xml" /><Relationship Id="rId17" Type="http://schemas.openxmlformats.org/officeDocument/2006/relationships/presProps" Target="presProps.xml" /><Relationship Id="rId2" Type="http://schemas.openxmlformats.org/officeDocument/2006/relationships/slideMaster" Target="slideMasters/slideMaster2.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4.xml" /><Relationship Id="rId11" Type="http://schemas.openxmlformats.org/officeDocument/2006/relationships/slide" Target="slides/slide9.xml" /><Relationship Id="rId5" Type="http://schemas.openxmlformats.org/officeDocument/2006/relationships/slide" Target="slides/slide3.xml" /><Relationship Id="rId15" Type="http://schemas.openxmlformats.org/officeDocument/2006/relationships/slide" Target="slides/slide13.xml" /><Relationship Id="rId10" Type="http://schemas.openxmlformats.org/officeDocument/2006/relationships/slide" Target="slides/slide8.xml" /><Relationship Id="rId19" Type="http://schemas.openxmlformats.org/officeDocument/2006/relationships/theme" Target="theme/theme1.xml" /><Relationship Id="rId4" Type="http://schemas.openxmlformats.org/officeDocument/2006/relationships/slide" Target="slides/slide2.xml" /><Relationship Id="rId9" Type="http://schemas.openxmlformats.org/officeDocument/2006/relationships/slide" Target="slides/slide7.xml" /><Relationship Id="rId14" Type="http://schemas.openxmlformats.org/officeDocument/2006/relationships/slide" Target="slides/slide12.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93CED6-A7D9-43E9-A52B-AFBE6BDFBE46}"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57C35E9C-C1EA-4097-B7F8-AFC3F647F36B}" type="pres">
      <dgm:prSet presAssocID="{D993CED6-A7D9-43E9-A52B-AFBE6BDFBE46}" presName="Name0" presStyleCnt="0">
        <dgm:presLayoutVars>
          <dgm:chMax val="7"/>
          <dgm:chPref val="7"/>
          <dgm:dir/>
        </dgm:presLayoutVars>
      </dgm:prSet>
      <dgm:spPr/>
    </dgm:pt>
    <dgm:pt modelId="{7F9A51A6-9A87-4939-91AC-6D579238EC45}" type="pres">
      <dgm:prSet presAssocID="{D993CED6-A7D9-43E9-A52B-AFBE6BDFBE46}" presName="Name1" presStyleCnt="0"/>
      <dgm:spPr/>
    </dgm:pt>
    <dgm:pt modelId="{CD3354AB-3F65-4C4A-B2D8-C9405F9922E0}" type="pres">
      <dgm:prSet presAssocID="{D993CED6-A7D9-43E9-A52B-AFBE6BDFBE46}" presName="cycle" presStyleCnt="0"/>
      <dgm:spPr/>
    </dgm:pt>
    <dgm:pt modelId="{9EFE6737-85AD-4E7B-80F1-C3DD11931C9E}" type="pres">
      <dgm:prSet presAssocID="{D993CED6-A7D9-43E9-A52B-AFBE6BDFBE46}" presName="srcNode" presStyleLbl="node1" presStyleIdx="0" presStyleCnt="0"/>
      <dgm:spPr/>
    </dgm:pt>
    <dgm:pt modelId="{CC7BF34A-E669-4EAA-ACD3-A5D6ACA6AEB6}" type="pres">
      <dgm:prSet presAssocID="{D993CED6-A7D9-43E9-A52B-AFBE6BDFBE46}" presName="conn" presStyleLbl="parChTrans1D2" presStyleIdx="0" presStyleCnt="1"/>
      <dgm:spPr/>
    </dgm:pt>
    <dgm:pt modelId="{696A1762-2EFD-42A9-80F0-341A32609788}" type="pres">
      <dgm:prSet presAssocID="{D993CED6-A7D9-43E9-A52B-AFBE6BDFBE46}" presName="extraNode" presStyleLbl="node1" presStyleIdx="0" presStyleCnt="0"/>
      <dgm:spPr/>
    </dgm:pt>
    <dgm:pt modelId="{4F0859B8-8974-4385-B122-DF0EF42DD6A0}" type="pres">
      <dgm:prSet presAssocID="{D993CED6-A7D9-43E9-A52B-AFBE6BDFBE46}" presName="dstNode" presStyleLbl="node1" presStyleIdx="0" presStyleCnt="0"/>
      <dgm:spPr/>
    </dgm:pt>
  </dgm:ptLst>
  <dgm:cxnLst>
    <dgm:cxn modelId="{70D24671-919B-42ED-BF00-0EA294E53CB8}" type="presOf" srcId="{D993CED6-A7D9-43E9-A52B-AFBE6BDFBE46}" destId="{57C35E9C-C1EA-4097-B7F8-AFC3F647F36B}" srcOrd="0" destOrd="0" presId="urn:microsoft.com/office/officeart/2008/layout/VerticalCurvedList"/>
    <dgm:cxn modelId="{331DDFF3-3A6F-44FA-BAA4-C06C2F9C265F}" type="presParOf" srcId="{57C35E9C-C1EA-4097-B7F8-AFC3F647F36B}" destId="{7F9A51A6-9A87-4939-91AC-6D579238EC45}" srcOrd="0" destOrd="0" presId="urn:microsoft.com/office/officeart/2008/layout/VerticalCurvedList"/>
    <dgm:cxn modelId="{8AD32480-D28A-4773-AFBD-41A7FD28E86A}" type="presParOf" srcId="{7F9A51A6-9A87-4939-91AC-6D579238EC45}" destId="{CD3354AB-3F65-4C4A-B2D8-C9405F9922E0}" srcOrd="0" destOrd="0" presId="urn:microsoft.com/office/officeart/2008/layout/VerticalCurvedList"/>
    <dgm:cxn modelId="{78CDCE57-C5B6-424B-AAF5-934427BC4C82}" type="presParOf" srcId="{CD3354AB-3F65-4C4A-B2D8-C9405F9922E0}" destId="{9EFE6737-85AD-4E7B-80F1-C3DD11931C9E}" srcOrd="0" destOrd="0" presId="urn:microsoft.com/office/officeart/2008/layout/VerticalCurvedList"/>
    <dgm:cxn modelId="{2451CA0C-AA08-442D-908A-799631E630B1}" type="presParOf" srcId="{CD3354AB-3F65-4C4A-B2D8-C9405F9922E0}" destId="{CC7BF34A-E669-4EAA-ACD3-A5D6ACA6AEB6}" srcOrd="1" destOrd="0" presId="urn:microsoft.com/office/officeart/2008/layout/VerticalCurvedList"/>
    <dgm:cxn modelId="{44BFB217-6212-4928-ADEE-9A72D62A5D45}" type="presParOf" srcId="{CD3354AB-3F65-4C4A-B2D8-C9405F9922E0}" destId="{696A1762-2EFD-42A9-80F0-341A32609788}" srcOrd="2" destOrd="0" presId="urn:microsoft.com/office/officeart/2008/layout/VerticalCurvedList"/>
    <dgm:cxn modelId="{AF5A0AF8-001A-4ACA-86B3-A6D7DB6CDC22}" type="presParOf" srcId="{CD3354AB-3F65-4C4A-B2D8-C9405F9922E0}" destId="{4F0859B8-8974-4385-B122-DF0EF42DD6A0}" srcOrd="3" destOrd="0" presId="urn:microsoft.com/office/officeart/2008/layout/VerticalCurv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BA97AD-E20A-46CD-9077-1D6FE52E6FC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BE5587FB-B225-4626-9B1B-1F08C1E96046}">
      <dgm:prSet phldrT="[Text]"/>
      <dgm:spPr/>
      <dgm:t>
        <a:bodyPr/>
        <a:lstStyle/>
        <a:p>
          <a:r>
            <a:rPr lang="en-IN" b="1" dirty="0">
              <a:latin typeface="Times New Roman" panose="02020603050405020304" pitchFamily="18" charset="0"/>
              <a:cs typeface="Times New Roman" panose="02020603050405020304" pitchFamily="18" charset="0"/>
            </a:rPr>
            <a:t>Introduction</a:t>
          </a:r>
          <a:endParaRPr lang="en-US" dirty="0"/>
        </a:p>
      </dgm:t>
    </dgm:pt>
    <dgm:pt modelId="{0A0D843B-E8E4-4CB6-81A4-6C5E0F6206BB}" type="parTrans" cxnId="{45BBB71B-3CAD-464B-9FFB-3C40E7DE11F1}">
      <dgm:prSet/>
      <dgm:spPr/>
      <dgm:t>
        <a:bodyPr/>
        <a:lstStyle/>
        <a:p>
          <a:endParaRPr lang="en-US"/>
        </a:p>
      </dgm:t>
    </dgm:pt>
    <dgm:pt modelId="{016C569F-2564-4DBF-A43B-69F26B3AE8DD}" type="sibTrans" cxnId="{45BBB71B-3CAD-464B-9FFB-3C40E7DE11F1}">
      <dgm:prSet/>
      <dgm:spPr/>
      <dgm:t>
        <a:bodyPr/>
        <a:lstStyle/>
        <a:p>
          <a:endParaRPr lang="en-US"/>
        </a:p>
      </dgm:t>
    </dgm:pt>
    <dgm:pt modelId="{2921FB9D-9723-498F-8349-5D86A08F9496}">
      <dgm:prSet phldrT="[Text]"/>
      <dgm:spPr/>
      <dgm:t>
        <a:bodyPr/>
        <a:lstStyle/>
        <a:p>
          <a:r>
            <a:rPr lang="en-IN" b="1" dirty="0">
              <a:latin typeface="Times New Roman" panose="02020603050405020304" pitchFamily="18" charset="0"/>
              <a:ea typeface="Times New Roman" panose="02020603050405020304" pitchFamily="18" charset="0"/>
            </a:rPr>
            <a:t>Self-development through effective training and development</a:t>
          </a:r>
          <a:endParaRPr lang="en-US" dirty="0"/>
        </a:p>
      </dgm:t>
    </dgm:pt>
    <dgm:pt modelId="{9AEDEC93-1FDF-4AAE-B3A6-4327662DE501}" type="parTrans" cxnId="{1260EC17-1AD7-4CED-9B65-EEE2512FABF9}">
      <dgm:prSet/>
      <dgm:spPr/>
      <dgm:t>
        <a:bodyPr/>
        <a:lstStyle/>
        <a:p>
          <a:endParaRPr lang="en-US"/>
        </a:p>
      </dgm:t>
    </dgm:pt>
    <dgm:pt modelId="{D4C8D17B-4D57-4E63-BA7A-3ED1E266DCE2}" type="sibTrans" cxnId="{1260EC17-1AD7-4CED-9B65-EEE2512FABF9}">
      <dgm:prSet/>
      <dgm:spPr/>
      <dgm:t>
        <a:bodyPr/>
        <a:lstStyle/>
        <a:p>
          <a:endParaRPr lang="en-US"/>
        </a:p>
      </dgm:t>
    </dgm:pt>
    <dgm:pt modelId="{C9929ED7-AF8B-45BC-8823-41CB919498E9}">
      <dgm:prSet phldrT="[Text]"/>
      <dgm:spPr/>
      <dgm:t>
        <a:bodyPr/>
        <a:lstStyle/>
        <a:p>
          <a:r>
            <a:rPr lang="en-IN" b="1" dirty="0">
              <a:latin typeface="Times New Roman" panose="02020603050405020304" pitchFamily="18" charset="0"/>
              <a:ea typeface="Times New Roman" panose="02020603050405020304" pitchFamily="18" charset="0"/>
            </a:rPr>
            <a:t>Conclusion</a:t>
          </a:r>
          <a:endParaRPr lang="en-US" dirty="0"/>
        </a:p>
      </dgm:t>
    </dgm:pt>
    <dgm:pt modelId="{13CAF156-9B70-49C3-A487-7525863F0E9F}" type="parTrans" cxnId="{CD1B78AA-F55A-4417-97CF-9F80FE101907}">
      <dgm:prSet/>
      <dgm:spPr/>
      <dgm:t>
        <a:bodyPr/>
        <a:lstStyle/>
        <a:p>
          <a:endParaRPr lang="en-US"/>
        </a:p>
      </dgm:t>
    </dgm:pt>
    <dgm:pt modelId="{3EE37296-EFA4-438E-965F-D2875E36C254}" type="sibTrans" cxnId="{CD1B78AA-F55A-4417-97CF-9F80FE101907}">
      <dgm:prSet/>
      <dgm:spPr/>
      <dgm:t>
        <a:bodyPr/>
        <a:lstStyle/>
        <a:p>
          <a:endParaRPr lang="en-US"/>
        </a:p>
      </dgm:t>
    </dgm:pt>
    <dgm:pt modelId="{95169740-3020-4FAD-AEDC-DB5C2F0BFFC5}">
      <dgm:prSet phldrT="[Text]"/>
      <dgm:spPr/>
      <dgm:t>
        <a:bodyPr/>
        <a:lstStyle/>
        <a:p>
          <a:r>
            <a:rPr lang="en-IN" b="1" dirty="0">
              <a:latin typeface="Times New Roman" panose="02020603050405020304" pitchFamily="18" charset="0"/>
              <a:cs typeface="Times New Roman" panose="02020603050405020304" pitchFamily="18" charset="0"/>
            </a:rPr>
            <a:t>References</a:t>
          </a:r>
          <a:endParaRPr lang="en-US" dirty="0"/>
        </a:p>
      </dgm:t>
    </dgm:pt>
    <dgm:pt modelId="{9DCD0D24-422F-40C8-AE44-35C58555166C}" type="parTrans" cxnId="{30876BA5-667E-4E99-9BE5-B1A23C4519DC}">
      <dgm:prSet/>
      <dgm:spPr/>
      <dgm:t>
        <a:bodyPr/>
        <a:lstStyle/>
        <a:p>
          <a:endParaRPr lang="en-US"/>
        </a:p>
      </dgm:t>
    </dgm:pt>
    <dgm:pt modelId="{8ADF247F-0DF2-471D-AA70-918FD472EFCA}" type="sibTrans" cxnId="{30876BA5-667E-4E99-9BE5-B1A23C4519DC}">
      <dgm:prSet/>
      <dgm:spPr/>
      <dgm:t>
        <a:bodyPr/>
        <a:lstStyle/>
        <a:p>
          <a:endParaRPr lang="en-US"/>
        </a:p>
      </dgm:t>
    </dgm:pt>
    <dgm:pt modelId="{AA73E5B7-E43B-40B9-AB12-73B9EBE75A74}">
      <dgm:prSet phldrT="[Text]"/>
      <dgm:spPr/>
      <dgm:t>
        <a:bodyPr/>
        <a:lstStyle/>
        <a:p>
          <a:r>
            <a:rPr lang="en-IN" b="1" dirty="0">
              <a:latin typeface="Times New Roman" panose="02020603050405020304" pitchFamily="18" charset="0"/>
              <a:cs typeface="Times New Roman" panose="02020603050405020304" pitchFamily="18" charset="0"/>
            </a:rPr>
            <a:t>Background of Tesco</a:t>
          </a:r>
          <a:endParaRPr lang="en-US" dirty="0"/>
        </a:p>
      </dgm:t>
    </dgm:pt>
    <dgm:pt modelId="{EFBCD9E6-2404-4628-B0FF-1A5D9CF5F0E8}" type="parTrans" cxnId="{52B1A8C4-B747-4DE7-A938-198A324E22C5}">
      <dgm:prSet/>
      <dgm:spPr/>
      <dgm:t>
        <a:bodyPr/>
        <a:lstStyle/>
        <a:p>
          <a:endParaRPr lang="en-US"/>
        </a:p>
      </dgm:t>
    </dgm:pt>
    <dgm:pt modelId="{FD9BD283-43AC-4516-BA02-B160C8F57FDA}" type="sibTrans" cxnId="{52B1A8C4-B747-4DE7-A938-198A324E22C5}">
      <dgm:prSet/>
      <dgm:spPr/>
      <dgm:t>
        <a:bodyPr/>
        <a:lstStyle/>
        <a:p>
          <a:endParaRPr lang="en-US"/>
        </a:p>
      </dgm:t>
    </dgm:pt>
    <dgm:pt modelId="{DC5BA668-C0EE-464B-AEF4-9914CE060DEC}">
      <dgm:prSet phldrT="[Text]"/>
      <dgm:spPr/>
      <dgm:t>
        <a:bodyPr/>
        <a:lstStyle/>
        <a:p>
          <a:r>
            <a:rPr lang="en-IN" b="1" dirty="0">
              <a:latin typeface="Times New Roman" panose="02020603050405020304" pitchFamily="18" charset="0"/>
              <a:cs typeface="Times New Roman" panose="02020603050405020304" pitchFamily="18" charset="0"/>
            </a:rPr>
            <a:t>Identification of knowledge</a:t>
          </a:r>
          <a:endParaRPr lang="en-US" dirty="0"/>
        </a:p>
      </dgm:t>
    </dgm:pt>
    <dgm:pt modelId="{614D82EE-509A-4FBA-8147-078EEE87BF0D}" type="parTrans" cxnId="{D3CF9A16-3151-407B-8505-E2F06D8DDC05}">
      <dgm:prSet/>
      <dgm:spPr/>
      <dgm:t>
        <a:bodyPr/>
        <a:lstStyle/>
        <a:p>
          <a:endParaRPr lang="en-US"/>
        </a:p>
      </dgm:t>
    </dgm:pt>
    <dgm:pt modelId="{069BDFC9-87BA-4072-9859-1C104F6574B9}" type="sibTrans" cxnId="{D3CF9A16-3151-407B-8505-E2F06D8DDC05}">
      <dgm:prSet/>
      <dgm:spPr/>
      <dgm:t>
        <a:bodyPr/>
        <a:lstStyle/>
        <a:p>
          <a:endParaRPr lang="en-US"/>
        </a:p>
      </dgm:t>
    </dgm:pt>
    <dgm:pt modelId="{2D8B0725-6789-4CD2-AA2C-C76F0020F87F}">
      <dgm:prSet phldrT="[Text]"/>
      <dgm:spPr/>
      <dgm:t>
        <a:bodyPr/>
        <a:lstStyle/>
        <a:p>
          <a:r>
            <a:rPr lang="en-IN" b="1" dirty="0">
              <a:latin typeface="Times New Roman" panose="02020603050405020304" pitchFamily="18" charset="0"/>
              <a:ea typeface="Times New Roman" panose="02020603050405020304" pitchFamily="18" charset="0"/>
            </a:rPr>
            <a:t>Skills and behaviour</a:t>
          </a:r>
          <a:endParaRPr lang="en-US" dirty="0"/>
        </a:p>
      </dgm:t>
    </dgm:pt>
    <dgm:pt modelId="{7E10BC5D-699B-4C68-A43F-647AD7A10695}" type="parTrans" cxnId="{C6915B27-E654-4890-8CDF-895E9FF41605}">
      <dgm:prSet/>
      <dgm:spPr/>
      <dgm:t>
        <a:bodyPr/>
        <a:lstStyle/>
        <a:p>
          <a:endParaRPr lang="en-US"/>
        </a:p>
      </dgm:t>
    </dgm:pt>
    <dgm:pt modelId="{54945862-2184-4960-B0A3-DE797AD1ED64}" type="sibTrans" cxnId="{C6915B27-E654-4890-8CDF-895E9FF41605}">
      <dgm:prSet/>
      <dgm:spPr/>
      <dgm:t>
        <a:bodyPr/>
        <a:lstStyle/>
        <a:p>
          <a:endParaRPr lang="en-US"/>
        </a:p>
      </dgm:t>
    </dgm:pt>
    <dgm:pt modelId="{1DC23FB2-56D1-4703-8E13-9C9F3D66C3FB}">
      <dgm:prSet phldrT="[Text]"/>
      <dgm:spPr/>
      <dgm:t>
        <a:bodyPr/>
        <a:lstStyle/>
        <a:p>
          <a:r>
            <a:rPr lang="en-IN" b="1" dirty="0">
              <a:latin typeface="Times New Roman" panose="02020603050405020304" pitchFamily="18" charset="0"/>
              <a:ea typeface="Arial" panose="020B0604020202020204" pitchFamily="34" charset="0"/>
            </a:rPr>
            <a:t>Knowledge</a:t>
          </a:r>
          <a:endParaRPr lang="en-US" dirty="0"/>
        </a:p>
      </dgm:t>
    </dgm:pt>
    <dgm:pt modelId="{88F85600-00A5-4220-AB23-A5024D03087D}" type="parTrans" cxnId="{F73C759D-0E61-493A-9231-66847F04160E}">
      <dgm:prSet/>
      <dgm:spPr/>
      <dgm:t>
        <a:bodyPr/>
        <a:lstStyle/>
        <a:p>
          <a:endParaRPr lang="en-US"/>
        </a:p>
      </dgm:t>
    </dgm:pt>
    <dgm:pt modelId="{03420ACB-4F83-43A0-BAA0-87FB716FDD5C}" type="sibTrans" cxnId="{F73C759D-0E61-493A-9231-66847F04160E}">
      <dgm:prSet/>
      <dgm:spPr/>
      <dgm:t>
        <a:bodyPr/>
        <a:lstStyle/>
        <a:p>
          <a:endParaRPr lang="en-US"/>
        </a:p>
      </dgm:t>
    </dgm:pt>
    <dgm:pt modelId="{F5A18B48-C1A0-44C8-8B41-C651333CC7F0}">
      <dgm:prSet phldrT="[Text]"/>
      <dgm:spPr/>
      <dgm:t>
        <a:bodyPr/>
        <a:lstStyle/>
        <a:p>
          <a:r>
            <a:rPr lang="en-US" b="1" dirty="0">
              <a:latin typeface="Times New Roman" panose="02020603050405020304" pitchFamily="18" charset="0"/>
              <a:cs typeface="Times New Roman" panose="02020603050405020304" pitchFamily="18" charset="0"/>
            </a:rPr>
            <a:t>SWOT Analysis</a:t>
          </a:r>
        </a:p>
      </dgm:t>
    </dgm:pt>
    <dgm:pt modelId="{97FFD9EA-AAE6-42F4-9D85-9BB5A1775009}" type="parTrans" cxnId="{38646B77-0647-4A09-8826-EDD7C10FA5FA}">
      <dgm:prSet/>
      <dgm:spPr/>
      <dgm:t>
        <a:bodyPr/>
        <a:lstStyle/>
        <a:p>
          <a:endParaRPr lang="en-US"/>
        </a:p>
      </dgm:t>
    </dgm:pt>
    <dgm:pt modelId="{D0B2A239-EF7E-40C2-858B-74C53C89446E}" type="sibTrans" cxnId="{38646B77-0647-4A09-8826-EDD7C10FA5FA}">
      <dgm:prSet/>
      <dgm:spPr/>
      <dgm:t>
        <a:bodyPr/>
        <a:lstStyle/>
        <a:p>
          <a:endParaRPr lang="en-US"/>
        </a:p>
      </dgm:t>
    </dgm:pt>
    <dgm:pt modelId="{E271D973-5B3A-497A-8D7C-7A65B02A506C}">
      <dgm:prSet phldrT="[Text]"/>
      <dgm:spPr/>
      <dgm:t>
        <a:bodyPr/>
        <a:lstStyle/>
        <a:p>
          <a:r>
            <a:rPr lang="en-IN" b="1" dirty="0">
              <a:latin typeface="Times New Roman" panose="02020603050405020304" pitchFamily="18" charset="0"/>
              <a:ea typeface="Times New Roman" panose="02020603050405020304" pitchFamily="18" charset="0"/>
            </a:rPr>
            <a:t>Critical assessment of potential benefits</a:t>
          </a:r>
          <a:endParaRPr lang="en-US" dirty="0"/>
        </a:p>
      </dgm:t>
    </dgm:pt>
    <dgm:pt modelId="{22C35AD4-0615-4B41-A3D3-17931A68D468}" type="parTrans" cxnId="{90F787BD-3C35-4F0D-AD76-BAFCDAFA350B}">
      <dgm:prSet/>
      <dgm:spPr/>
      <dgm:t>
        <a:bodyPr/>
        <a:lstStyle/>
        <a:p>
          <a:endParaRPr lang="en-US"/>
        </a:p>
      </dgm:t>
    </dgm:pt>
    <dgm:pt modelId="{464CF122-9C48-482A-92AB-889823E0A156}" type="sibTrans" cxnId="{90F787BD-3C35-4F0D-AD76-BAFCDAFA350B}">
      <dgm:prSet/>
      <dgm:spPr/>
      <dgm:t>
        <a:bodyPr/>
        <a:lstStyle/>
        <a:p>
          <a:endParaRPr lang="en-US"/>
        </a:p>
      </dgm:t>
    </dgm:pt>
    <dgm:pt modelId="{94A27C80-9AAD-4920-93E7-700CDFD02179}" type="pres">
      <dgm:prSet presAssocID="{D9BA97AD-E20A-46CD-9077-1D6FE52E6FC7}" presName="diagram" presStyleCnt="0">
        <dgm:presLayoutVars>
          <dgm:dir/>
          <dgm:resizeHandles val="exact"/>
        </dgm:presLayoutVars>
      </dgm:prSet>
      <dgm:spPr/>
    </dgm:pt>
    <dgm:pt modelId="{07868F77-52A1-450F-894F-D3B399A4CD6A}" type="pres">
      <dgm:prSet presAssocID="{BE5587FB-B225-4626-9B1B-1F08C1E96046}" presName="node" presStyleLbl="node1" presStyleIdx="0" presStyleCnt="10">
        <dgm:presLayoutVars>
          <dgm:bulletEnabled val="1"/>
        </dgm:presLayoutVars>
      </dgm:prSet>
      <dgm:spPr/>
    </dgm:pt>
    <dgm:pt modelId="{E4825CA0-5F80-46DA-A311-D75F15274559}" type="pres">
      <dgm:prSet presAssocID="{016C569F-2564-4DBF-A43B-69F26B3AE8DD}" presName="sibTrans" presStyleCnt="0"/>
      <dgm:spPr/>
    </dgm:pt>
    <dgm:pt modelId="{3B83089E-25BC-4A65-B85B-B9DB9183FC74}" type="pres">
      <dgm:prSet presAssocID="{AA73E5B7-E43B-40B9-AB12-73B9EBE75A74}" presName="node" presStyleLbl="node1" presStyleIdx="1" presStyleCnt="10">
        <dgm:presLayoutVars>
          <dgm:bulletEnabled val="1"/>
        </dgm:presLayoutVars>
      </dgm:prSet>
      <dgm:spPr/>
    </dgm:pt>
    <dgm:pt modelId="{8426DDDD-D5B0-44EF-A6E8-B3F8473BD261}" type="pres">
      <dgm:prSet presAssocID="{FD9BD283-43AC-4516-BA02-B160C8F57FDA}" presName="sibTrans" presStyleCnt="0"/>
      <dgm:spPr/>
    </dgm:pt>
    <dgm:pt modelId="{33E10629-FF96-4D80-A03C-B1E65C6DF074}" type="pres">
      <dgm:prSet presAssocID="{DC5BA668-C0EE-464B-AEF4-9914CE060DEC}" presName="node" presStyleLbl="node1" presStyleIdx="2" presStyleCnt="10">
        <dgm:presLayoutVars>
          <dgm:bulletEnabled val="1"/>
        </dgm:presLayoutVars>
      </dgm:prSet>
      <dgm:spPr/>
    </dgm:pt>
    <dgm:pt modelId="{CC955F75-7DD4-41BA-9BF7-B9B9E4F0599C}" type="pres">
      <dgm:prSet presAssocID="{069BDFC9-87BA-4072-9859-1C104F6574B9}" presName="sibTrans" presStyleCnt="0"/>
      <dgm:spPr/>
    </dgm:pt>
    <dgm:pt modelId="{03778968-FCE3-4444-846B-E911C9C720AC}" type="pres">
      <dgm:prSet presAssocID="{2D8B0725-6789-4CD2-AA2C-C76F0020F87F}" presName="node" presStyleLbl="node1" presStyleIdx="3" presStyleCnt="10">
        <dgm:presLayoutVars>
          <dgm:bulletEnabled val="1"/>
        </dgm:presLayoutVars>
      </dgm:prSet>
      <dgm:spPr/>
    </dgm:pt>
    <dgm:pt modelId="{EDCECDB9-AFDF-4684-89D4-FB178499E3F4}" type="pres">
      <dgm:prSet presAssocID="{54945862-2184-4960-B0A3-DE797AD1ED64}" presName="sibTrans" presStyleCnt="0"/>
      <dgm:spPr/>
    </dgm:pt>
    <dgm:pt modelId="{54E6B73B-CBB0-40BE-923F-9FC02BD4E78B}" type="pres">
      <dgm:prSet presAssocID="{1DC23FB2-56D1-4703-8E13-9C9F3D66C3FB}" presName="node" presStyleLbl="node1" presStyleIdx="4" presStyleCnt="10">
        <dgm:presLayoutVars>
          <dgm:bulletEnabled val="1"/>
        </dgm:presLayoutVars>
      </dgm:prSet>
      <dgm:spPr/>
    </dgm:pt>
    <dgm:pt modelId="{604492D2-E225-4E08-AA27-4D7C79A9A698}" type="pres">
      <dgm:prSet presAssocID="{03420ACB-4F83-43A0-BAA0-87FB716FDD5C}" presName="sibTrans" presStyleCnt="0"/>
      <dgm:spPr/>
    </dgm:pt>
    <dgm:pt modelId="{2789F83B-8813-499B-879B-FF6740B72A8D}" type="pres">
      <dgm:prSet presAssocID="{F5A18B48-C1A0-44C8-8B41-C651333CC7F0}" presName="node" presStyleLbl="node1" presStyleIdx="5" presStyleCnt="10">
        <dgm:presLayoutVars>
          <dgm:bulletEnabled val="1"/>
        </dgm:presLayoutVars>
      </dgm:prSet>
      <dgm:spPr/>
    </dgm:pt>
    <dgm:pt modelId="{D6C8D45B-DF60-4DBF-B6C4-B4DC6E71B035}" type="pres">
      <dgm:prSet presAssocID="{D0B2A239-EF7E-40C2-858B-74C53C89446E}" presName="sibTrans" presStyleCnt="0"/>
      <dgm:spPr/>
    </dgm:pt>
    <dgm:pt modelId="{08DE18D6-FAE7-4D18-B212-DB73D8510FE6}" type="pres">
      <dgm:prSet presAssocID="{E271D973-5B3A-497A-8D7C-7A65B02A506C}" presName="node" presStyleLbl="node1" presStyleIdx="6" presStyleCnt="10">
        <dgm:presLayoutVars>
          <dgm:bulletEnabled val="1"/>
        </dgm:presLayoutVars>
      </dgm:prSet>
      <dgm:spPr/>
    </dgm:pt>
    <dgm:pt modelId="{E7BFE252-E41C-4E0E-BB9A-2F0EE3028B74}" type="pres">
      <dgm:prSet presAssocID="{464CF122-9C48-482A-92AB-889823E0A156}" presName="sibTrans" presStyleCnt="0"/>
      <dgm:spPr/>
    </dgm:pt>
    <dgm:pt modelId="{E5B45CCC-FEBE-4E0F-93DD-96AEB0CE65B2}" type="pres">
      <dgm:prSet presAssocID="{2921FB9D-9723-498F-8349-5D86A08F9496}" presName="node" presStyleLbl="node1" presStyleIdx="7" presStyleCnt="10">
        <dgm:presLayoutVars>
          <dgm:bulletEnabled val="1"/>
        </dgm:presLayoutVars>
      </dgm:prSet>
      <dgm:spPr/>
    </dgm:pt>
    <dgm:pt modelId="{BA374598-4E5B-4B83-B1C8-3332AABE9472}" type="pres">
      <dgm:prSet presAssocID="{D4C8D17B-4D57-4E63-BA7A-3ED1E266DCE2}" presName="sibTrans" presStyleCnt="0"/>
      <dgm:spPr/>
    </dgm:pt>
    <dgm:pt modelId="{74E2786D-C70D-4087-B0AC-6B0F998C56BF}" type="pres">
      <dgm:prSet presAssocID="{C9929ED7-AF8B-45BC-8823-41CB919498E9}" presName="node" presStyleLbl="node1" presStyleIdx="8" presStyleCnt="10">
        <dgm:presLayoutVars>
          <dgm:bulletEnabled val="1"/>
        </dgm:presLayoutVars>
      </dgm:prSet>
      <dgm:spPr/>
    </dgm:pt>
    <dgm:pt modelId="{CEB0DF82-0326-483D-A1DB-790B88292AED}" type="pres">
      <dgm:prSet presAssocID="{3EE37296-EFA4-438E-965F-D2875E36C254}" presName="sibTrans" presStyleCnt="0"/>
      <dgm:spPr/>
    </dgm:pt>
    <dgm:pt modelId="{BF097F68-5F23-41BA-BF84-912EBE40B6A1}" type="pres">
      <dgm:prSet presAssocID="{95169740-3020-4FAD-AEDC-DB5C2F0BFFC5}" presName="node" presStyleLbl="node1" presStyleIdx="9" presStyleCnt="10">
        <dgm:presLayoutVars>
          <dgm:bulletEnabled val="1"/>
        </dgm:presLayoutVars>
      </dgm:prSet>
      <dgm:spPr/>
    </dgm:pt>
  </dgm:ptLst>
  <dgm:cxnLst>
    <dgm:cxn modelId="{0CAE3C03-29D0-483E-AFA5-18367BD219F2}" type="presOf" srcId="{C9929ED7-AF8B-45BC-8823-41CB919498E9}" destId="{74E2786D-C70D-4087-B0AC-6B0F998C56BF}" srcOrd="0" destOrd="0" presId="urn:microsoft.com/office/officeart/2005/8/layout/default"/>
    <dgm:cxn modelId="{3A576A13-9472-4751-9E3F-4F9CE944A411}" type="presOf" srcId="{BE5587FB-B225-4626-9B1B-1F08C1E96046}" destId="{07868F77-52A1-450F-894F-D3B399A4CD6A}" srcOrd="0" destOrd="0" presId="urn:microsoft.com/office/officeart/2005/8/layout/default"/>
    <dgm:cxn modelId="{D3CF9A16-3151-407B-8505-E2F06D8DDC05}" srcId="{D9BA97AD-E20A-46CD-9077-1D6FE52E6FC7}" destId="{DC5BA668-C0EE-464B-AEF4-9914CE060DEC}" srcOrd="2" destOrd="0" parTransId="{614D82EE-509A-4FBA-8147-078EEE87BF0D}" sibTransId="{069BDFC9-87BA-4072-9859-1C104F6574B9}"/>
    <dgm:cxn modelId="{1260EC17-1AD7-4CED-9B65-EEE2512FABF9}" srcId="{D9BA97AD-E20A-46CD-9077-1D6FE52E6FC7}" destId="{2921FB9D-9723-498F-8349-5D86A08F9496}" srcOrd="7" destOrd="0" parTransId="{9AEDEC93-1FDF-4AAE-B3A6-4327662DE501}" sibTransId="{D4C8D17B-4D57-4E63-BA7A-3ED1E266DCE2}"/>
    <dgm:cxn modelId="{45BBB71B-3CAD-464B-9FFB-3C40E7DE11F1}" srcId="{D9BA97AD-E20A-46CD-9077-1D6FE52E6FC7}" destId="{BE5587FB-B225-4626-9B1B-1F08C1E96046}" srcOrd="0" destOrd="0" parTransId="{0A0D843B-E8E4-4CB6-81A4-6C5E0F6206BB}" sibTransId="{016C569F-2564-4DBF-A43B-69F26B3AE8DD}"/>
    <dgm:cxn modelId="{BA9AAA1F-7FB7-4A79-BA89-601051819452}" type="presOf" srcId="{DC5BA668-C0EE-464B-AEF4-9914CE060DEC}" destId="{33E10629-FF96-4D80-A03C-B1E65C6DF074}" srcOrd="0" destOrd="0" presId="urn:microsoft.com/office/officeart/2005/8/layout/default"/>
    <dgm:cxn modelId="{C6915B27-E654-4890-8CDF-895E9FF41605}" srcId="{D9BA97AD-E20A-46CD-9077-1D6FE52E6FC7}" destId="{2D8B0725-6789-4CD2-AA2C-C76F0020F87F}" srcOrd="3" destOrd="0" parTransId="{7E10BC5D-699B-4C68-A43F-647AD7A10695}" sibTransId="{54945862-2184-4960-B0A3-DE797AD1ED64}"/>
    <dgm:cxn modelId="{B759793B-EE1B-4834-9344-369603F1B1F6}" type="presOf" srcId="{2921FB9D-9723-498F-8349-5D86A08F9496}" destId="{E5B45CCC-FEBE-4E0F-93DD-96AEB0CE65B2}" srcOrd="0" destOrd="0" presId="urn:microsoft.com/office/officeart/2005/8/layout/default"/>
    <dgm:cxn modelId="{3C64A33C-9AEC-4769-A1C1-FD929928D9F8}" type="presOf" srcId="{95169740-3020-4FAD-AEDC-DB5C2F0BFFC5}" destId="{BF097F68-5F23-41BA-BF84-912EBE40B6A1}" srcOrd="0" destOrd="0" presId="urn:microsoft.com/office/officeart/2005/8/layout/default"/>
    <dgm:cxn modelId="{F4788F73-6494-402F-BB4F-871A0DA3BA1B}" type="presOf" srcId="{1DC23FB2-56D1-4703-8E13-9C9F3D66C3FB}" destId="{54E6B73B-CBB0-40BE-923F-9FC02BD4E78B}" srcOrd="0" destOrd="0" presId="urn:microsoft.com/office/officeart/2005/8/layout/default"/>
    <dgm:cxn modelId="{38646B77-0647-4A09-8826-EDD7C10FA5FA}" srcId="{D9BA97AD-E20A-46CD-9077-1D6FE52E6FC7}" destId="{F5A18B48-C1A0-44C8-8B41-C651333CC7F0}" srcOrd="5" destOrd="0" parTransId="{97FFD9EA-AAE6-42F4-9D85-9BB5A1775009}" sibTransId="{D0B2A239-EF7E-40C2-858B-74C53C89446E}"/>
    <dgm:cxn modelId="{A2D84278-21EC-4ED3-9B92-164629BDAACB}" type="presOf" srcId="{F5A18B48-C1A0-44C8-8B41-C651333CC7F0}" destId="{2789F83B-8813-499B-879B-FF6740B72A8D}" srcOrd="0" destOrd="0" presId="urn:microsoft.com/office/officeart/2005/8/layout/default"/>
    <dgm:cxn modelId="{849B5F8E-1378-4F14-9D19-4CB5D7F2FDD6}" type="presOf" srcId="{D9BA97AD-E20A-46CD-9077-1D6FE52E6FC7}" destId="{94A27C80-9AAD-4920-93E7-700CDFD02179}" srcOrd="0" destOrd="0" presId="urn:microsoft.com/office/officeart/2005/8/layout/default"/>
    <dgm:cxn modelId="{F73C759D-0E61-493A-9231-66847F04160E}" srcId="{D9BA97AD-E20A-46CD-9077-1D6FE52E6FC7}" destId="{1DC23FB2-56D1-4703-8E13-9C9F3D66C3FB}" srcOrd="4" destOrd="0" parTransId="{88F85600-00A5-4220-AB23-A5024D03087D}" sibTransId="{03420ACB-4F83-43A0-BAA0-87FB716FDD5C}"/>
    <dgm:cxn modelId="{30876BA5-667E-4E99-9BE5-B1A23C4519DC}" srcId="{D9BA97AD-E20A-46CD-9077-1D6FE52E6FC7}" destId="{95169740-3020-4FAD-AEDC-DB5C2F0BFFC5}" srcOrd="9" destOrd="0" parTransId="{9DCD0D24-422F-40C8-AE44-35C58555166C}" sibTransId="{8ADF247F-0DF2-471D-AA70-918FD472EFCA}"/>
    <dgm:cxn modelId="{CD1B78AA-F55A-4417-97CF-9F80FE101907}" srcId="{D9BA97AD-E20A-46CD-9077-1D6FE52E6FC7}" destId="{C9929ED7-AF8B-45BC-8823-41CB919498E9}" srcOrd="8" destOrd="0" parTransId="{13CAF156-9B70-49C3-A487-7525863F0E9F}" sibTransId="{3EE37296-EFA4-438E-965F-D2875E36C254}"/>
    <dgm:cxn modelId="{AAE4DCAD-DC00-49D2-80DA-8BA8C4B1489E}" type="presOf" srcId="{E271D973-5B3A-497A-8D7C-7A65B02A506C}" destId="{08DE18D6-FAE7-4D18-B212-DB73D8510FE6}" srcOrd="0" destOrd="0" presId="urn:microsoft.com/office/officeart/2005/8/layout/default"/>
    <dgm:cxn modelId="{90F787BD-3C35-4F0D-AD76-BAFCDAFA350B}" srcId="{D9BA97AD-E20A-46CD-9077-1D6FE52E6FC7}" destId="{E271D973-5B3A-497A-8D7C-7A65B02A506C}" srcOrd="6" destOrd="0" parTransId="{22C35AD4-0615-4B41-A3D3-17931A68D468}" sibTransId="{464CF122-9C48-482A-92AB-889823E0A156}"/>
    <dgm:cxn modelId="{52B1A8C4-B747-4DE7-A938-198A324E22C5}" srcId="{D9BA97AD-E20A-46CD-9077-1D6FE52E6FC7}" destId="{AA73E5B7-E43B-40B9-AB12-73B9EBE75A74}" srcOrd="1" destOrd="0" parTransId="{EFBCD9E6-2404-4628-B0FF-1A5D9CF5F0E8}" sibTransId="{FD9BD283-43AC-4516-BA02-B160C8F57FDA}"/>
    <dgm:cxn modelId="{BC92B3F2-57DA-4662-87F9-C6EC995A6660}" type="presOf" srcId="{AA73E5B7-E43B-40B9-AB12-73B9EBE75A74}" destId="{3B83089E-25BC-4A65-B85B-B9DB9183FC74}" srcOrd="0" destOrd="0" presId="urn:microsoft.com/office/officeart/2005/8/layout/default"/>
    <dgm:cxn modelId="{FCF08CF6-F952-4632-A68B-27C949A08935}" type="presOf" srcId="{2D8B0725-6789-4CD2-AA2C-C76F0020F87F}" destId="{03778968-FCE3-4444-846B-E911C9C720AC}" srcOrd="0" destOrd="0" presId="urn:microsoft.com/office/officeart/2005/8/layout/default"/>
    <dgm:cxn modelId="{2A11257A-C266-4696-B83E-3E739C86FA56}" type="presParOf" srcId="{94A27C80-9AAD-4920-93E7-700CDFD02179}" destId="{07868F77-52A1-450F-894F-D3B399A4CD6A}" srcOrd="0" destOrd="0" presId="urn:microsoft.com/office/officeart/2005/8/layout/default"/>
    <dgm:cxn modelId="{CE980567-5C4D-404A-805C-7E46FFF95505}" type="presParOf" srcId="{94A27C80-9AAD-4920-93E7-700CDFD02179}" destId="{E4825CA0-5F80-46DA-A311-D75F15274559}" srcOrd="1" destOrd="0" presId="urn:microsoft.com/office/officeart/2005/8/layout/default"/>
    <dgm:cxn modelId="{33A098ED-E5C6-4EAA-9E85-C6773A1FBBB6}" type="presParOf" srcId="{94A27C80-9AAD-4920-93E7-700CDFD02179}" destId="{3B83089E-25BC-4A65-B85B-B9DB9183FC74}" srcOrd="2" destOrd="0" presId="urn:microsoft.com/office/officeart/2005/8/layout/default"/>
    <dgm:cxn modelId="{05B13B23-827C-4B28-8DF9-8C54581F2D8A}" type="presParOf" srcId="{94A27C80-9AAD-4920-93E7-700CDFD02179}" destId="{8426DDDD-D5B0-44EF-A6E8-B3F8473BD261}" srcOrd="3" destOrd="0" presId="urn:microsoft.com/office/officeart/2005/8/layout/default"/>
    <dgm:cxn modelId="{74DE56D7-5E85-4B7A-A26F-3D31034101C4}" type="presParOf" srcId="{94A27C80-9AAD-4920-93E7-700CDFD02179}" destId="{33E10629-FF96-4D80-A03C-B1E65C6DF074}" srcOrd="4" destOrd="0" presId="urn:microsoft.com/office/officeart/2005/8/layout/default"/>
    <dgm:cxn modelId="{E3E7635E-709B-4760-90C9-BCB26E62E364}" type="presParOf" srcId="{94A27C80-9AAD-4920-93E7-700CDFD02179}" destId="{CC955F75-7DD4-41BA-9BF7-B9B9E4F0599C}" srcOrd="5" destOrd="0" presId="urn:microsoft.com/office/officeart/2005/8/layout/default"/>
    <dgm:cxn modelId="{36FF6019-8BE5-470F-811B-090373685506}" type="presParOf" srcId="{94A27C80-9AAD-4920-93E7-700CDFD02179}" destId="{03778968-FCE3-4444-846B-E911C9C720AC}" srcOrd="6" destOrd="0" presId="urn:microsoft.com/office/officeart/2005/8/layout/default"/>
    <dgm:cxn modelId="{93C64CF5-ED3B-4C4E-9E61-A207E97D2AA3}" type="presParOf" srcId="{94A27C80-9AAD-4920-93E7-700CDFD02179}" destId="{EDCECDB9-AFDF-4684-89D4-FB178499E3F4}" srcOrd="7" destOrd="0" presId="urn:microsoft.com/office/officeart/2005/8/layout/default"/>
    <dgm:cxn modelId="{6FFA9355-092F-433F-84D8-B88F210E6087}" type="presParOf" srcId="{94A27C80-9AAD-4920-93E7-700CDFD02179}" destId="{54E6B73B-CBB0-40BE-923F-9FC02BD4E78B}" srcOrd="8" destOrd="0" presId="urn:microsoft.com/office/officeart/2005/8/layout/default"/>
    <dgm:cxn modelId="{2A238471-0F0B-4D31-80C1-A07DDBDCE4A7}" type="presParOf" srcId="{94A27C80-9AAD-4920-93E7-700CDFD02179}" destId="{604492D2-E225-4E08-AA27-4D7C79A9A698}" srcOrd="9" destOrd="0" presId="urn:microsoft.com/office/officeart/2005/8/layout/default"/>
    <dgm:cxn modelId="{51028EBB-9EC8-48C8-9F13-52A61FE58CDC}" type="presParOf" srcId="{94A27C80-9AAD-4920-93E7-700CDFD02179}" destId="{2789F83B-8813-499B-879B-FF6740B72A8D}" srcOrd="10" destOrd="0" presId="urn:microsoft.com/office/officeart/2005/8/layout/default"/>
    <dgm:cxn modelId="{4777C24C-2C3F-4CAB-BEE7-A1076F409D44}" type="presParOf" srcId="{94A27C80-9AAD-4920-93E7-700CDFD02179}" destId="{D6C8D45B-DF60-4DBF-B6C4-B4DC6E71B035}" srcOrd="11" destOrd="0" presId="urn:microsoft.com/office/officeart/2005/8/layout/default"/>
    <dgm:cxn modelId="{2F28B61E-09CE-4AEA-9E4F-E525A79170FE}" type="presParOf" srcId="{94A27C80-9AAD-4920-93E7-700CDFD02179}" destId="{08DE18D6-FAE7-4D18-B212-DB73D8510FE6}" srcOrd="12" destOrd="0" presId="urn:microsoft.com/office/officeart/2005/8/layout/default"/>
    <dgm:cxn modelId="{3B21CD3C-2502-4A6C-B96F-D5C63CC47227}" type="presParOf" srcId="{94A27C80-9AAD-4920-93E7-700CDFD02179}" destId="{E7BFE252-E41C-4E0E-BB9A-2F0EE3028B74}" srcOrd="13" destOrd="0" presId="urn:microsoft.com/office/officeart/2005/8/layout/default"/>
    <dgm:cxn modelId="{9B55B3E2-C1A1-4E04-BE7D-77C7349875EE}" type="presParOf" srcId="{94A27C80-9AAD-4920-93E7-700CDFD02179}" destId="{E5B45CCC-FEBE-4E0F-93DD-96AEB0CE65B2}" srcOrd="14" destOrd="0" presId="urn:microsoft.com/office/officeart/2005/8/layout/default"/>
    <dgm:cxn modelId="{78CC4C5A-752A-4A70-88D9-5D399AA74887}" type="presParOf" srcId="{94A27C80-9AAD-4920-93E7-700CDFD02179}" destId="{BA374598-4E5B-4B83-B1C8-3332AABE9472}" srcOrd="15" destOrd="0" presId="urn:microsoft.com/office/officeart/2005/8/layout/default"/>
    <dgm:cxn modelId="{F2293057-8424-4597-9FCA-66C38428D0CE}" type="presParOf" srcId="{94A27C80-9AAD-4920-93E7-700CDFD02179}" destId="{74E2786D-C70D-4087-B0AC-6B0F998C56BF}" srcOrd="16" destOrd="0" presId="urn:microsoft.com/office/officeart/2005/8/layout/default"/>
    <dgm:cxn modelId="{D9A7CCF7-C459-4CFF-9D7E-71C2FEE06EAE}" type="presParOf" srcId="{94A27C80-9AAD-4920-93E7-700CDFD02179}" destId="{CEB0DF82-0326-483D-A1DB-790B88292AED}" srcOrd="17" destOrd="0" presId="urn:microsoft.com/office/officeart/2005/8/layout/default"/>
    <dgm:cxn modelId="{7369E176-E20B-485A-96BE-EAF87F74D1BF}" type="presParOf" srcId="{94A27C80-9AAD-4920-93E7-700CDFD02179}" destId="{BF097F68-5F23-41BA-BF84-912EBE40B6A1}" srcOrd="18" destOrd="0" presId="urn:microsoft.com/office/officeart/2005/8/layout/default"/>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68F77-52A1-450F-894F-D3B399A4CD6A}">
      <dsp:nvSpPr>
        <dsp:cNvPr id="0" name=""/>
        <dsp:cNvSpPr/>
      </dsp:nvSpPr>
      <dsp:spPr>
        <a:xfrm>
          <a:off x="854075" y="959"/>
          <a:ext cx="2006203" cy="1203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b="1" kern="1200" dirty="0">
              <a:latin typeface="Times New Roman" panose="02020603050405020304" pitchFamily="18" charset="0"/>
              <a:cs typeface="Times New Roman" panose="02020603050405020304" pitchFamily="18" charset="0"/>
            </a:rPr>
            <a:t>Introduction</a:t>
          </a:r>
          <a:endParaRPr lang="en-US" sz="1900" kern="1200" dirty="0"/>
        </a:p>
      </dsp:txBody>
      <dsp:txXfrm>
        <a:off x="854075" y="959"/>
        <a:ext cx="2006203" cy="1203721"/>
      </dsp:txXfrm>
    </dsp:sp>
    <dsp:sp modelId="{3B83089E-25BC-4A65-B85B-B9DB9183FC74}">
      <dsp:nvSpPr>
        <dsp:cNvPr id="0" name=""/>
        <dsp:cNvSpPr/>
      </dsp:nvSpPr>
      <dsp:spPr>
        <a:xfrm>
          <a:off x="3060898" y="959"/>
          <a:ext cx="2006203" cy="1203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b="1" kern="1200" dirty="0">
              <a:latin typeface="Times New Roman" panose="02020603050405020304" pitchFamily="18" charset="0"/>
              <a:cs typeface="Times New Roman" panose="02020603050405020304" pitchFamily="18" charset="0"/>
            </a:rPr>
            <a:t>Background of Tesco</a:t>
          </a:r>
          <a:endParaRPr lang="en-US" sz="1900" kern="1200" dirty="0"/>
        </a:p>
      </dsp:txBody>
      <dsp:txXfrm>
        <a:off x="3060898" y="959"/>
        <a:ext cx="2006203" cy="1203721"/>
      </dsp:txXfrm>
    </dsp:sp>
    <dsp:sp modelId="{33E10629-FF96-4D80-A03C-B1E65C6DF074}">
      <dsp:nvSpPr>
        <dsp:cNvPr id="0" name=""/>
        <dsp:cNvSpPr/>
      </dsp:nvSpPr>
      <dsp:spPr>
        <a:xfrm>
          <a:off x="5267721" y="959"/>
          <a:ext cx="2006203" cy="1203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b="1" kern="1200" dirty="0">
              <a:latin typeface="Times New Roman" panose="02020603050405020304" pitchFamily="18" charset="0"/>
              <a:cs typeface="Times New Roman" panose="02020603050405020304" pitchFamily="18" charset="0"/>
            </a:rPr>
            <a:t>Identification of knowledge</a:t>
          </a:r>
          <a:endParaRPr lang="en-US" sz="1900" kern="1200" dirty="0"/>
        </a:p>
      </dsp:txBody>
      <dsp:txXfrm>
        <a:off x="5267721" y="959"/>
        <a:ext cx="2006203" cy="1203721"/>
      </dsp:txXfrm>
    </dsp:sp>
    <dsp:sp modelId="{03778968-FCE3-4444-846B-E911C9C720AC}">
      <dsp:nvSpPr>
        <dsp:cNvPr id="0" name=""/>
        <dsp:cNvSpPr/>
      </dsp:nvSpPr>
      <dsp:spPr>
        <a:xfrm>
          <a:off x="854075" y="1405301"/>
          <a:ext cx="2006203" cy="1203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b="1" kern="1200" dirty="0">
              <a:latin typeface="Times New Roman" panose="02020603050405020304" pitchFamily="18" charset="0"/>
              <a:ea typeface="Times New Roman" panose="02020603050405020304" pitchFamily="18" charset="0"/>
            </a:rPr>
            <a:t>Skills and behaviour</a:t>
          </a:r>
          <a:endParaRPr lang="en-US" sz="1900" kern="1200" dirty="0"/>
        </a:p>
      </dsp:txBody>
      <dsp:txXfrm>
        <a:off x="854075" y="1405301"/>
        <a:ext cx="2006203" cy="1203721"/>
      </dsp:txXfrm>
    </dsp:sp>
    <dsp:sp modelId="{54E6B73B-CBB0-40BE-923F-9FC02BD4E78B}">
      <dsp:nvSpPr>
        <dsp:cNvPr id="0" name=""/>
        <dsp:cNvSpPr/>
      </dsp:nvSpPr>
      <dsp:spPr>
        <a:xfrm>
          <a:off x="3060898" y="1405301"/>
          <a:ext cx="2006203" cy="1203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b="1" kern="1200" dirty="0">
              <a:latin typeface="Times New Roman" panose="02020603050405020304" pitchFamily="18" charset="0"/>
              <a:ea typeface="Arial" panose="020B0604020202020204" pitchFamily="34" charset="0"/>
            </a:rPr>
            <a:t>Knowledge</a:t>
          </a:r>
          <a:endParaRPr lang="en-US" sz="1900" kern="1200" dirty="0"/>
        </a:p>
      </dsp:txBody>
      <dsp:txXfrm>
        <a:off x="3060898" y="1405301"/>
        <a:ext cx="2006203" cy="1203721"/>
      </dsp:txXfrm>
    </dsp:sp>
    <dsp:sp modelId="{2789F83B-8813-499B-879B-FF6740B72A8D}">
      <dsp:nvSpPr>
        <dsp:cNvPr id="0" name=""/>
        <dsp:cNvSpPr/>
      </dsp:nvSpPr>
      <dsp:spPr>
        <a:xfrm>
          <a:off x="5267721" y="1405301"/>
          <a:ext cx="2006203" cy="1203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b="1" kern="1200" dirty="0">
              <a:latin typeface="Times New Roman" panose="02020603050405020304" pitchFamily="18" charset="0"/>
              <a:cs typeface="Times New Roman" panose="02020603050405020304" pitchFamily="18" charset="0"/>
            </a:rPr>
            <a:t>SWOT Analysis</a:t>
          </a:r>
        </a:p>
      </dsp:txBody>
      <dsp:txXfrm>
        <a:off x="5267721" y="1405301"/>
        <a:ext cx="2006203" cy="1203721"/>
      </dsp:txXfrm>
    </dsp:sp>
    <dsp:sp modelId="{08DE18D6-FAE7-4D18-B212-DB73D8510FE6}">
      <dsp:nvSpPr>
        <dsp:cNvPr id="0" name=""/>
        <dsp:cNvSpPr/>
      </dsp:nvSpPr>
      <dsp:spPr>
        <a:xfrm>
          <a:off x="854075" y="2809643"/>
          <a:ext cx="2006203" cy="1203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b="1" kern="1200" dirty="0">
              <a:latin typeface="Times New Roman" panose="02020603050405020304" pitchFamily="18" charset="0"/>
              <a:ea typeface="Times New Roman" panose="02020603050405020304" pitchFamily="18" charset="0"/>
            </a:rPr>
            <a:t>Critical assessment of potential benefits</a:t>
          </a:r>
          <a:endParaRPr lang="en-US" sz="1900" kern="1200" dirty="0"/>
        </a:p>
      </dsp:txBody>
      <dsp:txXfrm>
        <a:off x="854075" y="2809643"/>
        <a:ext cx="2006203" cy="1203721"/>
      </dsp:txXfrm>
    </dsp:sp>
    <dsp:sp modelId="{E5B45CCC-FEBE-4E0F-93DD-96AEB0CE65B2}">
      <dsp:nvSpPr>
        <dsp:cNvPr id="0" name=""/>
        <dsp:cNvSpPr/>
      </dsp:nvSpPr>
      <dsp:spPr>
        <a:xfrm>
          <a:off x="3060898" y="2809643"/>
          <a:ext cx="2006203" cy="1203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b="1" kern="1200" dirty="0">
              <a:latin typeface="Times New Roman" panose="02020603050405020304" pitchFamily="18" charset="0"/>
              <a:ea typeface="Times New Roman" panose="02020603050405020304" pitchFamily="18" charset="0"/>
            </a:rPr>
            <a:t>Self-development through effective training and development</a:t>
          </a:r>
          <a:endParaRPr lang="en-US" sz="1900" kern="1200" dirty="0"/>
        </a:p>
      </dsp:txBody>
      <dsp:txXfrm>
        <a:off x="3060898" y="2809643"/>
        <a:ext cx="2006203" cy="1203721"/>
      </dsp:txXfrm>
    </dsp:sp>
    <dsp:sp modelId="{74E2786D-C70D-4087-B0AC-6B0F998C56BF}">
      <dsp:nvSpPr>
        <dsp:cNvPr id="0" name=""/>
        <dsp:cNvSpPr/>
      </dsp:nvSpPr>
      <dsp:spPr>
        <a:xfrm>
          <a:off x="5267721" y="2809643"/>
          <a:ext cx="2006203" cy="1203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b="1" kern="1200" dirty="0">
              <a:latin typeface="Times New Roman" panose="02020603050405020304" pitchFamily="18" charset="0"/>
              <a:ea typeface="Times New Roman" panose="02020603050405020304" pitchFamily="18" charset="0"/>
            </a:rPr>
            <a:t>Conclusion</a:t>
          </a:r>
          <a:endParaRPr lang="en-US" sz="1900" kern="1200" dirty="0"/>
        </a:p>
      </dsp:txBody>
      <dsp:txXfrm>
        <a:off x="5267721" y="2809643"/>
        <a:ext cx="2006203" cy="1203721"/>
      </dsp:txXfrm>
    </dsp:sp>
    <dsp:sp modelId="{BF097F68-5F23-41BA-BF84-912EBE40B6A1}">
      <dsp:nvSpPr>
        <dsp:cNvPr id="0" name=""/>
        <dsp:cNvSpPr/>
      </dsp:nvSpPr>
      <dsp:spPr>
        <a:xfrm>
          <a:off x="3060898" y="4213985"/>
          <a:ext cx="2006203" cy="1203721"/>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IN" sz="1900" b="1" kern="1200" dirty="0">
              <a:latin typeface="Times New Roman" panose="02020603050405020304" pitchFamily="18" charset="0"/>
              <a:cs typeface="Times New Roman" panose="02020603050405020304" pitchFamily="18" charset="0"/>
            </a:rPr>
            <a:t>References</a:t>
          </a:r>
          <a:endParaRPr lang="en-US" sz="1900" kern="1200" dirty="0"/>
        </a:p>
      </dsp:txBody>
      <dsp:txXfrm>
        <a:off x="3060898" y="4213985"/>
        <a:ext cx="2006203" cy="1203721"/>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FBFFDD-EA3F-48AF-8219-CD5EB2B5290E}" type="datetimeFigureOut">
              <a:rPr lang="en-IN" smtClean="0"/>
              <a:t>24-11-2022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89E46F-ED2B-4D06-8159-1E6F8B0FEC79}" type="slidenum">
              <a:rPr lang="en-IN" smtClean="0"/>
              <a:t>‹#›</a:t>
            </a:fld>
            <a:endParaRPr lang="en-IN"/>
          </a:p>
        </p:txBody>
      </p:sp>
    </p:spTree>
    <p:extLst>
      <p:ext uri="{BB962C8B-B14F-4D97-AF65-F5344CB8AC3E}">
        <p14:creationId xmlns:p14="http://schemas.microsoft.com/office/powerpoint/2010/main" val="4745420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89E46F-ED2B-4D06-8159-1E6F8B0FEC79}" type="slidenum">
              <a:rPr lang="en-IN" smtClean="0"/>
              <a:t>2</a:t>
            </a:fld>
            <a:endParaRPr lang="en-IN"/>
          </a:p>
        </p:txBody>
      </p:sp>
    </p:spTree>
    <p:extLst>
      <p:ext uri="{BB962C8B-B14F-4D97-AF65-F5344CB8AC3E}">
        <p14:creationId xmlns:p14="http://schemas.microsoft.com/office/powerpoint/2010/main" val="7191306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Eventually, appropriate behaviour required in the organisation will be highlighted here as well. As a trainee human resources officer, I need to focus on various skills and traits of the candidates Tesco is taken here as the reference organisation Potential benefits of Tesco after utilising human resources practices will be covered in this presentation. </a:t>
            </a:r>
            <a:endParaRPr lang="en-IN" dirty="0"/>
          </a:p>
        </p:txBody>
      </p:sp>
      <p:sp>
        <p:nvSpPr>
          <p:cNvPr id="4" name="Slide Number Placeholder 3"/>
          <p:cNvSpPr>
            <a:spLocks noGrp="1"/>
          </p:cNvSpPr>
          <p:nvPr>
            <p:ph type="sldNum" sz="quarter" idx="10"/>
          </p:nvPr>
        </p:nvSpPr>
        <p:spPr/>
        <p:txBody>
          <a:bodyPr/>
          <a:lstStyle/>
          <a:p>
            <a:fld id="{F589E46F-ED2B-4D06-8159-1E6F8B0FEC79}" type="slidenum">
              <a:rPr lang="en-IN" smtClean="0"/>
              <a:t>3</a:t>
            </a:fld>
            <a:endParaRPr lang="en-IN"/>
          </a:p>
        </p:txBody>
      </p:sp>
    </p:spTree>
    <p:extLst>
      <p:ext uri="{BB962C8B-B14F-4D97-AF65-F5344CB8AC3E}">
        <p14:creationId xmlns:p14="http://schemas.microsoft.com/office/powerpoint/2010/main" val="9734383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This organisation eventually focuses on groceries having a market share of 28.4 per cent in the grocery market of the United Kingdom. Human resources in Tesco actually tries to recruit the best potential candidates across the country while trying to retain the clients as well. Induction and training are given to the newly recruited employees in the organisation. </a:t>
            </a:r>
            <a:endParaRPr lang="en-IN" dirty="0"/>
          </a:p>
        </p:txBody>
      </p:sp>
      <p:sp>
        <p:nvSpPr>
          <p:cNvPr id="4" name="Slide Number Placeholder 3"/>
          <p:cNvSpPr>
            <a:spLocks noGrp="1"/>
          </p:cNvSpPr>
          <p:nvPr>
            <p:ph type="sldNum" sz="quarter" idx="10"/>
          </p:nvPr>
        </p:nvSpPr>
        <p:spPr/>
        <p:txBody>
          <a:bodyPr/>
          <a:lstStyle/>
          <a:p>
            <a:fld id="{F589E46F-ED2B-4D06-8159-1E6F8B0FEC79}" type="slidenum">
              <a:rPr lang="en-IN" smtClean="0"/>
              <a:t>4</a:t>
            </a:fld>
            <a:endParaRPr lang="en-IN"/>
          </a:p>
        </p:txBody>
      </p:sp>
    </p:spTree>
    <p:extLst>
      <p:ext uri="{BB962C8B-B14F-4D97-AF65-F5344CB8AC3E}">
        <p14:creationId xmlns:p14="http://schemas.microsoft.com/office/powerpoint/2010/main" val="865284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Tesco, the human resources search for a few skills. Communication skills are quite important skills for the organisation.</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As most of the employees need to communicate with the customers and other employees, a proper and effective way of communication is required. In the meantime, friendly behaviour is required for any organisation. In order to satisfy the requirements of the customers, the employees need to be polite and friendly as well.  </a:t>
            </a:r>
          </a:p>
          <a:p>
            <a:endParaRPr lang="en-IN" dirty="0"/>
          </a:p>
        </p:txBody>
      </p:sp>
      <p:sp>
        <p:nvSpPr>
          <p:cNvPr id="4" name="Slide Number Placeholder 3"/>
          <p:cNvSpPr>
            <a:spLocks noGrp="1"/>
          </p:cNvSpPr>
          <p:nvPr>
            <p:ph type="sldNum" sz="quarter" idx="10"/>
          </p:nvPr>
        </p:nvSpPr>
        <p:spPr/>
        <p:txBody>
          <a:bodyPr/>
          <a:lstStyle/>
          <a:p>
            <a:fld id="{F589E46F-ED2B-4D06-8159-1E6F8B0FEC79}" type="slidenum">
              <a:rPr lang="en-IN" smtClean="0"/>
              <a:t>5</a:t>
            </a:fld>
            <a:endParaRPr lang="en-IN"/>
          </a:p>
        </p:txBody>
      </p:sp>
    </p:spTree>
    <p:extLst>
      <p:ext uri="{BB962C8B-B14F-4D97-AF65-F5344CB8AC3E}">
        <p14:creationId xmlns:p14="http://schemas.microsoft.com/office/powerpoint/2010/main" val="3972534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All these skills, knowledge and behaviours need to be identified by the HR team of Tesco before recruiting. The HR needs to be very aware while looking for more employees for the organisation. The main role of HR is to understand the diversity of the organisation. </a:t>
            </a:r>
          </a:p>
          <a:p>
            <a:endParaRPr lang="en-IN" dirty="0"/>
          </a:p>
        </p:txBody>
      </p:sp>
      <p:sp>
        <p:nvSpPr>
          <p:cNvPr id="4" name="Slide Number Placeholder 3"/>
          <p:cNvSpPr>
            <a:spLocks noGrp="1"/>
          </p:cNvSpPr>
          <p:nvPr>
            <p:ph type="sldNum" sz="quarter" idx="10"/>
          </p:nvPr>
        </p:nvSpPr>
        <p:spPr/>
        <p:txBody>
          <a:bodyPr/>
          <a:lstStyle/>
          <a:p>
            <a:fld id="{F589E46F-ED2B-4D06-8159-1E6F8B0FEC79}" type="slidenum">
              <a:rPr lang="en-IN" smtClean="0"/>
              <a:t>6</a:t>
            </a:fld>
            <a:endParaRPr lang="en-IN"/>
          </a:p>
        </p:txBody>
      </p:sp>
    </p:spTree>
    <p:extLst>
      <p:ext uri="{BB962C8B-B14F-4D97-AF65-F5344CB8AC3E}">
        <p14:creationId xmlns:p14="http://schemas.microsoft.com/office/powerpoint/2010/main" val="16729019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At the same time, developing a few planning strategies may help the organisation and HR is in charge of planning all the rules.</a:t>
            </a:r>
            <a:r>
              <a:rPr lang="en-IN" sz="1200" kern="1200" baseline="0" dirty="0">
                <a:solidFill>
                  <a:schemeClr val="tx1"/>
                </a:solidFill>
                <a:effectLst/>
                <a:latin typeface="+mn-lt"/>
                <a:ea typeface="+mn-ea"/>
                <a:cs typeface="+mn-cs"/>
              </a:rPr>
              <a:t> </a:t>
            </a:r>
            <a:r>
              <a:rPr lang="en-IN" sz="1200" kern="1200" dirty="0">
                <a:solidFill>
                  <a:schemeClr val="tx1"/>
                </a:solidFill>
                <a:effectLst/>
                <a:latin typeface="+mn-lt"/>
                <a:ea typeface="+mn-ea"/>
                <a:cs typeface="+mn-cs"/>
              </a:rPr>
              <a:t>Analysis of training after  communicating with the department managers is another responsibility of the HR departments. Implementation of disciplinary actions and standards depends on the HR as well. </a:t>
            </a:r>
            <a:endParaRPr lang="en-IN" dirty="0"/>
          </a:p>
        </p:txBody>
      </p:sp>
      <p:sp>
        <p:nvSpPr>
          <p:cNvPr id="4" name="Slide Number Placeholder 3"/>
          <p:cNvSpPr>
            <a:spLocks noGrp="1"/>
          </p:cNvSpPr>
          <p:nvPr>
            <p:ph type="sldNum" sz="quarter" idx="10"/>
          </p:nvPr>
        </p:nvSpPr>
        <p:spPr/>
        <p:txBody>
          <a:bodyPr/>
          <a:lstStyle/>
          <a:p>
            <a:fld id="{F589E46F-ED2B-4D06-8159-1E6F8B0FEC79}" type="slidenum">
              <a:rPr lang="en-IN" smtClean="0"/>
              <a:t>7</a:t>
            </a:fld>
            <a:endParaRPr lang="en-IN"/>
          </a:p>
        </p:txBody>
      </p:sp>
    </p:spTree>
    <p:extLst>
      <p:ext uri="{BB962C8B-B14F-4D97-AF65-F5344CB8AC3E}">
        <p14:creationId xmlns:p14="http://schemas.microsoft.com/office/powerpoint/2010/main" val="18718461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Strengths: </a:t>
            </a:r>
            <a:r>
              <a:rPr lang="en-IN" sz="1200" kern="1200" dirty="0">
                <a:solidFill>
                  <a:schemeClr val="tx1"/>
                </a:solidFill>
                <a:effectLst/>
                <a:latin typeface="+mn-lt"/>
                <a:ea typeface="+mn-ea"/>
                <a:cs typeface="+mn-cs"/>
              </a:rPr>
              <a:t>At the same time, my communication skill actually helps to bond with the other employees within a while. It is quite necessary to express good communicative skills which will eventually help others to communicate with me. This way they will be able to express their gratitude and grievances to me. At the same time, I have good time management skills. I can finish any task within the given deadline. I will try to help my employees within a given deadline while sorting every piece of paperwork for them. </a:t>
            </a: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Weaknesses: </a:t>
            </a:r>
            <a:r>
              <a:rPr lang="en-IN" sz="1200" kern="1200" dirty="0">
                <a:solidFill>
                  <a:schemeClr val="tx1"/>
                </a:solidFill>
                <a:effectLst/>
                <a:latin typeface="+mn-lt"/>
                <a:ea typeface="+mn-ea"/>
                <a:cs typeface="+mn-cs"/>
              </a:rPr>
              <a:t>In the meantime, it is quite important for me to focus on my leadership skills. I can not motivate my employees like a proper leader. At the same time, I am also not good at keeping details in mind. I often forget a few details which are actually important for any HR professional. I need to focus on my skills to become more detail-oriented so that I can become a proper HR officer.</a:t>
            </a: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Opportunities:</a:t>
            </a:r>
            <a:r>
              <a:rPr lang="en-IN" baseline="0" dirty="0"/>
              <a:t> </a:t>
            </a:r>
            <a:r>
              <a:rPr lang="en-IN" sz="1200" kern="1200" dirty="0">
                <a:solidFill>
                  <a:schemeClr val="tx1"/>
                </a:solidFill>
                <a:effectLst/>
                <a:latin typeface="+mn-lt"/>
                <a:ea typeface="+mn-ea"/>
                <a:cs typeface="+mn-cs"/>
              </a:rPr>
              <a:t>This can help me to focus on learning new software and other applications as well. I can utilise the technical resources of the organisation after learning a few languages. Another opportunity for me is to learn new languages. I am already good at communication skills and I have good depth in spoken English. I have to learn a new language which will help me to communicate with more people and employees in the organisation as well. </a:t>
            </a:r>
          </a:p>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Threats: </a:t>
            </a:r>
            <a:r>
              <a:rPr lang="en-IN" sz="1200" kern="1200" dirty="0">
                <a:solidFill>
                  <a:schemeClr val="tx1"/>
                </a:solidFill>
                <a:effectLst/>
                <a:latin typeface="+mn-lt"/>
                <a:ea typeface="+mn-ea"/>
                <a:cs typeface="+mn-cs"/>
              </a:rPr>
              <a:t>Now if someone comes with more skills, and professional degrees it will have an adverse impact on my career growth. For this reason, I need to focus on learning more things as I do not have more professional degrees like others. My leadership skills are also a threat to me. Without proper leadership skills, it would be a bit difficult for me to communicate with my employees. Thus it can be a huge problem for me while doing my job as a HR officer. </a:t>
            </a:r>
          </a:p>
          <a:p>
            <a:endParaRPr lang="en-IN" dirty="0"/>
          </a:p>
        </p:txBody>
      </p:sp>
      <p:sp>
        <p:nvSpPr>
          <p:cNvPr id="4" name="Slide Number Placeholder 3"/>
          <p:cNvSpPr>
            <a:spLocks noGrp="1"/>
          </p:cNvSpPr>
          <p:nvPr>
            <p:ph type="sldNum" sz="quarter" idx="10"/>
          </p:nvPr>
        </p:nvSpPr>
        <p:spPr/>
        <p:txBody>
          <a:bodyPr/>
          <a:lstStyle/>
          <a:p>
            <a:fld id="{F589E46F-ED2B-4D06-8159-1E6F8B0FEC79}" type="slidenum">
              <a:rPr lang="en-IN" smtClean="0"/>
              <a:t>8</a:t>
            </a:fld>
            <a:endParaRPr lang="en-IN"/>
          </a:p>
        </p:txBody>
      </p:sp>
    </p:spTree>
    <p:extLst>
      <p:ext uri="{BB962C8B-B14F-4D97-AF65-F5344CB8AC3E}">
        <p14:creationId xmlns:p14="http://schemas.microsoft.com/office/powerpoint/2010/main" val="29415564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Human resources try to pacify them with more benefits. White recruiting someone can be easy with the right approaches of the HR department. This actually helps in the growth of the organisation. It increases productivity and enhances profitability as well. At the same time, this helps to create more awareness for the organisation. More people get to know about the organisation and more potential customers come to Tesco for shopping purposes. More candidates apply here so that they will get better opportunities for their careers. </a:t>
            </a:r>
          </a:p>
          <a:p>
            <a:endParaRPr lang="en-IN" dirty="0"/>
          </a:p>
        </p:txBody>
      </p:sp>
      <p:sp>
        <p:nvSpPr>
          <p:cNvPr id="4" name="Slide Number Placeholder 3"/>
          <p:cNvSpPr>
            <a:spLocks noGrp="1"/>
          </p:cNvSpPr>
          <p:nvPr>
            <p:ph type="sldNum" sz="quarter" idx="10"/>
          </p:nvPr>
        </p:nvSpPr>
        <p:spPr/>
        <p:txBody>
          <a:bodyPr/>
          <a:lstStyle/>
          <a:p>
            <a:fld id="{F589E46F-ED2B-4D06-8159-1E6F8B0FEC79}" type="slidenum">
              <a:rPr lang="en-IN" smtClean="0"/>
              <a:t>9</a:t>
            </a:fld>
            <a:endParaRPr lang="en-IN"/>
          </a:p>
        </p:txBody>
      </p:sp>
    </p:spTree>
    <p:extLst>
      <p:ext uri="{BB962C8B-B14F-4D97-AF65-F5344CB8AC3E}">
        <p14:creationId xmlns:p14="http://schemas.microsoft.com/office/powerpoint/2010/main" val="1739537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 will try to utilise my time management skills to finish my tasks. At the same time, it is important to sort my tasks regularly by setting alarms and creating a to-do list. In the meanwhile, through proper training and development, I will try to learn more skills so that I can compete with other potential candidates. Development is more of an individual concept which makes one more skilled and experienced. In any workplace experiences often matter the most. As a human resources officer, I will try my best to utilise my skills. I am good at communicating with people and I will utilise these skills to build rapport with others. This will make my employees more comfortable with me. At the same time, I will learn more computer-related skills which will help me in the industry in a long run. New applications and software will be utilised by me if I have a depth of computer-related knowledge. At the same time, learning a few more languages will help me eventually to focus on international clients and employees working across the globe. </a:t>
            </a:r>
            <a:endParaRPr lang="en-IN" dirty="0"/>
          </a:p>
        </p:txBody>
      </p:sp>
      <p:sp>
        <p:nvSpPr>
          <p:cNvPr id="4" name="Slide Number Placeholder 3"/>
          <p:cNvSpPr>
            <a:spLocks noGrp="1"/>
          </p:cNvSpPr>
          <p:nvPr>
            <p:ph type="sldNum" sz="quarter" idx="10"/>
          </p:nvPr>
        </p:nvSpPr>
        <p:spPr/>
        <p:txBody>
          <a:bodyPr/>
          <a:lstStyle/>
          <a:p>
            <a:fld id="{F589E46F-ED2B-4D06-8159-1E6F8B0FEC79}" type="slidenum">
              <a:rPr lang="en-IN" smtClean="0"/>
              <a:t>10</a:t>
            </a:fld>
            <a:endParaRPr lang="en-IN"/>
          </a:p>
        </p:txBody>
      </p:sp>
    </p:spTree>
    <p:extLst>
      <p:ext uri="{BB962C8B-B14F-4D97-AF65-F5344CB8AC3E}">
        <p14:creationId xmlns:p14="http://schemas.microsoft.com/office/powerpoint/2010/main" val="31124485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Human resource ensures the creation of a safe environment for the employees where they can work. It will not only boost their productivity but also will help generate more awareness for the organisation. At the same time, the organisation will try to provide the best assistance to these human resources officers. A SWOT analysis is added in this presentation to understand my strengths and weaknesses. This presentation will help to focus on these aspects of human resources practices at Tesco. </a:t>
            </a:r>
            <a:endParaRPr lang="en-IN" dirty="0"/>
          </a:p>
        </p:txBody>
      </p:sp>
      <p:sp>
        <p:nvSpPr>
          <p:cNvPr id="4" name="Slide Number Placeholder 3"/>
          <p:cNvSpPr>
            <a:spLocks noGrp="1"/>
          </p:cNvSpPr>
          <p:nvPr>
            <p:ph type="sldNum" sz="quarter" idx="10"/>
          </p:nvPr>
        </p:nvSpPr>
        <p:spPr/>
        <p:txBody>
          <a:bodyPr/>
          <a:lstStyle/>
          <a:p>
            <a:fld id="{F589E46F-ED2B-4D06-8159-1E6F8B0FEC79}" type="slidenum">
              <a:rPr lang="en-IN" smtClean="0"/>
              <a:t>11</a:t>
            </a:fld>
            <a:endParaRPr lang="en-IN"/>
          </a:p>
        </p:txBody>
      </p:sp>
    </p:spTree>
    <p:extLst>
      <p:ext uri="{BB962C8B-B14F-4D97-AF65-F5344CB8AC3E}">
        <p14:creationId xmlns:p14="http://schemas.microsoft.com/office/powerpoint/2010/main" val="194108942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Read, S., Aries, A.M., Ashby, S.M., </a:t>
            </a:r>
            <a:r>
              <a:rPr lang="en-IN" sz="1200" kern="1200" dirty="0" err="1">
                <a:solidFill>
                  <a:schemeClr val="tx1"/>
                </a:solidFill>
                <a:effectLst/>
                <a:latin typeface="+mn-lt"/>
                <a:ea typeface="+mn-ea"/>
                <a:cs typeface="+mn-cs"/>
              </a:rPr>
              <a:t>Bambrick</a:t>
            </a:r>
            <a:r>
              <a:rPr lang="en-IN" sz="1200" kern="1200" dirty="0">
                <a:solidFill>
                  <a:schemeClr val="tx1"/>
                </a:solidFill>
                <a:effectLst/>
                <a:latin typeface="+mn-lt"/>
                <a:ea typeface="+mn-ea"/>
                <a:cs typeface="+mn-cs"/>
              </a:rPr>
              <a:t>, V., Blackburn, S.J., Clifford, H., Rhodes, C., </a:t>
            </a:r>
            <a:r>
              <a:rPr lang="en-IN" sz="1200" kern="1200" dirty="0" err="1">
                <a:solidFill>
                  <a:schemeClr val="tx1"/>
                </a:solidFill>
                <a:effectLst/>
                <a:latin typeface="+mn-lt"/>
                <a:ea typeface="+mn-ea"/>
                <a:cs typeface="+mn-cs"/>
              </a:rPr>
              <a:t>Thirlwall</a:t>
            </a:r>
            <a:r>
              <a:rPr lang="en-IN" sz="1200" kern="1200" dirty="0">
                <a:solidFill>
                  <a:schemeClr val="tx1"/>
                </a:solidFill>
                <a:effectLst/>
                <a:latin typeface="+mn-lt"/>
                <a:ea typeface="+mn-ea"/>
                <a:cs typeface="+mn-cs"/>
              </a:rPr>
              <a:t>, S. and Watkins, C.A., (2020). Facilitating personal development for public involvement in health‐care education and research: A co‐produced pilot study in one UK higher education institute. </a:t>
            </a:r>
            <a:r>
              <a:rPr lang="en-IN" sz="1200" i="1" kern="1200" dirty="0">
                <a:solidFill>
                  <a:schemeClr val="tx1"/>
                </a:solidFill>
                <a:effectLst/>
                <a:latin typeface="+mn-lt"/>
                <a:ea typeface="+mn-ea"/>
                <a:cs typeface="+mn-cs"/>
              </a:rPr>
              <a:t>Health Expectations</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23</a:t>
            </a:r>
            <a:r>
              <a:rPr lang="en-IN" sz="1200" kern="1200" dirty="0">
                <a:solidFill>
                  <a:schemeClr val="tx1"/>
                </a:solidFill>
                <a:effectLst/>
                <a:latin typeface="+mn-lt"/>
                <a:ea typeface="+mn-ea"/>
                <a:cs typeface="+mn-cs"/>
              </a:rPr>
              <a:t>(5), pp.1191-1201.</a:t>
            </a:r>
          </a:p>
          <a:p>
            <a:r>
              <a:rPr lang="en-IN" sz="1200" kern="1200" dirty="0">
                <a:solidFill>
                  <a:schemeClr val="tx1"/>
                </a:solidFill>
                <a:effectLst/>
                <a:latin typeface="+mn-lt"/>
                <a:ea typeface="+mn-ea"/>
                <a:cs typeface="+mn-cs"/>
              </a:rPr>
              <a:t>Stott, C., Pearson, G. and West, O., (2020). Enabling an evidence-based approach to policing football in the UK. </a:t>
            </a:r>
            <a:r>
              <a:rPr lang="en-IN" sz="1200" i="1" kern="1200" dirty="0">
                <a:solidFill>
                  <a:schemeClr val="tx1"/>
                </a:solidFill>
                <a:effectLst/>
                <a:latin typeface="+mn-lt"/>
                <a:ea typeface="+mn-ea"/>
                <a:cs typeface="+mn-cs"/>
              </a:rPr>
              <a:t>Policing: a journal of policy and practice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14</a:t>
            </a:r>
            <a:r>
              <a:rPr lang="en-IN" sz="1200" kern="1200" dirty="0">
                <a:solidFill>
                  <a:schemeClr val="tx1"/>
                </a:solidFill>
                <a:effectLst/>
                <a:latin typeface="+mn-lt"/>
                <a:ea typeface="+mn-ea"/>
                <a:cs typeface="+mn-cs"/>
              </a:rPr>
              <a:t>(4), pp.977-994.</a:t>
            </a:r>
          </a:p>
          <a:p>
            <a:r>
              <a:rPr lang="en-IN" sz="1200" kern="1200" dirty="0">
                <a:solidFill>
                  <a:schemeClr val="tx1"/>
                </a:solidFill>
                <a:effectLst/>
                <a:latin typeface="+mn-lt"/>
                <a:ea typeface="+mn-ea"/>
                <a:cs typeface="+mn-cs"/>
              </a:rPr>
              <a:t>Weston, E., Foster, T., Crilly, J. and Mossop, L., (2020). Development of a professional competency framework for UK food science graduates. </a:t>
            </a:r>
            <a:r>
              <a:rPr lang="en-IN" sz="1200" i="1" kern="1200" dirty="0">
                <a:solidFill>
                  <a:schemeClr val="tx1"/>
                </a:solidFill>
                <a:effectLst/>
                <a:latin typeface="+mn-lt"/>
                <a:ea typeface="+mn-ea"/>
                <a:cs typeface="+mn-cs"/>
              </a:rPr>
              <a:t>Journal of Food Science Education</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19</a:t>
            </a:r>
            <a:r>
              <a:rPr lang="en-IN" sz="1200" kern="1200" dirty="0">
                <a:solidFill>
                  <a:schemeClr val="tx1"/>
                </a:solidFill>
                <a:effectLst/>
                <a:latin typeface="+mn-lt"/>
                <a:ea typeface="+mn-ea"/>
                <a:cs typeface="+mn-cs"/>
              </a:rPr>
              <a:t>(1), pp.10-25.</a:t>
            </a:r>
          </a:p>
          <a:p>
            <a:endParaRPr lang="en-IN" dirty="0"/>
          </a:p>
        </p:txBody>
      </p:sp>
      <p:sp>
        <p:nvSpPr>
          <p:cNvPr id="4" name="Slide Number Placeholder 3"/>
          <p:cNvSpPr>
            <a:spLocks noGrp="1"/>
          </p:cNvSpPr>
          <p:nvPr>
            <p:ph type="sldNum" sz="quarter" idx="10"/>
          </p:nvPr>
        </p:nvSpPr>
        <p:spPr/>
        <p:txBody>
          <a:bodyPr/>
          <a:lstStyle/>
          <a:p>
            <a:fld id="{F589E46F-ED2B-4D06-8159-1E6F8B0FEC79}" type="slidenum">
              <a:rPr lang="en-IN" smtClean="0"/>
              <a:t>12</a:t>
            </a:fld>
            <a:endParaRPr lang="en-IN"/>
          </a:p>
        </p:txBody>
      </p:sp>
    </p:spTree>
    <p:extLst>
      <p:ext uri="{BB962C8B-B14F-4D97-AF65-F5344CB8AC3E}">
        <p14:creationId xmlns:p14="http://schemas.microsoft.com/office/powerpoint/2010/main" val="1042939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07E76F-E6FD-46F8-8952-E11CD4630FA7}" type="datetimeFigureOut">
              <a:rPr lang="en-IN" smtClean="0"/>
              <a:t>24-11-2022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4386128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07E76F-E6FD-46F8-8952-E11CD4630FA7}" type="datetimeFigureOut">
              <a:rPr lang="en-IN" smtClean="0"/>
              <a:t>24-11-2022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32391398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E07E76F-E6FD-46F8-8952-E11CD4630FA7}" type="datetimeFigureOut">
              <a:rPr lang="en-IN" smtClean="0"/>
              <a:t>24-11-2022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3750749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07E76F-E6FD-46F8-8952-E11CD4630FA7}" type="datetimeFigureOut">
              <a:rPr lang="en-IN" smtClean="0"/>
              <a:t>24-11-2022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4115429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07E76F-E6FD-46F8-8952-E11CD4630FA7}" type="datetimeFigureOut">
              <a:rPr lang="en-IN" smtClean="0"/>
              <a:t>24-11-2022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1259646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07E76F-E6FD-46F8-8952-E11CD4630FA7}" type="datetimeFigureOut">
              <a:rPr lang="en-IN" smtClean="0"/>
              <a:t>24-11-2022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2110525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07E76F-E6FD-46F8-8952-E11CD4630FA7}" type="datetimeFigureOut">
              <a:rPr lang="en-IN" smtClean="0"/>
              <a:t>24-11-2022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3642928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E07E76F-E6FD-46F8-8952-E11CD4630FA7}" type="datetimeFigureOut">
              <a:rPr lang="en-IN" smtClean="0"/>
              <a:t>24-11-2022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3726679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6E07E76F-E6FD-46F8-8952-E11CD4630FA7}" type="datetimeFigureOut">
              <a:rPr lang="en-IN" smtClean="0"/>
              <a:t>24-11-2022</a:t>
            </a:fld>
            <a:endParaRPr lang="en-IN"/>
          </a:p>
        </p:txBody>
      </p:sp>
      <p:sp>
        <p:nvSpPr>
          <p:cNvPr id="6" name="Footer Placeholder 5"/>
          <p:cNvSpPr>
            <a:spLocks noGrp="1"/>
          </p:cNvSpPr>
          <p:nvPr>
            <p:ph type="ftr" sz="quarter" idx="11"/>
          </p:nvPr>
        </p:nvSpPr>
        <p:spPr>
          <a:xfrm>
            <a:off x="590396" y="6041362"/>
            <a:ext cx="3295413" cy="365125"/>
          </a:xfrm>
        </p:spPr>
        <p:txBody>
          <a:bodyPr/>
          <a:lstStyle/>
          <a:p>
            <a:endParaRPr lang="en-IN"/>
          </a:p>
        </p:txBody>
      </p:sp>
      <p:sp>
        <p:nvSpPr>
          <p:cNvPr id="7" name="Slide Number Placeholder 6"/>
          <p:cNvSpPr>
            <a:spLocks noGrp="1"/>
          </p:cNvSpPr>
          <p:nvPr>
            <p:ph type="sldNum" sz="quarter" idx="12"/>
          </p:nvPr>
        </p:nvSpPr>
        <p:spPr>
          <a:xfrm>
            <a:off x="4862689" y="5915888"/>
            <a:ext cx="1062155" cy="490599"/>
          </a:xfrm>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27182966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E07E76F-E6FD-46F8-8952-E11CD4630FA7}" type="datetimeFigureOut">
              <a:rPr lang="en-IN" smtClean="0"/>
              <a:t>24-11-2022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4043854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6E07E76F-E6FD-46F8-8952-E11CD4630FA7}" type="datetimeFigureOut">
              <a:rPr lang="en-IN" smtClean="0"/>
              <a:t>24-11-2022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16964787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6E07E76F-E6FD-46F8-8952-E11CD4630FA7}" type="datetimeFigureOut">
              <a:rPr lang="en-IN" smtClean="0"/>
              <a:t>24-11-2022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28589797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07E76F-E6FD-46F8-8952-E11CD4630FA7}" type="datetimeFigureOut">
              <a:rPr lang="en-IN" smtClean="0"/>
              <a:t>24-11-2022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16090158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07E76F-E6FD-46F8-8952-E11CD4630FA7}" type="datetimeFigureOut">
              <a:rPr lang="en-IN" smtClean="0"/>
              <a:t>24-11-2022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20562501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p:cNvSpPr>
            <a:spLocks noGrp="1"/>
          </p:cNvSpPr>
          <p:nvPr>
            <p:ph type="ctrTitle"/>
          </p:nvPr>
        </p:nvSpPr>
        <p:spPr>
          <a:xfrm>
            <a:off x="1524000" y="1122363"/>
            <a:ext cx="9144000" cy="2387600"/>
          </a:xfrm>
        </p:spPr>
        <p:txBody>
          <a:bodyPr anchor="b"/>
          <a:lstStyle>
            <a:lvl1pPr algn="ctr">
              <a:defRPr sz="6000"/>
            </a:lvl1pPr>
          </a:lstStyle>
          <a:p>
            <a:r>
              <a:rPr lang="ru-RU"/>
              <a:t>Образец заголовка</a:t>
            </a:r>
            <a:endParaRPr lang="ro-RO"/>
          </a:p>
        </p:txBody>
      </p:sp>
      <p:sp>
        <p:nvSpPr>
          <p:cNvPr id="3" name="Подзаголовок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u-RU"/>
              <a:t>Образец подзаголовка</a:t>
            </a:r>
            <a:endParaRPr lang="ro-RO"/>
          </a:p>
        </p:txBody>
      </p:sp>
      <p:sp>
        <p:nvSpPr>
          <p:cNvPr id="4" name="Дата 3"/>
          <p:cNvSpPr>
            <a:spLocks noGrp="1"/>
          </p:cNvSpPr>
          <p:nvPr>
            <p:ph type="dt" sz="half" idx="10"/>
          </p:nvPr>
        </p:nvSpPr>
        <p:spPr/>
        <p:txBody>
          <a:bodyPr/>
          <a:lstStyle/>
          <a:p>
            <a:fld id="{6E07E76F-E6FD-46F8-8952-E11CD4630FA7}" type="datetimeFigureOut">
              <a:rPr lang="en-IN" smtClean="0"/>
              <a:t>24-11-2022</a:t>
            </a:fld>
            <a:endParaRPr lang="en-IN"/>
          </a:p>
        </p:txBody>
      </p:sp>
      <p:sp>
        <p:nvSpPr>
          <p:cNvPr id="5" name="Нижний колонтитул 4"/>
          <p:cNvSpPr>
            <a:spLocks noGrp="1"/>
          </p:cNvSpPr>
          <p:nvPr>
            <p:ph type="ftr" sz="quarter" idx="11"/>
          </p:nvPr>
        </p:nvSpPr>
        <p:spPr/>
        <p:txBody>
          <a:bodyPr/>
          <a:lstStyle/>
          <a:p>
            <a:endParaRPr lang="en-IN"/>
          </a:p>
        </p:txBody>
      </p:sp>
      <p:sp>
        <p:nvSpPr>
          <p:cNvPr id="6" name="Номер слайда 5"/>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13889553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endParaRPr lang="ro-RO"/>
          </a:p>
        </p:txBody>
      </p:sp>
      <p:sp>
        <p:nvSpPr>
          <p:cNvPr id="3" name="Объект 2"/>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ro-RO"/>
          </a:p>
        </p:txBody>
      </p:sp>
      <p:sp>
        <p:nvSpPr>
          <p:cNvPr id="4" name="Дата 3"/>
          <p:cNvSpPr>
            <a:spLocks noGrp="1"/>
          </p:cNvSpPr>
          <p:nvPr>
            <p:ph type="dt" sz="half" idx="10"/>
          </p:nvPr>
        </p:nvSpPr>
        <p:spPr/>
        <p:txBody>
          <a:bodyPr/>
          <a:lstStyle/>
          <a:p>
            <a:fld id="{6E07E76F-E6FD-46F8-8952-E11CD4630FA7}" type="datetimeFigureOut">
              <a:rPr lang="en-IN" smtClean="0"/>
              <a:t>24-11-2022</a:t>
            </a:fld>
            <a:endParaRPr lang="en-IN"/>
          </a:p>
        </p:txBody>
      </p:sp>
      <p:sp>
        <p:nvSpPr>
          <p:cNvPr id="5" name="Нижний колонтитул 4"/>
          <p:cNvSpPr>
            <a:spLocks noGrp="1"/>
          </p:cNvSpPr>
          <p:nvPr>
            <p:ph type="ftr" sz="quarter" idx="11"/>
          </p:nvPr>
        </p:nvSpPr>
        <p:spPr/>
        <p:txBody>
          <a:bodyPr/>
          <a:lstStyle/>
          <a:p>
            <a:endParaRPr lang="en-IN"/>
          </a:p>
        </p:txBody>
      </p:sp>
      <p:sp>
        <p:nvSpPr>
          <p:cNvPr id="6" name="Номер слайда 5"/>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3294012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831850" y="1709738"/>
            <a:ext cx="10515600" cy="2852737"/>
          </a:xfrm>
        </p:spPr>
        <p:txBody>
          <a:bodyPr anchor="b"/>
          <a:lstStyle>
            <a:lvl1pPr>
              <a:defRPr sz="6000"/>
            </a:lvl1pPr>
          </a:lstStyle>
          <a:p>
            <a:r>
              <a:rPr lang="ru-RU"/>
              <a:t>Образец заголовка</a:t>
            </a:r>
            <a:endParaRPr lang="ro-RO"/>
          </a:p>
        </p:txBody>
      </p:sp>
      <p:sp>
        <p:nvSpPr>
          <p:cNvPr id="3" name="Текст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u-RU"/>
              <a:t>Образец текста</a:t>
            </a:r>
          </a:p>
        </p:txBody>
      </p:sp>
      <p:sp>
        <p:nvSpPr>
          <p:cNvPr id="4" name="Дата 3"/>
          <p:cNvSpPr>
            <a:spLocks noGrp="1"/>
          </p:cNvSpPr>
          <p:nvPr>
            <p:ph type="dt" sz="half" idx="10"/>
          </p:nvPr>
        </p:nvSpPr>
        <p:spPr/>
        <p:txBody>
          <a:bodyPr/>
          <a:lstStyle/>
          <a:p>
            <a:fld id="{6E07E76F-E6FD-46F8-8952-E11CD4630FA7}" type="datetimeFigureOut">
              <a:rPr lang="en-IN" smtClean="0"/>
              <a:t>24-11-2022</a:t>
            </a:fld>
            <a:endParaRPr lang="en-IN"/>
          </a:p>
        </p:txBody>
      </p:sp>
      <p:sp>
        <p:nvSpPr>
          <p:cNvPr id="5" name="Нижний колонтитул 4"/>
          <p:cNvSpPr>
            <a:spLocks noGrp="1"/>
          </p:cNvSpPr>
          <p:nvPr>
            <p:ph type="ftr" sz="quarter" idx="11"/>
          </p:nvPr>
        </p:nvSpPr>
        <p:spPr/>
        <p:txBody>
          <a:bodyPr/>
          <a:lstStyle/>
          <a:p>
            <a:endParaRPr lang="en-IN"/>
          </a:p>
        </p:txBody>
      </p:sp>
      <p:sp>
        <p:nvSpPr>
          <p:cNvPr id="6" name="Номер слайда 5"/>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5873754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endParaRPr lang="ro-RO"/>
          </a:p>
        </p:txBody>
      </p:sp>
      <p:sp>
        <p:nvSpPr>
          <p:cNvPr id="3" name="Объект 2"/>
          <p:cNvSpPr>
            <a:spLocks noGrp="1"/>
          </p:cNvSpPr>
          <p:nvPr>
            <p:ph sz="half" idx="1"/>
          </p:nvPr>
        </p:nvSpPr>
        <p:spPr>
          <a:xfrm>
            <a:off x="838200" y="1825625"/>
            <a:ext cx="5181600" cy="435133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ro-RO"/>
          </a:p>
        </p:txBody>
      </p:sp>
      <p:sp>
        <p:nvSpPr>
          <p:cNvPr id="4" name="Объект 3"/>
          <p:cNvSpPr>
            <a:spLocks noGrp="1"/>
          </p:cNvSpPr>
          <p:nvPr>
            <p:ph sz="half" idx="2"/>
          </p:nvPr>
        </p:nvSpPr>
        <p:spPr>
          <a:xfrm>
            <a:off x="6172200" y="1825625"/>
            <a:ext cx="5181600" cy="435133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ro-RO"/>
          </a:p>
        </p:txBody>
      </p:sp>
      <p:sp>
        <p:nvSpPr>
          <p:cNvPr id="5" name="Дата 4"/>
          <p:cNvSpPr>
            <a:spLocks noGrp="1"/>
          </p:cNvSpPr>
          <p:nvPr>
            <p:ph type="dt" sz="half" idx="10"/>
          </p:nvPr>
        </p:nvSpPr>
        <p:spPr/>
        <p:txBody>
          <a:bodyPr/>
          <a:lstStyle/>
          <a:p>
            <a:fld id="{6E07E76F-E6FD-46F8-8952-E11CD4630FA7}" type="datetimeFigureOut">
              <a:rPr lang="en-IN" smtClean="0"/>
              <a:t>24-11-2022</a:t>
            </a:fld>
            <a:endParaRPr lang="en-IN"/>
          </a:p>
        </p:txBody>
      </p:sp>
      <p:sp>
        <p:nvSpPr>
          <p:cNvPr id="6" name="Нижний колонтитул 5"/>
          <p:cNvSpPr>
            <a:spLocks noGrp="1"/>
          </p:cNvSpPr>
          <p:nvPr>
            <p:ph type="ftr" sz="quarter" idx="11"/>
          </p:nvPr>
        </p:nvSpPr>
        <p:spPr/>
        <p:txBody>
          <a:bodyPr/>
          <a:lstStyle/>
          <a:p>
            <a:endParaRPr lang="en-IN"/>
          </a:p>
        </p:txBody>
      </p:sp>
      <p:sp>
        <p:nvSpPr>
          <p:cNvPr id="7" name="Номер слайда 6"/>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16498187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839788" y="365125"/>
            <a:ext cx="10515600" cy="1325563"/>
          </a:xfrm>
        </p:spPr>
        <p:txBody>
          <a:bodyPr/>
          <a:lstStyle/>
          <a:p>
            <a:r>
              <a:rPr lang="ru-RU"/>
              <a:t>Образец заголовка</a:t>
            </a:r>
            <a:endParaRPr lang="ro-RO"/>
          </a:p>
        </p:txBody>
      </p:sp>
      <p:sp>
        <p:nvSpPr>
          <p:cNvPr id="3" name="Текст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Объект 3"/>
          <p:cNvSpPr>
            <a:spLocks noGrp="1"/>
          </p:cNvSpPr>
          <p:nvPr>
            <p:ph sz="half" idx="2"/>
          </p:nvPr>
        </p:nvSpPr>
        <p:spPr>
          <a:xfrm>
            <a:off x="839788" y="2505075"/>
            <a:ext cx="5157787" cy="368458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ro-RO"/>
          </a:p>
        </p:txBody>
      </p:sp>
      <p:sp>
        <p:nvSpPr>
          <p:cNvPr id="5" name="Текст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Объект 5"/>
          <p:cNvSpPr>
            <a:spLocks noGrp="1"/>
          </p:cNvSpPr>
          <p:nvPr>
            <p:ph sz="quarter" idx="4"/>
          </p:nvPr>
        </p:nvSpPr>
        <p:spPr>
          <a:xfrm>
            <a:off x="6172200" y="2505075"/>
            <a:ext cx="5183188" cy="368458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ro-RO"/>
          </a:p>
        </p:txBody>
      </p:sp>
      <p:sp>
        <p:nvSpPr>
          <p:cNvPr id="7" name="Дата 6"/>
          <p:cNvSpPr>
            <a:spLocks noGrp="1"/>
          </p:cNvSpPr>
          <p:nvPr>
            <p:ph type="dt" sz="half" idx="10"/>
          </p:nvPr>
        </p:nvSpPr>
        <p:spPr/>
        <p:txBody>
          <a:bodyPr/>
          <a:lstStyle/>
          <a:p>
            <a:fld id="{6E07E76F-E6FD-46F8-8952-E11CD4630FA7}" type="datetimeFigureOut">
              <a:rPr lang="en-IN" smtClean="0"/>
              <a:t>24-11-2022</a:t>
            </a:fld>
            <a:endParaRPr lang="en-IN"/>
          </a:p>
        </p:txBody>
      </p:sp>
      <p:sp>
        <p:nvSpPr>
          <p:cNvPr id="8" name="Нижний колонтитул 7"/>
          <p:cNvSpPr>
            <a:spLocks noGrp="1"/>
          </p:cNvSpPr>
          <p:nvPr>
            <p:ph type="ftr" sz="quarter" idx="11"/>
          </p:nvPr>
        </p:nvSpPr>
        <p:spPr/>
        <p:txBody>
          <a:bodyPr/>
          <a:lstStyle/>
          <a:p>
            <a:endParaRPr lang="en-IN"/>
          </a:p>
        </p:txBody>
      </p:sp>
      <p:sp>
        <p:nvSpPr>
          <p:cNvPr id="9" name="Номер слайда 8"/>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5331705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endParaRPr lang="ro-RO"/>
          </a:p>
        </p:txBody>
      </p:sp>
      <p:sp>
        <p:nvSpPr>
          <p:cNvPr id="3" name="Дата 2"/>
          <p:cNvSpPr>
            <a:spLocks noGrp="1"/>
          </p:cNvSpPr>
          <p:nvPr>
            <p:ph type="dt" sz="half" idx="10"/>
          </p:nvPr>
        </p:nvSpPr>
        <p:spPr/>
        <p:txBody>
          <a:bodyPr/>
          <a:lstStyle/>
          <a:p>
            <a:fld id="{6E07E76F-E6FD-46F8-8952-E11CD4630FA7}" type="datetimeFigureOut">
              <a:rPr lang="en-IN" smtClean="0"/>
              <a:t>24-11-2022</a:t>
            </a:fld>
            <a:endParaRPr lang="en-IN"/>
          </a:p>
        </p:txBody>
      </p:sp>
      <p:sp>
        <p:nvSpPr>
          <p:cNvPr id="4" name="Нижний колонтитул 3"/>
          <p:cNvSpPr>
            <a:spLocks noGrp="1"/>
          </p:cNvSpPr>
          <p:nvPr>
            <p:ph type="ftr" sz="quarter" idx="11"/>
          </p:nvPr>
        </p:nvSpPr>
        <p:spPr/>
        <p:txBody>
          <a:bodyPr/>
          <a:lstStyle/>
          <a:p>
            <a:endParaRPr lang="en-IN"/>
          </a:p>
        </p:txBody>
      </p:sp>
      <p:sp>
        <p:nvSpPr>
          <p:cNvPr id="5" name="Номер слайда 4"/>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62880528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p:cNvSpPr>
            <a:spLocks noGrp="1"/>
          </p:cNvSpPr>
          <p:nvPr>
            <p:ph type="dt" sz="half" idx="10"/>
          </p:nvPr>
        </p:nvSpPr>
        <p:spPr/>
        <p:txBody>
          <a:bodyPr/>
          <a:lstStyle/>
          <a:p>
            <a:fld id="{6E07E76F-E6FD-46F8-8952-E11CD4630FA7}" type="datetimeFigureOut">
              <a:rPr lang="en-IN" smtClean="0"/>
              <a:t>24-11-2022</a:t>
            </a:fld>
            <a:endParaRPr lang="en-IN"/>
          </a:p>
        </p:txBody>
      </p:sp>
      <p:sp>
        <p:nvSpPr>
          <p:cNvPr id="3" name="Нижний колонтитул 2"/>
          <p:cNvSpPr>
            <a:spLocks noGrp="1"/>
          </p:cNvSpPr>
          <p:nvPr>
            <p:ph type="ftr" sz="quarter" idx="11"/>
          </p:nvPr>
        </p:nvSpPr>
        <p:spPr/>
        <p:txBody>
          <a:bodyPr/>
          <a:lstStyle/>
          <a:p>
            <a:endParaRPr lang="en-IN"/>
          </a:p>
        </p:txBody>
      </p:sp>
      <p:sp>
        <p:nvSpPr>
          <p:cNvPr id="4" name="Номер слайда 3"/>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17318441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839788" y="457200"/>
            <a:ext cx="3932237" cy="1600200"/>
          </a:xfrm>
        </p:spPr>
        <p:txBody>
          <a:bodyPr anchor="b"/>
          <a:lstStyle>
            <a:lvl1pPr>
              <a:defRPr sz="3200"/>
            </a:lvl1pPr>
          </a:lstStyle>
          <a:p>
            <a:r>
              <a:rPr lang="ru-RU"/>
              <a:t>Образец заголовка</a:t>
            </a:r>
            <a:endParaRPr lang="ro-RO"/>
          </a:p>
        </p:txBody>
      </p:sp>
      <p:sp>
        <p:nvSpPr>
          <p:cNvPr id="3" name="Объект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ro-RO"/>
          </a:p>
        </p:txBody>
      </p:sp>
      <p:sp>
        <p:nvSpPr>
          <p:cNvPr id="4" name="Текст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Дата 4"/>
          <p:cNvSpPr>
            <a:spLocks noGrp="1"/>
          </p:cNvSpPr>
          <p:nvPr>
            <p:ph type="dt" sz="half" idx="10"/>
          </p:nvPr>
        </p:nvSpPr>
        <p:spPr/>
        <p:txBody>
          <a:bodyPr/>
          <a:lstStyle/>
          <a:p>
            <a:fld id="{6E07E76F-E6FD-46F8-8952-E11CD4630FA7}" type="datetimeFigureOut">
              <a:rPr lang="en-IN" smtClean="0"/>
              <a:t>24-11-2022</a:t>
            </a:fld>
            <a:endParaRPr lang="en-IN"/>
          </a:p>
        </p:txBody>
      </p:sp>
      <p:sp>
        <p:nvSpPr>
          <p:cNvPr id="6" name="Нижний колонтитул 5"/>
          <p:cNvSpPr>
            <a:spLocks noGrp="1"/>
          </p:cNvSpPr>
          <p:nvPr>
            <p:ph type="ftr" sz="quarter" idx="11"/>
          </p:nvPr>
        </p:nvSpPr>
        <p:spPr/>
        <p:txBody>
          <a:bodyPr/>
          <a:lstStyle/>
          <a:p>
            <a:endParaRPr lang="en-IN"/>
          </a:p>
        </p:txBody>
      </p:sp>
      <p:sp>
        <p:nvSpPr>
          <p:cNvPr id="7" name="Номер слайда 6"/>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30715354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839788" y="457200"/>
            <a:ext cx="3932237" cy="1600200"/>
          </a:xfrm>
        </p:spPr>
        <p:txBody>
          <a:bodyPr anchor="b"/>
          <a:lstStyle>
            <a:lvl1pPr>
              <a:defRPr sz="3200"/>
            </a:lvl1pPr>
          </a:lstStyle>
          <a:p>
            <a:r>
              <a:rPr lang="ru-RU"/>
              <a:t>Образец заголовка</a:t>
            </a:r>
            <a:endParaRPr lang="ro-RO"/>
          </a:p>
        </p:txBody>
      </p:sp>
      <p:sp>
        <p:nvSpPr>
          <p:cNvPr id="3" name="Рисунок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o-RO"/>
          </a:p>
        </p:txBody>
      </p:sp>
      <p:sp>
        <p:nvSpPr>
          <p:cNvPr id="4" name="Текст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Дата 4"/>
          <p:cNvSpPr>
            <a:spLocks noGrp="1"/>
          </p:cNvSpPr>
          <p:nvPr>
            <p:ph type="dt" sz="half" idx="10"/>
          </p:nvPr>
        </p:nvSpPr>
        <p:spPr/>
        <p:txBody>
          <a:bodyPr/>
          <a:lstStyle/>
          <a:p>
            <a:fld id="{6E07E76F-E6FD-46F8-8952-E11CD4630FA7}" type="datetimeFigureOut">
              <a:rPr lang="en-IN" smtClean="0"/>
              <a:t>24-11-2022</a:t>
            </a:fld>
            <a:endParaRPr lang="en-IN"/>
          </a:p>
        </p:txBody>
      </p:sp>
      <p:sp>
        <p:nvSpPr>
          <p:cNvPr id="6" name="Нижний колонтитул 5"/>
          <p:cNvSpPr>
            <a:spLocks noGrp="1"/>
          </p:cNvSpPr>
          <p:nvPr>
            <p:ph type="ftr" sz="quarter" idx="11"/>
          </p:nvPr>
        </p:nvSpPr>
        <p:spPr/>
        <p:txBody>
          <a:bodyPr/>
          <a:lstStyle/>
          <a:p>
            <a:endParaRPr lang="en-IN"/>
          </a:p>
        </p:txBody>
      </p:sp>
      <p:sp>
        <p:nvSpPr>
          <p:cNvPr id="7" name="Номер слайда 6"/>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21402671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p:cNvSpPr>
            <a:spLocks noGrp="1"/>
          </p:cNvSpPr>
          <p:nvPr>
            <p:ph type="title"/>
          </p:nvPr>
        </p:nvSpPr>
        <p:spPr/>
        <p:txBody>
          <a:bodyPr/>
          <a:lstStyle/>
          <a:p>
            <a:r>
              <a:rPr lang="ru-RU"/>
              <a:t>Образец заголовка</a:t>
            </a:r>
            <a:endParaRPr lang="ro-RO"/>
          </a:p>
        </p:txBody>
      </p:sp>
      <p:sp>
        <p:nvSpPr>
          <p:cNvPr id="3" name="Вертикальный текст 2"/>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ro-RO"/>
          </a:p>
        </p:txBody>
      </p:sp>
      <p:sp>
        <p:nvSpPr>
          <p:cNvPr id="4" name="Дата 3"/>
          <p:cNvSpPr>
            <a:spLocks noGrp="1"/>
          </p:cNvSpPr>
          <p:nvPr>
            <p:ph type="dt" sz="half" idx="10"/>
          </p:nvPr>
        </p:nvSpPr>
        <p:spPr/>
        <p:txBody>
          <a:bodyPr/>
          <a:lstStyle/>
          <a:p>
            <a:fld id="{6E07E76F-E6FD-46F8-8952-E11CD4630FA7}" type="datetimeFigureOut">
              <a:rPr lang="en-IN" smtClean="0"/>
              <a:t>24-11-2022</a:t>
            </a:fld>
            <a:endParaRPr lang="en-IN"/>
          </a:p>
        </p:txBody>
      </p:sp>
      <p:sp>
        <p:nvSpPr>
          <p:cNvPr id="5" name="Нижний колонтитул 4"/>
          <p:cNvSpPr>
            <a:spLocks noGrp="1"/>
          </p:cNvSpPr>
          <p:nvPr>
            <p:ph type="ftr" sz="quarter" idx="11"/>
          </p:nvPr>
        </p:nvSpPr>
        <p:spPr/>
        <p:txBody>
          <a:bodyPr/>
          <a:lstStyle/>
          <a:p>
            <a:endParaRPr lang="en-IN"/>
          </a:p>
        </p:txBody>
      </p:sp>
      <p:sp>
        <p:nvSpPr>
          <p:cNvPr id="6" name="Номер слайда 5"/>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103022909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p:cNvSpPr>
            <a:spLocks noGrp="1"/>
          </p:cNvSpPr>
          <p:nvPr>
            <p:ph type="title" orient="vert"/>
          </p:nvPr>
        </p:nvSpPr>
        <p:spPr>
          <a:xfrm>
            <a:off x="8724900" y="365125"/>
            <a:ext cx="2628900" cy="5811838"/>
          </a:xfrm>
        </p:spPr>
        <p:txBody>
          <a:bodyPr vert="eaVert"/>
          <a:lstStyle/>
          <a:p>
            <a:r>
              <a:rPr lang="ru-RU"/>
              <a:t>Образец заголовка</a:t>
            </a:r>
            <a:endParaRPr lang="ro-RO"/>
          </a:p>
        </p:txBody>
      </p:sp>
      <p:sp>
        <p:nvSpPr>
          <p:cNvPr id="3" name="Вертикальный текст 2"/>
          <p:cNvSpPr>
            <a:spLocks noGrp="1"/>
          </p:cNvSpPr>
          <p:nvPr>
            <p:ph type="body" orient="vert" idx="1"/>
          </p:nvPr>
        </p:nvSpPr>
        <p:spPr>
          <a:xfrm>
            <a:off x="838200" y="365125"/>
            <a:ext cx="7734300" cy="5811838"/>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ro-RO"/>
          </a:p>
        </p:txBody>
      </p:sp>
      <p:sp>
        <p:nvSpPr>
          <p:cNvPr id="4" name="Дата 3"/>
          <p:cNvSpPr>
            <a:spLocks noGrp="1"/>
          </p:cNvSpPr>
          <p:nvPr>
            <p:ph type="dt" sz="half" idx="10"/>
          </p:nvPr>
        </p:nvSpPr>
        <p:spPr/>
        <p:txBody>
          <a:bodyPr/>
          <a:lstStyle/>
          <a:p>
            <a:fld id="{6E07E76F-E6FD-46F8-8952-E11CD4630FA7}" type="datetimeFigureOut">
              <a:rPr lang="en-IN" smtClean="0"/>
              <a:t>24-11-2022</a:t>
            </a:fld>
            <a:endParaRPr lang="en-IN"/>
          </a:p>
        </p:txBody>
      </p:sp>
      <p:sp>
        <p:nvSpPr>
          <p:cNvPr id="5" name="Нижний колонтитул 4"/>
          <p:cNvSpPr>
            <a:spLocks noGrp="1"/>
          </p:cNvSpPr>
          <p:nvPr>
            <p:ph type="ftr" sz="quarter" idx="11"/>
          </p:nvPr>
        </p:nvSpPr>
        <p:spPr/>
        <p:txBody>
          <a:bodyPr/>
          <a:lstStyle/>
          <a:p>
            <a:endParaRPr lang="en-IN"/>
          </a:p>
        </p:txBody>
      </p:sp>
      <p:sp>
        <p:nvSpPr>
          <p:cNvPr id="6" name="Номер слайда 5"/>
          <p:cNvSpPr>
            <a:spLocks noGrp="1"/>
          </p:cNvSpPr>
          <p:nvPr>
            <p:ph type="sldNum" sz="quarter" idx="12"/>
          </p:nvPr>
        </p:nvSpPr>
        <p:spPr/>
        <p:txBody>
          <a:bodyPr/>
          <a:lstStyle/>
          <a:p>
            <a:fld id="{2FBD9A09-9A79-41EF-A277-55C6BB351E7D}" type="slidenum">
              <a:rPr lang="en-IN" smtClean="0"/>
              <a:t>‹#›</a:t>
            </a:fld>
            <a:endParaRPr lang="en-IN"/>
          </a:p>
        </p:txBody>
      </p:sp>
    </p:spTree>
    <p:extLst>
      <p:ext uri="{BB962C8B-B14F-4D97-AF65-F5344CB8AC3E}">
        <p14:creationId xmlns:p14="http://schemas.microsoft.com/office/powerpoint/2010/main" val="1179061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theme" Target="../theme/theme1.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 /><Relationship Id="rId3" Type="http://schemas.openxmlformats.org/officeDocument/2006/relationships/slideLayout" Target="../slideLayouts/slideLayout17.xml" /><Relationship Id="rId7" Type="http://schemas.openxmlformats.org/officeDocument/2006/relationships/slideLayout" Target="../slideLayouts/slideLayout21.xml" /><Relationship Id="rId12" Type="http://schemas.openxmlformats.org/officeDocument/2006/relationships/theme" Target="../theme/theme2.xml" /><Relationship Id="rId2" Type="http://schemas.openxmlformats.org/officeDocument/2006/relationships/slideLayout" Target="../slideLayouts/slideLayout16.xml" /><Relationship Id="rId1" Type="http://schemas.openxmlformats.org/officeDocument/2006/relationships/slideLayout" Target="../slideLayouts/slideLayout15.xml" /><Relationship Id="rId6" Type="http://schemas.openxmlformats.org/officeDocument/2006/relationships/slideLayout" Target="../slideLayouts/slideLayout20.xml" /><Relationship Id="rId11" Type="http://schemas.openxmlformats.org/officeDocument/2006/relationships/slideLayout" Target="../slideLayouts/slideLayout25.xml" /><Relationship Id="rId5" Type="http://schemas.openxmlformats.org/officeDocument/2006/relationships/slideLayout" Target="../slideLayouts/slideLayout19.xml" /><Relationship Id="rId10" Type="http://schemas.openxmlformats.org/officeDocument/2006/relationships/slideLayout" Target="../slideLayouts/slideLayout24.xml" /><Relationship Id="rId4" Type="http://schemas.openxmlformats.org/officeDocument/2006/relationships/slideLayout" Target="../slideLayouts/slideLayout18.xml" /><Relationship Id="rId9" Type="http://schemas.openxmlformats.org/officeDocument/2006/relationships/slideLayout" Target="../slideLayouts/slideLayout23.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IN"/>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6E07E76F-E6FD-46F8-8952-E11CD4630FA7}" type="datetimeFigureOut">
              <a:rPr lang="en-IN" smtClean="0"/>
              <a:t>24-11-2022</a:t>
            </a:fld>
            <a:endParaRPr lang="en-IN"/>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2FBD9A09-9A79-41EF-A277-55C6BB351E7D}" type="slidenum">
              <a:rPr lang="en-IN" smtClean="0"/>
              <a:t>‹#›</a:t>
            </a:fld>
            <a:endParaRPr lang="en-IN"/>
          </a:p>
        </p:txBody>
      </p:sp>
    </p:spTree>
    <p:extLst>
      <p:ext uri="{BB962C8B-B14F-4D97-AF65-F5344CB8AC3E}">
        <p14:creationId xmlns:p14="http://schemas.microsoft.com/office/powerpoint/2010/main" val="253387959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Заголовок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u-RU"/>
              <a:t>Образец заголовка</a:t>
            </a:r>
            <a:endParaRPr lang="ro-RO"/>
          </a:p>
        </p:txBody>
      </p:sp>
      <p:sp>
        <p:nvSpPr>
          <p:cNvPr id="3" name="Текст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endParaRPr lang="ro-RO"/>
          </a:p>
        </p:txBody>
      </p:sp>
      <p:sp>
        <p:nvSpPr>
          <p:cNvPr id="4" name="Дата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07E76F-E6FD-46F8-8952-E11CD4630FA7}" type="datetimeFigureOut">
              <a:rPr lang="en-IN" smtClean="0"/>
              <a:t>24-11-2022</a:t>
            </a:fld>
            <a:endParaRPr lang="en-IN"/>
          </a:p>
        </p:txBody>
      </p:sp>
      <p:sp>
        <p:nvSpPr>
          <p:cNvPr id="5" name="Нижний колонтитул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Номер слайда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BD9A09-9A79-41EF-A277-55C6BB351E7D}" type="slidenum">
              <a:rPr lang="en-IN" smtClean="0"/>
              <a:t>‹#›</a:t>
            </a:fld>
            <a:endParaRPr lang="en-IN"/>
          </a:p>
        </p:txBody>
      </p:sp>
    </p:spTree>
    <p:extLst>
      <p:ext uri="{BB962C8B-B14F-4D97-AF65-F5344CB8AC3E}">
        <p14:creationId xmlns:p14="http://schemas.microsoft.com/office/powerpoint/2010/main" val="84605225"/>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15.xml" /></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 /><Relationship Id="rId13" Type="http://schemas.openxmlformats.org/officeDocument/2006/relationships/diagramColors" Target="../diagrams/colors2.xml" /><Relationship Id="rId3" Type="http://schemas.openxmlformats.org/officeDocument/2006/relationships/image" Target="../media/image3.jpg" /><Relationship Id="rId7" Type="http://schemas.openxmlformats.org/officeDocument/2006/relationships/diagramQuickStyle" Target="../diagrams/quickStyle1.xml" /><Relationship Id="rId12" Type="http://schemas.openxmlformats.org/officeDocument/2006/relationships/diagramQuickStyle" Target="../diagrams/quickStyle2.xml" /><Relationship Id="rId2" Type="http://schemas.openxmlformats.org/officeDocument/2006/relationships/notesSlide" Target="../notesSlides/notesSlide1.xml" /><Relationship Id="rId1" Type="http://schemas.openxmlformats.org/officeDocument/2006/relationships/slideLayout" Target="../slideLayouts/slideLayout16.xml" /><Relationship Id="rId6" Type="http://schemas.openxmlformats.org/officeDocument/2006/relationships/diagramLayout" Target="../diagrams/layout1.xml" /><Relationship Id="rId11" Type="http://schemas.openxmlformats.org/officeDocument/2006/relationships/diagramLayout" Target="../diagrams/layout2.xml" /><Relationship Id="rId5" Type="http://schemas.openxmlformats.org/officeDocument/2006/relationships/diagramData" Target="../diagrams/data1.xml" /><Relationship Id="rId10" Type="http://schemas.openxmlformats.org/officeDocument/2006/relationships/diagramData" Target="../diagrams/data2.xml" /><Relationship Id="rId4" Type="http://schemas.openxmlformats.org/officeDocument/2006/relationships/hyperlink" Target="https://pxhere.com/en/photo/664704" TargetMode="External" /><Relationship Id="rId9" Type="http://schemas.microsoft.com/office/2007/relationships/diagramDrawing" Target="../diagrams/drawing1.xml" /><Relationship Id="rId14" Type="http://schemas.microsoft.com/office/2007/relationships/diagramDrawing" Target="../diagrams/drawing2.xml" /></Relationships>
</file>

<file path=ppt/slides/_rels/slide3.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2.xml" /><Relationship Id="rId1" Type="http://schemas.openxmlformats.org/officeDocument/2006/relationships/slideLayout" Target="../slideLayouts/slideLayout16.xml" /><Relationship Id="rId5" Type="http://schemas.openxmlformats.org/officeDocument/2006/relationships/image" Target="../media/image5.jpeg" /><Relationship Id="rId4" Type="http://schemas.openxmlformats.org/officeDocument/2006/relationships/hyperlink" Target="https://technofaq.org/posts/2020/01/4-new-technologies-for-retail-stores/" TargetMode="External" /></Relationships>
</file>

<file path=ppt/slides/_rels/slide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3.xml" /><Relationship Id="rId1" Type="http://schemas.openxmlformats.org/officeDocument/2006/relationships/slideLayout" Target="../slideLayouts/slideLayout16.xml" /></Relationships>
</file>

<file path=ppt/slides/_rels/slide5.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4.xml" /><Relationship Id="rId1" Type="http://schemas.openxmlformats.org/officeDocument/2006/relationships/slideLayout" Target="../slideLayouts/slideLayout16.xml" /><Relationship Id="rId4" Type="http://schemas.openxmlformats.org/officeDocument/2006/relationships/image" Target="../media/image8.png" /></Relationships>
</file>

<file path=ppt/slides/_rels/slide6.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5.xml" /><Relationship Id="rId1" Type="http://schemas.openxmlformats.org/officeDocument/2006/relationships/slideLayout" Target="../slideLayouts/slideLayout21.xml" /><Relationship Id="rId4" Type="http://schemas.openxmlformats.org/officeDocument/2006/relationships/hyperlink" Target="https://www.peoplematters.in/news/recruitment/soft-skills-is-essential-for-the-future-of-recruiting-and-hr-20678" TargetMode="External" /></Relationships>
</file>

<file path=ppt/slides/_rels/slide7.xml.rels><?xml version="1.0" encoding="UTF-8" standalone="yes"?>
<Relationships xmlns="http://schemas.openxmlformats.org/package/2006/relationships"><Relationship Id="rId3" Type="http://schemas.openxmlformats.org/officeDocument/2006/relationships/image" Target="../media/image10.jpg" /><Relationship Id="rId2" Type="http://schemas.openxmlformats.org/officeDocument/2006/relationships/notesSlide" Target="../notesSlides/notesSlide6.xml" /><Relationship Id="rId1" Type="http://schemas.openxmlformats.org/officeDocument/2006/relationships/slideLayout" Target="../slideLayouts/slideLayout21.xml" /><Relationship Id="rId4" Type="http://schemas.openxmlformats.org/officeDocument/2006/relationships/hyperlink" Target="https://www.techzim.co.zw/2017/11/part-4-making-money-online-in-zimbabwe-consulting/" TargetMode="External" /></Relationships>
</file>

<file path=ppt/slides/_rels/slide8.xml.rels><?xml version="1.0" encoding="UTF-8" standalone="yes"?>
<Relationships xmlns="http://schemas.openxmlformats.org/package/2006/relationships"><Relationship Id="rId3" Type="http://schemas.openxmlformats.org/officeDocument/2006/relationships/image" Target="../media/image11.jpg" /><Relationship Id="rId2" Type="http://schemas.openxmlformats.org/officeDocument/2006/relationships/notesSlide" Target="../notesSlides/notesSlide7.xml" /><Relationship Id="rId1" Type="http://schemas.openxmlformats.org/officeDocument/2006/relationships/slideLayout" Target="../slideLayouts/slideLayout21.xml" /><Relationship Id="rId4" Type="http://schemas.openxmlformats.org/officeDocument/2006/relationships/hyperlink" Target="https://www.deviantart.com/leerobo/art/vector-background-67694630" TargetMode="External" /></Relationships>
</file>

<file path=ppt/slides/_rels/slide9.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8.xml" /><Relationship Id="rId1" Type="http://schemas.openxmlformats.org/officeDocument/2006/relationships/slideLayout" Target="../slideLayouts/slideLayout21.xml" /></Relationships>
</file>

<file path=ppt/slides/_rels/slide10.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9.xml" /><Relationship Id="rId1" Type="http://schemas.openxmlformats.org/officeDocument/2006/relationships/slideLayout" Target="../slideLayouts/slideLayout21.xml" /></Relationships>
</file>

<file path=ppt/slides/_rels/slide11.xml.rels><?xml version="1.0" encoding="UTF-8" standalone="yes"?>
<Relationships xmlns="http://schemas.openxmlformats.org/package/2006/relationships"><Relationship Id="rId3" Type="http://schemas.openxmlformats.org/officeDocument/2006/relationships/image" Target="../media/image14.jpg" /><Relationship Id="rId2" Type="http://schemas.openxmlformats.org/officeDocument/2006/relationships/notesSlide" Target="../notesSlides/notesSlide10.xml" /><Relationship Id="rId1" Type="http://schemas.openxmlformats.org/officeDocument/2006/relationships/slideLayout" Target="../slideLayouts/slideLayout21.xml" /><Relationship Id="rId4" Type="http://schemas.openxmlformats.org/officeDocument/2006/relationships/hyperlink" Target="https://courses.lumenlearning.com/wm-retailmanagement/chapter/defining-retailing/" TargetMode="Externa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hyperlink" Target="https://pixabay.com/en/calligraphy-pen-thanks-thank-you-2658504/" TargetMode="External" /><Relationship Id="rId2" Type="http://schemas.openxmlformats.org/officeDocument/2006/relationships/image" Target="../media/image15.jpg" /><Relationship Id="rId1" Type="http://schemas.openxmlformats.org/officeDocument/2006/relationships/slideLayout" Target="../slideLayouts/slideLayout21.xml" /></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5" name="Rectangle 4"/>
          <p:cNvSpPr/>
          <p:nvPr/>
        </p:nvSpPr>
        <p:spPr>
          <a:xfrm>
            <a:off x="2286000" y="476250"/>
            <a:ext cx="9535886" cy="2457596"/>
          </a:xfrm>
          <a:prstGeom prst="rect">
            <a:avLst/>
          </a:prstGeom>
          <a:solidFill>
            <a:schemeClr val="accent1">
              <a:lumMod val="20000"/>
              <a:lumOff val="80000"/>
              <a:alpha val="69804"/>
            </a:schemeClr>
          </a:solidFill>
        </p:spPr>
        <p:txBody>
          <a:bodyPr wrap="square">
            <a:spAutoFit/>
          </a:bodyPr>
          <a:lstStyle/>
          <a:p>
            <a:pPr algn="ctr">
              <a:lnSpc>
                <a:spcPct val="115000"/>
              </a:lnSpc>
              <a:spcAft>
                <a:spcPts val="300"/>
              </a:spcAft>
            </a:pPr>
            <a:r>
              <a:rPr lang="en-IN" sz="4800" b="1" dirty="0">
                <a:latin typeface="Times New Roman" panose="02020603050405020304" pitchFamily="18" charset="0"/>
                <a:ea typeface="Times New Roman" panose="02020603050405020304" pitchFamily="18" charset="0"/>
                <a:cs typeface="Times New Roman" panose="02020603050405020304" pitchFamily="18" charset="0"/>
              </a:rPr>
              <a:t>‘Training and Development needs</a:t>
            </a:r>
            <a:endParaRPr lang="en-IN" sz="4800" dirty="0">
              <a:latin typeface="Times New Roman" panose="02020603050405020304" pitchFamily="18" charset="0"/>
              <a:ea typeface="Arial" panose="020B0604020202020204" pitchFamily="34" charset="0"/>
              <a:cs typeface="Times New Roman" panose="02020603050405020304" pitchFamily="18" charset="0"/>
            </a:endParaRPr>
          </a:p>
          <a:p>
            <a:pPr algn="ctr"/>
            <a:r>
              <a:rPr lang="en-IN" sz="4800" b="1" dirty="0">
                <a:effectLst/>
                <a:latin typeface="Times New Roman" panose="02020603050405020304" pitchFamily="18" charset="0"/>
                <a:ea typeface="Times New Roman" panose="02020603050405020304" pitchFamily="18" charset="0"/>
                <a:cs typeface="Times New Roman" panose="02020603050405020304" pitchFamily="18" charset="0"/>
              </a:rPr>
              <a:t>for an HR officer’</a:t>
            </a:r>
          </a:p>
          <a:p>
            <a:pPr algn="ctr"/>
            <a:r>
              <a:rPr lang="en-IN" sz="4800" b="1" dirty="0" err="1">
                <a:latin typeface="Times New Roman" panose="02020603050405020304" pitchFamily="18" charset="0"/>
                <a:cs typeface="Times New Roman" panose="02020603050405020304" pitchFamily="18" charset="0"/>
              </a:rPr>
              <a:t>Assesment</a:t>
            </a:r>
            <a:r>
              <a:rPr lang="en-IN" sz="4800" b="1" dirty="0">
                <a:latin typeface="Times New Roman" panose="02020603050405020304" pitchFamily="18" charset="0"/>
                <a:cs typeface="Times New Roman" panose="02020603050405020304" pitchFamily="18" charset="0"/>
              </a:rPr>
              <a:t> 1</a:t>
            </a:r>
            <a:endParaRPr lang="en-IN" sz="4800" dirty="0">
              <a:latin typeface="Times New Roman" panose="02020603050405020304" pitchFamily="18" charset="0"/>
              <a:cs typeface="Times New Roman" panose="02020603050405020304" pitchFamily="18" charset="0"/>
            </a:endParaRPr>
          </a:p>
        </p:txBody>
      </p:sp>
      <p:sp>
        <p:nvSpPr>
          <p:cNvPr id="3" name="TextBox 2"/>
          <p:cNvSpPr txBox="1"/>
          <p:nvPr/>
        </p:nvSpPr>
        <p:spPr>
          <a:xfrm>
            <a:off x="0" y="3164681"/>
            <a:ext cx="12192000" cy="3693319"/>
          </a:xfrm>
          <a:prstGeom prst="rect">
            <a:avLst/>
          </a:prstGeom>
          <a:solidFill>
            <a:schemeClr val="accent1">
              <a:lumMod val="20000"/>
              <a:lumOff val="80000"/>
            </a:schemeClr>
          </a:solidFill>
        </p:spPr>
        <p:txBody>
          <a:bodyPr wrap="square" rtlCol="0">
            <a:spAutoFit/>
          </a:bodyPr>
          <a:lstStyle/>
          <a:p>
            <a:r>
              <a:rPr lang="en-US" b="1" dirty="0" err="1">
                <a:latin typeface="Calibri" panose="020F0502020204030204" pitchFamily="34" charset="0"/>
                <a:cs typeface="Times New Roman" panose="02020603050405020304" pitchFamily="18" charset="0"/>
              </a:rPr>
              <a:t>Programme</a:t>
            </a:r>
            <a:r>
              <a:rPr lang="en-US" b="1" dirty="0">
                <a:latin typeface="Calibri" panose="020F0502020204030204" pitchFamily="34" charset="0"/>
                <a:cs typeface="Times New Roman" panose="02020603050405020304" pitchFamily="18" charset="0"/>
              </a:rPr>
              <a:t>: </a:t>
            </a:r>
            <a:r>
              <a:rPr lang="en-US" dirty="0">
                <a:latin typeface="Calibri" panose="020F0502020204030204" pitchFamily="34" charset="0"/>
                <a:cs typeface="Times New Roman" panose="02020603050405020304" pitchFamily="18" charset="0"/>
              </a:rPr>
              <a:t>BA (Hons) Leadership and Management Skills for the Workplace</a:t>
            </a:r>
          </a:p>
          <a:p>
            <a:endParaRPr lang="en-US" dirty="0">
              <a:latin typeface="Calibri" panose="020F0502020204030204" pitchFamily="34" charset="0"/>
              <a:cs typeface="Times New Roman" panose="02020603050405020304" pitchFamily="18" charset="0"/>
            </a:endParaRPr>
          </a:p>
          <a:p>
            <a:r>
              <a:rPr lang="en-US" b="1" dirty="0">
                <a:latin typeface="Calibri" panose="020F0502020204030204" pitchFamily="34" charset="0"/>
                <a:cs typeface="Times New Roman" panose="02020603050405020304" pitchFamily="18" charset="0"/>
              </a:rPr>
              <a:t>Module name: </a:t>
            </a:r>
            <a:r>
              <a:rPr lang="en-US" dirty="0">
                <a:latin typeface="Calibri" panose="020F0502020204030204" pitchFamily="34" charset="0"/>
                <a:cs typeface="Times New Roman" panose="02020603050405020304" pitchFamily="18" charset="0"/>
              </a:rPr>
              <a:t>Developing Relationships and Workplace Achievements</a:t>
            </a:r>
          </a:p>
          <a:p>
            <a:endParaRPr lang="en-US" dirty="0">
              <a:latin typeface="Calibri" panose="020F0502020204030204" pitchFamily="34" charset="0"/>
              <a:cs typeface="Times New Roman" panose="02020603050405020304" pitchFamily="18" charset="0"/>
            </a:endParaRPr>
          </a:p>
          <a:p>
            <a:r>
              <a:rPr lang="en-US" b="1" dirty="0">
                <a:latin typeface="Calibri" panose="020F0502020204030204" pitchFamily="34" charset="0"/>
                <a:cs typeface="Times New Roman" panose="02020603050405020304" pitchFamily="18" charset="0"/>
              </a:rPr>
              <a:t>Module code:  </a:t>
            </a:r>
            <a:r>
              <a:rPr lang="en-US" dirty="0">
                <a:latin typeface="Calibri" panose="020F0502020204030204" pitchFamily="34" charset="0"/>
                <a:cs typeface="Times New Roman" panose="02020603050405020304" pitchFamily="18" charset="0"/>
              </a:rPr>
              <a:t>BMSW 5102-A1</a:t>
            </a:r>
          </a:p>
          <a:p>
            <a:endParaRPr lang="en-US" dirty="0">
              <a:latin typeface="Calibri" panose="020F0502020204030204" pitchFamily="34" charset="0"/>
              <a:cs typeface="Times New Roman" panose="02020603050405020304" pitchFamily="18" charset="0"/>
            </a:endParaRPr>
          </a:p>
          <a:p>
            <a:r>
              <a:rPr lang="en-US" b="1" dirty="0">
                <a:latin typeface="Calibri" panose="020F0502020204030204" pitchFamily="34" charset="0"/>
                <a:cs typeface="Times New Roman" panose="02020603050405020304" pitchFamily="18" charset="0"/>
              </a:rPr>
              <a:t>Student name: </a:t>
            </a:r>
            <a:r>
              <a:rPr lang="en-US" dirty="0" err="1">
                <a:latin typeface="Calibri" panose="020F0502020204030204" pitchFamily="34" charset="0"/>
                <a:cs typeface="Times New Roman" panose="02020603050405020304" pitchFamily="18" charset="0"/>
              </a:rPr>
              <a:t>Andreea</a:t>
            </a:r>
            <a:r>
              <a:rPr lang="en-US" dirty="0">
                <a:latin typeface="Calibri" panose="020F0502020204030204" pitchFamily="34" charset="0"/>
                <a:cs typeface="Times New Roman" panose="02020603050405020304" pitchFamily="18" charset="0"/>
              </a:rPr>
              <a:t> </a:t>
            </a:r>
            <a:r>
              <a:rPr lang="en-US" dirty="0" err="1">
                <a:latin typeface="Calibri" panose="020F0502020204030204" pitchFamily="34" charset="0"/>
                <a:cs typeface="Times New Roman" panose="02020603050405020304" pitchFamily="18" charset="0"/>
              </a:rPr>
              <a:t>Scorpie</a:t>
            </a:r>
            <a:endParaRPr lang="en-US" dirty="0">
              <a:latin typeface="Calibri" panose="020F0502020204030204" pitchFamily="34" charset="0"/>
              <a:cs typeface="Times New Roman" panose="02020603050405020304" pitchFamily="18" charset="0"/>
            </a:endParaRPr>
          </a:p>
          <a:p>
            <a:endParaRPr lang="en-US" dirty="0">
              <a:latin typeface="Calibri" panose="020F0502020204030204" pitchFamily="34" charset="0"/>
              <a:cs typeface="Times New Roman" panose="02020603050405020304" pitchFamily="18" charset="0"/>
            </a:endParaRPr>
          </a:p>
          <a:p>
            <a:r>
              <a:rPr lang="en-US" b="1" dirty="0">
                <a:latin typeface="Calibri" panose="020F0502020204030204" pitchFamily="34" charset="0"/>
                <a:cs typeface="Times New Roman" panose="02020603050405020304" pitchFamily="18" charset="0"/>
              </a:rPr>
              <a:t>Student ID: </a:t>
            </a:r>
            <a:r>
              <a:rPr lang="en-US" dirty="0">
                <a:latin typeface="Calibri" panose="020F0502020204030204" pitchFamily="34" charset="0"/>
                <a:cs typeface="Times New Roman" panose="02020603050405020304" pitchFamily="18" charset="0"/>
              </a:rPr>
              <a:t>2030448</a:t>
            </a:r>
          </a:p>
          <a:p>
            <a:endParaRPr lang="en-US" dirty="0">
              <a:latin typeface="Calibri" panose="020F0502020204030204" pitchFamily="34" charset="0"/>
              <a:cs typeface="Times New Roman" panose="02020603050405020304" pitchFamily="18" charset="0"/>
            </a:endParaRPr>
          </a:p>
          <a:p>
            <a:r>
              <a:rPr lang="en-US" b="1" dirty="0">
                <a:latin typeface="Calibri" panose="020F0502020204030204" pitchFamily="34" charset="0"/>
                <a:cs typeface="Times New Roman" panose="02020603050405020304" pitchFamily="18" charset="0"/>
              </a:rPr>
              <a:t>Lecturer name: </a:t>
            </a:r>
            <a:r>
              <a:rPr lang="ro-RO" dirty="0" err="1">
                <a:latin typeface="Calibri" panose="020F0502020204030204" pitchFamily="34" charset="0"/>
                <a:cs typeface="Times New Roman" panose="02020603050405020304" pitchFamily="18" charset="0"/>
              </a:rPr>
              <a:t>Ejiro</a:t>
            </a:r>
            <a:r>
              <a:rPr lang="ro-RO" dirty="0">
                <a:latin typeface="Calibri" panose="020F0502020204030204" pitchFamily="34" charset="0"/>
                <a:cs typeface="Times New Roman" panose="02020603050405020304" pitchFamily="18" charset="0"/>
              </a:rPr>
              <a:t> </a:t>
            </a:r>
            <a:r>
              <a:rPr lang="ro-RO" dirty="0" err="1">
                <a:latin typeface="Calibri" panose="020F0502020204030204" pitchFamily="34" charset="0"/>
                <a:cs typeface="Times New Roman" panose="02020603050405020304" pitchFamily="18" charset="0"/>
              </a:rPr>
              <a:t>Esohwode</a:t>
            </a:r>
            <a:endParaRPr lang="en-US" dirty="0">
              <a:latin typeface="Calibri" panose="020F0502020204030204" pitchFamily="34" charset="0"/>
              <a:cs typeface="Times New Roman" panose="02020603050405020304" pitchFamily="18" charset="0"/>
            </a:endParaRPr>
          </a:p>
          <a:p>
            <a:endParaRPr lang="en-US" dirty="0">
              <a:latin typeface="Calibri" panose="020F0502020204030204" pitchFamily="34" charset="0"/>
              <a:cs typeface="Times New Roman" panose="02020603050405020304" pitchFamily="18" charset="0"/>
            </a:endParaRPr>
          </a:p>
          <a:p>
            <a:r>
              <a:rPr lang="en-US" b="1" dirty="0">
                <a:latin typeface="Calibri" panose="020F0502020204030204" pitchFamily="34" charset="0"/>
                <a:cs typeface="Times New Roman" panose="02020603050405020304" pitchFamily="18" charset="0"/>
              </a:rPr>
              <a:t>Date: </a:t>
            </a:r>
            <a:r>
              <a:rPr lang="en-US" dirty="0">
                <a:latin typeface="Calibri" panose="020F0502020204030204" pitchFamily="34" charset="0"/>
                <a:cs typeface="Times New Roman" panose="02020603050405020304" pitchFamily="18" charset="0"/>
              </a:rPr>
              <a:t>20/11/2022</a:t>
            </a:r>
            <a:endParaRPr lang="ro-RO" b="1" dirty="0">
              <a:latin typeface="Calibri" panose="020F0502020204030204" pitchFamily="34" charset="0"/>
              <a:cs typeface="Times New Roman" panose="02020603050405020304" pitchFamily="18" charset="0"/>
            </a:endParaRPr>
          </a:p>
        </p:txBody>
      </p:sp>
      <p:pic>
        <p:nvPicPr>
          <p:cNvPr id="4" name="Рисунок 3"/>
          <p:cNvPicPr>
            <a:picLocks noChangeAspect="1"/>
          </p:cNvPicPr>
          <p:nvPr/>
        </p:nvPicPr>
        <p:blipFill>
          <a:blip r:embed="rId2"/>
          <a:stretch>
            <a:fillRect/>
          </a:stretch>
        </p:blipFill>
        <p:spPr>
          <a:xfrm>
            <a:off x="0" y="0"/>
            <a:ext cx="2677886" cy="952500"/>
          </a:xfrm>
          <a:prstGeom prst="rect">
            <a:avLst/>
          </a:prstGeom>
        </p:spPr>
      </p:pic>
    </p:spTree>
    <p:extLst>
      <p:ext uri="{BB962C8B-B14F-4D97-AF65-F5344CB8AC3E}">
        <p14:creationId xmlns:p14="http://schemas.microsoft.com/office/powerpoint/2010/main" val="3674501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t="-9000" b="-9000"/>
          </a:stretch>
        </a:blip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671B98E9-2CCA-9029-4E3B-CCD599B20280}"/>
              </a:ext>
            </a:extLst>
          </p:cNvPr>
          <p:cNvGraphicFramePr>
            <a:graphicFrameLocks noGrp="1"/>
          </p:cNvGraphicFramePr>
          <p:nvPr>
            <p:ph idx="1"/>
            <p:extLst>
              <p:ext uri="{D42A27DB-BD31-4B8C-83A1-F6EECF244321}">
                <p14:modId xmlns:p14="http://schemas.microsoft.com/office/powerpoint/2010/main" val="20233310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6" name="Diagram 5">
            <a:extLst>
              <a:ext uri="{FF2B5EF4-FFF2-40B4-BE49-F238E27FC236}">
                <a16:creationId xmlns:a16="http://schemas.microsoft.com/office/drawing/2014/main" id="{8B1D111A-5030-5730-D37F-8012D4E86973}"/>
              </a:ext>
            </a:extLst>
          </p:cNvPr>
          <p:cNvGraphicFramePr/>
          <p:nvPr>
            <p:extLst>
              <p:ext uri="{D42A27DB-BD31-4B8C-83A1-F6EECF244321}">
                <p14:modId xmlns:p14="http://schemas.microsoft.com/office/powerpoint/2010/main" val="4017010241"/>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Tree>
    <p:extLst>
      <p:ext uri="{BB962C8B-B14F-4D97-AF65-F5344CB8AC3E}">
        <p14:creationId xmlns:p14="http://schemas.microsoft.com/office/powerpoint/2010/main" val="30655111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59327" y="226579"/>
            <a:ext cx="10515600" cy="1325563"/>
          </a:xfrm>
          <a:gradFill>
            <a:gsLst>
              <a:gs pos="0">
                <a:schemeClr val="accent1">
                  <a:lumMod val="5000"/>
                  <a:lumOff val="95000"/>
                </a:schemeClr>
              </a:gs>
              <a:gs pos="77000">
                <a:schemeClr val="accent1">
                  <a:lumMod val="45000"/>
                  <a:lumOff val="55000"/>
                </a:schemeClr>
              </a:gs>
              <a:gs pos="65000">
                <a:schemeClr val="accent1">
                  <a:lumMod val="45000"/>
                  <a:lumOff val="55000"/>
                </a:schemeClr>
              </a:gs>
              <a:gs pos="100000">
                <a:schemeClr val="accent1">
                  <a:lumMod val="30000"/>
                  <a:lumOff val="70000"/>
                </a:schemeClr>
              </a:gs>
            </a:gsLst>
            <a:lin ang="5400000" scaled="1"/>
          </a:gradFill>
        </p:spPr>
        <p:txBody>
          <a:bodyPr>
            <a:normAutofit/>
          </a:bodyPr>
          <a:lstStyle/>
          <a:p>
            <a:r>
              <a:rPr lang="en-IN" sz="4000" b="1" dirty="0">
                <a:latin typeface="Times New Roman" panose="02020603050405020304" pitchFamily="18" charset="0"/>
                <a:cs typeface="Times New Roman" panose="02020603050405020304" pitchFamily="18" charset="0"/>
              </a:rPr>
              <a:t>Introduction</a:t>
            </a:r>
          </a:p>
        </p:txBody>
      </p:sp>
      <p:sp>
        <p:nvSpPr>
          <p:cNvPr id="5" name="Rectangle 4"/>
          <p:cNvSpPr/>
          <p:nvPr/>
        </p:nvSpPr>
        <p:spPr>
          <a:xfrm>
            <a:off x="263237" y="2309477"/>
            <a:ext cx="5368308" cy="3366563"/>
          </a:xfrm>
          <a:prstGeom prst="rect">
            <a:avLst/>
          </a:prstGeom>
          <a:solidFill>
            <a:srgbClr val="E7E6E6">
              <a:alpha val="87000"/>
            </a:srgbClr>
          </a:solidFill>
        </p:spPr>
        <p:txBody>
          <a:bodyPr wrap="square">
            <a:spAutoFit/>
          </a:bodyPr>
          <a:lstStyle/>
          <a:p>
            <a:pPr marL="342900" lvl="0" indent="-342900" algn="just">
              <a:lnSpc>
                <a:spcPct val="15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HR or human resources is the person who is responsible for recruiting a potential candidate, training him and retaining him while offering more compensation.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In the meantime, the organisation focuses on HR in order to enhance productivity. In order to become an HR professional one needs to focus on the strengths and weaknesses of the candidates.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p:txBody>
      </p:sp>
      <p:pic>
        <p:nvPicPr>
          <p:cNvPr id="3" name="Picture 2" descr="Tesco">
            <a:extLst>
              <a:ext uri="{FF2B5EF4-FFF2-40B4-BE49-F238E27FC236}">
                <a16:creationId xmlns:a16="http://schemas.microsoft.com/office/drawing/2014/main" id="{624286A1-E6CA-D3B9-79B5-46BB6D2539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94400" y="2017486"/>
            <a:ext cx="6183086" cy="412205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592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2"/>
          </a:solidFill>
        </p:spPr>
        <p:txBody>
          <a:bodyPr>
            <a:normAutofit/>
          </a:bodyPr>
          <a:lstStyle/>
          <a:p>
            <a:r>
              <a:rPr lang="en-IN" sz="4000" b="1" dirty="0">
                <a:latin typeface="Times New Roman" panose="02020603050405020304" pitchFamily="18" charset="0"/>
                <a:cs typeface="Times New Roman" panose="02020603050405020304" pitchFamily="18" charset="0"/>
              </a:rPr>
              <a:t>Background of Tesco</a:t>
            </a:r>
          </a:p>
        </p:txBody>
      </p:sp>
      <p:sp>
        <p:nvSpPr>
          <p:cNvPr id="3" name="Content Placeholder 2"/>
          <p:cNvSpPr>
            <a:spLocks noGrp="1"/>
          </p:cNvSpPr>
          <p:nvPr>
            <p:ph idx="1"/>
          </p:nvPr>
        </p:nvSpPr>
        <p:spPr>
          <a:xfrm>
            <a:off x="838200" y="1786436"/>
            <a:ext cx="6072051" cy="4980123"/>
          </a:xfrm>
          <a:solidFill>
            <a:schemeClr val="accent2"/>
          </a:solidFill>
        </p:spPr>
        <p:txBody>
          <a:bodyPr>
            <a:normAutofit/>
          </a:bodyPr>
          <a:lstStyle/>
          <a:p>
            <a:pPr lvl="0">
              <a:lnSpc>
                <a:spcPct val="200000"/>
              </a:lnSpc>
            </a:pPr>
            <a:r>
              <a:rPr lang="en-IN" sz="1800" dirty="0">
                <a:latin typeface="Times New Roman" panose="02020603050405020304" pitchFamily="18" charset="0"/>
                <a:cs typeface="Times New Roman" panose="02020603050405020304" pitchFamily="18" charset="0"/>
              </a:rPr>
              <a:t>Tesco is a multinational organisation based in the United Kingdom. Tesco is basically a supermarket chain, headquartered in England. </a:t>
            </a:r>
          </a:p>
          <a:p>
            <a:pPr lvl="0">
              <a:lnSpc>
                <a:spcPct val="200000"/>
              </a:lnSpc>
            </a:pPr>
            <a:r>
              <a:rPr lang="en-IN" sz="1800" dirty="0">
                <a:latin typeface="Times New Roman" panose="02020603050405020304" pitchFamily="18" charset="0"/>
                <a:cs typeface="Times New Roman" panose="02020603050405020304" pitchFamily="18" charset="0"/>
              </a:rPr>
              <a:t>This is now considered the third-largest grocery chain in the world. </a:t>
            </a:r>
          </a:p>
          <a:p>
            <a:pPr lvl="0">
              <a:lnSpc>
                <a:spcPct val="200000"/>
              </a:lnSpc>
            </a:pPr>
            <a:r>
              <a:rPr lang="en-IN" sz="1800" dirty="0">
                <a:latin typeface="Times New Roman" panose="02020603050405020304" pitchFamily="18" charset="0"/>
                <a:cs typeface="Times New Roman" panose="02020603050405020304" pitchFamily="18" charset="0"/>
              </a:rPr>
              <a:t>This organisation has a revenue of 57.88 billion GBP as per the reports for 2021. </a:t>
            </a:r>
          </a:p>
        </p:txBody>
      </p:sp>
      <p:pic>
        <p:nvPicPr>
          <p:cNvPr id="6" name="Picture 5">
            <a:extLst>
              <a:ext uri="{FF2B5EF4-FFF2-40B4-BE49-F238E27FC236}">
                <a16:creationId xmlns:a16="http://schemas.microsoft.com/office/drawing/2014/main" id="{1A4B2DF4-672B-AE4E-E00A-075B17679F62}"/>
              </a:ext>
            </a:extLst>
          </p:cNvPr>
          <p:cNvPicPr>
            <a:picLocks noChangeAspect="1"/>
          </p:cNvPicPr>
          <p:nvPr/>
        </p:nvPicPr>
        <p:blipFill>
          <a:blip r:embed="rId3"/>
          <a:stretch>
            <a:fillRect/>
          </a:stretch>
        </p:blipFill>
        <p:spPr>
          <a:xfrm>
            <a:off x="6734626" y="2402151"/>
            <a:ext cx="5426276" cy="3376894"/>
          </a:xfrm>
          <a:prstGeom prst="rect">
            <a:avLst/>
          </a:prstGeom>
        </p:spPr>
      </p:pic>
      <p:sp>
        <p:nvSpPr>
          <p:cNvPr id="7" name="Rectangle 6">
            <a:extLst>
              <a:ext uri="{FF2B5EF4-FFF2-40B4-BE49-F238E27FC236}">
                <a16:creationId xmlns:a16="http://schemas.microsoft.com/office/drawing/2014/main" id="{9E2BE55B-6599-F792-8A73-09000E3B9489}"/>
              </a:ext>
            </a:extLst>
          </p:cNvPr>
          <p:cNvSpPr/>
          <p:nvPr/>
        </p:nvSpPr>
        <p:spPr>
          <a:xfrm>
            <a:off x="7084951" y="6009257"/>
            <a:ext cx="4773221" cy="254878"/>
          </a:xfrm>
          <a:prstGeom prst="rect">
            <a:avLst/>
          </a:prstGeom>
          <a:solidFill>
            <a:srgbClr val="E7E6E6">
              <a:alpha val="87000"/>
            </a:srgbClr>
          </a:solidFill>
        </p:spPr>
        <p:txBody>
          <a:bodyPr wrap="square">
            <a:spAutoFit/>
          </a:bodyPr>
          <a:lstStyle/>
          <a:p>
            <a:pPr lvl="0" algn="just">
              <a:lnSpc>
                <a:spcPct val="150000"/>
              </a:lnSpc>
              <a:spcAft>
                <a:spcPts val="0"/>
              </a:spcAft>
            </a:pPr>
            <a:r>
              <a:rPr lang="en-IN" sz="800" dirty="0">
                <a:latin typeface="Times New Roman" panose="02020603050405020304" pitchFamily="18" charset="0"/>
                <a:ea typeface="Times New Roman" panose="02020603050405020304" pitchFamily="18" charset="0"/>
                <a:cs typeface="Times New Roman" panose="02020603050405020304" pitchFamily="18" charset="0"/>
              </a:rPr>
              <a:t>Source: https://www.statista.com/statistics/386598/tesco-sales-percentage-change-great-britain-uk/</a:t>
            </a:r>
            <a:endParaRPr lang="en-IN" sz="800"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4261256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solidFill>
          <a:ln>
            <a:solidFill>
              <a:schemeClr val="bg1"/>
            </a:solidFill>
          </a:ln>
        </p:spPr>
        <p:txBody>
          <a:bodyPr>
            <a:normAutofit/>
          </a:bodyPr>
          <a:lstStyle/>
          <a:p>
            <a:pPr algn="ctr"/>
            <a:r>
              <a:rPr lang="en-IN" sz="4000" b="1" cap="none" dirty="0">
                <a:latin typeface="Times New Roman" panose="02020603050405020304" pitchFamily="18" charset="0"/>
                <a:cs typeface="Times New Roman" panose="02020603050405020304" pitchFamily="18" charset="0"/>
              </a:rPr>
              <a:t>Identification of knowledge</a:t>
            </a:r>
          </a:p>
        </p:txBody>
      </p:sp>
      <p:pic>
        <p:nvPicPr>
          <p:cNvPr id="4" name="Content Placeholder 3"/>
          <p:cNvPicPr>
            <a:picLocks noGrp="1" noChangeAspect="1"/>
          </p:cNvPicPr>
          <p:nvPr>
            <p:ph idx="1"/>
          </p:nvPr>
        </p:nvPicPr>
        <p:blipFill>
          <a:blip r:embed="rId4"/>
          <a:stretch>
            <a:fillRect/>
          </a:stretch>
        </p:blipFill>
        <p:spPr>
          <a:xfrm>
            <a:off x="4672012" y="3196431"/>
            <a:ext cx="2847975" cy="1609725"/>
          </a:xfrm>
          <a:prstGeom prst="rect">
            <a:avLst/>
          </a:prstGeom>
        </p:spPr>
      </p:pic>
      <p:sp>
        <p:nvSpPr>
          <p:cNvPr id="5" name="Rectangle 4"/>
          <p:cNvSpPr/>
          <p:nvPr/>
        </p:nvSpPr>
        <p:spPr>
          <a:xfrm>
            <a:off x="838200" y="2155371"/>
            <a:ext cx="10559143" cy="3691844"/>
          </a:xfrm>
          <a:prstGeom prst="rect">
            <a:avLst/>
          </a:prstGeom>
          <a:gradFill>
            <a:gsLst>
              <a:gs pos="0">
                <a:schemeClr val="bg1"/>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pPr marL="342900" lvl="0" indent="-342900" algn="just">
              <a:lnSpc>
                <a:spcPct val="200000"/>
              </a:lnSpc>
              <a:spcAft>
                <a:spcPts val="0"/>
              </a:spcAft>
              <a:buFont typeface="Symbol" panose="05050102010706020507" pitchFamily="18" charset="2"/>
              <a:buChar char=""/>
            </a:pPr>
            <a:r>
              <a:rPr lang="en-IN" sz="2000" b="1" dirty="0">
                <a:latin typeface="Times New Roman" panose="02020603050405020304" pitchFamily="18" charset="0"/>
                <a:ea typeface="Times New Roman" panose="02020603050405020304" pitchFamily="18" charset="0"/>
                <a:cs typeface="Times New Roman" panose="02020603050405020304" pitchFamily="18" charset="0"/>
              </a:rPr>
              <a:t>Across the departments, it is quite important to recognise the potential knowledge, skills and behaviours of human resources. </a:t>
            </a:r>
            <a:endParaRPr lang="en-IN" sz="2000" b="1"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200000"/>
              </a:lnSpc>
              <a:spcAft>
                <a:spcPts val="0"/>
              </a:spcAft>
              <a:buFont typeface="Symbol" panose="05050102010706020507" pitchFamily="18" charset="2"/>
              <a:buChar char=""/>
            </a:pPr>
            <a:r>
              <a:rPr lang="en-IN" sz="2000" b="1" dirty="0">
                <a:latin typeface="Times New Roman" panose="02020603050405020304" pitchFamily="18" charset="0"/>
                <a:ea typeface="Times New Roman" panose="02020603050405020304" pitchFamily="18" charset="0"/>
                <a:cs typeface="Times New Roman" panose="02020603050405020304" pitchFamily="18" charset="0"/>
              </a:rPr>
              <a:t>The main job of Human resources is to recruit the best potential candidates </a:t>
            </a:r>
            <a:r>
              <a:rPr lang="en-IN" sz="2000" b="1" dirty="0">
                <a:latin typeface="Times New Roman" panose="02020603050405020304" pitchFamily="18" charset="0"/>
                <a:cs typeface="Times New Roman" panose="02020603050405020304" pitchFamily="18" charset="0"/>
              </a:rPr>
              <a:t>(</a:t>
            </a:r>
            <a:r>
              <a:rPr lang="en-IN" sz="2000" b="1" dirty="0" err="1">
                <a:latin typeface="Times New Roman" panose="02020603050405020304" pitchFamily="18" charset="0"/>
                <a:cs typeface="Times New Roman" panose="02020603050405020304" pitchFamily="18" charset="0"/>
              </a:rPr>
              <a:t>Eissner</a:t>
            </a:r>
            <a:r>
              <a:rPr lang="en-IN" sz="2000" b="1" dirty="0">
                <a:latin typeface="Times New Roman" panose="02020603050405020304" pitchFamily="18" charset="0"/>
                <a:cs typeface="Times New Roman" panose="02020603050405020304" pitchFamily="18" charset="0"/>
              </a:rPr>
              <a:t> and Gannon, 2018).</a:t>
            </a:r>
            <a:endParaRPr lang="en-IN" sz="2000" b="1"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200000"/>
              </a:lnSpc>
              <a:spcAft>
                <a:spcPts val="0"/>
              </a:spcAft>
              <a:buFont typeface="Symbol" panose="05050102010706020507" pitchFamily="18" charset="2"/>
              <a:buChar char=""/>
            </a:pPr>
            <a:r>
              <a:rPr lang="en-IN" sz="2000" b="1" dirty="0">
                <a:latin typeface="Times New Roman" panose="02020603050405020304" pitchFamily="18" charset="0"/>
                <a:ea typeface="Times New Roman" panose="02020603050405020304" pitchFamily="18" charset="0"/>
                <a:cs typeface="Times New Roman" panose="02020603050405020304" pitchFamily="18" charset="0"/>
              </a:rPr>
              <a:t>This will actually boost the productivity of the organisation while giving focus to the organisational structure of Tesco. </a:t>
            </a:r>
            <a:endParaRPr lang="en-IN" sz="2000" b="1"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532055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1873297" y="521923"/>
            <a:ext cx="5469612" cy="677750"/>
          </a:xfrm>
          <a:prstGeom prst="rect">
            <a:avLst/>
          </a:prstGeom>
          <a:solidFill>
            <a:schemeClr val="accent4">
              <a:lumMod val="40000"/>
              <a:lumOff val="60000"/>
            </a:schemeClr>
          </a:solidFill>
        </p:spPr>
        <p:txBody>
          <a:bodyPr wrap="square">
            <a:spAutoFit/>
          </a:bodyPr>
          <a:lstStyle/>
          <a:p>
            <a:pPr algn="just">
              <a:lnSpc>
                <a:spcPct val="115000"/>
              </a:lnSpc>
              <a:spcBef>
                <a:spcPts val="2000"/>
              </a:spcBef>
              <a:spcAft>
                <a:spcPts val="600"/>
              </a:spcAft>
            </a:pPr>
            <a:r>
              <a:rPr lang="en-IN" sz="3600" b="1" kern="0" dirty="0">
                <a:latin typeface="Times New Roman" panose="02020603050405020304" pitchFamily="18" charset="0"/>
                <a:ea typeface="Times New Roman" panose="02020603050405020304" pitchFamily="18" charset="0"/>
              </a:rPr>
              <a:t>Skills and behaviour</a:t>
            </a:r>
            <a:endParaRPr lang="en-IN" sz="3600" b="1" kern="0" dirty="0">
              <a:effectLst/>
              <a:latin typeface="Arial" panose="020B0604020202020204" pitchFamily="34" charset="0"/>
            </a:endParaRPr>
          </a:p>
        </p:txBody>
      </p:sp>
      <p:sp>
        <p:nvSpPr>
          <p:cNvPr id="5" name="Rectangle 4"/>
          <p:cNvSpPr/>
          <p:nvPr/>
        </p:nvSpPr>
        <p:spPr>
          <a:xfrm>
            <a:off x="1482437" y="2011689"/>
            <a:ext cx="9518072" cy="3416320"/>
          </a:xfrm>
          <a:prstGeom prst="rect">
            <a:avLst/>
          </a:prstGeom>
          <a:solidFill>
            <a:srgbClr val="FFE699">
              <a:alpha val="65098"/>
            </a:srgbClr>
          </a:solidFill>
        </p:spPr>
        <p:txBody>
          <a:bodyPr wrap="square">
            <a:spAutoFit/>
          </a:bodyPr>
          <a:lstStyle/>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It is quite necessary to have proper knowledge while selling groceries to customers. These days customers are very aware of what they are buying.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They know exactly where to invest their money </a:t>
            </a:r>
            <a:r>
              <a:rPr lang="en-IN" dirty="0"/>
              <a:t>(Pollard et al., 2020).</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For this reason, the employees need to have knowledge while marketing or selling products.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200000"/>
              </a:lnSpc>
            </a:pPr>
            <a:r>
              <a:rPr lang="en-IN" dirty="0">
                <a:latin typeface="Times New Roman" panose="02020603050405020304" pitchFamily="18" charset="0"/>
                <a:ea typeface="Times New Roman" panose="02020603050405020304" pitchFamily="18" charset="0"/>
                <a:cs typeface="Times New Roman" panose="02020603050405020304" pitchFamily="18" charset="0"/>
              </a:rPr>
              <a:t>At the same time, in the back office people who are trying to help the customers on telephones, need to know about the grocery products as well. </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16766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extLst>
              <a:ext uri="{837473B0-CC2E-450A-ABE3-18F120FF3D39}">
                <a1611:picAttrSrcUrl xmlns:a1611="http://schemas.microsoft.com/office/drawing/2016/11/main" r:id="rId4"/>
              </a:ext>
            </a:extLst>
          </a:blip>
          <a:stretch>
            <a:fillRect/>
          </a:stretch>
        </a:blipFill>
        <a:effectLst/>
      </p:bgPr>
    </p:bg>
    <p:spTree>
      <p:nvGrpSpPr>
        <p:cNvPr id="1" name=""/>
        <p:cNvGrpSpPr/>
        <p:nvPr/>
      </p:nvGrpSpPr>
      <p:grpSpPr>
        <a:xfrm>
          <a:off x="0" y="0"/>
          <a:ext cx="0" cy="0"/>
          <a:chOff x="0" y="0"/>
          <a:chExt cx="0" cy="0"/>
        </a:xfrm>
      </p:grpSpPr>
      <p:sp>
        <p:nvSpPr>
          <p:cNvPr id="4" name="Rectangle 3"/>
          <p:cNvSpPr/>
          <p:nvPr/>
        </p:nvSpPr>
        <p:spPr>
          <a:xfrm>
            <a:off x="0" y="337518"/>
            <a:ext cx="2481943" cy="646331"/>
          </a:xfrm>
          <a:prstGeom prst="rect">
            <a:avLst/>
          </a:prstGeom>
          <a:solidFill>
            <a:schemeClr val="accent1">
              <a:lumMod val="60000"/>
              <a:lumOff val="40000"/>
            </a:schemeClr>
          </a:solidFill>
        </p:spPr>
        <p:txBody>
          <a:bodyPr wrap="square">
            <a:spAutoFit/>
          </a:bodyPr>
          <a:lstStyle/>
          <a:p>
            <a:r>
              <a:rPr lang="en-IN" sz="3600" b="1" dirty="0">
                <a:latin typeface="Times New Roman" panose="02020603050405020304" pitchFamily="18" charset="0"/>
                <a:ea typeface="Arial" panose="020B0604020202020204" pitchFamily="34" charset="0"/>
              </a:rPr>
              <a:t>Knowledge</a:t>
            </a:r>
            <a:endParaRPr lang="en-IN" sz="3600" dirty="0"/>
          </a:p>
        </p:txBody>
      </p:sp>
      <p:sp>
        <p:nvSpPr>
          <p:cNvPr id="5" name="Rectangle 4"/>
          <p:cNvSpPr/>
          <p:nvPr/>
        </p:nvSpPr>
        <p:spPr>
          <a:xfrm>
            <a:off x="1967345" y="3965702"/>
            <a:ext cx="8104910" cy="2862322"/>
          </a:xfrm>
          <a:prstGeom prst="rect">
            <a:avLst/>
          </a:prstGeom>
          <a:solidFill>
            <a:srgbClr val="DEEBF7">
              <a:alpha val="67843"/>
            </a:srgbClr>
          </a:solidFill>
        </p:spPr>
        <p:txBody>
          <a:bodyPr wrap="square">
            <a:spAutoFit/>
          </a:bodyPr>
          <a:lstStyle/>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Providing knowledge to the employees about insurance, health and other things.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At the same time, the development and implementation of various strategies are mainly done by these HR managers </a:t>
            </a:r>
            <a:r>
              <a:rPr lang="en-IN" dirty="0">
                <a:latin typeface="Times New Roman" panose="02020603050405020304" pitchFamily="18" charset="0"/>
                <a:cs typeface="Times New Roman" panose="02020603050405020304" pitchFamily="18" charset="0"/>
              </a:rPr>
              <a:t>(</a:t>
            </a:r>
            <a:r>
              <a:rPr lang="en-IN" dirty="0" err="1">
                <a:latin typeface="Times New Roman" panose="02020603050405020304" pitchFamily="18" charset="0"/>
                <a:cs typeface="Times New Roman" panose="02020603050405020304" pitchFamily="18" charset="0"/>
              </a:rPr>
              <a:t>Mawson</a:t>
            </a:r>
            <a:r>
              <a:rPr lang="en-IN" dirty="0">
                <a:latin typeface="Times New Roman" panose="02020603050405020304" pitchFamily="18" charset="0"/>
                <a:cs typeface="Times New Roman" panose="02020603050405020304" pitchFamily="18" charset="0"/>
              </a:rPr>
              <a:t>, and </a:t>
            </a:r>
            <a:r>
              <a:rPr lang="en-IN" dirty="0" err="1">
                <a:latin typeface="Times New Roman" panose="02020603050405020304" pitchFamily="18" charset="0"/>
                <a:cs typeface="Times New Roman" panose="02020603050405020304" pitchFamily="18" charset="0"/>
              </a:rPr>
              <a:t>Kasem</a:t>
            </a:r>
            <a:r>
              <a:rPr lang="en-IN" dirty="0">
                <a:latin typeface="Times New Roman" panose="02020603050405020304" pitchFamily="18" charset="0"/>
                <a:cs typeface="Times New Roman" panose="02020603050405020304" pitchFamily="18" charset="0"/>
              </a:rPr>
              <a:t>, 2019).</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Managing the performances of the employees while monitoring them is quite an essential task for them.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2427501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extLst>
              <a:ext uri="{837473B0-CC2E-450A-ABE3-18F120FF3D39}">
                <a1611:picAttrSrcUrl xmlns:a1611="http://schemas.microsoft.com/office/drawing/2016/11/main" r:id="rId4"/>
              </a:ext>
            </a:extLst>
          </a:blip>
          <a:stretch>
            <a:fillRect/>
          </a:stretch>
        </a:blipFill>
        <a:effectLst/>
      </p:bgPr>
    </p:bg>
    <p:spTree>
      <p:nvGrpSpPr>
        <p:cNvPr id="1" name=""/>
        <p:cNvGrpSpPr/>
        <p:nvPr/>
      </p:nvGrpSpPr>
      <p:grpSpPr>
        <a:xfrm>
          <a:off x="0" y="0"/>
          <a:ext cx="0" cy="0"/>
          <a:chOff x="0" y="0"/>
          <a:chExt cx="0" cy="0"/>
        </a:xfrm>
      </p:grpSpPr>
      <p:graphicFrame>
        <p:nvGraphicFramePr>
          <p:cNvPr id="6" name="Table 5"/>
          <p:cNvGraphicFramePr>
            <a:graphicFrameLocks noGrp="1"/>
          </p:cNvGraphicFramePr>
          <p:nvPr>
            <p:extLst>
              <p:ext uri="{D42A27DB-BD31-4B8C-83A1-F6EECF244321}">
                <p14:modId xmlns:p14="http://schemas.microsoft.com/office/powerpoint/2010/main" val="3808047594"/>
              </p:ext>
            </p:extLst>
          </p:nvPr>
        </p:nvGraphicFramePr>
        <p:xfrm>
          <a:off x="785814" y="1236530"/>
          <a:ext cx="10687050" cy="5328920"/>
        </p:xfrm>
        <a:graphic>
          <a:graphicData uri="http://schemas.openxmlformats.org/drawingml/2006/table">
            <a:tbl>
              <a:tblPr/>
              <a:tblGrid>
                <a:gridCol w="5351170">
                  <a:extLst>
                    <a:ext uri="{9D8B030D-6E8A-4147-A177-3AD203B41FA5}">
                      <a16:colId xmlns:a16="http://schemas.microsoft.com/office/drawing/2014/main" val="639577360"/>
                    </a:ext>
                  </a:extLst>
                </a:gridCol>
                <a:gridCol w="5335880">
                  <a:extLst>
                    <a:ext uri="{9D8B030D-6E8A-4147-A177-3AD203B41FA5}">
                      <a16:colId xmlns:a16="http://schemas.microsoft.com/office/drawing/2014/main" val="3151965767"/>
                    </a:ext>
                  </a:extLst>
                </a:gridCol>
              </a:tblGrid>
              <a:tr h="3190327">
                <a:tc>
                  <a:txBody>
                    <a:bodyPr/>
                    <a:lstStyle/>
                    <a:p>
                      <a:pPr marL="154877" rtl="0" fontAlgn="t">
                        <a:spcBef>
                          <a:spcPts val="0"/>
                        </a:spcBef>
                        <a:spcAft>
                          <a:spcPts val="0"/>
                        </a:spcAft>
                      </a:pPr>
                      <a:r>
                        <a:rPr lang="en-US" sz="1800" b="1" i="0" u="none" strike="noStrike" dirty="0">
                          <a:solidFill>
                            <a:schemeClr val="tx1"/>
                          </a:solidFill>
                          <a:effectLst/>
                          <a:latin typeface="Times New Roman" panose="02020603050405020304" pitchFamily="18" charset="0"/>
                          <a:cs typeface="Times New Roman" panose="02020603050405020304" pitchFamily="18" charset="0"/>
                        </a:rPr>
                        <a:t>Strengths </a:t>
                      </a:r>
                    </a:p>
                    <a:p>
                      <a:pPr marL="285750" lvl="0" indent="-285750" algn="just">
                        <a:lnSpc>
                          <a:spcPct val="200000"/>
                        </a:lnSpc>
                        <a:buFont typeface="Arial" panose="020B0604020202020204" pitchFamily="34" charset="0"/>
                        <a:buChar char="•"/>
                      </a:pPr>
                      <a:r>
                        <a:rPr lang="en-IN" sz="1800" kern="1200" dirty="0">
                          <a:solidFill>
                            <a:schemeClr val="tx1"/>
                          </a:solidFill>
                          <a:effectLst/>
                          <a:latin typeface="Times New Roman" panose="02020603050405020304" pitchFamily="18" charset="0"/>
                          <a:ea typeface="+mn-ea"/>
                          <a:cs typeface="Times New Roman" panose="02020603050405020304" pitchFamily="18" charset="0"/>
                        </a:rPr>
                        <a:t>As a human resources officer trainee, I have good communication skills (</a:t>
                      </a:r>
                      <a:r>
                        <a:rPr lang="en-IN" sz="1800" dirty="0">
                          <a:latin typeface="Times New Roman" panose="02020603050405020304" pitchFamily="18" charset="0"/>
                          <a:cs typeface="Times New Roman" panose="02020603050405020304" pitchFamily="18" charset="0"/>
                        </a:rPr>
                        <a:t>Pollard </a:t>
                      </a:r>
                      <a:r>
                        <a:rPr lang="en-IN" sz="1800" i="1" dirty="0">
                          <a:latin typeface="Times New Roman" panose="02020603050405020304" pitchFamily="18" charset="0"/>
                          <a:cs typeface="Times New Roman" panose="02020603050405020304" pitchFamily="18" charset="0"/>
                        </a:rPr>
                        <a:t>et al. </a:t>
                      </a:r>
                      <a:r>
                        <a:rPr lang="en-IN" sz="1800" dirty="0">
                          <a:latin typeface="Times New Roman" panose="02020603050405020304" pitchFamily="18" charset="0"/>
                          <a:cs typeface="Times New Roman" panose="02020603050405020304" pitchFamily="18" charset="0"/>
                        </a:rPr>
                        <a:t>2020</a:t>
                      </a:r>
                      <a:r>
                        <a:rPr lang="en-IN" sz="1800" kern="1200" dirty="0">
                          <a:solidFill>
                            <a:schemeClr val="tx1"/>
                          </a:solidFill>
                          <a:effectLst/>
                          <a:latin typeface="Times New Roman" panose="02020603050405020304" pitchFamily="18" charset="0"/>
                          <a:ea typeface="+mn-ea"/>
                          <a:cs typeface="Times New Roman" panose="02020603050405020304" pitchFamily="18" charset="0"/>
                        </a:rPr>
                        <a:t>). </a:t>
                      </a:r>
                    </a:p>
                    <a:p>
                      <a:pPr marL="285750" lvl="0" indent="-285750" algn="just">
                        <a:lnSpc>
                          <a:spcPct val="200000"/>
                        </a:lnSpc>
                        <a:buFont typeface="Arial" panose="020B0604020202020204" pitchFamily="34" charset="0"/>
                        <a:buChar char="•"/>
                      </a:pPr>
                      <a:r>
                        <a:rPr lang="en-IN" sz="1800" kern="1200" dirty="0">
                          <a:solidFill>
                            <a:schemeClr val="tx1"/>
                          </a:solidFill>
                          <a:effectLst/>
                          <a:latin typeface="Times New Roman" panose="02020603050405020304" pitchFamily="18" charset="0"/>
                          <a:ea typeface="+mn-ea"/>
                          <a:cs typeface="Times New Roman" panose="02020603050405020304" pitchFamily="18" charset="0"/>
                        </a:rPr>
                        <a:t>I am quite good in English as English will help me to communicate with the employees. </a:t>
                      </a:r>
                    </a:p>
                    <a:p>
                      <a:pPr marL="154877" rtl="0" fontAlgn="t">
                        <a:spcBef>
                          <a:spcPts val="0"/>
                        </a:spcBef>
                        <a:spcAft>
                          <a:spcPts val="0"/>
                        </a:spcAft>
                      </a:pPr>
                      <a:endParaRPr lang="en-US" sz="1800" dirty="0">
                        <a:solidFill>
                          <a:schemeClr val="tx1"/>
                        </a:solidFill>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alpha val="65098"/>
                      </a:srgbClr>
                    </a:solidFill>
                  </a:tcPr>
                </a:tc>
                <a:tc>
                  <a:txBody>
                    <a:bodyPr/>
                    <a:lstStyle/>
                    <a:p>
                      <a:pPr marL="150063" rtl="0" fontAlgn="t">
                        <a:spcBef>
                          <a:spcPts val="0"/>
                        </a:spcBef>
                        <a:spcAft>
                          <a:spcPts val="0"/>
                        </a:spcAft>
                      </a:pPr>
                      <a:r>
                        <a:rPr lang="en-US" sz="1800" b="1" i="0" u="none" strike="noStrike" dirty="0">
                          <a:solidFill>
                            <a:schemeClr val="tx1"/>
                          </a:solidFill>
                          <a:effectLst/>
                          <a:latin typeface="Times New Roman" panose="02020603050405020304" pitchFamily="18" charset="0"/>
                          <a:cs typeface="Times New Roman" panose="02020603050405020304" pitchFamily="18" charset="0"/>
                        </a:rPr>
                        <a:t>Weaknesses </a:t>
                      </a:r>
                    </a:p>
                    <a:p>
                      <a:pPr marL="285750" lvl="0" indent="-285750" algn="just">
                        <a:lnSpc>
                          <a:spcPct val="200000"/>
                        </a:lnSpc>
                        <a:buFont typeface="Arial" panose="020B0604020202020204" pitchFamily="34" charset="0"/>
                        <a:buChar char="•"/>
                      </a:pPr>
                      <a:r>
                        <a:rPr lang="en-IN" sz="1800" kern="1200" dirty="0">
                          <a:solidFill>
                            <a:schemeClr val="tx1"/>
                          </a:solidFill>
                          <a:effectLst/>
                          <a:latin typeface="Times New Roman" panose="02020603050405020304" pitchFamily="18" charset="0"/>
                          <a:ea typeface="+mn-ea"/>
                          <a:cs typeface="Times New Roman" panose="02020603050405020304" pitchFamily="18" charset="0"/>
                        </a:rPr>
                        <a:t>While going through my weaknesses, I am not good at taking responsibility. </a:t>
                      </a:r>
                    </a:p>
                    <a:p>
                      <a:pPr marL="285750" lvl="0" indent="-285750" algn="just">
                        <a:lnSpc>
                          <a:spcPct val="200000"/>
                        </a:lnSpc>
                        <a:buFont typeface="Arial" panose="020B0604020202020204" pitchFamily="34" charset="0"/>
                        <a:buChar char="•"/>
                      </a:pPr>
                      <a:r>
                        <a:rPr lang="en-IN" sz="1800" kern="1200" dirty="0">
                          <a:solidFill>
                            <a:schemeClr val="tx1"/>
                          </a:solidFill>
                          <a:effectLst/>
                          <a:latin typeface="Times New Roman" panose="02020603050405020304" pitchFamily="18" charset="0"/>
                          <a:ea typeface="+mn-ea"/>
                          <a:cs typeface="Times New Roman" panose="02020603050405020304" pitchFamily="18" charset="0"/>
                        </a:rPr>
                        <a:t>My leadership skill is not up to date. I lack that innate quality to lead people to achieve organisational goals. </a:t>
                      </a:r>
                    </a:p>
                    <a:p>
                      <a:pPr marL="150063" rtl="0" fontAlgn="t">
                        <a:spcBef>
                          <a:spcPts val="0"/>
                        </a:spcBef>
                        <a:spcAft>
                          <a:spcPts val="0"/>
                        </a:spcAft>
                      </a:pPr>
                      <a:endParaRPr lang="en-US" sz="1800" dirty="0">
                        <a:solidFill>
                          <a:schemeClr val="tx1"/>
                        </a:solidFill>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alpha val="65098"/>
                      </a:srgbClr>
                    </a:solidFill>
                  </a:tcPr>
                </a:tc>
                <a:extLst>
                  <a:ext uri="{0D108BD9-81ED-4DB2-BD59-A6C34878D82A}">
                    <a16:rowId xmlns:a16="http://schemas.microsoft.com/office/drawing/2014/main" val="2788480419"/>
                  </a:ext>
                </a:extLst>
              </a:tr>
              <a:tr h="1563242">
                <a:tc>
                  <a:txBody>
                    <a:bodyPr/>
                    <a:lstStyle/>
                    <a:p>
                      <a:pPr marL="156782" rtl="0" fontAlgn="t">
                        <a:spcBef>
                          <a:spcPts val="0"/>
                        </a:spcBef>
                        <a:spcAft>
                          <a:spcPts val="0"/>
                        </a:spcAft>
                      </a:pPr>
                      <a:r>
                        <a:rPr lang="en-US" sz="1800" b="1" i="0" u="none" strike="noStrike" dirty="0">
                          <a:solidFill>
                            <a:schemeClr val="tx1"/>
                          </a:solidFill>
                          <a:effectLst/>
                          <a:latin typeface="Times New Roman" panose="02020603050405020304" pitchFamily="18" charset="0"/>
                          <a:cs typeface="Times New Roman" panose="02020603050405020304" pitchFamily="18" charset="0"/>
                        </a:rPr>
                        <a:t>Opportunities </a:t>
                      </a:r>
                    </a:p>
                    <a:p>
                      <a:pPr marL="285750" lvl="0" indent="-285750" algn="just">
                        <a:lnSpc>
                          <a:spcPct val="150000"/>
                        </a:lnSpc>
                        <a:buFont typeface="Arial" panose="020B0604020202020204" pitchFamily="34" charset="0"/>
                        <a:buChar char="•"/>
                      </a:pPr>
                      <a:r>
                        <a:rPr lang="en-IN" sz="1800" kern="1200" dirty="0">
                          <a:solidFill>
                            <a:schemeClr val="tx1"/>
                          </a:solidFill>
                          <a:effectLst/>
                          <a:latin typeface="Times New Roman" panose="02020603050405020304" pitchFamily="18" charset="0"/>
                          <a:ea typeface="+mn-ea"/>
                          <a:cs typeface="Times New Roman" panose="02020603050405020304" pitchFamily="18" charset="0"/>
                        </a:rPr>
                        <a:t>I am actually good at computer-related skills. </a:t>
                      </a:r>
                    </a:p>
                    <a:p>
                      <a:pPr marL="285750" lvl="0" indent="-285750" algn="just">
                        <a:lnSpc>
                          <a:spcPct val="150000"/>
                        </a:lnSpc>
                        <a:buFont typeface="Arial" panose="020B0604020202020204" pitchFamily="34" charset="0"/>
                        <a:buChar char="•"/>
                      </a:pPr>
                      <a:r>
                        <a:rPr lang="en-IN" sz="1800" kern="1200" dirty="0">
                          <a:solidFill>
                            <a:schemeClr val="tx1"/>
                          </a:solidFill>
                          <a:effectLst/>
                          <a:latin typeface="Times New Roman" panose="02020603050405020304" pitchFamily="18" charset="0"/>
                          <a:ea typeface="+mn-ea"/>
                          <a:cs typeface="Times New Roman" panose="02020603050405020304" pitchFamily="18" charset="0"/>
                        </a:rPr>
                        <a:t>I learned a bit about computers before joining the organisation. </a:t>
                      </a:r>
                    </a:p>
                    <a:p>
                      <a:pPr marL="156782" rtl="0" fontAlgn="t">
                        <a:spcBef>
                          <a:spcPts val="0"/>
                        </a:spcBef>
                        <a:spcAft>
                          <a:spcPts val="0"/>
                        </a:spcAft>
                      </a:pPr>
                      <a:endParaRPr lang="en-US" sz="1800" dirty="0">
                        <a:solidFill>
                          <a:schemeClr val="tx1"/>
                        </a:solidFill>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alpha val="65098"/>
                      </a:srgbClr>
                    </a:solidFill>
                  </a:tcPr>
                </a:tc>
                <a:tc>
                  <a:txBody>
                    <a:bodyPr/>
                    <a:lstStyle/>
                    <a:p>
                      <a:pPr marL="153327" rtl="0" fontAlgn="t">
                        <a:spcBef>
                          <a:spcPts val="0"/>
                        </a:spcBef>
                        <a:spcAft>
                          <a:spcPts val="0"/>
                        </a:spcAft>
                      </a:pPr>
                      <a:r>
                        <a:rPr lang="en-US" sz="1800" b="1" i="0" u="none" strike="noStrike" dirty="0">
                          <a:solidFill>
                            <a:schemeClr val="tx1"/>
                          </a:solidFill>
                          <a:effectLst/>
                          <a:latin typeface="Times New Roman" panose="02020603050405020304" pitchFamily="18" charset="0"/>
                          <a:cs typeface="Times New Roman" panose="02020603050405020304" pitchFamily="18" charset="0"/>
                        </a:rPr>
                        <a:t>Threats</a:t>
                      </a:r>
                    </a:p>
                    <a:p>
                      <a:pPr marL="285750" lvl="0" indent="-285750" algn="just">
                        <a:lnSpc>
                          <a:spcPct val="150000"/>
                        </a:lnSpc>
                        <a:buFont typeface="Arial" panose="020B0604020202020204" pitchFamily="34" charset="0"/>
                        <a:buChar char="•"/>
                      </a:pPr>
                      <a:r>
                        <a:rPr lang="en-IN" sz="1800" kern="1200" dirty="0">
                          <a:solidFill>
                            <a:schemeClr val="tx1"/>
                          </a:solidFill>
                          <a:effectLst/>
                          <a:latin typeface="Times New Roman" panose="02020603050405020304" pitchFamily="18" charset="0"/>
                          <a:ea typeface="+mn-ea"/>
                          <a:cs typeface="Times New Roman" panose="02020603050405020304" pitchFamily="18" charset="0"/>
                        </a:rPr>
                        <a:t>People coming with professional degrees can be a huge threat for me. </a:t>
                      </a:r>
                    </a:p>
                    <a:p>
                      <a:pPr marL="285750" lvl="0" indent="-285750" algn="just">
                        <a:lnSpc>
                          <a:spcPct val="150000"/>
                        </a:lnSpc>
                        <a:buFont typeface="Arial" panose="020B0604020202020204" pitchFamily="34" charset="0"/>
                        <a:buChar char="•"/>
                      </a:pPr>
                      <a:r>
                        <a:rPr lang="en-IN" sz="1800" kern="1200" dirty="0">
                          <a:solidFill>
                            <a:schemeClr val="tx1"/>
                          </a:solidFill>
                          <a:effectLst/>
                          <a:latin typeface="Times New Roman" panose="02020603050405020304" pitchFamily="18" charset="0"/>
                          <a:ea typeface="+mn-ea"/>
                          <a:cs typeface="Times New Roman" panose="02020603050405020304" pitchFamily="18" charset="0"/>
                        </a:rPr>
                        <a:t>I am already lacking in a few subjects. </a:t>
                      </a:r>
                    </a:p>
                    <a:p>
                      <a:pPr marL="153327" rtl="0" fontAlgn="t">
                        <a:spcBef>
                          <a:spcPts val="0"/>
                        </a:spcBef>
                        <a:spcAft>
                          <a:spcPts val="0"/>
                        </a:spcAft>
                      </a:pPr>
                      <a:r>
                        <a:rPr lang="en-US" sz="1800" b="1" i="0" u="none" strike="noStrike" dirty="0">
                          <a:solidFill>
                            <a:schemeClr val="tx1"/>
                          </a:solidFill>
                          <a:effectLst/>
                          <a:latin typeface="Times New Roman" panose="02020603050405020304" pitchFamily="18" charset="0"/>
                          <a:cs typeface="Times New Roman" panose="02020603050405020304" pitchFamily="18" charset="0"/>
                        </a:rPr>
                        <a:t> </a:t>
                      </a:r>
                      <a:endParaRPr lang="en-US" sz="1800" dirty="0">
                        <a:solidFill>
                          <a:schemeClr val="tx1"/>
                        </a:solidFill>
                        <a:effectLst/>
                        <a:latin typeface="Times New Roman" panose="02020603050405020304" pitchFamily="18" charset="0"/>
                        <a:cs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DC3E6">
                        <a:alpha val="65098"/>
                      </a:srgbClr>
                    </a:solidFill>
                  </a:tcPr>
                </a:tc>
                <a:extLst>
                  <a:ext uri="{0D108BD9-81ED-4DB2-BD59-A6C34878D82A}">
                    <a16:rowId xmlns:a16="http://schemas.microsoft.com/office/drawing/2014/main" val="1256190698"/>
                  </a:ext>
                </a:extLst>
              </a:tr>
            </a:tbl>
          </a:graphicData>
        </a:graphic>
      </p:graphicFrame>
      <p:sp>
        <p:nvSpPr>
          <p:cNvPr id="7" name="Rectangle 2"/>
          <p:cNvSpPr>
            <a:spLocks noChangeArrowheads="1"/>
          </p:cNvSpPr>
          <p:nvPr/>
        </p:nvSpPr>
        <p:spPr bwMode="auto">
          <a:xfrm>
            <a:off x="2767013" y="2498725"/>
            <a:ext cx="9691687" cy="401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IN"/>
          </a:p>
        </p:txBody>
      </p:sp>
      <p:sp>
        <p:nvSpPr>
          <p:cNvPr id="3" name="Rectangle 2">
            <a:extLst>
              <a:ext uri="{FF2B5EF4-FFF2-40B4-BE49-F238E27FC236}">
                <a16:creationId xmlns:a16="http://schemas.microsoft.com/office/drawing/2014/main" id="{7E76AE80-DD7B-6479-BEAF-6C75262FEC3F}"/>
              </a:ext>
            </a:extLst>
          </p:cNvPr>
          <p:cNvSpPr/>
          <p:nvPr/>
        </p:nvSpPr>
        <p:spPr>
          <a:xfrm>
            <a:off x="14514" y="323004"/>
            <a:ext cx="3439886" cy="646331"/>
          </a:xfrm>
          <a:prstGeom prst="rect">
            <a:avLst/>
          </a:prstGeom>
          <a:solidFill>
            <a:schemeClr val="accent1">
              <a:lumMod val="60000"/>
              <a:lumOff val="40000"/>
            </a:schemeClr>
          </a:solidFill>
        </p:spPr>
        <p:txBody>
          <a:bodyPr wrap="square">
            <a:spAutoFit/>
          </a:bodyPr>
          <a:lstStyle/>
          <a:p>
            <a:r>
              <a:rPr lang="en-IN" sz="3600" b="1" dirty="0">
                <a:latin typeface="Times New Roman" panose="02020603050405020304" pitchFamily="18" charset="0"/>
                <a:ea typeface="Arial" panose="020B0604020202020204" pitchFamily="34" charset="0"/>
              </a:rPr>
              <a:t>SWOT Analysis</a:t>
            </a:r>
            <a:endParaRPr lang="en-IN" sz="3600" dirty="0"/>
          </a:p>
        </p:txBody>
      </p:sp>
    </p:spTree>
    <p:extLst>
      <p:ext uri="{BB962C8B-B14F-4D97-AF65-F5344CB8AC3E}">
        <p14:creationId xmlns:p14="http://schemas.microsoft.com/office/powerpoint/2010/main" val="4097505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719455" y="203200"/>
            <a:ext cx="5472544" cy="6654801"/>
          </a:xfrm>
          <a:prstGeom prst="rect">
            <a:avLst/>
          </a:prstGeom>
        </p:spPr>
      </p:pic>
      <p:sp>
        <p:nvSpPr>
          <p:cNvPr id="4" name="Rectangle 3"/>
          <p:cNvSpPr/>
          <p:nvPr/>
        </p:nvSpPr>
        <p:spPr>
          <a:xfrm>
            <a:off x="470328" y="327959"/>
            <a:ext cx="7981672" cy="677750"/>
          </a:xfrm>
          <a:prstGeom prst="rect">
            <a:avLst/>
          </a:prstGeom>
          <a:solidFill>
            <a:schemeClr val="accent2">
              <a:lumMod val="60000"/>
              <a:lumOff val="40000"/>
            </a:schemeClr>
          </a:solidFill>
        </p:spPr>
        <p:txBody>
          <a:bodyPr wrap="none">
            <a:spAutoFit/>
          </a:bodyPr>
          <a:lstStyle/>
          <a:p>
            <a:pPr algn="just">
              <a:lnSpc>
                <a:spcPct val="115000"/>
              </a:lnSpc>
              <a:spcBef>
                <a:spcPts val="2000"/>
              </a:spcBef>
              <a:spcAft>
                <a:spcPts val="600"/>
              </a:spcAft>
            </a:pPr>
            <a:r>
              <a:rPr lang="en-IN" sz="3600" b="1" kern="0" dirty="0">
                <a:latin typeface="Times New Roman" panose="02020603050405020304" pitchFamily="18" charset="0"/>
                <a:ea typeface="Times New Roman" panose="02020603050405020304" pitchFamily="18" charset="0"/>
              </a:rPr>
              <a:t>Critical assessment of potential benefits</a:t>
            </a:r>
            <a:endParaRPr lang="en-IN" sz="3600" b="1" kern="0" dirty="0">
              <a:effectLst/>
              <a:latin typeface="Arial" panose="020B0604020202020204" pitchFamily="34" charset="0"/>
            </a:endParaRPr>
          </a:p>
        </p:txBody>
      </p:sp>
      <p:sp>
        <p:nvSpPr>
          <p:cNvPr id="5" name="Rectangle 4"/>
          <p:cNvSpPr/>
          <p:nvPr/>
        </p:nvSpPr>
        <p:spPr>
          <a:xfrm>
            <a:off x="665018" y="1250040"/>
            <a:ext cx="5735782" cy="5547929"/>
          </a:xfrm>
          <a:prstGeom prst="rect">
            <a:avLst/>
          </a:prstGeom>
          <a:solidFill>
            <a:schemeClr val="accent1">
              <a:lumMod val="20000"/>
              <a:lumOff val="80000"/>
            </a:schemeClr>
          </a:solidFill>
        </p:spPr>
        <p:txBody>
          <a:bodyPr wrap="square">
            <a:spAutoFit/>
          </a:bodyPr>
          <a:lstStyle/>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While recruiting someone in the HR department, it is done basically to manage the human resources of the organisation.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While working with Tesco, it is essential to understand the potential benefits of HR departments to the organisation (</a:t>
            </a:r>
            <a:r>
              <a:rPr lang="en-IN" dirty="0">
                <a:solidFill>
                  <a:srgbClr val="222222"/>
                </a:solidFill>
                <a:latin typeface="Times New Roman" panose="02020603050405020304" pitchFamily="18" charset="0"/>
                <a:ea typeface="Times New Roman" panose="02020603050405020304" pitchFamily="18" charset="0"/>
                <a:cs typeface="Times New Roman" panose="02020603050405020304" pitchFamily="18" charset="0"/>
              </a:rPr>
              <a:t>Anderson et al., 2022)</a:t>
            </a:r>
            <a:r>
              <a:rPr lang="en-IN" dirty="0">
                <a:latin typeface="Times New Roman" panose="02020603050405020304" pitchFamily="18" charset="0"/>
                <a:ea typeface="Times New Roman" panose="02020603050405020304" pitchFamily="18" charset="0"/>
                <a:cs typeface="Times New Roman" panose="02020603050405020304" pitchFamily="18" charset="0"/>
              </a:rPr>
              <a:t>.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Mainly the workforce is maintained through this department. The workers generally express their gratitude, complaints and grievances here (</a:t>
            </a:r>
            <a:r>
              <a:rPr lang="en-US" dirty="0" err="1">
                <a:latin typeface="Times New Roman" panose="02020603050405020304" pitchFamily="18" charset="0"/>
                <a:ea typeface="Times New Roman" panose="02020603050405020304" pitchFamily="18" charset="0"/>
                <a:cs typeface="Times New Roman" panose="02020603050405020304" pitchFamily="18" charset="0"/>
              </a:rPr>
              <a:t>Koutsouris</a:t>
            </a:r>
            <a:r>
              <a:rPr lang="en-US" dirty="0">
                <a:latin typeface="Times New Roman" panose="02020603050405020304" pitchFamily="18" charset="0"/>
                <a:ea typeface="Times New Roman" panose="02020603050405020304" pitchFamily="18" charset="0"/>
                <a:cs typeface="Times New Roman" panose="02020603050405020304" pitchFamily="18" charset="0"/>
              </a:rPr>
              <a:t>,  </a:t>
            </a:r>
            <a:r>
              <a:rPr lang="en-US" dirty="0" err="1">
                <a:latin typeface="Times New Roman" panose="02020603050405020304" pitchFamily="18" charset="0"/>
                <a:ea typeface="Times New Roman" panose="02020603050405020304" pitchFamily="18" charset="0"/>
                <a:cs typeface="Times New Roman" panose="02020603050405020304" pitchFamily="18" charset="0"/>
              </a:rPr>
              <a:t>Stentiford</a:t>
            </a:r>
            <a:r>
              <a:rPr lang="en-US" dirty="0">
                <a:latin typeface="Times New Roman" panose="02020603050405020304" pitchFamily="18" charset="0"/>
                <a:ea typeface="Times New Roman" panose="02020603050405020304" pitchFamily="18" charset="0"/>
                <a:cs typeface="Times New Roman" panose="02020603050405020304" pitchFamily="18" charset="0"/>
              </a:rPr>
              <a:t>, and Norwich, 2022</a:t>
            </a:r>
            <a:r>
              <a:rPr lang="en-IN" dirty="0">
                <a:latin typeface="Times New Roman" panose="02020603050405020304" pitchFamily="18" charset="0"/>
                <a:ea typeface="Times New Roman" panose="02020603050405020304" pitchFamily="18" charset="0"/>
                <a:cs typeface="Times New Roman" panose="02020603050405020304" pitchFamily="18" charset="0"/>
              </a:rPr>
              <a:t>).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28837340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6580909" y="0"/>
            <a:ext cx="5611090" cy="6858000"/>
          </a:xfrm>
          <a:prstGeom prst="rect">
            <a:avLst/>
          </a:prstGeom>
        </p:spPr>
      </p:pic>
      <p:sp>
        <p:nvSpPr>
          <p:cNvPr id="3" name="Rectangle 2"/>
          <p:cNvSpPr/>
          <p:nvPr/>
        </p:nvSpPr>
        <p:spPr>
          <a:xfrm>
            <a:off x="3671454" y="182540"/>
            <a:ext cx="8146473" cy="1224951"/>
          </a:xfrm>
          <a:prstGeom prst="rect">
            <a:avLst/>
          </a:prstGeom>
          <a:solidFill>
            <a:schemeClr val="accent4"/>
          </a:solidFill>
        </p:spPr>
        <p:txBody>
          <a:bodyPr wrap="square">
            <a:spAutoFit/>
          </a:bodyPr>
          <a:lstStyle/>
          <a:p>
            <a:pPr algn="just">
              <a:lnSpc>
                <a:spcPct val="115000"/>
              </a:lnSpc>
              <a:spcBef>
                <a:spcPts val="2000"/>
              </a:spcBef>
              <a:spcAft>
                <a:spcPts val="600"/>
              </a:spcAft>
            </a:pPr>
            <a:r>
              <a:rPr lang="en-IN" sz="3200" b="1" kern="0" dirty="0">
                <a:latin typeface="Times New Roman" panose="02020603050405020304" pitchFamily="18" charset="0"/>
                <a:ea typeface="Times New Roman" panose="02020603050405020304" pitchFamily="18" charset="0"/>
              </a:rPr>
              <a:t>Self-development through effective training and development</a:t>
            </a:r>
            <a:endParaRPr lang="en-IN" sz="3200" b="1" kern="0" dirty="0">
              <a:effectLst/>
              <a:latin typeface="Arial" panose="020B0604020202020204" pitchFamily="34" charset="0"/>
            </a:endParaRPr>
          </a:p>
        </p:txBody>
      </p:sp>
      <p:sp>
        <p:nvSpPr>
          <p:cNvPr id="4" name="Rectangle 3"/>
          <p:cNvSpPr/>
          <p:nvPr/>
        </p:nvSpPr>
        <p:spPr>
          <a:xfrm>
            <a:off x="207818" y="1748421"/>
            <a:ext cx="6096000" cy="3885936"/>
          </a:xfrm>
          <a:prstGeom prst="rect">
            <a:avLst/>
          </a:prstGeom>
          <a:solidFill>
            <a:schemeClr val="accent2">
              <a:lumMod val="40000"/>
              <a:lumOff val="60000"/>
            </a:schemeClr>
          </a:solidFill>
        </p:spPr>
        <p:txBody>
          <a:bodyPr>
            <a:spAutoFit/>
          </a:bodyPr>
          <a:lstStyle/>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Through effective training and development, self-development actually helped me to evolve as a better person (Clark et al., 2021).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I need to focus on my weaknesses and threats. At the same time, I will not ignore my strengths and opportunities.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As for my weakness, I will try my best to prioritise my tasks.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7270453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1561856" y="577340"/>
            <a:ext cx="2390398" cy="677750"/>
          </a:xfrm>
          <a:prstGeom prst="rect">
            <a:avLst/>
          </a:prstGeom>
          <a:solidFill>
            <a:schemeClr val="accent4">
              <a:lumMod val="20000"/>
              <a:lumOff val="80000"/>
            </a:schemeClr>
          </a:solidFill>
        </p:spPr>
        <p:txBody>
          <a:bodyPr wrap="none">
            <a:spAutoFit/>
          </a:bodyPr>
          <a:lstStyle/>
          <a:p>
            <a:pPr algn="just">
              <a:lnSpc>
                <a:spcPct val="115000"/>
              </a:lnSpc>
              <a:spcBef>
                <a:spcPts val="2000"/>
              </a:spcBef>
              <a:spcAft>
                <a:spcPts val="600"/>
              </a:spcAft>
            </a:pPr>
            <a:r>
              <a:rPr lang="en-IN" sz="3600" b="1" kern="0" dirty="0">
                <a:latin typeface="Times New Roman" panose="02020603050405020304" pitchFamily="18" charset="0"/>
                <a:ea typeface="Times New Roman" panose="02020603050405020304" pitchFamily="18" charset="0"/>
              </a:rPr>
              <a:t>Conclusion</a:t>
            </a:r>
            <a:endParaRPr lang="en-IN" sz="3600" b="1" kern="0" dirty="0">
              <a:effectLst/>
              <a:latin typeface="Arial" panose="020B0604020202020204" pitchFamily="34" charset="0"/>
            </a:endParaRPr>
          </a:p>
        </p:txBody>
      </p:sp>
      <p:sp>
        <p:nvSpPr>
          <p:cNvPr id="4" name="Rectangle 3"/>
          <p:cNvSpPr/>
          <p:nvPr/>
        </p:nvSpPr>
        <p:spPr>
          <a:xfrm>
            <a:off x="2202871" y="2039261"/>
            <a:ext cx="7980219" cy="3416320"/>
          </a:xfrm>
          <a:prstGeom prst="rect">
            <a:avLst/>
          </a:prstGeom>
          <a:solidFill>
            <a:srgbClr val="FFF2CC">
              <a:alpha val="69020"/>
            </a:srgbClr>
          </a:solidFill>
        </p:spPr>
        <p:txBody>
          <a:bodyPr wrap="square">
            <a:spAutoFit/>
          </a:bodyPr>
          <a:lstStyle/>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In any organisation it is quite required to have good approaches to human resources practice.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Human resources actually have some standards and norms while recruiting a potential candidate.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200000"/>
              </a:lnSpc>
              <a:spcAft>
                <a:spcPts val="0"/>
              </a:spcAft>
              <a:buFont typeface="Symbol" panose="05050102010706020507" pitchFamily="18" charset="2"/>
              <a:buChar char=""/>
            </a:pPr>
            <a:r>
              <a:rPr lang="en-IN" dirty="0">
                <a:latin typeface="Times New Roman" panose="02020603050405020304" pitchFamily="18" charset="0"/>
                <a:ea typeface="Times New Roman" panose="02020603050405020304" pitchFamily="18" charset="0"/>
                <a:cs typeface="Times New Roman" panose="02020603050405020304" pitchFamily="18" charset="0"/>
              </a:rPr>
              <a:t>They eventually try to develop new strategies in order to train and help the newly recruited employees. </a:t>
            </a:r>
            <a:endParaRPr lang="en-IN"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2110991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normAutofit fontScale="92500" lnSpcReduction="20000"/>
          </a:bodyPr>
          <a:lstStyle/>
          <a:p>
            <a:r>
              <a:rPr lang="en-IN" sz="1800" dirty="0">
                <a:latin typeface="Times New Roman" panose="02020603050405020304" pitchFamily="18" charset="0"/>
                <a:cs typeface="Times New Roman" panose="02020603050405020304" pitchFamily="18" charset="0"/>
              </a:rPr>
              <a:t>Anderson, R.J., Keagan‐Bull, R., Giles, J. and </a:t>
            </a:r>
            <a:r>
              <a:rPr lang="en-IN" sz="1800" dirty="0" err="1">
                <a:latin typeface="Times New Roman" panose="02020603050405020304" pitchFamily="18" charset="0"/>
                <a:cs typeface="Times New Roman" panose="02020603050405020304" pitchFamily="18" charset="0"/>
              </a:rPr>
              <a:t>Tuffrey‐Wijne</a:t>
            </a:r>
            <a:r>
              <a:rPr lang="en-IN" sz="1800" dirty="0">
                <a:latin typeface="Times New Roman" panose="02020603050405020304" pitchFamily="18" charset="0"/>
                <a:cs typeface="Times New Roman" panose="02020603050405020304" pitchFamily="18" charset="0"/>
              </a:rPr>
              <a:t>, I., (2022). “My name on the door by the Professor's name”: The process of recruiting a researcher with a learning disability at a UK university. </a:t>
            </a:r>
            <a:r>
              <a:rPr lang="en-IN" sz="1800" i="1" dirty="0">
                <a:latin typeface="Times New Roman" panose="02020603050405020304" pitchFamily="18" charset="0"/>
                <a:cs typeface="Times New Roman" panose="02020603050405020304" pitchFamily="18" charset="0"/>
              </a:rPr>
              <a:t>British Journal of Learning Disabilities</a:t>
            </a:r>
            <a:r>
              <a:rPr lang="en-IN" sz="1800" dirty="0">
                <a:latin typeface="Times New Roman" panose="02020603050405020304" pitchFamily="18" charset="0"/>
                <a:cs typeface="Times New Roman" panose="02020603050405020304" pitchFamily="18" charset="0"/>
              </a:rPr>
              <a:t>.</a:t>
            </a:r>
          </a:p>
          <a:p>
            <a:r>
              <a:rPr lang="en-IN" sz="1800" dirty="0">
                <a:latin typeface="Times New Roman" panose="02020603050405020304" pitchFamily="18" charset="0"/>
                <a:cs typeface="Times New Roman" panose="02020603050405020304" pitchFamily="18" charset="0"/>
              </a:rPr>
              <a:t>Clark, P.F., </a:t>
            </a:r>
            <a:r>
              <a:rPr lang="en-IN" sz="1800" dirty="0" err="1">
                <a:latin typeface="Times New Roman" panose="02020603050405020304" pitchFamily="18" charset="0"/>
                <a:cs typeface="Times New Roman" panose="02020603050405020304" pitchFamily="18" charset="0"/>
              </a:rPr>
              <a:t>Bamber</a:t>
            </a:r>
            <a:r>
              <a:rPr lang="en-IN" sz="1800" dirty="0">
                <a:latin typeface="Times New Roman" panose="02020603050405020304" pitchFamily="18" charset="0"/>
                <a:cs typeface="Times New Roman" panose="02020603050405020304" pitchFamily="18" charset="0"/>
              </a:rPr>
              <a:t>, G.J., Whitehead, P.V., </a:t>
            </a:r>
            <a:r>
              <a:rPr lang="en-IN" sz="1800" dirty="0" err="1">
                <a:latin typeface="Times New Roman" panose="02020603050405020304" pitchFamily="18" charset="0"/>
                <a:cs typeface="Times New Roman" panose="02020603050405020304" pitchFamily="18" charset="0"/>
              </a:rPr>
              <a:t>Gray</a:t>
            </a:r>
            <a:r>
              <a:rPr lang="en-IN" sz="1800" dirty="0">
                <a:latin typeface="Times New Roman" panose="02020603050405020304" pitchFamily="18" charset="0"/>
                <a:cs typeface="Times New Roman" panose="02020603050405020304" pitchFamily="18" charset="0"/>
              </a:rPr>
              <a:t>, L.S., Cockfield, S. and Gilbert, K., (2021). Does modernizing union administrative practices promote or hinder union revitalization? a comparative study of US, UK and Australian unions. </a:t>
            </a:r>
            <a:r>
              <a:rPr lang="en-IN" sz="1800" i="1" dirty="0">
                <a:latin typeface="Times New Roman" panose="02020603050405020304" pitchFamily="18" charset="0"/>
                <a:cs typeface="Times New Roman" panose="02020603050405020304" pitchFamily="18" charset="0"/>
              </a:rPr>
              <a:t>British Journal of Industrial Relations</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59</a:t>
            </a:r>
            <a:r>
              <a:rPr lang="en-IN" sz="1800" dirty="0">
                <a:latin typeface="Times New Roman" panose="02020603050405020304" pitchFamily="18" charset="0"/>
                <a:cs typeface="Times New Roman" panose="02020603050405020304" pitchFamily="18" charset="0"/>
              </a:rPr>
              <a:t>(2), pp.370-397.</a:t>
            </a:r>
          </a:p>
          <a:p>
            <a:r>
              <a:rPr lang="en-IN" sz="1800" dirty="0" err="1">
                <a:latin typeface="Times New Roman" panose="02020603050405020304" pitchFamily="18" charset="0"/>
                <a:cs typeface="Times New Roman" panose="02020603050405020304" pitchFamily="18" charset="0"/>
              </a:rPr>
              <a:t>Eissner</a:t>
            </a:r>
            <a:r>
              <a:rPr lang="en-IN" sz="1800" dirty="0">
                <a:latin typeface="Times New Roman" panose="02020603050405020304" pitchFamily="18" charset="0"/>
                <a:cs typeface="Times New Roman" panose="02020603050405020304" pitchFamily="18" charset="0"/>
              </a:rPr>
              <a:t>, S. and Gannon, J., (2018). Experiences of mentoring in the UK hospitality sector. </a:t>
            </a:r>
            <a:r>
              <a:rPr lang="en-IN" sz="1800" i="1" dirty="0">
                <a:latin typeface="Times New Roman" panose="02020603050405020304" pitchFamily="18" charset="0"/>
                <a:cs typeface="Times New Roman" panose="02020603050405020304" pitchFamily="18" charset="0"/>
              </a:rPr>
              <a:t>Journal of Human Resources in Hospitality &amp; Tourism</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17</a:t>
            </a:r>
            <a:r>
              <a:rPr lang="en-IN" sz="1800" dirty="0">
                <a:latin typeface="Times New Roman" panose="02020603050405020304" pitchFamily="18" charset="0"/>
                <a:cs typeface="Times New Roman" panose="02020603050405020304" pitchFamily="18" charset="0"/>
              </a:rPr>
              <a:t>(3), pp.296-313.</a:t>
            </a:r>
          </a:p>
          <a:p>
            <a:r>
              <a:rPr lang="en-IN" sz="1800" dirty="0" err="1">
                <a:latin typeface="Times New Roman" panose="02020603050405020304" pitchFamily="18" charset="0"/>
                <a:cs typeface="Times New Roman" panose="02020603050405020304" pitchFamily="18" charset="0"/>
              </a:rPr>
              <a:t>Koutsouris</a:t>
            </a:r>
            <a:r>
              <a:rPr lang="en-IN" sz="1800" dirty="0">
                <a:latin typeface="Times New Roman" panose="02020603050405020304" pitchFamily="18" charset="0"/>
                <a:cs typeface="Times New Roman" panose="02020603050405020304" pitchFamily="18" charset="0"/>
              </a:rPr>
              <a:t>, G., </a:t>
            </a:r>
            <a:r>
              <a:rPr lang="en-IN" sz="1800" dirty="0" err="1">
                <a:latin typeface="Times New Roman" panose="02020603050405020304" pitchFamily="18" charset="0"/>
                <a:cs typeface="Times New Roman" panose="02020603050405020304" pitchFamily="18" charset="0"/>
              </a:rPr>
              <a:t>Stentiford</a:t>
            </a:r>
            <a:r>
              <a:rPr lang="en-IN" sz="1800" dirty="0">
                <a:latin typeface="Times New Roman" panose="02020603050405020304" pitchFamily="18" charset="0"/>
                <a:cs typeface="Times New Roman" panose="02020603050405020304" pitchFamily="18" charset="0"/>
              </a:rPr>
              <a:t>, L. and Norwich, B., (2022). A critical exploration of inclusion policies of elite UK universities. </a:t>
            </a:r>
            <a:r>
              <a:rPr lang="en-IN" sz="1800" i="1" dirty="0">
                <a:latin typeface="Times New Roman" panose="02020603050405020304" pitchFamily="18" charset="0"/>
                <a:cs typeface="Times New Roman" panose="02020603050405020304" pitchFamily="18" charset="0"/>
              </a:rPr>
              <a:t>British Educational Research Journal</a:t>
            </a:r>
            <a:r>
              <a:rPr lang="en-IN" sz="1800" dirty="0">
                <a:latin typeface="Times New Roman" panose="02020603050405020304" pitchFamily="18" charset="0"/>
                <a:cs typeface="Times New Roman" panose="02020603050405020304" pitchFamily="18" charset="0"/>
              </a:rPr>
              <a:t>.</a:t>
            </a:r>
          </a:p>
          <a:p>
            <a:r>
              <a:rPr lang="en-IN" sz="1800" dirty="0" err="1">
                <a:latin typeface="Times New Roman" panose="02020603050405020304" pitchFamily="18" charset="0"/>
                <a:cs typeface="Times New Roman" panose="02020603050405020304" pitchFamily="18" charset="0"/>
              </a:rPr>
              <a:t>Mawson</a:t>
            </a:r>
            <a:r>
              <a:rPr lang="en-IN" sz="1800" dirty="0">
                <a:latin typeface="Times New Roman" panose="02020603050405020304" pitchFamily="18" charset="0"/>
                <a:cs typeface="Times New Roman" panose="02020603050405020304" pitchFamily="18" charset="0"/>
              </a:rPr>
              <a:t>, S. and </a:t>
            </a:r>
            <a:r>
              <a:rPr lang="en-IN" sz="1800" dirty="0" err="1">
                <a:latin typeface="Times New Roman" panose="02020603050405020304" pitchFamily="18" charset="0"/>
                <a:cs typeface="Times New Roman" panose="02020603050405020304" pitchFamily="18" charset="0"/>
              </a:rPr>
              <a:t>Kasem</a:t>
            </a:r>
            <a:r>
              <a:rPr lang="en-IN" sz="1800" dirty="0">
                <a:latin typeface="Times New Roman" panose="02020603050405020304" pitchFamily="18" charset="0"/>
                <a:cs typeface="Times New Roman" panose="02020603050405020304" pitchFamily="18" charset="0"/>
              </a:rPr>
              <a:t>, L., (2019). Exploring the entrepreneurial intentions of Syrian refugees in the UK. </a:t>
            </a:r>
            <a:r>
              <a:rPr lang="en-IN" sz="1800" i="1" dirty="0">
                <a:latin typeface="Times New Roman" panose="02020603050405020304" pitchFamily="18" charset="0"/>
                <a:cs typeface="Times New Roman" panose="02020603050405020304" pitchFamily="18" charset="0"/>
              </a:rPr>
              <a:t>International Journal of Entrepreneurial </a:t>
            </a:r>
            <a:r>
              <a:rPr lang="en-IN" sz="1800" i="1" dirty="0" err="1">
                <a:latin typeface="Times New Roman" panose="02020603050405020304" pitchFamily="18" charset="0"/>
                <a:cs typeface="Times New Roman" panose="02020603050405020304" pitchFamily="18" charset="0"/>
              </a:rPr>
              <a:t>Behavior</a:t>
            </a:r>
            <a:r>
              <a:rPr lang="en-IN" sz="1800" i="1" dirty="0">
                <a:latin typeface="Times New Roman" panose="02020603050405020304" pitchFamily="18" charset="0"/>
                <a:cs typeface="Times New Roman" panose="02020603050405020304" pitchFamily="18" charset="0"/>
              </a:rPr>
              <a:t> &amp; Research</a:t>
            </a:r>
            <a:r>
              <a:rPr lang="en-IN" sz="1800" dirty="0">
                <a:latin typeface="Times New Roman" panose="02020603050405020304" pitchFamily="18" charset="0"/>
                <a:cs typeface="Times New Roman" panose="02020603050405020304" pitchFamily="18" charset="0"/>
              </a:rPr>
              <a:t>.</a:t>
            </a:r>
          </a:p>
          <a:p>
            <a:r>
              <a:rPr lang="en-IN" sz="1800" dirty="0">
                <a:latin typeface="Times New Roman" panose="02020603050405020304" pitchFamily="18" charset="0"/>
                <a:cs typeface="Times New Roman" panose="02020603050405020304" pitchFamily="18" charset="0"/>
              </a:rPr>
              <a:t>Pollard, D., Harrison, C., Dodgson, S., Holland, M. and </a:t>
            </a:r>
            <a:r>
              <a:rPr lang="en-IN" sz="1800" dirty="0" err="1">
                <a:latin typeface="Times New Roman" panose="02020603050405020304" pitchFamily="18" charset="0"/>
                <a:cs typeface="Times New Roman" panose="02020603050405020304" pitchFamily="18" charset="0"/>
              </a:rPr>
              <a:t>Khair</a:t>
            </a:r>
            <a:r>
              <a:rPr lang="en-IN" sz="1800" dirty="0">
                <a:latin typeface="Times New Roman" panose="02020603050405020304" pitchFamily="18" charset="0"/>
                <a:cs typeface="Times New Roman" panose="02020603050405020304" pitchFamily="18" charset="0"/>
              </a:rPr>
              <a:t>, K., (2020). The UK haemophilia specialist nurse: Competencies fit for practice in the 21st century. </a:t>
            </a:r>
            <a:r>
              <a:rPr lang="en-IN" sz="1800" i="1" dirty="0">
                <a:latin typeface="Times New Roman" panose="02020603050405020304" pitchFamily="18" charset="0"/>
                <a:cs typeface="Times New Roman" panose="02020603050405020304" pitchFamily="18" charset="0"/>
              </a:rPr>
              <a:t>Haemophilia</a:t>
            </a:r>
            <a:r>
              <a:rPr lang="en-IN" sz="1800" dirty="0">
                <a:latin typeface="Times New Roman" panose="02020603050405020304" pitchFamily="18" charset="0"/>
                <a:cs typeface="Times New Roman" panose="02020603050405020304" pitchFamily="18" charset="0"/>
              </a:rPr>
              <a:t>, </a:t>
            </a:r>
            <a:r>
              <a:rPr lang="en-IN" sz="1800" i="1" dirty="0">
                <a:latin typeface="Times New Roman" panose="02020603050405020304" pitchFamily="18" charset="0"/>
                <a:cs typeface="Times New Roman" panose="02020603050405020304" pitchFamily="18" charset="0"/>
              </a:rPr>
              <a:t>26</a:t>
            </a:r>
            <a:r>
              <a:rPr lang="en-IN" sz="1800" dirty="0">
                <a:latin typeface="Times New Roman" panose="02020603050405020304" pitchFamily="18" charset="0"/>
                <a:cs typeface="Times New Roman" panose="02020603050405020304" pitchFamily="18" charset="0"/>
              </a:rPr>
              <a:t>(4), pp.622-630.</a:t>
            </a:r>
          </a:p>
        </p:txBody>
      </p:sp>
    </p:spTree>
    <p:extLst>
      <p:ext uri="{BB962C8B-B14F-4D97-AF65-F5344CB8AC3E}">
        <p14:creationId xmlns:p14="http://schemas.microsoft.com/office/powerpoint/2010/main" val="3287661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837473B0-CC2E-450A-ABE3-18F120FF3D39}">
                <a1611:picAttrSrcUrl xmlns:a1611="http://schemas.microsoft.com/office/drawing/2016/11/main" r:id="rId3"/>
              </a:ext>
            </a:extLst>
          </a:blip>
          <a:srcRect/>
          <a:stretch>
            <a:fillRect t="-9000" b="-9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163839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219</TotalTime>
  <Words>2097</Words>
  <Application>Microsoft Office PowerPoint</Application>
  <PresentationFormat>Ecran lat</PresentationFormat>
  <Paragraphs>106</Paragraphs>
  <Slides>13</Slides>
  <Notes>11</Notes>
  <HiddenSlides>0</HiddenSlides>
  <MMClips>0</MMClips>
  <ScaleCrop>false</ScaleCrop>
  <HeadingPairs>
    <vt:vector size="4" baseType="variant">
      <vt:variant>
        <vt:lpstr>Temă</vt:lpstr>
      </vt:variant>
      <vt:variant>
        <vt:i4>2</vt:i4>
      </vt:variant>
      <vt:variant>
        <vt:lpstr>Titluri diapozitive</vt:lpstr>
      </vt:variant>
      <vt:variant>
        <vt:i4>13</vt:i4>
      </vt:variant>
    </vt:vector>
  </HeadingPairs>
  <TitlesOfParts>
    <vt:vector size="15" baseType="lpstr">
      <vt:lpstr>Quotable</vt:lpstr>
      <vt:lpstr>Тема Office</vt:lpstr>
      <vt:lpstr>Prezentare PowerPoint</vt:lpstr>
      <vt:lpstr>Prezentare PowerPoint</vt:lpstr>
      <vt:lpstr>Introduction</vt:lpstr>
      <vt:lpstr>Background of Tesco</vt:lpstr>
      <vt:lpstr>Identification of knowledge</vt:lpstr>
      <vt:lpstr>Prezentare PowerPoint</vt:lpstr>
      <vt:lpstr>Prezentare PowerPoint</vt:lpstr>
      <vt:lpstr>Prezentare PowerPoint</vt:lpstr>
      <vt:lpstr>Prezentare PowerPoint</vt:lpstr>
      <vt:lpstr>Prezentare PowerPoint</vt:lpstr>
      <vt:lpstr>Prezentare PowerPoint</vt:lpstr>
      <vt:lpstr>References</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Andreea Scorpie</cp:lastModifiedBy>
  <cp:revision>21</cp:revision>
  <dcterms:created xsi:type="dcterms:W3CDTF">2022-10-29T13:29:16Z</dcterms:created>
  <dcterms:modified xsi:type="dcterms:W3CDTF">2022-11-24T10:55:17Z</dcterms:modified>
</cp:coreProperties>
</file>