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 id="2147483745" r:id="rId2"/>
  </p:sldMasterIdLst>
  <p:notesMasterIdLst>
    <p:notesMasterId r:id="rId30"/>
  </p:notesMasterIdLst>
  <p:sldIdLst>
    <p:sldId id="364" r:id="rId3"/>
    <p:sldId id="366" r:id="rId4"/>
    <p:sldId id="385" r:id="rId5"/>
    <p:sldId id="368" r:id="rId6"/>
    <p:sldId id="386" r:id="rId7"/>
    <p:sldId id="322" r:id="rId8"/>
    <p:sldId id="370" r:id="rId9"/>
    <p:sldId id="324" r:id="rId10"/>
    <p:sldId id="365" r:id="rId11"/>
    <p:sldId id="371" r:id="rId12"/>
    <p:sldId id="372" r:id="rId13"/>
    <p:sldId id="373" r:id="rId14"/>
    <p:sldId id="374" r:id="rId15"/>
    <p:sldId id="376" r:id="rId16"/>
    <p:sldId id="377" r:id="rId17"/>
    <p:sldId id="378" r:id="rId18"/>
    <p:sldId id="375" r:id="rId19"/>
    <p:sldId id="327" r:id="rId20"/>
    <p:sldId id="379" r:id="rId21"/>
    <p:sldId id="381" r:id="rId22"/>
    <p:sldId id="380" r:id="rId23"/>
    <p:sldId id="328" r:id="rId24"/>
    <p:sldId id="329" r:id="rId25"/>
    <p:sldId id="383" r:id="rId26"/>
    <p:sldId id="384" r:id="rId27"/>
    <p:sldId id="256" r:id="rId28"/>
    <p:sldId id="369"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A69884F-CB89-4A32-994D-F6589D26EC95}">
          <p14:sldIdLst>
            <p14:sldId id="364"/>
            <p14:sldId id="366"/>
            <p14:sldId id="385"/>
            <p14:sldId id="368"/>
            <p14:sldId id="386"/>
            <p14:sldId id="322"/>
            <p14:sldId id="370"/>
            <p14:sldId id="324"/>
            <p14:sldId id="365"/>
            <p14:sldId id="371"/>
            <p14:sldId id="372"/>
            <p14:sldId id="373"/>
            <p14:sldId id="374"/>
            <p14:sldId id="376"/>
            <p14:sldId id="377"/>
            <p14:sldId id="378"/>
            <p14:sldId id="375"/>
            <p14:sldId id="327"/>
            <p14:sldId id="379"/>
            <p14:sldId id="381"/>
            <p14:sldId id="380"/>
            <p14:sldId id="328"/>
            <p14:sldId id="329"/>
            <p14:sldId id="383"/>
            <p14:sldId id="384"/>
            <p14:sldId id="256"/>
            <p14:sldId id="36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14" autoAdjust="0"/>
    <p:restoredTop sz="94660"/>
  </p:normalViewPr>
  <p:slideViewPr>
    <p:cSldViewPr snapToGrid="0">
      <p:cViewPr varScale="1">
        <p:scale>
          <a:sx n="86" d="100"/>
          <a:sy n="86" d="100"/>
        </p:scale>
        <p:origin x="207"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8" Type="http://schemas.openxmlformats.org/officeDocument/2006/relationships/slide" Target="slides/slide6.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E18833-37C3-EB4C-AD7C-DA046DD2F95B}" type="doc">
      <dgm:prSet loTypeId="urn:microsoft.com/office/officeart/2005/8/layout/radial5" loCatId="" qsTypeId="urn:microsoft.com/office/officeart/2005/8/quickstyle/simple1" qsCatId="simple" csTypeId="urn:microsoft.com/office/officeart/2005/8/colors/colorful1" csCatId="colorful" phldr="1"/>
      <dgm:spPr/>
      <dgm:t>
        <a:bodyPr/>
        <a:lstStyle/>
        <a:p>
          <a:endParaRPr lang="en-GB"/>
        </a:p>
      </dgm:t>
    </dgm:pt>
    <dgm:pt modelId="{3B6133AB-C4FC-D641-9F00-6941F42F4CC9}">
      <dgm:prSet phldrT="[Text]" custT="1"/>
      <dgm:spPr/>
      <dgm:t>
        <a:bodyPr/>
        <a:lstStyle/>
        <a:p>
          <a:r>
            <a:rPr lang="cy-GB" sz="1400" noProof="0" dirty="0">
              <a:solidFill>
                <a:schemeClr val="tx1"/>
              </a:solidFill>
              <a:latin typeface="Arial" panose="020B0604020202020204" pitchFamily="34" charset="0"/>
              <a:cs typeface="Arial" panose="020B0604020202020204" pitchFamily="34" charset="0"/>
            </a:rPr>
            <a:t>Ffactorau o fewn cymdeithas sy’n achosi gwahaniaethu</a:t>
          </a:r>
        </a:p>
      </dgm:t>
    </dgm:pt>
    <dgm:pt modelId="{25131662-0D03-0D41-AB54-B8AE510C2977}" type="parTrans" cxnId="{46F606F3-E0D4-2048-BA82-C24E411C52C6}">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108CA073-1761-674B-89BD-608B254E22F0}" type="sibTrans" cxnId="{46F606F3-E0D4-2048-BA82-C24E411C52C6}">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ADE0421F-9753-C447-9C36-DBB5F0B598D8}">
      <dgm:prSet phldrT="[Text]" custT="1"/>
      <dgm:spPr/>
      <dgm:t>
        <a:bodyPr/>
        <a:lstStyle/>
        <a:p>
          <a:r>
            <a:rPr lang="cy-GB" sz="1400" noProof="0" dirty="0">
              <a:solidFill>
                <a:schemeClr val="tx1"/>
              </a:solidFill>
              <a:latin typeface="Arial" panose="020B0604020202020204" pitchFamily="34" charset="0"/>
              <a:cs typeface="Arial" panose="020B0604020202020204" pitchFamily="34" charset="0"/>
            </a:rPr>
            <a:t>Tlodi</a:t>
          </a:r>
          <a:r>
            <a:rPr lang="en-GB" sz="1400" dirty="0">
              <a:solidFill>
                <a:schemeClr val="tx1"/>
              </a:solidFill>
              <a:latin typeface="Arial" panose="020B0604020202020204" pitchFamily="34" charset="0"/>
              <a:cs typeface="Arial" panose="020B0604020202020204" pitchFamily="34" charset="0"/>
            </a:rPr>
            <a:t>	</a:t>
          </a:r>
        </a:p>
      </dgm:t>
    </dgm:pt>
    <dgm:pt modelId="{6EA82B1C-0036-D347-88A7-60BEE74D9DC9}" type="parTrans" cxnId="{DEA7763C-335B-6F40-9568-2D5AAF35BBBB}">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35A9BB21-9325-CD4D-A937-24F7A42DB867}" type="sibTrans" cxnId="{DEA7763C-335B-6F40-9568-2D5AAF35BBBB}">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4514C8B9-F219-0147-8802-53DEB57965FE}">
      <dgm:prSet phldrT="[Text]" custT="1"/>
      <dgm:spPr/>
      <dgm:t>
        <a:bodyPr/>
        <a:lstStyle/>
        <a:p>
          <a:r>
            <a:rPr lang="cy-GB" sz="1400" noProof="0" dirty="0">
              <a:solidFill>
                <a:schemeClr val="tx1"/>
              </a:solidFill>
              <a:latin typeface="Arial" panose="020B0604020202020204" pitchFamily="34" charset="0"/>
              <a:cs typeface="Arial" panose="020B0604020202020204" pitchFamily="34" charset="0"/>
            </a:rPr>
            <a:t>Diffyg addysg ddefnyddiol</a:t>
          </a:r>
        </a:p>
      </dgm:t>
    </dgm:pt>
    <dgm:pt modelId="{9F47AF58-E595-C242-BBBA-A5826657FD94}" type="parTrans" cxnId="{A2C8FB3F-AA83-444A-BEF8-E437A6E5C944}">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499A173E-4977-8045-BD25-7EE67A1B8803}" type="sibTrans" cxnId="{A2C8FB3F-AA83-444A-BEF8-E437A6E5C944}">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6788A7E-4591-DB46-B232-16884F2A366C}">
      <dgm:prSet phldrT="[Text]" custT="1"/>
      <dgm:spPr/>
      <dgm:t>
        <a:bodyPr/>
        <a:lstStyle/>
        <a:p>
          <a:r>
            <a:rPr lang="cy-GB" sz="1400" noProof="0" dirty="0">
              <a:solidFill>
                <a:schemeClr val="tx1"/>
              </a:solidFill>
              <a:latin typeface="Arial" panose="020B0604020202020204" pitchFamily="34" charset="0"/>
              <a:cs typeface="Arial" panose="020B0604020202020204" pitchFamily="34" charset="0"/>
            </a:rPr>
            <a:t>Rhagdybiaethau</a:t>
          </a:r>
        </a:p>
      </dgm:t>
    </dgm:pt>
    <dgm:pt modelId="{3F17AC0C-2C47-514D-AB75-9F837ABCADCA}" type="parTrans" cxnId="{9CF81C21-4C72-BF48-8811-8A91AFC67804}">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3C794D13-CB98-4742-ABE2-05E6FC725F4D}" type="sibTrans" cxnId="{9CF81C21-4C72-BF48-8811-8A91AFC67804}">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62B3AA87-4501-2A42-AF86-ED8D1DECE711}">
      <dgm:prSet phldrT="[Text]" custT="1"/>
      <dgm:spPr/>
      <dgm:t>
        <a:bodyPr/>
        <a:lstStyle/>
        <a:p>
          <a:r>
            <a:rPr lang="cy-GB" sz="1400" noProof="0" dirty="0">
              <a:solidFill>
                <a:schemeClr val="tx1"/>
              </a:solidFill>
              <a:latin typeface="Arial" panose="020B0604020202020204" pitchFamily="34" charset="0"/>
              <a:cs typeface="Arial" panose="020B0604020202020204" pitchFamily="34" charset="0"/>
            </a:rPr>
            <a:t>Gwahaniaethu mewn cyflogaeth</a:t>
          </a:r>
        </a:p>
      </dgm:t>
    </dgm:pt>
    <dgm:pt modelId="{C6A84DD4-9B71-C941-A095-3DD499AD5808}" type="parTrans" cxnId="{10199F5D-4FB3-E34E-8D2B-CBC6B0A1DBE7}">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0513A73B-CE92-BE4A-AD4A-C13670610759}" type="sibTrans" cxnId="{10199F5D-4FB3-E34E-8D2B-CBC6B0A1DBE7}">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80C66523-DF04-944C-9C6E-9350ED925AF4}">
      <dgm:prSet custT="1"/>
      <dgm:spPr/>
      <dgm:t>
        <a:bodyPr/>
        <a:lstStyle/>
        <a:p>
          <a:r>
            <a:rPr lang="cy-GB" sz="1400" noProof="0" dirty="0">
              <a:solidFill>
                <a:schemeClr val="tx1"/>
              </a:solidFill>
              <a:latin typeface="Arial" panose="020B0604020202020204" pitchFamily="34" charset="0"/>
              <a:cs typeface="Arial" panose="020B0604020202020204" pitchFamily="34" charset="0"/>
            </a:rPr>
            <a:t>Dibrisio</a:t>
          </a:r>
        </a:p>
      </dgm:t>
    </dgm:pt>
    <dgm:pt modelId="{44A7619D-98AD-DA43-A383-05D4D4375D50}" type="parTrans" cxnId="{888A1165-E510-A24E-A49C-41065F303555}">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7BC2FF7B-864A-C147-A4AB-AF12B9D1B6D8}" type="sibTrans" cxnId="{888A1165-E510-A24E-A49C-41065F303555}">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B9402A85-C5C2-4A4F-82BE-0227EB301B12}">
      <dgm:prSet custT="1"/>
      <dgm:spPr/>
      <dgm:t>
        <a:bodyPr/>
        <a:lstStyle/>
        <a:p>
          <a:r>
            <a:rPr lang="cy-GB" sz="1400" noProof="0" dirty="0">
              <a:solidFill>
                <a:schemeClr val="tx1"/>
              </a:solidFill>
              <a:latin typeface="Arial" panose="020B0604020202020204" pitchFamily="34" charset="0"/>
              <a:cs typeface="Arial" panose="020B0604020202020204" pitchFamily="34" charset="0"/>
            </a:rPr>
            <a:t>Ddim yn rhagweld anghenion</a:t>
          </a:r>
        </a:p>
      </dgm:t>
    </dgm:pt>
    <dgm:pt modelId="{DCB4D0E4-E069-034B-85F1-B8E2BB3BD127}" type="parTrans" cxnId="{3B6D0C81-EB9A-7044-A8FF-27B21BB8EE29}">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798E1D2-6CF2-794E-860B-EF10BD42E1F1}" type="sibTrans" cxnId="{3B6D0C81-EB9A-7044-A8FF-27B21BB8EE29}">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FFD94C0-6BC0-434D-A389-F715AB21C75D}">
      <dgm:prSet custT="1"/>
      <dgm:spPr/>
      <dgm:t>
        <a:bodyPr/>
        <a:lstStyle/>
        <a:p>
          <a:r>
            <a:rPr lang="cy-GB" sz="1400" noProof="0" dirty="0">
              <a:solidFill>
                <a:schemeClr val="tx1"/>
              </a:solidFill>
              <a:latin typeface="Arial" panose="020B0604020202020204" pitchFamily="34" charset="0"/>
              <a:cs typeface="Arial" panose="020B0604020202020204" pitchFamily="34" charset="0"/>
            </a:rPr>
            <a:t>Gwybodaeth anhygyrch</a:t>
          </a:r>
        </a:p>
      </dgm:t>
    </dgm:pt>
    <dgm:pt modelId="{88B5BA9B-5D6E-0E4B-B1B7-BC57CC834B4E}" type="parTrans" cxnId="{AA9F9802-A359-F042-A000-9F9F451BD195}">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B89671D1-CE93-3B49-8021-A23DD00E27DE}" type="sibTrans" cxnId="{AA9F9802-A359-F042-A000-9F9F451BD195}">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04440A3-72F7-614C-8A18-678C404E6CA2}">
      <dgm:prSet custT="1"/>
      <dgm:spPr/>
      <dgm:t>
        <a:bodyPr/>
        <a:lstStyle/>
        <a:p>
          <a:r>
            <a:rPr lang="cy-GB" sz="1400" noProof="0" dirty="0">
              <a:solidFill>
                <a:schemeClr val="tx1"/>
              </a:solidFill>
              <a:latin typeface="Arial" panose="020B0604020202020204" pitchFamily="34" charset="0"/>
              <a:cs typeface="Arial" panose="020B0604020202020204" pitchFamily="34" charset="0"/>
            </a:rPr>
            <a:t>Rhagfarn</a:t>
          </a:r>
        </a:p>
      </dgm:t>
    </dgm:pt>
    <dgm:pt modelId="{5ABB2651-E0EA-C047-9AC4-15B8B31FD6EA}" type="parTrans" cxnId="{2A82C2B7-4A97-F548-AE2B-54B382067663}">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C3BC0A39-F7BD-9448-8FC7-18D05026CBC8}" type="sibTrans" cxnId="{2A82C2B7-4A97-F548-AE2B-54B382067663}">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8574C003-0F01-0B4E-A7B8-6BDA9D5C2F20}">
      <dgm:prSet custT="1"/>
      <dgm:spPr/>
      <dgm:t>
        <a:bodyPr/>
        <a:lstStyle/>
        <a:p>
          <a:r>
            <a:rPr lang="cy-GB" sz="1400" noProof="0" dirty="0">
              <a:solidFill>
                <a:schemeClr val="tx1"/>
              </a:solidFill>
              <a:latin typeface="Arial" panose="020B0604020202020204" pitchFamily="34" charset="0"/>
              <a:cs typeface="Arial" panose="020B0604020202020204" pitchFamily="34" charset="0"/>
            </a:rPr>
            <a:t>Cludiant anhygyrch</a:t>
          </a:r>
        </a:p>
      </dgm:t>
    </dgm:pt>
    <dgm:pt modelId="{D80AECA8-B670-2247-9C7C-9F5AC5907357}" type="parTrans" cxnId="{BDAAD328-C1F3-A14C-AD5F-1CAD7D988A07}">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EA987CC-5E5E-FA4E-BBD3-3637DAA58426}" type="sibTrans" cxnId="{BDAAD328-C1F3-A14C-AD5F-1CAD7D988A07}">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32E4984-5319-C847-841D-DEE863C36051}">
      <dgm:prSet custT="1"/>
      <dgm:spPr/>
      <dgm:t>
        <a:bodyPr/>
        <a:lstStyle/>
        <a:p>
          <a:r>
            <a:rPr lang="cy-GB" sz="1400" noProof="0" dirty="0">
              <a:solidFill>
                <a:schemeClr val="tx1"/>
              </a:solidFill>
              <a:latin typeface="Arial" panose="020B0604020202020204" pitchFamily="34" charset="0"/>
              <a:cs typeface="Arial" panose="020B0604020202020204" pitchFamily="34" charset="0"/>
            </a:rPr>
            <a:t>Gwasanaethau ar wahân</a:t>
          </a:r>
        </a:p>
      </dgm:t>
    </dgm:pt>
    <dgm:pt modelId="{A18F01C8-4FA2-6D40-A8CB-CE85F6EE8E9F}" type="parTrans" cxnId="{97E40D84-A181-B047-898E-759387CFFCA5}">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888CDDA6-822C-9540-9DB0-A7594E0EAC4D}" type="sibTrans" cxnId="{97E40D84-A181-B047-898E-759387CFFCA5}">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4E16AC72-183E-664C-99A7-D502E55930A1}">
      <dgm:prSet custT="1"/>
      <dgm:spPr/>
      <dgm:t>
        <a:bodyPr/>
        <a:lstStyle/>
        <a:p>
          <a:r>
            <a:rPr lang="cy-GB" sz="1400" noProof="0" dirty="0">
              <a:solidFill>
                <a:schemeClr val="tx1"/>
              </a:solidFill>
              <a:latin typeface="Arial" panose="020B0604020202020204" pitchFamily="34" charset="0"/>
              <a:cs typeface="Arial" panose="020B0604020202020204" pitchFamily="34" charset="0"/>
            </a:rPr>
            <a:t>Credu yn y model meddygol</a:t>
          </a:r>
        </a:p>
      </dgm:t>
    </dgm:pt>
    <dgm:pt modelId="{7F655178-1093-5548-9F6C-FE5E299EDB84}" type="parTrans" cxnId="{C71A309F-2412-DF47-8046-8C0F9F66C078}">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597E26E7-E307-BB43-9B83-038EF23EBB1D}" type="sibTrans" cxnId="{C71A309F-2412-DF47-8046-8C0F9F66C078}">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74684761-3BF3-AE42-8D7E-2568403B86E3}" type="pres">
      <dgm:prSet presAssocID="{A3E18833-37C3-EB4C-AD7C-DA046DD2F95B}" presName="Name0" presStyleCnt="0">
        <dgm:presLayoutVars>
          <dgm:chMax val="1"/>
          <dgm:dir/>
          <dgm:animLvl val="ctr"/>
          <dgm:resizeHandles val="exact"/>
        </dgm:presLayoutVars>
      </dgm:prSet>
      <dgm:spPr/>
    </dgm:pt>
    <dgm:pt modelId="{A07782B4-FBB5-544D-899F-5E482F8608DC}" type="pres">
      <dgm:prSet presAssocID="{3B6133AB-C4FC-D641-9F00-6941F42F4CC9}" presName="centerShape" presStyleLbl="node0" presStyleIdx="0" presStyleCnt="1" custScaleX="190420" custScaleY="123170"/>
      <dgm:spPr/>
    </dgm:pt>
    <dgm:pt modelId="{3417B4BE-DA68-124E-A500-F8E75C4799AD}" type="pres">
      <dgm:prSet presAssocID="{6EA82B1C-0036-D347-88A7-60BEE74D9DC9}" presName="parTrans" presStyleLbl="sibTrans2D1" presStyleIdx="0" presStyleCnt="11"/>
      <dgm:spPr/>
    </dgm:pt>
    <dgm:pt modelId="{0164FD56-08E8-1740-B4FF-A24B068066AC}" type="pres">
      <dgm:prSet presAssocID="{6EA82B1C-0036-D347-88A7-60BEE74D9DC9}" presName="connectorText" presStyleLbl="sibTrans2D1" presStyleIdx="0" presStyleCnt="11"/>
      <dgm:spPr/>
    </dgm:pt>
    <dgm:pt modelId="{B4F08250-A92B-B54D-A719-756E4B0216EB}" type="pres">
      <dgm:prSet presAssocID="{ADE0421F-9753-C447-9C36-DBB5F0B598D8}" presName="node" presStyleLbl="node1" presStyleIdx="0" presStyleCnt="11" custScaleX="174262" custScaleY="71796" custRadScaleRad="105515" custRadScaleInc="6087">
        <dgm:presLayoutVars>
          <dgm:bulletEnabled val="1"/>
        </dgm:presLayoutVars>
      </dgm:prSet>
      <dgm:spPr/>
    </dgm:pt>
    <dgm:pt modelId="{2469D50C-74D8-8148-B1D7-96E98CC3B110}" type="pres">
      <dgm:prSet presAssocID="{9F47AF58-E595-C242-BBBA-A5826657FD94}" presName="parTrans" presStyleLbl="sibTrans2D1" presStyleIdx="1" presStyleCnt="11" custLinFactNeighborX="-27763" custLinFactNeighborY="-20487"/>
      <dgm:spPr/>
    </dgm:pt>
    <dgm:pt modelId="{E686F251-E3D6-3049-8F2C-DC430E375FD8}" type="pres">
      <dgm:prSet presAssocID="{9F47AF58-E595-C242-BBBA-A5826657FD94}" presName="connectorText" presStyleLbl="sibTrans2D1" presStyleIdx="1" presStyleCnt="11"/>
      <dgm:spPr/>
    </dgm:pt>
    <dgm:pt modelId="{49479958-CAD9-FD40-B7BF-B36972ADA0DB}" type="pres">
      <dgm:prSet presAssocID="{4514C8B9-F219-0147-8802-53DEB57965FE}" presName="node" presStyleLbl="node1" presStyleIdx="1" presStyleCnt="11" custScaleX="218772" custScaleY="71647" custRadScaleRad="139802" custRadScaleInc="116859">
        <dgm:presLayoutVars>
          <dgm:bulletEnabled val="1"/>
        </dgm:presLayoutVars>
      </dgm:prSet>
      <dgm:spPr/>
    </dgm:pt>
    <dgm:pt modelId="{B761C454-B623-C845-BE03-7DA909FE7518}" type="pres">
      <dgm:prSet presAssocID="{3F17AC0C-2C47-514D-AB75-9F837ABCADCA}" presName="parTrans" presStyleLbl="sibTrans2D1" presStyleIdx="2" presStyleCnt="11"/>
      <dgm:spPr/>
    </dgm:pt>
    <dgm:pt modelId="{D74AEBA2-B0A3-DC42-9DD3-8B7C7380F986}" type="pres">
      <dgm:prSet presAssocID="{3F17AC0C-2C47-514D-AB75-9F837ABCADCA}" presName="connectorText" presStyleLbl="sibTrans2D1" presStyleIdx="2" presStyleCnt="11"/>
      <dgm:spPr/>
    </dgm:pt>
    <dgm:pt modelId="{7DFF7EBD-CC1D-4B49-94EB-15BE2AA7294B}" type="pres">
      <dgm:prSet presAssocID="{D6788A7E-4591-DB46-B232-16884F2A366C}" presName="node" presStyleLbl="node1" presStyleIdx="2" presStyleCnt="11" custScaleX="206833" custScaleY="68973" custRadScaleRad="143962" custRadScaleInc="75751">
        <dgm:presLayoutVars>
          <dgm:bulletEnabled val="1"/>
        </dgm:presLayoutVars>
      </dgm:prSet>
      <dgm:spPr/>
    </dgm:pt>
    <dgm:pt modelId="{E5E19900-E410-CC4E-B779-2132FF7F8FAC}" type="pres">
      <dgm:prSet presAssocID="{C6A84DD4-9B71-C941-A095-3DD499AD5808}" presName="parTrans" presStyleLbl="sibTrans2D1" presStyleIdx="3" presStyleCnt="11"/>
      <dgm:spPr/>
    </dgm:pt>
    <dgm:pt modelId="{927121DE-9DC6-0446-84CC-D6664519C120}" type="pres">
      <dgm:prSet presAssocID="{C6A84DD4-9B71-C941-A095-3DD499AD5808}" presName="connectorText" presStyleLbl="sibTrans2D1" presStyleIdx="3" presStyleCnt="11"/>
      <dgm:spPr/>
    </dgm:pt>
    <dgm:pt modelId="{8F54A091-915A-CF4E-9ADB-5B17C6814509}" type="pres">
      <dgm:prSet presAssocID="{62B3AA87-4501-2A42-AF86-ED8D1DECE711}" presName="node" presStyleLbl="node1" presStyleIdx="3" presStyleCnt="11" custScaleX="211892" custRadScaleRad="145604" custRadScaleInc="36929">
        <dgm:presLayoutVars>
          <dgm:bulletEnabled val="1"/>
        </dgm:presLayoutVars>
      </dgm:prSet>
      <dgm:spPr/>
    </dgm:pt>
    <dgm:pt modelId="{5AB0240A-3362-0E49-AE09-A3CE9AD24816}" type="pres">
      <dgm:prSet presAssocID="{44A7619D-98AD-DA43-A383-05D4D4375D50}" presName="parTrans" presStyleLbl="sibTrans2D1" presStyleIdx="4" presStyleCnt="11"/>
      <dgm:spPr/>
    </dgm:pt>
    <dgm:pt modelId="{8477399F-555D-C743-8A84-7079756943A7}" type="pres">
      <dgm:prSet presAssocID="{44A7619D-98AD-DA43-A383-05D4D4375D50}" presName="connectorText" presStyleLbl="sibTrans2D1" presStyleIdx="4" presStyleCnt="11"/>
      <dgm:spPr/>
    </dgm:pt>
    <dgm:pt modelId="{FEE7EED3-5EAA-B342-A86E-10F442DA8501}" type="pres">
      <dgm:prSet presAssocID="{80C66523-DF04-944C-9C6E-9350ED925AF4}" presName="node" presStyleLbl="node1" presStyleIdx="4" presStyleCnt="11" custScaleX="145315" custScaleY="61307" custRadScaleRad="123338" custRadScaleInc="-11758">
        <dgm:presLayoutVars>
          <dgm:bulletEnabled val="1"/>
        </dgm:presLayoutVars>
      </dgm:prSet>
      <dgm:spPr/>
    </dgm:pt>
    <dgm:pt modelId="{60B86ADF-4BE1-6E42-A523-25DB577C2C76}" type="pres">
      <dgm:prSet presAssocID="{DCB4D0E4-E069-034B-85F1-B8E2BB3BD127}" presName="parTrans" presStyleLbl="sibTrans2D1" presStyleIdx="5" presStyleCnt="11"/>
      <dgm:spPr/>
    </dgm:pt>
    <dgm:pt modelId="{8809029B-8814-554D-88A2-007BDFE84964}" type="pres">
      <dgm:prSet presAssocID="{DCB4D0E4-E069-034B-85F1-B8E2BB3BD127}" presName="connectorText" presStyleLbl="sibTrans2D1" presStyleIdx="5" presStyleCnt="11"/>
      <dgm:spPr/>
    </dgm:pt>
    <dgm:pt modelId="{336E11E7-0CF3-F846-AEE2-4A62C2D8B8D7}" type="pres">
      <dgm:prSet presAssocID="{B9402A85-C5C2-4A4F-82BE-0227EB301B12}" presName="node" presStyleLbl="node1" presStyleIdx="5" presStyleCnt="11" custScaleX="163406" custScaleY="75005" custRadScaleRad="99105" custRadScaleInc="27882">
        <dgm:presLayoutVars>
          <dgm:bulletEnabled val="1"/>
        </dgm:presLayoutVars>
      </dgm:prSet>
      <dgm:spPr/>
    </dgm:pt>
    <dgm:pt modelId="{CDD4B3A0-7FF0-D148-B59A-EF7EDED172FD}" type="pres">
      <dgm:prSet presAssocID="{88B5BA9B-5D6E-0E4B-B1B7-BC57CC834B4E}" presName="parTrans" presStyleLbl="sibTrans2D1" presStyleIdx="6" presStyleCnt="11"/>
      <dgm:spPr/>
    </dgm:pt>
    <dgm:pt modelId="{6AF09AC8-A896-7846-8831-E6837C2D5B4D}" type="pres">
      <dgm:prSet presAssocID="{88B5BA9B-5D6E-0E4B-B1B7-BC57CC834B4E}" presName="connectorText" presStyleLbl="sibTrans2D1" presStyleIdx="6" presStyleCnt="11"/>
      <dgm:spPr/>
    </dgm:pt>
    <dgm:pt modelId="{6DCE047D-5C8E-F942-9D65-19600342D0F1}" type="pres">
      <dgm:prSet presAssocID="{DFFD94C0-6BC0-434D-A389-F715AB21C75D}" presName="node" presStyleLbl="node1" presStyleIdx="6" presStyleCnt="11" custScaleX="167200" custRadScaleRad="113267" custRadScaleInc="111206">
        <dgm:presLayoutVars>
          <dgm:bulletEnabled val="1"/>
        </dgm:presLayoutVars>
      </dgm:prSet>
      <dgm:spPr/>
    </dgm:pt>
    <dgm:pt modelId="{C45C81A2-6CD2-D64C-A367-20547DAFEA9F}" type="pres">
      <dgm:prSet presAssocID="{5ABB2651-E0EA-C047-9AC4-15B8B31FD6EA}" presName="parTrans" presStyleLbl="sibTrans2D1" presStyleIdx="7" presStyleCnt="11"/>
      <dgm:spPr/>
    </dgm:pt>
    <dgm:pt modelId="{CEF99DEB-C34A-B444-81AC-7B11302CC4E8}" type="pres">
      <dgm:prSet presAssocID="{5ABB2651-E0EA-C047-9AC4-15B8B31FD6EA}" presName="connectorText" presStyleLbl="sibTrans2D1" presStyleIdx="7" presStyleCnt="11"/>
      <dgm:spPr/>
    </dgm:pt>
    <dgm:pt modelId="{400FA35A-785B-DA48-8705-2B98AEA42EBF}" type="pres">
      <dgm:prSet presAssocID="{D04440A3-72F7-614C-8A18-678C404E6CA2}" presName="node" presStyleLbl="node1" presStyleIdx="7" presStyleCnt="11" custScaleX="134341" custScaleY="82934" custRadScaleRad="143388" custRadScaleInc="86500">
        <dgm:presLayoutVars>
          <dgm:bulletEnabled val="1"/>
        </dgm:presLayoutVars>
      </dgm:prSet>
      <dgm:spPr/>
    </dgm:pt>
    <dgm:pt modelId="{D78F8583-E16D-B546-ABE7-630565611B69}" type="pres">
      <dgm:prSet presAssocID="{D80AECA8-B670-2247-9C7C-9F5AC5907357}" presName="parTrans" presStyleLbl="sibTrans2D1" presStyleIdx="8" presStyleCnt="11"/>
      <dgm:spPr/>
    </dgm:pt>
    <dgm:pt modelId="{56AA3CEC-8F26-644F-8A03-D264EF08A338}" type="pres">
      <dgm:prSet presAssocID="{D80AECA8-B670-2247-9C7C-9F5AC5907357}" presName="connectorText" presStyleLbl="sibTrans2D1" presStyleIdx="8" presStyleCnt="11"/>
      <dgm:spPr/>
    </dgm:pt>
    <dgm:pt modelId="{EFE373BB-76DF-3043-B3A0-52486C3169D9}" type="pres">
      <dgm:prSet presAssocID="{8574C003-0F01-0B4E-A7B8-6BDA9D5C2F20}" presName="node" presStyleLbl="node1" presStyleIdx="8" presStyleCnt="11" custScaleX="160355" custRadScaleRad="147858" custRadScaleInc="7319">
        <dgm:presLayoutVars>
          <dgm:bulletEnabled val="1"/>
        </dgm:presLayoutVars>
      </dgm:prSet>
      <dgm:spPr/>
    </dgm:pt>
    <dgm:pt modelId="{47167560-3942-7243-BFE3-4D1F37D48D0C}" type="pres">
      <dgm:prSet presAssocID="{A18F01C8-4FA2-6D40-A8CB-CE85F6EE8E9F}" presName="parTrans" presStyleLbl="sibTrans2D1" presStyleIdx="9" presStyleCnt="11"/>
      <dgm:spPr/>
    </dgm:pt>
    <dgm:pt modelId="{75E8814C-A58F-184A-AC4E-355B7643B9E9}" type="pres">
      <dgm:prSet presAssocID="{A18F01C8-4FA2-6D40-A8CB-CE85F6EE8E9F}" presName="connectorText" presStyleLbl="sibTrans2D1" presStyleIdx="9" presStyleCnt="11"/>
      <dgm:spPr/>
    </dgm:pt>
    <dgm:pt modelId="{A12FC57E-5566-FF40-A393-A10D9EE509C8}" type="pres">
      <dgm:prSet presAssocID="{D32E4984-5319-C847-841D-DEE863C36051}" presName="node" presStyleLbl="node1" presStyleIdx="9" presStyleCnt="11" custScaleX="171327" custRadScaleRad="150364" custRadScaleInc="-67783">
        <dgm:presLayoutVars>
          <dgm:bulletEnabled val="1"/>
        </dgm:presLayoutVars>
      </dgm:prSet>
      <dgm:spPr/>
    </dgm:pt>
    <dgm:pt modelId="{26B58ADA-373E-7844-ACED-709D9E8AC245}" type="pres">
      <dgm:prSet presAssocID="{7F655178-1093-5548-9F6C-FE5E299EDB84}" presName="parTrans" presStyleLbl="sibTrans2D1" presStyleIdx="10" presStyleCnt="11" custLinFactNeighborX="16032" custLinFactNeighborY="-15413"/>
      <dgm:spPr/>
    </dgm:pt>
    <dgm:pt modelId="{C639C2C8-8C1E-FC4E-B773-AECFCC560966}" type="pres">
      <dgm:prSet presAssocID="{7F655178-1093-5548-9F6C-FE5E299EDB84}" presName="connectorText" presStyleLbl="sibTrans2D1" presStyleIdx="10" presStyleCnt="11"/>
      <dgm:spPr/>
    </dgm:pt>
    <dgm:pt modelId="{02A39EA9-2EA4-C048-81A3-8FBBF986F193}" type="pres">
      <dgm:prSet presAssocID="{4E16AC72-183E-664C-99A7-D502E55930A1}" presName="node" presStyleLbl="node1" presStyleIdx="10" presStyleCnt="11" custScaleX="230082" custScaleY="94614" custRadScaleRad="143909" custRadScaleInc="-109255">
        <dgm:presLayoutVars>
          <dgm:bulletEnabled val="1"/>
        </dgm:presLayoutVars>
      </dgm:prSet>
      <dgm:spPr/>
    </dgm:pt>
  </dgm:ptLst>
  <dgm:cxnLst>
    <dgm:cxn modelId="{AA9F9802-A359-F042-A000-9F9F451BD195}" srcId="{3B6133AB-C4FC-D641-9F00-6941F42F4CC9}" destId="{DFFD94C0-6BC0-434D-A389-F715AB21C75D}" srcOrd="6" destOrd="0" parTransId="{88B5BA9B-5D6E-0E4B-B1B7-BC57CC834B4E}" sibTransId="{B89671D1-CE93-3B49-8021-A23DD00E27DE}"/>
    <dgm:cxn modelId="{16A7850A-49DF-8548-B543-481C45CF9EA9}" type="presOf" srcId="{A18F01C8-4FA2-6D40-A8CB-CE85F6EE8E9F}" destId="{75E8814C-A58F-184A-AC4E-355B7643B9E9}" srcOrd="1" destOrd="0" presId="urn:microsoft.com/office/officeart/2005/8/layout/radial5"/>
    <dgm:cxn modelId="{C7CDFC0A-E4FC-7243-B79D-F81DC5E72E28}" type="presOf" srcId="{7F655178-1093-5548-9F6C-FE5E299EDB84}" destId="{26B58ADA-373E-7844-ACED-709D9E8AC245}" srcOrd="0" destOrd="0" presId="urn:microsoft.com/office/officeart/2005/8/layout/radial5"/>
    <dgm:cxn modelId="{9D29F30B-0B41-5E48-A95F-E24D410C54E6}" type="presOf" srcId="{6EA82B1C-0036-D347-88A7-60BEE74D9DC9}" destId="{3417B4BE-DA68-124E-A500-F8E75C4799AD}" srcOrd="0" destOrd="0" presId="urn:microsoft.com/office/officeart/2005/8/layout/radial5"/>
    <dgm:cxn modelId="{615A420F-E5C1-B74A-A25B-E88D9252E53B}" type="presOf" srcId="{88B5BA9B-5D6E-0E4B-B1B7-BC57CC834B4E}" destId="{CDD4B3A0-7FF0-D148-B59A-EF7EDED172FD}" srcOrd="0" destOrd="0" presId="urn:microsoft.com/office/officeart/2005/8/layout/radial5"/>
    <dgm:cxn modelId="{45499A0F-AAE9-D341-A099-7F88BA849EA2}" type="presOf" srcId="{80C66523-DF04-944C-9C6E-9350ED925AF4}" destId="{FEE7EED3-5EAA-B342-A86E-10F442DA8501}" srcOrd="0" destOrd="0" presId="urn:microsoft.com/office/officeart/2005/8/layout/radial5"/>
    <dgm:cxn modelId="{9A575F10-719A-5643-910D-AA30E4D355F5}" type="presOf" srcId="{ADE0421F-9753-C447-9C36-DBB5F0B598D8}" destId="{B4F08250-A92B-B54D-A719-756E4B0216EB}" srcOrd="0" destOrd="0" presId="urn:microsoft.com/office/officeart/2005/8/layout/radial5"/>
    <dgm:cxn modelId="{78FE5920-D626-7745-BB4F-6111C68706D0}" type="presOf" srcId="{88B5BA9B-5D6E-0E4B-B1B7-BC57CC834B4E}" destId="{6AF09AC8-A896-7846-8831-E6837C2D5B4D}" srcOrd="1" destOrd="0" presId="urn:microsoft.com/office/officeart/2005/8/layout/radial5"/>
    <dgm:cxn modelId="{9CF81C21-4C72-BF48-8811-8A91AFC67804}" srcId="{3B6133AB-C4FC-D641-9F00-6941F42F4CC9}" destId="{D6788A7E-4591-DB46-B232-16884F2A366C}" srcOrd="2" destOrd="0" parTransId="{3F17AC0C-2C47-514D-AB75-9F837ABCADCA}" sibTransId="{3C794D13-CB98-4742-ABE2-05E6FC725F4D}"/>
    <dgm:cxn modelId="{19867F28-321F-BD49-8F1B-E480100CEBF2}" type="presOf" srcId="{DCB4D0E4-E069-034B-85F1-B8E2BB3BD127}" destId="{8809029B-8814-554D-88A2-007BDFE84964}" srcOrd="1" destOrd="0" presId="urn:microsoft.com/office/officeart/2005/8/layout/radial5"/>
    <dgm:cxn modelId="{BDAAD328-C1F3-A14C-AD5F-1CAD7D988A07}" srcId="{3B6133AB-C4FC-D641-9F00-6941F42F4CC9}" destId="{8574C003-0F01-0B4E-A7B8-6BDA9D5C2F20}" srcOrd="8" destOrd="0" parTransId="{D80AECA8-B670-2247-9C7C-9F5AC5907357}" sibTransId="{DEA987CC-5E5E-FA4E-BBD3-3637DAA58426}"/>
    <dgm:cxn modelId="{EE1D9F3A-0877-464B-BEC6-44EFB59C3921}" type="presOf" srcId="{D32E4984-5319-C847-841D-DEE863C36051}" destId="{A12FC57E-5566-FF40-A393-A10D9EE509C8}" srcOrd="0" destOrd="0" presId="urn:microsoft.com/office/officeart/2005/8/layout/radial5"/>
    <dgm:cxn modelId="{DEA7763C-335B-6F40-9568-2D5AAF35BBBB}" srcId="{3B6133AB-C4FC-D641-9F00-6941F42F4CC9}" destId="{ADE0421F-9753-C447-9C36-DBB5F0B598D8}" srcOrd="0" destOrd="0" parTransId="{6EA82B1C-0036-D347-88A7-60BEE74D9DC9}" sibTransId="{35A9BB21-9325-CD4D-A937-24F7A42DB867}"/>
    <dgm:cxn modelId="{A2C8FB3F-AA83-444A-BEF8-E437A6E5C944}" srcId="{3B6133AB-C4FC-D641-9F00-6941F42F4CC9}" destId="{4514C8B9-F219-0147-8802-53DEB57965FE}" srcOrd="1" destOrd="0" parTransId="{9F47AF58-E595-C242-BBBA-A5826657FD94}" sibTransId="{499A173E-4977-8045-BD25-7EE67A1B8803}"/>
    <dgm:cxn modelId="{10199F5D-4FB3-E34E-8D2B-CBC6B0A1DBE7}" srcId="{3B6133AB-C4FC-D641-9F00-6941F42F4CC9}" destId="{62B3AA87-4501-2A42-AF86-ED8D1DECE711}" srcOrd="3" destOrd="0" parTransId="{C6A84DD4-9B71-C941-A095-3DD499AD5808}" sibTransId="{0513A73B-CE92-BE4A-AD4A-C13670610759}"/>
    <dgm:cxn modelId="{1CFF3941-A3F6-1F40-8D3C-F939A7E508D0}" type="presOf" srcId="{3B6133AB-C4FC-D641-9F00-6941F42F4CC9}" destId="{A07782B4-FBB5-544D-899F-5E482F8608DC}" srcOrd="0" destOrd="0" presId="urn:microsoft.com/office/officeart/2005/8/layout/radial5"/>
    <dgm:cxn modelId="{AFD2BC63-467A-624C-AA8A-1DE9BA6BFCDE}" type="presOf" srcId="{5ABB2651-E0EA-C047-9AC4-15B8B31FD6EA}" destId="{C45C81A2-6CD2-D64C-A367-20547DAFEA9F}" srcOrd="0" destOrd="0" presId="urn:microsoft.com/office/officeart/2005/8/layout/radial5"/>
    <dgm:cxn modelId="{888A1165-E510-A24E-A49C-41065F303555}" srcId="{3B6133AB-C4FC-D641-9F00-6941F42F4CC9}" destId="{80C66523-DF04-944C-9C6E-9350ED925AF4}" srcOrd="4" destOrd="0" parTransId="{44A7619D-98AD-DA43-A383-05D4D4375D50}" sibTransId="{7BC2FF7B-864A-C147-A4AB-AF12B9D1B6D8}"/>
    <dgm:cxn modelId="{AD8A3266-7759-CE45-8321-8AB1F91B60DE}" type="presOf" srcId="{9F47AF58-E595-C242-BBBA-A5826657FD94}" destId="{E686F251-E3D6-3049-8F2C-DC430E375FD8}" srcOrd="1" destOrd="0" presId="urn:microsoft.com/office/officeart/2005/8/layout/radial5"/>
    <dgm:cxn modelId="{BAE67046-528F-2445-8536-E2177AD4965C}" type="presOf" srcId="{6EA82B1C-0036-D347-88A7-60BEE74D9DC9}" destId="{0164FD56-08E8-1740-B4FF-A24B068066AC}" srcOrd="1" destOrd="0" presId="urn:microsoft.com/office/officeart/2005/8/layout/radial5"/>
    <dgm:cxn modelId="{C76A1869-10CC-D640-9C52-B316BC326458}" type="presOf" srcId="{DFFD94C0-6BC0-434D-A389-F715AB21C75D}" destId="{6DCE047D-5C8E-F942-9D65-19600342D0F1}" srcOrd="0" destOrd="0" presId="urn:microsoft.com/office/officeart/2005/8/layout/radial5"/>
    <dgm:cxn modelId="{D3E93469-AD80-A649-9FDB-728445F8D791}" type="presOf" srcId="{44A7619D-98AD-DA43-A383-05D4D4375D50}" destId="{5AB0240A-3362-0E49-AE09-A3CE9AD24816}" srcOrd="0" destOrd="0" presId="urn:microsoft.com/office/officeart/2005/8/layout/radial5"/>
    <dgm:cxn modelId="{3A5B736A-DA02-A146-9188-6F8D45A6A8EB}" type="presOf" srcId="{3F17AC0C-2C47-514D-AB75-9F837ABCADCA}" destId="{D74AEBA2-B0A3-DC42-9DD3-8B7C7380F986}" srcOrd="1" destOrd="0" presId="urn:microsoft.com/office/officeart/2005/8/layout/radial5"/>
    <dgm:cxn modelId="{1C59E64A-CE6C-0E46-86BB-533435BD7249}" type="presOf" srcId="{62B3AA87-4501-2A42-AF86-ED8D1DECE711}" destId="{8F54A091-915A-CF4E-9ADB-5B17C6814509}" srcOrd="0" destOrd="0" presId="urn:microsoft.com/office/officeart/2005/8/layout/radial5"/>
    <dgm:cxn modelId="{FDD07C4E-4D42-7147-BDA0-62686A219B6D}" type="presOf" srcId="{A3E18833-37C3-EB4C-AD7C-DA046DD2F95B}" destId="{74684761-3BF3-AE42-8D7E-2568403B86E3}" srcOrd="0" destOrd="0" presId="urn:microsoft.com/office/officeart/2005/8/layout/radial5"/>
    <dgm:cxn modelId="{D241FC4E-F32E-0942-909B-DF94B93E4B63}" type="presOf" srcId="{D80AECA8-B670-2247-9C7C-9F5AC5907357}" destId="{D78F8583-E16D-B546-ABE7-630565611B69}" srcOrd="0" destOrd="0" presId="urn:microsoft.com/office/officeart/2005/8/layout/radial5"/>
    <dgm:cxn modelId="{3867B471-176E-CD4A-ADC9-20F8D21EA457}" type="presOf" srcId="{7F655178-1093-5548-9F6C-FE5E299EDB84}" destId="{C639C2C8-8C1E-FC4E-B773-AECFCC560966}" srcOrd="1" destOrd="0" presId="urn:microsoft.com/office/officeart/2005/8/layout/radial5"/>
    <dgm:cxn modelId="{ED881A52-7284-9147-B390-BD72BD183501}" type="presOf" srcId="{D04440A3-72F7-614C-8A18-678C404E6CA2}" destId="{400FA35A-785B-DA48-8705-2B98AEA42EBF}" srcOrd="0" destOrd="0" presId="urn:microsoft.com/office/officeart/2005/8/layout/radial5"/>
    <dgm:cxn modelId="{91760C58-79D3-6B4B-87B2-D9D558E13F08}" type="presOf" srcId="{C6A84DD4-9B71-C941-A095-3DD499AD5808}" destId="{E5E19900-E410-CC4E-B779-2132FF7F8FAC}" srcOrd="0" destOrd="0" presId="urn:microsoft.com/office/officeart/2005/8/layout/radial5"/>
    <dgm:cxn modelId="{EE7E3E7A-CF95-1E4C-930A-B942987F267E}" type="presOf" srcId="{4E16AC72-183E-664C-99A7-D502E55930A1}" destId="{02A39EA9-2EA4-C048-81A3-8FBBF986F193}" srcOrd="0" destOrd="0" presId="urn:microsoft.com/office/officeart/2005/8/layout/radial5"/>
    <dgm:cxn modelId="{51859E7F-61F8-F942-97AB-D36B3FEA08D9}" type="presOf" srcId="{3F17AC0C-2C47-514D-AB75-9F837ABCADCA}" destId="{B761C454-B623-C845-BE03-7DA909FE7518}" srcOrd="0" destOrd="0" presId="urn:microsoft.com/office/officeart/2005/8/layout/radial5"/>
    <dgm:cxn modelId="{3B6D0C81-EB9A-7044-A8FF-27B21BB8EE29}" srcId="{3B6133AB-C4FC-D641-9F00-6941F42F4CC9}" destId="{B9402A85-C5C2-4A4F-82BE-0227EB301B12}" srcOrd="5" destOrd="0" parTransId="{DCB4D0E4-E069-034B-85F1-B8E2BB3BD127}" sibTransId="{D798E1D2-6CF2-794E-860B-EF10BD42E1F1}"/>
    <dgm:cxn modelId="{97E40D84-A181-B047-898E-759387CFFCA5}" srcId="{3B6133AB-C4FC-D641-9F00-6941F42F4CC9}" destId="{D32E4984-5319-C847-841D-DEE863C36051}" srcOrd="9" destOrd="0" parTransId="{A18F01C8-4FA2-6D40-A8CB-CE85F6EE8E9F}" sibTransId="{888CDDA6-822C-9540-9DB0-A7594E0EAC4D}"/>
    <dgm:cxn modelId="{ECE63892-7931-8548-A2F9-D8C13DC399AC}" type="presOf" srcId="{D6788A7E-4591-DB46-B232-16884F2A366C}" destId="{7DFF7EBD-CC1D-4B49-94EB-15BE2AA7294B}" srcOrd="0" destOrd="0" presId="urn:microsoft.com/office/officeart/2005/8/layout/radial5"/>
    <dgm:cxn modelId="{C2FBCA97-2030-9144-AD9B-B069E178AFA1}" type="presOf" srcId="{8574C003-0F01-0B4E-A7B8-6BDA9D5C2F20}" destId="{EFE373BB-76DF-3043-B3A0-52486C3169D9}" srcOrd="0" destOrd="0" presId="urn:microsoft.com/office/officeart/2005/8/layout/radial5"/>
    <dgm:cxn modelId="{1CB2FE97-E6C0-0F40-A2BE-BC85CD718709}" type="presOf" srcId="{5ABB2651-E0EA-C047-9AC4-15B8B31FD6EA}" destId="{CEF99DEB-C34A-B444-81AC-7B11302CC4E8}" srcOrd="1" destOrd="0" presId="urn:microsoft.com/office/officeart/2005/8/layout/radial5"/>
    <dgm:cxn modelId="{F488639B-7EF8-564B-B727-0CC004C4B881}" type="presOf" srcId="{4514C8B9-F219-0147-8802-53DEB57965FE}" destId="{49479958-CAD9-FD40-B7BF-B36972ADA0DB}" srcOrd="0" destOrd="0" presId="urn:microsoft.com/office/officeart/2005/8/layout/radial5"/>
    <dgm:cxn modelId="{4664459E-D06A-4C42-B508-96A227B3D4C2}" type="presOf" srcId="{B9402A85-C5C2-4A4F-82BE-0227EB301B12}" destId="{336E11E7-0CF3-F846-AEE2-4A62C2D8B8D7}" srcOrd="0" destOrd="0" presId="urn:microsoft.com/office/officeart/2005/8/layout/radial5"/>
    <dgm:cxn modelId="{C71A309F-2412-DF47-8046-8C0F9F66C078}" srcId="{3B6133AB-C4FC-D641-9F00-6941F42F4CC9}" destId="{4E16AC72-183E-664C-99A7-D502E55930A1}" srcOrd="10" destOrd="0" parTransId="{7F655178-1093-5548-9F6C-FE5E299EDB84}" sibTransId="{597E26E7-E307-BB43-9B83-038EF23EBB1D}"/>
    <dgm:cxn modelId="{97EF23AF-514C-5E4C-8EA0-646991682918}" type="presOf" srcId="{C6A84DD4-9B71-C941-A095-3DD499AD5808}" destId="{927121DE-9DC6-0446-84CC-D6664519C120}" srcOrd="1" destOrd="0" presId="urn:microsoft.com/office/officeart/2005/8/layout/radial5"/>
    <dgm:cxn modelId="{2A82C2B7-4A97-F548-AE2B-54B382067663}" srcId="{3B6133AB-C4FC-D641-9F00-6941F42F4CC9}" destId="{D04440A3-72F7-614C-8A18-678C404E6CA2}" srcOrd="7" destOrd="0" parTransId="{5ABB2651-E0EA-C047-9AC4-15B8B31FD6EA}" sibTransId="{C3BC0A39-F7BD-9448-8FC7-18D05026CBC8}"/>
    <dgm:cxn modelId="{FB880ABF-80B1-0341-9E1F-9F0FCEA0AB25}" type="presOf" srcId="{9F47AF58-E595-C242-BBBA-A5826657FD94}" destId="{2469D50C-74D8-8148-B1D7-96E98CC3B110}" srcOrd="0" destOrd="0" presId="urn:microsoft.com/office/officeart/2005/8/layout/radial5"/>
    <dgm:cxn modelId="{8A88FFC9-E4AD-9946-B7C2-19022E513575}" type="presOf" srcId="{D80AECA8-B670-2247-9C7C-9F5AC5907357}" destId="{56AA3CEC-8F26-644F-8A03-D264EF08A338}" srcOrd="1" destOrd="0" presId="urn:microsoft.com/office/officeart/2005/8/layout/radial5"/>
    <dgm:cxn modelId="{597283CC-A750-BF42-ADB4-B007A153FCA9}" type="presOf" srcId="{A18F01C8-4FA2-6D40-A8CB-CE85F6EE8E9F}" destId="{47167560-3942-7243-BFE3-4D1F37D48D0C}" srcOrd="0" destOrd="0" presId="urn:microsoft.com/office/officeart/2005/8/layout/radial5"/>
    <dgm:cxn modelId="{C6F687ED-FF07-694D-9910-31B29A304CCB}" type="presOf" srcId="{44A7619D-98AD-DA43-A383-05D4D4375D50}" destId="{8477399F-555D-C743-8A84-7079756943A7}" srcOrd="1" destOrd="0" presId="urn:microsoft.com/office/officeart/2005/8/layout/radial5"/>
    <dgm:cxn modelId="{AE011BF0-904A-6344-995F-D477B8E9BCF5}" type="presOf" srcId="{DCB4D0E4-E069-034B-85F1-B8E2BB3BD127}" destId="{60B86ADF-4BE1-6E42-A523-25DB577C2C76}" srcOrd="0" destOrd="0" presId="urn:microsoft.com/office/officeart/2005/8/layout/radial5"/>
    <dgm:cxn modelId="{46F606F3-E0D4-2048-BA82-C24E411C52C6}" srcId="{A3E18833-37C3-EB4C-AD7C-DA046DD2F95B}" destId="{3B6133AB-C4FC-D641-9F00-6941F42F4CC9}" srcOrd="0" destOrd="0" parTransId="{25131662-0D03-0D41-AB54-B8AE510C2977}" sibTransId="{108CA073-1761-674B-89BD-608B254E22F0}"/>
    <dgm:cxn modelId="{08900225-450B-CF43-A241-33A8BF92F5A0}" type="presParOf" srcId="{74684761-3BF3-AE42-8D7E-2568403B86E3}" destId="{A07782B4-FBB5-544D-899F-5E482F8608DC}" srcOrd="0" destOrd="0" presId="urn:microsoft.com/office/officeart/2005/8/layout/radial5"/>
    <dgm:cxn modelId="{3F444F27-FC20-7F46-AF7B-8DDE101A456F}" type="presParOf" srcId="{74684761-3BF3-AE42-8D7E-2568403B86E3}" destId="{3417B4BE-DA68-124E-A500-F8E75C4799AD}" srcOrd="1" destOrd="0" presId="urn:microsoft.com/office/officeart/2005/8/layout/radial5"/>
    <dgm:cxn modelId="{34B613CD-38E6-714D-B9FC-22DBC1ADB169}" type="presParOf" srcId="{3417B4BE-DA68-124E-A500-F8E75C4799AD}" destId="{0164FD56-08E8-1740-B4FF-A24B068066AC}" srcOrd="0" destOrd="0" presId="urn:microsoft.com/office/officeart/2005/8/layout/radial5"/>
    <dgm:cxn modelId="{9966C272-F6D1-CA42-AC94-0D41A77052C1}" type="presParOf" srcId="{74684761-3BF3-AE42-8D7E-2568403B86E3}" destId="{B4F08250-A92B-B54D-A719-756E4B0216EB}" srcOrd="2" destOrd="0" presId="urn:microsoft.com/office/officeart/2005/8/layout/radial5"/>
    <dgm:cxn modelId="{391B7BE5-3D9E-1445-BD88-3B944F326B8A}" type="presParOf" srcId="{74684761-3BF3-AE42-8D7E-2568403B86E3}" destId="{2469D50C-74D8-8148-B1D7-96E98CC3B110}" srcOrd="3" destOrd="0" presId="urn:microsoft.com/office/officeart/2005/8/layout/radial5"/>
    <dgm:cxn modelId="{F225CFA6-07FE-124F-A894-DE30A8760808}" type="presParOf" srcId="{2469D50C-74D8-8148-B1D7-96E98CC3B110}" destId="{E686F251-E3D6-3049-8F2C-DC430E375FD8}" srcOrd="0" destOrd="0" presId="urn:microsoft.com/office/officeart/2005/8/layout/radial5"/>
    <dgm:cxn modelId="{066AA0DD-16F2-1344-AA99-B1E0EE878D8A}" type="presParOf" srcId="{74684761-3BF3-AE42-8D7E-2568403B86E3}" destId="{49479958-CAD9-FD40-B7BF-B36972ADA0DB}" srcOrd="4" destOrd="0" presId="urn:microsoft.com/office/officeart/2005/8/layout/radial5"/>
    <dgm:cxn modelId="{EB7D76AF-993E-6648-BE42-7FDF59EAC072}" type="presParOf" srcId="{74684761-3BF3-AE42-8D7E-2568403B86E3}" destId="{B761C454-B623-C845-BE03-7DA909FE7518}" srcOrd="5" destOrd="0" presId="urn:microsoft.com/office/officeart/2005/8/layout/radial5"/>
    <dgm:cxn modelId="{06B326F5-5FFA-0844-9708-4226122A6107}" type="presParOf" srcId="{B761C454-B623-C845-BE03-7DA909FE7518}" destId="{D74AEBA2-B0A3-DC42-9DD3-8B7C7380F986}" srcOrd="0" destOrd="0" presId="urn:microsoft.com/office/officeart/2005/8/layout/radial5"/>
    <dgm:cxn modelId="{69FE9CFD-5EAC-5E48-9532-974EC629F675}" type="presParOf" srcId="{74684761-3BF3-AE42-8D7E-2568403B86E3}" destId="{7DFF7EBD-CC1D-4B49-94EB-15BE2AA7294B}" srcOrd="6" destOrd="0" presId="urn:microsoft.com/office/officeart/2005/8/layout/radial5"/>
    <dgm:cxn modelId="{B4BC36C1-9AA2-2240-88A3-D75243735868}" type="presParOf" srcId="{74684761-3BF3-AE42-8D7E-2568403B86E3}" destId="{E5E19900-E410-CC4E-B779-2132FF7F8FAC}" srcOrd="7" destOrd="0" presId="urn:microsoft.com/office/officeart/2005/8/layout/radial5"/>
    <dgm:cxn modelId="{DD8F321A-F3A3-1A4B-B011-740A38933920}" type="presParOf" srcId="{E5E19900-E410-CC4E-B779-2132FF7F8FAC}" destId="{927121DE-9DC6-0446-84CC-D6664519C120}" srcOrd="0" destOrd="0" presId="urn:microsoft.com/office/officeart/2005/8/layout/radial5"/>
    <dgm:cxn modelId="{814FE7C7-E5C4-864F-BE7E-ED1DD1BA6CC8}" type="presParOf" srcId="{74684761-3BF3-AE42-8D7E-2568403B86E3}" destId="{8F54A091-915A-CF4E-9ADB-5B17C6814509}" srcOrd="8" destOrd="0" presId="urn:microsoft.com/office/officeart/2005/8/layout/radial5"/>
    <dgm:cxn modelId="{326600A3-181B-E643-BA60-9B81100B4922}" type="presParOf" srcId="{74684761-3BF3-AE42-8D7E-2568403B86E3}" destId="{5AB0240A-3362-0E49-AE09-A3CE9AD24816}" srcOrd="9" destOrd="0" presId="urn:microsoft.com/office/officeart/2005/8/layout/radial5"/>
    <dgm:cxn modelId="{66A57A5C-9E00-8C41-9B5D-B76BAAE0E4A6}" type="presParOf" srcId="{5AB0240A-3362-0E49-AE09-A3CE9AD24816}" destId="{8477399F-555D-C743-8A84-7079756943A7}" srcOrd="0" destOrd="0" presId="urn:microsoft.com/office/officeart/2005/8/layout/radial5"/>
    <dgm:cxn modelId="{C3CE8C48-5DEE-364E-8914-C0219458D556}" type="presParOf" srcId="{74684761-3BF3-AE42-8D7E-2568403B86E3}" destId="{FEE7EED3-5EAA-B342-A86E-10F442DA8501}" srcOrd="10" destOrd="0" presId="urn:microsoft.com/office/officeart/2005/8/layout/radial5"/>
    <dgm:cxn modelId="{682A20FA-4B8D-C04C-BB24-D5E0375E1E97}" type="presParOf" srcId="{74684761-3BF3-AE42-8D7E-2568403B86E3}" destId="{60B86ADF-4BE1-6E42-A523-25DB577C2C76}" srcOrd="11" destOrd="0" presId="urn:microsoft.com/office/officeart/2005/8/layout/radial5"/>
    <dgm:cxn modelId="{785D471F-204A-6248-B84B-85FDE0B11476}" type="presParOf" srcId="{60B86ADF-4BE1-6E42-A523-25DB577C2C76}" destId="{8809029B-8814-554D-88A2-007BDFE84964}" srcOrd="0" destOrd="0" presId="urn:microsoft.com/office/officeart/2005/8/layout/radial5"/>
    <dgm:cxn modelId="{86F6594A-2DFA-8A40-8B04-10264C3A1A62}" type="presParOf" srcId="{74684761-3BF3-AE42-8D7E-2568403B86E3}" destId="{336E11E7-0CF3-F846-AEE2-4A62C2D8B8D7}" srcOrd="12" destOrd="0" presId="urn:microsoft.com/office/officeart/2005/8/layout/radial5"/>
    <dgm:cxn modelId="{85576C2F-8663-4C43-AC0E-16A7EAD341A3}" type="presParOf" srcId="{74684761-3BF3-AE42-8D7E-2568403B86E3}" destId="{CDD4B3A0-7FF0-D148-B59A-EF7EDED172FD}" srcOrd="13" destOrd="0" presId="urn:microsoft.com/office/officeart/2005/8/layout/radial5"/>
    <dgm:cxn modelId="{F4049086-4893-1F47-89B2-D27BD9D85C02}" type="presParOf" srcId="{CDD4B3A0-7FF0-D148-B59A-EF7EDED172FD}" destId="{6AF09AC8-A896-7846-8831-E6837C2D5B4D}" srcOrd="0" destOrd="0" presId="urn:microsoft.com/office/officeart/2005/8/layout/radial5"/>
    <dgm:cxn modelId="{9DD258F6-8CFE-8646-BC1A-A9922BAA06B0}" type="presParOf" srcId="{74684761-3BF3-AE42-8D7E-2568403B86E3}" destId="{6DCE047D-5C8E-F942-9D65-19600342D0F1}" srcOrd="14" destOrd="0" presId="urn:microsoft.com/office/officeart/2005/8/layout/radial5"/>
    <dgm:cxn modelId="{C3595894-9FB6-5248-A1C6-8875AC1684C1}" type="presParOf" srcId="{74684761-3BF3-AE42-8D7E-2568403B86E3}" destId="{C45C81A2-6CD2-D64C-A367-20547DAFEA9F}" srcOrd="15" destOrd="0" presId="urn:microsoft.com/office/officeart/2005/8/layout/radial5"/>
    <dgm:cxn modelId="{FD4B6FF7-4C67-C940-9238-BB604DB297D6}" type="presParOf" srcId="{C45C81A2-6CD2-D64C-A367-20547DAFEA9F}" destId="{CEF99DEB-C34A-B444-81AC-7B11302CC4E8}" srcOrd="0" destOrd="0" presId="urn:microsoft.com/office/officeart/2005/8/layout/radial5"/>
    <dgm:cxn modelId="{F77BA073-5665-8840-926E-846136298AEA}" type="presParOf" srcId="{74684761-3BF3-AE42-8D7E-2568403B86E3}" destId="{400FA35A-785B-DA48-8705-2B98AEA42EBF}" srcOrd="16" destOrd="0" presId="urn:microsoft.com/office/officeart/2005/8/layout/radial5"/>
    <dgm:cxn modelId="{6C9CE352-D5EF-3747-AE02-AA680F01B039}" type="presParOf" srcId="{74684761-3BF3-AE42-8D7E-2568403B86E3}" destId="{D78F8583-E16D-B546-ABE7-630565611B69}" srcOrd="17" destOrd="0" presId="urn:microsoft.com/office/officeart/2005/8/layout/radial5"/>
    <dgm:cxn modelId="{01CDE06A-5D65-0F48-9673-724758DF6603}" type="presParOf" srcId="{D78F8583-E16D-B546-ABE7-630565611B69}" destId="{56AA3CEC-8F26-644F-8A03-D264EF08A338}" srcOrd="0" destOrd="0" presId="urn:microsoft.com/office/officeart/2005/8/layout/radial5"/>
    <dgm:cxn modelId="{EC2E069B-2DD2-B143-B267-07354FBEB986}" type="presParOf" srcId="{74684761-3BF3-AE42-8D7E-2568403B86E3}" destId="{EFE373BB-76DF-3043-B3A0-52486C3169D9}" srcOrd="18" destOrd="0" presId="urn:microsoft.com/office/officeart/2005/8/layout/radial5"/>
    <dgm:cxn modelId="{E925AA41-05A6-BF41-956A-BAF3C4F80F60}" type="presParOf" srcId="{74684761-3BF3-AE42-8D7E-2568403B86E3}" destId="{47167560-3942-7243-BFE3-4D1F37D48D0C}" srcOrd="19" destOrd="0" presId="urn:microsoft.com/office/officeart/2005/8/layout/radial5"/>
    <dgm:cxn modelId="{A0743D2F-9B4B-D644-A339-C7E8DB4011EA}" type="presParOf" srcId="{47167560-3942-7243-BFE3-4D1F37D48D0C}" destId="{75E8814C-A58F-184A-AC4E-355B7643B9E9}" srcOrd="0" destOrd="0" presId="urn:microsoft.com/office/officeart/2005/8/layout/radial5"/>
    <dgm:cxn modelId="{846C3F60-EC99-E74A-8A92-4445D148D47F}" type="presParOf" srcId="{74684761-3BF3-AE42-8D7E-2568403B86E3}" destId="{A12FC57E-5566-FF40-A393-A10D9EE509C8}" srcOrd="20" destOrd="0" presId="urn:microsoft.com/office/officeart/2005/8/layout/radial5"/>
    <dgm:cxn modelId="{A16ECE5F-95CF-CD45-8268-5409D58E2853}" type="presParOf" srcId="{74684761-3BF3-AE42-8D7E-2568403B86E3}" destId="{26B58ADA-373E-7844-ACED-709D9E8AC245}" srcOrd="21" destOrd="0" presId="urn:microsoft.com/office/officeart/2005/8/layout/radial5"/>
    <dgm:cxn modelId="{267E8191-27B6-D44D-81B5-2A36439D9C01}" type="presParOf" srcId="{26B58ADA-373E-7844-ACED-709D9E8AC245}" destId="{C639C2C8-8C1E-FC4E-B773-AECFCC560966}" srcOrd="0" destOrd="0" presId="urn:microsoft.com/office/officeart/2005/8/layout/radial5"/>
    <dgm:cxn modelId="{F663A8C7-57CE-0D47-A5E9-2C6D7E841141}" type="presParOf" srcId="{74684761-3BF3-AE42-8D7E-2568403B86E3}" destId="{02A39EA9-2EA4-C048-81A3-8FBBF986F193}" srcOrd="2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E18833-37C3-EB4C-AD7C-DA046DD2F95B}" type="doc">
      <dgm:prSet loTypeId="urn:microsoft.com/office/officeart/2005/8/layout/radial5" loCatId="" qsTypeId="urn:microsoft.com/office/officeart/2005/8/quickstyle/simple1" qsCatId="simple" csTypeId="urn:microsoft.com/office/officeart/2005/8/colors/colorful1" csCatId="colorful" phldr="1"/>
      <dgm:spPr/>
      <dgm:t>
        <a:bodyPr/>
        <a:lstStyle/>
        <a:p>
          <a:endParaRPr lang="en-GB"/>
        </a:p>
      </dgm:t>
    </dgm:pt>
    <dgm:pt modelId="{3B6133AB-C4FC-D641-9F00-6941F42F4CC9}">
      <dgm:prSet phldrT="[Text]" custT="1"/>
      <dgm:spPr/>
      <dgm:t>
        <a:bodyPr/>
        <a:lstStyle/>
        <a:p>
          <a:r>
            <a:rPr lang="en-GB" sz="1400" dirty="0">
              <a:solidFill>
                <a:schemeClr val="tx1"/>
              </a:solidFill>
              <a:latin typeface="Arial" panose="020B0604020202020204" pitchFamily="34" charset="0"/>
              <a:cs typeface="Arial" panose="020B0604020202020204" pitchFamily="34" charset="0"/>
            </a:rPr>
            <a:t>Factors within society that cause discrimination</a:t>
          </a:r>
        </a:p>
      </dgm:t>
    </dgm:pt>
    <dgm:pt modelId="{25131662-0D03-0D41-AB54-B8AE510C2977}" type="parTrans" cxnId="{46F606F3-E0D4-2048-BA82-C24E411C52C6}">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108CA073-1761-674B-89BD-608B254E22F0}" type="sibTrans" cxnId="{46F606F3-E0D4-2048-BA82-C24E411C52C6}">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ADE0421F-9753-C447-9C36-DBB5F0B598D8}">
      <dgm:prSet phldrT="[Text]" custT="1"/>
      <dgm:spPr/>
      <dgm:t>
        <a:bodyPr/>
        <a:lstStyle/>
        <a:p>
          <a:r>
            <a:rPr lang="en-GB" sz="1400" dirty="0">
              <a:solidFill>
                <a:schemeClr val="tx1"/>
              </a:solidFill>
              <a:latin typeface="Arial" panose="020B0604020202020204" pitchFamily="34" charset="0"/>
              <a:cs typeface="Arial" panose="020B0604020202020204" pitchFamily="34" charset="0"/>
            </a:rPr>
            <a:t>Poverty	</a:t>
          </a:r>
        </a:p>
      </dgm:t>
    </dgm:pt>
    <dgm:pt modelId="{6EA82B1C-0036-D347-88A7-60BEE74D9DC9}" type="parTrans" cxnId="{DEA7763C-335B-6F40-9568-2D5AAF35BBBB}">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35A9BB21-9325-CD4D-A937-24F7A42DB867}" type="sibTrans" cxnId="{DEA7763C-335B-6F40-9568-2D5AAF35BBBB}">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4514C8B9-F219-0147-8802-53DEB57965FE}">
      <dgm:prSet phldrT="[Text]" custT="1"/>
      <dgm:spPr/>
      <dgm:t>
        <a:bodyPr/>
        <a:lstStyle/>
        <a:p>
          <a:r>
            <a:rPr lang="en-GB" sz="1400" dirty="0">
              <a:solidFill>
                <a:schemeClr val="tx1"/>
              </a:solidFill>
              <a:latin typeface="Arial" panose="020B0604020202020204" pitchFamily="34" charset="0"/>
              <a:cs typeface="Arial" panose="020B0604020202020204" pitchFamily="34" charset="0"/>
            </a:rPr>
            <a:t>Lack of useful education</a:t>
          </a:r>
        </a:p>
      </dgm:t>
    </dgm:pt>
    <dgm:pt modelId="{9F47AF58-E595-C242-BBBA-A5826657FD94}" type="parTrans" cxnId="{A2C8FB3F-AA83-444A-BEF8-E437A6E5C944}">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499A173E-4977-8045-BD25-7EE67A1B8803}" type="sibTrans" cxnId="{A2C8FB3F-AA83-444A-BEF8-E437A6E5C944}">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6788A7E-4591-DB46-B232-16884F2A366C}">
      <dgm:prSet phldrT="[Text]" custT="1"/>
      <dgm:spPr/>
      <dgm:t>
        <a:bodyPr/>
        <a:lstStyle/>
        <a:p>
          <a:r>
            <a:rPr lang="en-GB" sz="1400" dirty="0">
              <a:solidFill>
                <a:schemeClr val="tx1"/>
              </a:solidFill>
              <a:latin typeface="Arial" panose="020B0604020202020204" pitchFamily="34" charset="0"/>
              <a:cs typeface="Arial" panose="020B0604020202020204" pitchFamily="34" charset="0"/>
            </a:rPr>
            <a:t>Assumptions</a:t>
          </a:r>
        </a:p>
      </dgm:t>
    </dgm:pt>
    <dgm:pt modelId="{3F17AC0C-2C47-514D-AB75-9F837ABCADCA}" type="parTrans" cxnId="{9CF81C21-4C72-BF48-8811-8A91AFC67804}">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3C794D13-CB98-4742-ABE2-05E6FC725F4D}" type="sibTrans" cxnId="{9CF81C21-4C72-BF48-8811-8A91AFC67804}">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62B3AA87-4501-2A42-AF86-ED8D1DECE711}">
      <dgm:prSet phldrT="[Text]" custT="1"/>
      <dgm:spPr/>
      <dgm:t>
        <a:bodyPr/>
        <a:lstStyle/>
        <a:p>
          <a:r>
            <a:rPr lang="en-GB" sz="1400" dirty="0">
              <a:solidFill>
                <a:schemeClr val="tx1"/>
              </a:solidFill>
              <a:latin typeface="Arial" panose="020B0604020202020204" pitchFamily="34" charset="0"/>
              <a:cs typeface="Arial" panose="020B0604020202020204" pitchFamily="34" charset="0"/>
            </a:rPr>
            <a:t>Discrimination in employment</a:t>
          </a:r>
        </a:p>
      </dgm:t>
    </dgm:pt>
    <dgm:pt modelId="{C6A84DD4-9B71-C941-A095-3DD499AD5808}" type="parTrans" cxnId="{10199F5D-4FB3-E34E-8D2B-CBC6B0A1DBE7}">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0513A73B-CE92-BE4A-AD4A-C13670610759}" type="sibTrans" cxnId="{10199F5D-4FB3-E34E-8D2B-CBC6B0A1DBE7}">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80C66523-DF04-944C-9C6E-9350ED925AF4}">
      <dgm:prSet custT="1"/>
      <dgm:spPr/>
      <dgm:t>
        <a:bodyPr/>
        <a:lstStyle/>
        <a:p>
          <a:r>
            <a:rPr lang="en-GB" sz="1400" dirty="0">
              <a:solidFill>
                <a:schemeClr val="tx1"/>
              </a:solidFill>
              <a:latin typeface="Arial" panose="020B0604020202020204" pitchFamily="34" charset="0"/>
              <a:cs typeface="Arial" panose="020B0604020202020204" pitchFamily="34" charset="0"/>
            </a:rPr>
            <a:t>De-valuing</a:t>
          </a:r>
        </a:p>
      </dgm:t>
    </dgm:pt>
    <dgm:pt modelId="{44A7619D-98AD-DA43-A383-05D4D4375D50}" type="parTrans" cxnId="{888A1165-E510-A24E-A49C-41065F303555}">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7BC2FF7B-864A-C147-A4AB-AF12B9D1B6D8}" type="sibTrans" cxnId="{888A1165-E510-A24E-A49C-41065F303555}">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B9402A85-C5C2-4A4F-82BE-0227EB301B12}">
      <dgm:prSet custT="1"/>
      <dgm:spPr/>
      <dgm:t>
        <a:bodyPr/>
        <a:lstStyle/>
        <a:p>
          <a:r>
            <a:rPr lang="en-GB" sz="1400" dirty="0">
              <a:solidFill>
                <a:schemeClr val="tx1"/>
              </a:solidFill>
              <a:latin typeface="Arial" panose="020B0604020202020204" pitchFamily="34" charset="0"/>
              <a:cs typeface="Arial" panose="020B0604020202020204" pitchFamily="34" charset="0"/>
            </a:rPr>
            <a:t>Needs not anticipated</a:t>
          </a:r>
        </a:p>
      </dgm:t>
    </dgm:pt>
    <dgm:pt modelId="{DCB4D0E4-E069-034B-85F1-B8E2BB3BD127}" type="parTrans" cxnId="{3B6D0C81-EB9A-7044-A8FF-27B21BB8EE29}">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798E1D2-6CF2-794E-860B-EF10BD42E1F1}" type="sibTrans" cxnId="{3B6D0C81-EB9A-7044-A8FF-27B21BB8EE29}">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FFD94C0-6BC0-434D-A389-F715AB21C75D}">
      <dgm:prSet custT="1"/>
      <dgm:spPr/>
      <dgm:t>
        <a:bodyPr/>
        <a:lstStyle/>
        <a:p>
          <a:r>
            <a:rPr lang="en-GB" sz="1400" dirty="0">
              <a:solidFill>
                <a:schemeClr val="tx1"/>
              </a:solidFill>
              <a:latin typeface="Arial" panose="020B0604020202020204" pitchFamily="34" charset="0"/>
              <a:cs typeface="Arial" panose="020B0604020202020204" pitchFamily="34" charset="0"/>
            </a:rPr>
            <a:t>Inaccessible information</a:t>
          </a:r>
        </a:p>
      </dgm:t>
    </dgm:pt>
    <dgm:pt modelId="{88B5BA9B-5D6E-0E4B-B1B7-BC57CC834B4E}" type="parTrans" cxnId="{AA9F9802-A359-F042-A000-9F9F451BD195}">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B89671D1-CE93-3B49-8021-A23DD00E27DE}" type="sibTrans" cxnId="{AA9F9802-A359-F042-A000-9F9F451BD195}">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04440A3-72F7-614C-8A18-678C404E6CA2}">
      <dgm:prSet custT="1"/>
      <dgm:spPr/>
      <dgm:t>
        <a:bodyPr/>
        <a:lstStyle/>
        <a:p>
          <a:r>
            <a:rPr lang="en-GB" sz="1400" dirty="0">
              <a:solidFill>
                <a:schemeClr val="tx1"/>
              </a:solidFill>
              <a:latin typeface="Arial" panose="020B0604020202020204" pitchFamily="34" charset="0"/>
              <a:cs typeface="Arial" panose="020B0604020202020204" pitchFamily="34" charset="0"/>
            </a:rPr>
            <a:t>Prejudice</a:t>
          </a:r>
        </a:p>
      </dgm:t>
    </dgm:pt>
    <dgm:pt modelId="{5ABB2651-E0EA-C047-9AC4-15B8B31FD6EA}" type="parTrans" cxnId="{2A82C2B7-4A97-F548-AE2B-54B382067663}">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C3BC0A39-F7BD-9448-8FC7-18D05026CBC8}" type="sibTrans" cxnId="{2A82C2B7-4A97-F548-AE2B-54B382067663}">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8574C003-0F01-0B4E-A7B8-6BDA9D5C2F20}">
      <dgm:prSet custT="1"/>
      <dgm:spPr/>
      <dgm:t>
        <a:bodyPr/>
        <a:lstStyle/>
        <a:p>
          <a:r>
            <a:rPr lang="en-GB" sz="1400" dirty="0">
              <a:solidFill>
                <a:schemeClr val="tx1"/>
              </a:solidFill>
              <a:latin typeface="Arial" panose="020B0604020202020204" pitchFamily="34" charset="0"/>
              <a:cs typeface="Arial" panose="020B0604020202020204" pitchFamily="34" charset="0"/>
            </a:rPr>
            <a:t>Inaccessible transport</a:t>
          </a:r>
        </a:p>
      </dgm:t>
    </dgm:pt>
    <dgm:pt modelId="{D80AECA8-B670-2247-9C7C-9F5AC5907357}" type="parTrans" cxnId="{BDAAD328-C1F3-A14C-AD5F-1CAD7D988A07}">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EA987CC-5E5E-FA4E-BBD3-3637DAA58426}" type="sibTrans" cxnId="{BDAAD328-C1F3-A14C-AD5F-1CAD7D988A07}">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D32E4984-5319-C847-841D-DEE863C36051}">
      <dgm:prSet custT="1"/>
      <dgm:spPr/>
      <dgm:t>
        <a:bodyPr/>
        <a:lstStyle/>
        <a:p>
          <a:r>
            <a:rPr lang="en-GB" sz="1400" dirty="0">
              <a:solidFill>
                <a:schemeClr val="tx1"/>
              </a:solidFill>
              <a:latin typeface="Arial" panose="020B0604020202020204" pitchFamily="34" charset="0"/>
              <a:cs typeface="Arial" panose="020B0604020202020204" pitchFamily="34" charset="0"/>
            </a:rPr>
            <a:t>Segregated services</a:t>
          </a:r>
        </a:p>
      </dgm:t>
    </dgm:pt>
    <dgm:pt modelId="{A18F01C8-4FA2-6D40-A8CB-CE85F6EE8E9F}" type="parTrans" cxnId="{97E40D84-A181-B047-898E-759387CFFCA5}">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888CDDA6-822C-9540-9DB0-A7594E0EAC4D}" type="sibTrans" cxnId="{97E40D84-A181-B047-898E-759387CFFCA5}">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4E16AC72-183E-664C-99A7-D502E55930A1}">
      <dgm:prSet custT="1"/>
      <dgm:spPr/>
      <dgm:t>
        <a:bodyPr/>
        <a:lstStyle/>
        <a:p>
          <a:r>
            <a:rPr lang="en-GB" sz="1400" dirty="0">
              <a:solidFill>
                <a:schemeClr val="tx1"/>
              </a:solidFill>
              <a:latin typeface="Arial" panose="020B0604020202020204" pitchFamily="34" charset="0"/>
              <a:cs typeface="Arial" panose="020B0604020202020204" pitchFamily="34" charset="0"/>
            </a:rPr>
            <a:t>Belief in the medical model</a:t>
          </a:r>
        </a:p>
      </dgm:t>
    </dgm:pt>
    <dgm:pt modelId="{7F655178-1093-5548-9F6C-FE5E299EDB84}" type="parTrans" cxnId="{C71A309F-2412-DF47-8046-8C0F9F66C078}">
      <dgm:prSet custT="1"/>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597E26E7-E307-BB43-9B83-038EF23EBB1D}" type="sibTrans" cxnId="{C71A309F-2412-DF47-8046-8C0F9F66C078}">
      <dgm:prSet/>
      <dgm:spPr/>
      <dgm:t>
        <a:bodyPr/>
        <a:lstStyle/>
        <a:p>
          <a:endParaRPr lang="en-GB" sz="1400">
            <a:solidFill>
              <a:schemeClr val="tx1"/>
            </a:solidFill>
            <a:latin typeface="Arial" panose="020B0604020202020204" pitchFamily="34" charset="0"/>
            <a:cs typeface="Arial" panose="020B0604020202020204" pitchFamily="34" charset="0"/>
          </a:endParaRPr>
        </a:p>
      </dgm:t>
    </dgm:pt>
    <dgm:pt modelId="{74684761-3BF3-AE42-8D7E-2568403B86E3}" type="pres">
      <dgm:prSet presAssocID="{A3E18833-37C3-EB4C-AD7C-DA046DD2F95B}" presName="Name0" presStyleCnt="0">
        <dgm:presLayoutVars>
          <dgm:chMax val="1"/>
          <dgm:dir/>
          <dgm:animLvl val="ctr"/>
          <dgm:resizeHandles val="exact"/>
        </dgm:presLayoutVars>
      </dgm:prSet>
      <dgm:spPr/>
    </dgm:pt>
    <dgm:pt modelId="{A07782B4-FBB5-544D-899F-5E482F8608DC}" type="pres">
      <dgm:prSet presAssocID="{3B6133AB-C4FC-D641-9F00-6941F42F4CC9}" presName="centerShape" presStyleLbl="node0" presStyleIdx="0" presStyleCnt="1" custScaleX="190420"/>
      <dgm:spPr/>
    </dgm:pt>
    <dgm:pt modelId="{3417B4BE-DA68-124E-A500-F8E75C4799AD}" type="pres">
      <dgm:prSet presAssocID="{6EA82B1C-0036-D347-88A7-60BEE74D9DC9}" presName="parTrans" presStyleLbl="sibTrans2D1" presStyleIdx="0" presStyleCnt="11"/>
      <dgm:spPr/>
    </dgm:pt>
    <dgm:pt modelId="{0164FD56-08E8-1740-B4FF-A24B068066AC}" type="pres">
      <dgm:prSet presAssocID="{6EA82B1C-0036-D347-88A7-60BEE74D9DC9}" presName="connectorText" presStyleLbl="sibTrans2D1" presStyleIdx="0" presStyleCnt="11"/>
      <dgm:spPr/>
    </dgm:pt>
    <dgm:pt modelId="{B4F08250-A92B-B54D-A719-756E4B0216EB}" type="pres">
      <dgm:prSet presAssocID="{ADE0421F-9753-C447-9C36-DBB5F0B598D8}" presName="node" presStyleLbl="node1" presStyleIdx="0" presStyleCnt="11" custScaleX="174262" custScaleY="71796" custRadScaleRad="105515" custRadScaleInc="6087">
        <dgm:presLayoutVars>
          <dgm:bulletEnabled val="1"/>
        </dgm:presLayoutVars>
      </dgm:prSet>
      <dgm:spPr/>
    </dgm:pt>
    <dgm:pt modelId="{2469D50C-74D8-8148-B1D7-96E98CC3B110}" type="pres">
      <dgm:prSet presAssocID="{9F47AF58-E595-C242-BBBA-A5826657FD94}" presName="parTrans" presStyleLbl="sibTrans2D1" presStyleIdx="1" presStyleCnt="11" custLinFactNeighborX="-27763" custLinFactNeighborY="-20487"/>
      <dgm:spPr/>
    </dgm:pt>
    <dgm:pt modelId="{E686F251-E3D6-3049-8F2C-DC430E375FD8}" type="pres">
      <dgm:prSet presAssocID="{9F47AF58-E595-C242-BBBA-A5826657FD94}" presName="connectorText" presStyleLbl="sibTrans2D1" presStyleIdx="1" presStyleCnt="11"/>
      <dgm:spPr/>
    </dgm:pt>
    <dgm:pt modelId="{49479958-CAD9-FD40-B7BF-B36972ADA0DB}" type="pres">
      <dgm:prSet presAssocID="{4514C8B9-F219-0147-8802-53DEB57965FE}" presName="node" presStyleLbl="node1" presStyleIdx="1" presStyleCnt="11" custScaleX="218772" custScaleY="71647" custRadScaleRad="139802" custRadScaleInc="116859">
        <dgm:presLayoutVars>
          <dgm:bulletEnabled val="1"/>
        </dgm:presLayoutVars>
      </dgm:prSet>
      <dgm:spPr/>
    </dgm:pt>
    <dgm:pt modelId="{B761C454-B623-C845-BE03-7DA909FE7518}" type="pres">
      <dgm:prSet presAssocID="{3F17AC0C-2C47-514D-AB75-9F837ABCADCA}" presName="parTrans" presStyleLbl="sibTrans2D1" presStyleIdx="2" presStyleCnt="11"/>
      <dgm:spPr/>
    </dgm:pt>
    <dgm:pt modelId="{D74AEBA2-B0A3-DC42-9DD3-8B7C7380F986}" type="pres">
      <dgm:prSet presAssocID="{3F17AC0C-2C47-514D-AB75-9F837ABCADCA}" presName="connectorText" presStyleLbl="sibTrans2D1" presStyleIdx="2" presStyleCnt="11"/>
      <dgm:spPr/>
    </dgm:pt>
    <dgm:pt modelId="{7DFF7EBD-CC1D-4B49-94EB-15BE2AA7294B}" type="pres">
      <dgm:prSet presAssocID="{D6788A7E-4591-DB46-B232-16884F2A366C}" presName="node" presStyleLbl="node1" presStyleIdx="2" presStyleCnt="11" custScaleX="206833" custScaleY="68973" custRadScaleRad="143962" custRadScaleInc="75751">
        <dgm:presLayoutVars>
          <dgm:bulletEnabled val="1"/>
        </dgm:presLayoutVars>
      </dgm:prSet>
      <dgm:spPr/>
    </dgm:pt>
    <dgm:pt modelId="{E5E19900-E410-CC4E-B779-2132FF7F8FAC}" type="pres">
      <dgm:prSet presAssocID="{C6A84DD4-9B71-C941-A095-3DD499AD5808}" presName="parTrans" presStyleLbl="sibTrans2D1" presStyleIdx="3" presStyleCnt="11"/>
      <dgm:spPr/>
    </dgm:pt>
    <dgm:pt modelId="{927121DE-9DC6-0446-84CC-D6664519C120}" type="pres">
      <dgm:prSet presAssocID="{C6A84DD4-9B71-C941-A095-3DD499AD5808}" presName="connectorText" presStyleLbl="sibTrans2D1" presStyleIdx="3" presStyleCnt="11"/>
      <dgm:spPr/>
    </dgm:pt>
    <dgm:pt modelId="{8F54A091-915A-CF4E-9ADB-5B17C6814509}" type="pres">
      <dgm:prSet presAssocID="{62B3AA87-4501-2A42-AF86-ED8D1DECE711}" presName="node" presStyleLbl="node1" presStyleIdx="3" presStyleCnt="11" custScaleX="211892" custRadScaleRad="145604" custRadScaleInc="36929">
        <dgm:presLayoutVars>
          <dgm:bulletEnabled val="1"/>
        </dgm:presLayoutVars>
      </dgm:prSet>
      <dgm:spPr/>
    </dgm:pt>
    <dgm:pt modelId="{5AB0240A-3362-0E49-AE09-A3CE9AD24816}" type="pres">
      <dgm:prSet presAssocID="{44A7619D-98AD-DA43-A383-05D4D4375D50}" presName="parTrans" presStyleLbl="sibTrans2D1" presStyleIdx="4" presStyleCnt="11"/>
      <dgm:spPr/>
    </dgm:pt>
    <dgm:pt modelId="{8477399F-555D-C743-8A84-7079756943A7}" type="pres">
      <dgm:prSet presAssocID="{44A7619D-98AD-DA43-A383-05D4D4375D50}" presName="connectorText" presStyleLbl="sibTrans2D1" presStyleIdx="4" presStyleCnt="11"/>
      <dgm:spPr/>
    </dgm:pt>
    <dgm:pt modelId="{FEE7EED3-5EAA-B342-A86E-10F442DA8501}" type="pres">
      <dgm:prSet presAssocID="{80C66523-DF04-944C-9C6E-9350ED925AF4}" presName="node" presStyleLbl="node1" presStyleIdx="4" presStyleCnt="11" custScaleX="145315" custScaleY="61307" custRadScaleRad="123338" custRadScaleInc="-11758">
        <dgm:presLayoutVars>
          <dgm:bulletEnabled val="1"/>
        </dgm:presLayoutVars>
      </dgm:prSet>
      <dgm:spPr/>
    </dgm:pt>
    <dgm:pt modelId="{60B86ADF-4BE1-6E42-A523-25DB577C2C76}" type="pres">
      <dgm:prSet presAssocID="{DCB4D0E4-E069-034B-85F1-B8E2BB3BD127}" presName="parTrans" presStyleLbl="sibTrans2D1" presStyleIdx="5" presStyleCnt="11"/>
      <dgm:spPr/>
    </dgm:pt>
    <dgm:pt modelId="{8809029B-8814-554D-88A2-007BDFE84964}" type="pres">
      <dgm:prSet presAssocID="{DCB4D0E4-E069-034B-85F1-B8E2BB3BD127}" presName="connectorText" presStyleLbl="sibTrans2D1" presStyleIdx="5" presStyleCnt="11"/>
      <dgm:spPr/>
    </dgm:pt>
    <dgm:pt modelId="{336E11E7-0CF3-F846-AEE2-4A62C2D8B8D7}" type="pres">
      <dgm:prSet presAssocID="{B9402A85-C5C2-4A4F-82BE-0227EB301B12}" presName="node" presStyleLbl="node1" presStyleIdx="5" presStyleCnt="11" custScaleX="163406" custScaleY="75005" custRadScaleRad="99105" custRadScaleInc="27882">
        <dgm:presLayoutVars>
          <dgm:bulletEnabled val="1"/>
        </dgm:presLayoutVars>
      </dgm:prSet>
      <dgm:spPr/>
    </dgm:pt>
    <dgm:pt modelId="{CDD4B3A0-7FF0-D148-B59A-EF7EDED172FD}" type="pres">
      <dgm:prSet presAssocID="{88B5BA9B-5D6E-0E4B-B1B7-BC57CC834B4E}" presName="parTrans" presStyleLbl="sibTrans2D1" presStyleIdx="6" presStyleCnt="11"/>
      <dgm:spPr/>
    </dgm:pt>
    <dgm:pt modelId="{6AF09AC8-A896-7846-8831-E6837C2D5B4D}" type="pres">
      <dgm:prSet presAssocID="{88B5BA9B-5D6E-0E4B-B1B7-BC57CC834B4E}" presName="connectorText" presStyleLbl="sibTrans2D1" presStyleIdx="6" presStyleCnt="11"/>
      <dgm:spPr/>
    </dgm:pt>
    <dgm:pt modelId="{6DCE047D-5C8E-F942-9D65-19600342D0F1}" type="pres">
      <dgm:prSet presAssocID="{DFFD94C0-6BC0-434D-A389-F715AB21C75D}" presName="node" presStyleLbl="node1" presStyleIdx="6" presStyleCnt="11" custScaleX="167200" custRadScaleRad="113267" custRadScaleInc="111206">
        <dgm:presLayoutVars>
          <dgm:bulletEnabled val="1"/>
        </dgm:presLayoutVars>
      </dgm:prSet>
      <dgm:spPr/>
    </dgm:pt>
    <dgm:pt modelId="{C45C81A2-6CD2-D64C-A367-20547DAFEA9F}" type="pres">
      <dgm:prSet presAssocID="{5ABB2651-E0EA-C047-9AC4-15B8B31FD6EA}" presName="parTrans" presStyleLbl="sibTrans2D1" presStyleIdx="7" presStyleCnt="11"/>
      <dgm:spPr/>
    </dgm:pt>
    <dgm:pt modelId="{CEF99DEB-C34A-B444-81AC-7B11302CC4E8}" type="pres">
      <dgm:prSet presAssocID="{5ABB2651-E0EA-C047-9AC4-15B8B31FD6EA}" presName="connectorText" presStyleLbl="sibTrans2D1" presStyleIdx="7" presStyleCnt="11"/>
      <dgm:spPr/>
    </dgm:pt>
    <dgm:pt modelId="{400FA35A-785B-DA48-8705-2B98AEA42EBF}" type="pres">
      <dgm:prSet presAssocID="{D04440A3-72F7-614C-8A18-678C404E6CA2}" presName="node" presStyleLbl="node1" presStyleIdx="7" presStyleCnt="11" custScaleX="134341" custScaleY="82934" custRadScaleRad="143388" custRadScaleInc="86500">
        <dgm:presLayoutVars>
          <dgm:bulletEnabled val="1"/>
        </dgm:presLayoutVars>
      </dgm:prSet>
      <dgm:spPr/>
    </dgm:pt>
    <dgm:pt modelId="{D78F8583-E16D-B546-ABE7-630565611B69}" type="pres">
      <dgm:prSet presAssocID="{D80AECA8-B670-2247-9C7C-9F5AC5907357}" presName="parTrans" presStyleLbl="sibTrans2D1" presStyleIdx="8" presStyleCnt="11"/>
      <dgm:spPr/>
    </dgm:pt>
    <dgm:pt modelId="{56AA3CEC-8F26-644F-8A03-D264EF08A338}" type="pres">
      <dgm:prSet presAssocID="{D80AECA8-B670-2247-9C7C-9F5AC5907357}" presName="connectorText" presStyleLbl="sibTrans2D1" presStyleIdx="8" presStyleCnt="11"/>
      <dgm:spPr/>
    </dgm:pt>
    <dgm:pt modelId="{EFE373BB-76DF-3043-B3A0-52486C3169D9}" type="pres">
      <dgm:prSet presAssocID="{8574C003-0F01-0B4E-A7B8-6BDA9D5C2F20}" presName="node" presStyleLbl="node1" presStyleIdx="8" presStyleCnt="11" custScaleX="188267" custRadScaleRad="147858" custRadScaleInc="7319">
        <dgm:presLayoutVars>
          <dgm:bulletEnabled val="1"/>
        </dgm:presLayoutVars>
      </dgm:prSet>
      <dgm:spPr/>
    </dgm:pt>
    <dgm:pt modelId="{47167560-3942-7243-BFE3-4D1F37D48D0C}" type="pres">
      <dgm:prSet presAssocID="{A18F01C8-4FA2-6D40-A8CB-CE85F6EE8E9F}" presName="parTrans" presStyleLbl="sibTrans2D1" presStyleIdx="9" presStyleCnt="11"/>
      <dgm:spPr/>
    </dgm:pt>
    <dgm:pt modelId="{75E8814C-A58F-184A-AC4E-355B7643B9E9}" type="pres">
      <dgm:prSet presAssocID="{A18F01C8-4FA2-6D40-A8CB-CE85F6EE8E9F}" presName="connectorText" presStyleLbl="sibTrans2D1" presStyleIdx="9" presStyleCnt="11"/>
      <dgm:spPr/>
    </dgm:pt>
    <dgm:pt modelId="{A12FC57E-5566-FF40-A393-A10D9EE509C8}" type="pres">
      <dgm:prSet presAssocID="{D32E4984-5319-C847-841D-DEE863C36051}" presName="node" presStyleLbl="node1" presStyleIdx="9" presStyleCnt="11" custScaleX="171327" custRadScaleRad="150364" custRadScaleInc="-67783">
        <dgm:presLayoutVars>
          <dgm:bulletEnabled val="1"/>
        </dgm:presLayoutVars>
      </dgm:prSet>
      <dgm:spPr/>
    </dgm:pt>
    <dgm:pt modelId="{26B58ADA-373E-7844-ACED-709D9E8AC245}" type="pres">
      <dgm:prSet presAssocID="{7F655178-1093-5548-9F6C-FE5E299EDB84}" presName="parTrans" presStyleLbl="sibTrans2D1" presStyleIdx="10" presStyleCnt="11" custLinFactNeighborX="16032" custLinFactNeighborY="-15413"/>
      <dgm:spPr/>
    </dgm:pt>
    <dgm:pt modelId="{C639C2C8-8C1E-FC4E-B773-AECFCC560966}" type="pres">
      <dgm:prSet presAssocID="{7F655178-1093-5548-9F6C-FE5E299EDB84}" presName="connectorText" presStyleLbl="sibTrans2D1" presStyleIdx="10" presStyleCnt="11"/>
      <dgm:spPr/>
    </dgm:pt>
    <dgm:pt modelId="{02A39EA9-2EA4-C048-81A3-8FBBF986F193}" type="pres">
      <dgm:prSet presAssocID="{4E16AC72-183E-664C-99A7-D502E55930A1}" presName="node" presStyleLbl="node1" presStyleIdx="10" presStyleCnt="11" custScaleX="230082" custScaleY="94614" custRadScaleRad="143909" custRadScaleInc="-109255">
        <dgm:presLayoutVars>
          <dgm:bulletEnabled val="1"/>
        </dgm:presLayoutVars>
      </dgm:prSet>
      <dgm:spPr/>
    </dgm:pt>
  </dgm:ptLst>
  <dgm:cxnLst>
    <dgm:cxn modelId="{AA9F9802-A359-F042-A000-9F9F451BD195}" srcId="{3B6133AB-C4FC-D641-9F00-6941F42F4CC9}" destId="{DFFD94C0-6BC0-434D-A389-F715AB21C75D}" srcOrd="6" destOrd="0" parTransId="{88B5BA9B-5D6E-0E4B-B1B7-BC57CC834B4E}" sibTransId="{B89671D1-CE93-3B49-8021-A23DD00E27DE}"/>
    <dgm:cxn modelId="{16A7850A-49DF-8548-B543-481C45CF9EA9}" type="presOf" srcId="{A18F01C8-4FA2-6D40-A8CB-CE85F6EE8E9F}" destId="{75E8814C-A58F-184A-AC4E-355B7643B9E9}" srcOrd="1" destOrd="0" presId="urn:microsoft.com/office/officeart/2005/8/layout/radial5"/>
    <dgm:cxn modelId="{C7CDFC0A-E4FC-7243-B79D-F81DC5E72E28}" type="presOf" srcId="{7F655178-1093-5548-9F6C-FE5E299EDB84}" destId="{26B58ADA-373E-7844-ACED-709D9E8AC245}" srcOrd="0" destOrd="0" presId="urn:microsoft.com/office/officeart/2005/8/layout/radial5"/>
    <dgm:cxn modelId="{9D29F30B-0B41-5E48-A95F-E24D410C54E6}" type="presOf" srcId="{6EA82B1C-0036-D347-88A7-60BEE74D9DC9}" destId="{3417B4BE-DA68-124E-A500-F8E75C4799AD}" srcOrd="0" destOrd="0" presId="urn:microsoft.com/office/officeart/2005/8/layout/radial5"/>
    <dgm:cxn modelId="{615A420F-E5C1-B74A-A25B-E88D9252E53B}" type="presOf" srcId="{88B5BA9B-5D6E-0E4B-B1B7-BC57CC834B4E}" destId="{CDD4B3A0-7FF0-D148-B59A-EF7EDED172FD}" srcOrd="0" destOrd="0" presId="urn:microsoft.com/office/officeart/2005/8/layout/radial5"/>
    <dgm:cxn modelId="{45499A0F-AAE9-D341-A099-7F88BA849EA2}" type="presOf" srcId="{80C66523-DF04-944C-9C6E-9350ED925AF4}" destId="{FEE7EED3-5EAA-B342-A86E-10F442DA8501}" srcOrd="0" destOrd="0" presId="urn:microsoft.com/office/officeart/2005/8/layout/radial5"/>
    <dgm:cxn modelId="{9A575F10-719A-5643-910D-AA30E4D355F5}" type="presOf" srcId="{ADE0421F-9753-C447-9C36-DBB5F0B598D8}" destId="{B4F08250-A92B-B54D-A719-756E4B0216EB}" srcOrd="0" destOrd="0" presId="urn:microsoft.com/office/officeart/2005/8/layout/radial5"/>
    <dgm:cxn modelId="{78FE5920-D626-7745-BB4F-6111C68706D0}" type="presOf" srcId="{88B5BA9B-5D6E-0E4B-B1B7-BC57CC834B4E}" destId="{6AF09AC8-A896-7846-8831-E6837C2D5B4D}" srcOrd="1" destOrd="0" presId="urn:microsoft.com/office/officeart/2005/8/layout/radial5"/>
    <dgm:cxn modelId="{9CF81C21-4C72-BF48-8811-8A91AFC67804}" srcId="{3B6133AB-C4FC-D641-9F00-6941F42F4CC9}" destId="{D6788A7E-4591-DB46-B232-16884F2A366C}" srcOrd="2" destOrd="0" parTransId="{3F17AC0C-2C47-514D-AB75-9F837ABCADCA}" sibTransId="{3C794D13-CB98-4742-ABE2-05E6FC725F4D}"/>
    <dgm:cxn modelId="{19867F28-321F-BD49-8F1B-E480100CEBF2}" type="presOf" srcId="{DCB4D0E4-E069-034B-85F1-B8E2BB3BD127}" destId="{8809029B-8814-554D-88A2-007BDFE84964}" srcOrd="1" destOrd="0" presId="urn:microsoft.com/office/officeart/2005/8/layout/radial5"/>
    <dgm:cxn modelId="{BDAAD328-C1F3-A14C-AD5F-1CAD7D988A07}" srcId="{3B6133AB-C4FC-D641-9F00-6941F42F4CC9}" destId="{8574C003-0F01-0B4E-A7B8-6BDA9D5C2F20}" srcOrd="8" destOrd="0" parTransId="{D80AECA8-B670-2247-9C7C-9F5AC5907357}" sibTransId="{DEA987CC-5E5E-FA4E-BBD3-3637DAA58426}"/>
    <dgm:cxn modelId="{EE1D9F3A-0877-464B-BEC6-44EFB59C3921}" type="presOf" srcId="{D32E4984-5319-C847-841D-DEE863C36051}" destId="{A12FC57E-5566-FF40-A393-A10D9EE509C8}" srcOrd="0" destOrd="0" presId="urn:microsoft.com/office/officeart/2005/8/layout/radial5"/>
    <dgm:cxn modelId="{DEA7763C-335B-6F40-9568-2D5AAF35BBBB}" srcId="{3B6133AB-C4FC-D641-9F00-6941F42F4CC9}" destId="{ADE0421F-9753-C447-9C36-DBB5F0B598D8}" srcOrd="0" destOrd="0" parTransId="{6EA82B1C-0036-D347-88A7-60BEE74D9DC9}" sibTransId="{35A9BB21-9325-CD4D-A937-24F7A42DB867}"/>
    <dgm:cxn modelId="{A2C8FB3F-AA83-444A-BEF8-E437A6E5C944}" srcId="{3B6133AB-C4FC-D641-9F00-6941F42F4CC9}" destId="{4514C8B9-F219-0147-8802-53DEB57965FE}" srcOrd="1" destOrd="0" parTransId="{9F47AF58-E595-C242-BBBA-A5826657FD94}" sibTransId="{499A173E-4977-8045-BD25-7EE67A1B8803}"/>
    <dgm:cxn modelId="{10199F5D-4FB3-E34E-8D2B-CBC6B0A1DBE7}" srcId="{3B6133AB-C4FC-D641-9F00-6941F42F4CC9}" destId="{62B3AA87-4501-2A42-AF86-ED8D1DECE711}" srcOrd="3" destOrd="0" parTransId="{C6A84DD4-9B71-C941-A095-3DD499AD5808}" sibTransId="{0513A73B-CE92-BE4A-AD4A-C13670610759}"/>
    <dgm:cxn modelId="{1CFF3941-A3F6-1F40-8D3C-F939A7E508D0}" type="presOf" srcId="{3B6133AB-C4FC-D641-9F00-6941F42F4CC9}" destId="{A07782B4-FBB5-544D-899F-5E482F8608DC}" srcOrd="0" destOrd="0" presId="urn:microsoft.com/office/officeart/2005/8/layout/radial5"/>
    <dgm:cxn modelId="{AFD2BC63-467A-624C-AA8A-1DE9BA6BFCDE}" type="presOf" srcId="{5ABB2651-E0EA-C047-9AC4-15B8B31FD6EA}" destId="{C45C81A2-6CD2-D64C-A367-20547DAFEA9F}" srcOrd="0" destOrd="0" presId="urn:microsoft.com/office/officeart/2005/8/layout/radial5"/>
    <dgm:cxn modelId="{888A1165-E510-A24E-A49C-41065F303555}" srcId="{3B6133AB-C4FC-D641-9F00-6941F42F4CC9}" destId="{80C66523-DF04-944C-9C6E-9350ED925AF4}" srcOrd="4" destOrd="0" parTransId="{44A7619D-98AD-DA43-A383-05D4D4375D50}" sibTransId="{7BC2FF7B-864A-C147-A4AB-AF12B9D1B6D8}"/>
    <dgm:cxn modelId="{AD8A3266-7759-CE45-8321-8AB1F91B60DE}" type="presOf" srcId="{9F47AF58-E595-C242-BBBA-A5826657FD94}" destId="{E686F251-E3D6-3049-8F2C-DC430E375FD8}" srcOrd="1" destOrd="0" presId="urn:microsoft.com/office/officeart/2005/8/layout/radial5"/>
    <dgm:cxn modelId="{BAE67046-528F-2445-8536-E2177AD4965C}" type="presOf" srcId="{6EA82B1C-0036-D347-88A7-60BEE74D9DC9}" destId="{0164FD56-08E8-1740-B4FF-A24B068066AC}" srcOrd="1" destOrd="0" presId="urn:microsoft.com/office/officeart/2005/8/layout/radial5"/>
    <dgm:cxn modelId="{C76A1869-10CC-D640-9C52-B316BC326458}" type="presOf" srcId="{DFFD94C0-6BC0-434D-A389-F715AB21C75D}" destId="{6DCE047D-5C8E-F942-9D65-19600342D0F1}" srcOrd="0" destOrd="0" presId="urn:microsoft.com/office/officeart/2005/8/layout/radial5"/>
    <dgm:cxn modelId="{D3E93469-AD80-A649-9FDB-728445F8D791}" type="presOf" srcId="{44A7619D-98AD-DA43-A383-05D4D4375D50}" destId="{5AB0240A-3362-0E49-AE09-A3CE9AD24816}" srcOrd="0" destOrd="0" presId="urn:microsoft.com/office/officeart/2005/8/layout/radial5"/>
    <dgm:cxn modelId="{3A5B736A-DA02-A146-9188-6F8D45A6A8EB}" type="presOf" srcId="{3F17AC0C-2C47-514D-AB75-9F837ABCADCA}" destId="{D74AEBA2-B0A3-DC42-9DD3-8B7C7380F986}" srcOrd="1" destOrd="0" presId="urn:microsoft.com/office/officeart/2005/8/layout/radial5"/>
    <dgm:cxn modelId="{1C59E64A-CE6C-0E46-86BB-533435BD7249}" type="presOf" srcId="{62B3AA87-4501-2A42-AF86-ED8D1DECE711}" destId="{8F54A091-915A-CF4E-9ADB-5B17C6814509}" srcOrd="0" destOrd="0" presId="urn:microsoft.com/office/officeart/2005/8/layout/radial5"/>
    <dgm:cxn modelId="{FDD07C4E-4D42-7147-BDA0-62686A219B6D}" type="presOf" srcId="{A3E18833-37C3-EB4C-AD7C-DA046DD2F95B}" destId="{74684761-3BF3-AE42-8D7E-2568403B86E3}" srcOrd="0" destOrd="0" presId="urn:microsoft.com/office/officeart/2005/8/layout/radial5"/>
    <dgm:cxn modelId="{D241FC4E-F32E-0942-909B-DF94B93E4B63}" type="presOf" srcId="{D80AECA8-B670-2247-9C7C-9F5AC5907357}" destId="{D78F8583-E16D-B546-ABE7-630565611B69}" srcOrd="0" destOrd="0" presId="urn:microsoft.com/office/officeart/2005/8/layout/radial5"/>
    <dgm:cxn modelId="{3867B471-176E-CD4A-ADC9-20F8D21EA457}" type="presOf" srcId="{7F655178-1093-5548-9F6C-FE5E299EDB84}" destId="{C639C2C8-8C1E-FC4E-B773-AECFCC560966}" srcOrd="1" destOrd="0" presId="urn:microsoft.com/office/officeart/2005/8/layout/radial5"/>
    <dgm:cxn modelId="{ED881A52-7284-9147-B390-BD72BD183501}" type="presOf" srcId="{D04440A3-72F7-614C-8A18-678C404E6CA2}" destId="{400FA35A-785B-DA48-8705-2B98AEA42EBF}" srcOrd="0" destOrd="0" presId="urn:microsoft.com/office/officeart/2005/8/layout/radial5"/>
    <dgm:cxn modelId="{91760C58-79D3-6B4B-87B2-D9D558E13F08}" type="presOf" srcId="{C6A84DD4-9B71-C941-A095-3DD499AD5808}" destId="{E5E19900-E410-CC4E-B779-2132FF7F8FAC}" srcOrd="0" destOrd="0" presId="urn:microsoft.com/office/officeart/2005/8/layout/radial5"/>
    <dgm:cxn modelId="{EE7E3E7A-CF95-1E4C-930A-B942987F267E}" type="presOf" srcId="{4E16AC72-183E-664C-99A7-D502E55930A1}" destId="{02A39EA9-2EA4-C048-81A3-8FBBF986F193}" srcOrd="0" destOrd="0" presId="urn:microsoft.com/office/officeart/2005/8/layout/radial5"/>
    <dgm:cxn modelId="{51859E7F-61F8-F942-97AB-D36B3FEA08D9}" type="presOf" srcId="{3F17AC0C-2C47-514D-AB75-9F837ABCADCA}" destId="{B761C454-B623-C845-BE03-7DA909FE7518}" srcOrd="0" destOrd="0" presId="urn:microsoft.com/office/officeart/2005/8/layout/radial5"/>
    <dgm:cxn modelId="{3B6D0C81-EB9A-7044-A8FF-27B21BB8EE29}" srcId="{3B6133AB-C4FC-D641-9F00-6941F42F4CC9}" destId="{B9402A85-C5C2-4A4F-82BE-0227EB301B12}" srcOrd="5" destOrd="0" parTransId="{DCB4D0E4-E069-034B-85F1-B8E2BB3BD127}" sibTransId="{D798E1D2-6CF2-794E-860B-EF10BD42E1F1}"/>
    <dgm:cxn modelId="{97E40D84-A181-B047-898E-759387CFFCA5}" srcId="{3B6133AB-C4FC-D641-9F00-6941F42F4CC9}" destId="{D32E4984-5319-C847-841D-DEE863C36051}" srcOrd="9" destOrd="0" parTransId="{A18F01C8-4FA2-6D40-A8CB-CE85F6EE8E9F}" sibTransId="{888CDDA6-822C-9540-9DB0-A7594E0EAC4D}"/>
    <dgm:cxn modelId="{ECE63892-7931-8548-A2F9-D8C13DC399AC}" type="presOf" srcId="{D6788A7E-4591-DB46-B232-16884F2A366C}" destId="{7DFF7EBD-CC1D-4B49-94EB-15BE2AA7294B}" srcOrd="0" destOrd="0" presId="urn:microsoft.com/office/officeart/2005/8/layout/radial5"/>
    <dgm:cxn modelId="{C2FBCA97-2030-9144-AD9B-B069E178AFA1}" type="presOf" srcId="{8574C003-0F01-0B4E-A7B8-6BDA9D5C2F20}" destId="{EFE373BB-76DF-3043-B3A0-52486C3169D9}" srcOrd="0" destOrd="0" presId="urn:microsoft.com/office/officeart/2005/8/layout/radial5"/>
    <dgm:cxn modelId="{1CB2FE97-E6C0-0F40-A2BE-BC85CD718709}" type="presOf" srcId="{5ABB2651-E0EA-C047-9AC4-15B8B31FD6EA}" destId="{CEF99DEB-C34A-B444-81AC-7B11302CC4E8}" srcOrd="1" destOrd="0" presId="urn:microsoft.com/office/officeart/2005/8/layout/radial5"/>
    <dgm:cxn modelId="{F488639B-7EF8-564B-B727-0CC004C4B881}" type="presOf" srcId="{4514C8B9-F219-0147-8802-53DEB57965FE}" destId="{49479958-CAD9-FD40-B7BF-B36972ADA0DB}" srcOrd="0" destOrd="0" presId="urn:microsoft.com/office/officeart/2005/8/layout/radial5"/>
    <dgm:cxn modelId="{4664459E-D06A-4C42-B508-96A227B3D4C2}" type="presOf" srcId="{B9402A85-C5C2-4A4F-82BE-0227EB301B12}" destId="{336E11E7-0CF3-F846-AEE2-4A62C2D8B8D7}" srcOrd="0" destOrd="0" presId="urn:microsoft.com/office/officeart/2005/8/layout/radial5"/>
    <dgm:cxn modelId="{C71A309F-2412-DF47-8046-8C0F9F66C078}" srcId="{3B6133AB-C4FC-D641-9F00-6941F42F4CC9}" destId="{4E16AC72-183E-664C-99A7-D502E55930A1}" srcOrd="10" destOrd="0" parTransId="{7F655178-1093-5548-9F6C-FE5E299EDB84}" sibTransId="{597E26E7-E307-BB43-9B83-038EF23EBB1D}"/>
    <dgm:cxn modelId="{97EF23AF-514C-5E4C-8EA0-646991682918}" type="presOf" srcId="{C6A84DD4-9B71-C941-A095-3DD499AD5808}" destId="{927121DE-9DC6-0446-84CC-D6664519C120}" srcOrd="1" destOrd="0" presId="urn:microsoft.com/office/officeart/2005/8/layout/radial5"/>
    <dgm:cxn modelId="{2A82C2B7-4A97-F548-AE2B-54B382067663}" srcId="{3B6133AB-C4FC-D641-9F00-6941F42F4CC9}" destId="{D04440A3-72F7-614C-8A18-678C404E6CA2}" srcOrd="7" destOrd="0" parTransId="{5ABB2651-E0EA-C047-9AC4-15B8B31FD6EA}" sibTransId="{C3BC0A39-F7BD-9448-8FC7-18D05026CBC8}"/>
    <dgm:cxn modelId="{FB880ABF-80B1-0341-9E1F-9F0FCEA0AB25}" type="presOf" srcId="{9F47AF58-E595-C242-BBBA-A5826657FD94}" destId="{2469D50C-74D8-8148-B1D7-96E98CC3B110}" srcOrd="0" destOrd="0" presId="urn:microsoft.com/office/officeart/2005/8/layout/radial5"/>
    <dgm:cxn modelId="{8A88FFC9-E4AD-9946-B7C2-19022E513575}" type="presOf" srcId="{D80AECA8-B670-2247-9C7C-9F5AC5907357}" destId="{56AA3CEC-8F26-644F-8A03-D264EF08A338}" srcOrd="1" destOrd="0" presId="urn:microsoft.com/office/officeart/2005/8/layout/radial5"/>
    <dgm:cxn modelId="{597283CC-A750-BF42-ADB4-B007A153FCA9}" type="presOf" srcId="{A18F01C8-4FA2-6D40-A8CB-CE85F6EE8E9F}" destId="{47167560-3942-7243-BFE3-4D1F37D48D0C}" srcOrd="0" destOrd="0" presId="urn:microsoft.com/office/officeart/2005/8/layout/radial5"/>
    <dgm:cxn modelId="{C6F687ED-FF07-694D-9910-31B29A304CCB}" type="presOf" srcId="{44A7619D-98AD-DA43-A383-05D4D4375D50}" destId="{8477399F-555D-C743-8A84-7079756943A7}" srcOrd="1" destOrd="0" presId="urn:microsoft.com/office/officeart/2005/8/layout/radial5"/>
    <dgm:cxn modelId="{AE011BF0-904A-6344-995F-D477B8E9BCF5}" type="presOf" srcId="{DCB4D0E4-E069-034B-85F1-B8E2BB3BD127}" destId="{60B86ADF-4BE1-6E42-A523-25DB577C2C76}" srcOrd="0" destOrd="0" presId="urn:microsoft.com/office/officeart/2005/8/layout/radial5"/>
    <dgm:cxn modelId="{46F606F3-E0D4-2048-BA82-C24E411C52C6}" srcId="{A3E18833-37C3-EB4C-AD7C-DA046DD2F95B}" destId="{3B6133AB-C4FC-D641-9F00-6941F42F4CC9}" srcOrd="0" destOrd="0" parTransId="{25131662-0D03-0D41-AB54-B8AE510C2977}" sibTransId="{108CA073-1761-674B-89BD-608B254E22F0}"/>
    <dgm:cxn modelId="{08900225-450B-CF43-A241-33A8BF92F5A0}" type="presParOf" srcId="{74684761-3BF3-AE42-8D7E-2568403B86E3}" destId="{A07782B4-FBB5-544D-899F-5E482F8608DC}" srcOrd="0" destOrd="0" presId="urn:microsoft.com/office/officeart/2005/8/layout/radial5"/>
    <dgm:cxn modelId="{3F444F27-FC20-7F46-AF7B-8DDE101A456F}" type="presParOf" srcId="{74684761-3BF3-AE42-8D7E-2568403B86E3}" destId="{3417B4BE-DA68-124E-A500-F8E75C4799AD}" srcOrd="1" destOrd="0" presId="urn:microsoft.com/office/officeart/2005/8/layout/radial5"/>
    <dgm:cxn modelId="{34B613CD-38E6-714D-B9FC-22DBC1ADB169}" type="presParOf" srcId="{3417B4BE-DA68-124E-A500-F8E75C4799AD}" destId="{0164FD56-08E8-1740-B4FF-A24B068066AC}" srcOrd="0" destOrd="0" presId="urn:microsoft.com/office/officeart/2005/8/layout/radial5"/>
    <dgm:cxn modelId="{9966C272-F6D1-CA42-AC94-0D41A77052C1}" type="presParOf" srcId="{74684761-3BF3-AE42-8D7E-2568403B86E3}" destId="{B4F08250-A92B-B54D-A719-756E4B0216EB}" srcOrd="2" destOrd="0" presId="urn:microsoft.com/office/officeart/2005/8/layout/radial5"/>
    <dgm:cxn modelId="{391B7BE5-3D9E-1445-BD88-3B944F326B8A}" type="presParOf" srcId="{74684761-3BF3-AE42-8D7E-2568403B86E3}" destId="{2469D50C-74D8-8148-B1D7-96E98CC3B110}" srcOrd="3" destOrd="0" presId="urn:microsoft.com/office/officeart/2005/8/layout/radial5"/>
    <dgm:cxn modelId="{F225CFA6-07FE-124F-A894-DE30A8760808}" type="presParOf" srcId="{2469D50C-74D8-8148-B1D7-96E98CC3B110}" destId="{E686F251-E3D6-3049-8F2C-DC430E375FD8}" srcOrd="0" destOrd="0" presId="urn:microsoft.com/office/officeart/2005/8/layout/radial5"/>
    <dgm:cxn modelId="{066AA0DD-16F2-1344-AA99-B1E0EE878D8A}" type="presParOf" srcId="{74684761-3BF3-AE42-8D7E-2568403B86E3}" destId="{49479958-CAD9-FD40-B7BF-B36972ADA0DB}" srcOrd="4" destOrd="0" presId="urn:microsoft.com/office/officeart/2005/8/layout/radial5"/>
    <dgm:cxn modelId="{EB7D76AF-993E-6648-BE42-7FDF59EAC072}" type="presParOf" srcId="{74684761-3BF3-AE42-8D7E-2568403B86E3}" destId="{B761C454-B623-C845-BE03-7DA909FE7518}" srcOrd="5" destOrd="0" presId="urn:microsoft.com/office/officeart/2005/8/layout/radial5"/>
    <dgm:cxn modelId="{06B326F5-5FFA-0844-9708-4226122A6107}" type="presParOf" srcId="{B761C454-B623-C845-BE03-7DA909FE7518}" destId="{D74AEBA2-B0A3-DC42-9DD3-8B7C7380F986}" srcOrd="0" destOrd="0" presId="urn:microsoft.com/office/officeart/2005/8/layout/radial5"/>
    <dgm:cxn modelId="{69FE9CFD-5EAC-5E48-9532-974EC629F675}" type="presParOf" srcId="{74684761-3BF3-AE42-8D7E-2568403B86E3}" destId="{7DFF7EBD-CC1D-4B49-94EB-15BE2AA7294B}" srcOrd="6" destOrd="0" presId="urn:microsoft.com/office/officeart/2005/8/layout/radial5"/>
    <dgm:cxn modelId="{B4BC36C1-9AA2-2240-88A3-D75243735868}" type="presParOf" srcId="{74684761-3BF3-AE42-8D7E-2568403B86E3}" destId="{E5E19900-E410-CC4E-B779-2132FF7F8FAC}" srcOrd="7" destOrd="0" presId="urn:microsoft.com/office/officeart/2005/8/layout/radial5"/>
    <dgm:cxn modelId="{DD8F321A-F3A3-1A4B-B011-740A38933920}" type="presParOf" srcId="{E5E19900-E410-CC4E-B779-2132FF7F8FAC}" destId="{927121DE-9DC6-0446-84CC-D6664519C120}" srcOrd="0" destOrd="0" presId="urn:microsoft.com/office/officeart/2005/8/layout/radial5"/>
    <dgm:cxn modelId="{814FE7C7-E5C4-864F-BE7E-ED1DD1BA6CC8}" type="presParOf" srcId="{74684761-3BF3-AE42-8D7E-2568403B86E3}" destId="{8F54A091-915A-CF4E-9ADB-5B17C6814509}" srcOrd="8" destOrd="0" presId="urn:microsoft.com/office/officeart/2005/8/layout/radial5"/>
    <dgm:cxn modelId="{326600A3-181B-E643-BA60-9B81100B4922}" type="presParOf" srcId="{74684761-3BF3-AE42-8D7E-2568403B86E3}" destId="{5AB0240A-3362-0E49-AE09-A3CE9AD24816}" srcOrd="9" destOrd="0" presId="urn:microsoft.com/office/officeart/2005/8/layout/radial5"/>
    <dgm:cxn modelId="{66A57A5C-9E00-8C41-9B5D-B76BAAE0E4A6}" type="presParOf" srcId="{5AB0240A-3362-0E49-AE09-A3CE9AD24816}" destId="{8477399F-555D-C743-8A84-7079756943A7}" srcOrd="0" destOrd="0" presId="urn:microsoft.com/office/officeart/2005/8/layout/radial5"/>
    <dgm:cxn modelId="{C3CE8C48-5DEE-364E-8914-C0219458D556}" type="presParOf" srcId="{74684761-3BF3-AE42-8D7E-2568403B86E3}" destId="{FEE7EED3-5EAA-B342-A86E-10F442DA8501}" srcOrd="10" destOrd="0" presId="urn:microsoft.com/office/officeart/2005/8/layout/radial5"/>
    <dgm:cxn modelId="{682A20FA-4B8D-C04C-BB24-D5E0375E1E97}" type="presParOf" srcId="{74684761-3BF3-AE42-8D7E-2568403B86E3}" destId="{60B86ADF-4BE1-6E42-A523-25DB577C2C76}" srcOrd="11" destOrd="0" presId="urn:microsoft.com/office/officeart/2005/8/layout/radial5"/>
    <dgm:cxn modelId="{785D471F-204A-6248-B84B-85FDE0B11476}" type="presParOf" srcId="{60B86ADF-4BE1-6E42-A523-25DB577C2C76}" destId="{8809029B-8814-554D-88A2-007BDFE84964}" srcOrd="0" destOrd="0" presId="urn:microsoft.com/office/officeart/2005/8/layout/radial5"/>
    <dgm:cxn modelId="{86F6594A-2DFA-8A40-8B04-10264C3A1A62}" type="presParOf" srcId="{74684761-3BF3-AE42-8D7E-2568403B86E3}" destId="{336E11E7-0CF3-F846-AEE2-4A62C2D8B8D7}" srcOrd="12" destOrd="0" presId="urn:microsoft.com/office/officeart/2005/8/layout/radial5"/>
    <dgm:cxn modelId="{85576C2F-8663-4C43-AC0E-16A7EAD341A3}" type="presParOf" srcId="{74684761-3BF3-AE42-8D7E-2568403B86E3}" destId="{CDD4B3A0-7FF0-D148-B59A-EF7EDED172FD}" srcOrd="13" destOrd="0" presId="urn:microsoft.com/office/officeart/2005/8/layout/radial5"/>
    <dgm:cxn modelId="{F4049086-4893-1F47-89B2-D27BD9D85C02}" type="presParOf" srcId="{CDD4B3A0-7FF0-D148-B59A-EF7EDED172FD}" destId="{6AF09AC8-A896-7846-8831-E6837C2D5B4D}" srcOrd="0" destOrd="0" presId="urn:microsoft.com/office/officeart/2005/8/layout/radial5"/>
    <dgm:cxn modelId="{9DD258F6-8CFE-8646-BC1A-A9922BAA06B0}" type="presParOf" srcId="{74684761-3BF3-AE42-8D7E-2568403B86E3}" destId="{6DCE047D-5C8E-F942-9D65-19600342D0F1}" srcOrd="14" destOrd="0" presId="urn:microsoft.com/office/officeart/2005/8/layout/radial5"/>
    <dgm:cxn modelId="{C3595894-9FB6-5248-A1C6-8875AC1684C1}" type="presParOf" srcId="{74684761-3BF3-AE42-8D7E-2568403B86E3}" destId="{C45C81A2-6CD2-D64C-A367-20547DAFEA9F}" srcOrd="15" destOrd="0" presId="urn:microsoft.com/office/officeart/2005/8/layout/radial5"/>
    <dgm:cxn modelId="{FD4B6FF7-4C67-C940-9238-BB604DB297D6}" type="presParOf" srcId="{C45C81A2-6CD2-D64C-A367-20547DAFEA9F}" destId="{CEF99DEB-C34A-B444-81AC-7B11302CC4E8}" srcOrd="0" destOrd="0" presId="urn:microsoft.com/office/officeart/2005/8/layout/radial5"/>
    <dgm:cxn modelId="{F77BA073-5665-8840-926E-846136298AEA}" type="presParOf" srcId="{74684761-3BF3-AE42-8D7E-2568403B86E3}" destId="{400FA35A-785B-DA48-8705-2B98AEA42EBF}" srcOrd="16" destOrd="0" presId="urn:microsoft.com/office/officeart/2005/8/layout/radial5"/>
    <dgm:cxn modelId="{6C9CE352-D5EF-3747-AE02-AA680F01B039}" type="presParOf" srcId="{74684761-3BF3-AE42-8D7E-2568403B86E3}" destId="{D78F8583-E16D-B546-ABE7-630565611B69}" srcOrd="17" destOrd="0" presId="urn:microsoft.com/office/officeart/2005/8/layout/radial5"/>
    <dgm:cxn modelId="{01CDE06A-5D65-0F48-9673-724758DF6603}" type="presParOf" srcId="{D78F8583-E16D-B546-ABE7-630565611B69}" destId="{56AA3CEC-8F26-644F-8A03-D264EF08A338}" srcOrd="0" destOrd="0" presId="urn:microsoft.com/office/officeart/2005/8/layout/radial5"/>
    <dgm:cxn modelId="{EC2E069B-2DD2-B143-B267-07354FBEB986}" type="presParOf" srcId="{74684761-3BF3-AE42-8D7E-2568403B86E3}" destId="{EFE373BB-76DF-3043-B3A0-52486C3169D9}" srcOrd="18" destOrd="0" presId="urn:microsoft.com/office/officeart/2005/8/layout/radial5"/>
    <dgm:cxn modelId="{E925AA41-05A6-BF41-956A-BAF3C4F80F60}" type="presParOf" srcId="{74684761-3BF3-AE42-8D7E-2568403B86E3}" destId="{47167560-3942-7243-BFE3-4D1F37D48D0C}" srcOrd="19" destOrd="0" presId="urn:microsoft.com/office/officeart/2005/8/layout/radial5"/>
    <dgm:cxn modelId="{A0743D2F-9B4B-D644-A339-C7E8DB4011EA}" type="presParOf" srcId="{47167560-3942-7243-BFE3-4D1F37D48D0C}" destId="{75E8814C-A58F-184A-AC4E-355B7643B9E9}" srcOrd="0" destOrd="0" presId="urn:microsoft.com/office/officeart/2005/8/layout/radial5"/>
    <dgm:cxn modelId="{846C3F60-EC99-E74A-8A92-4445D148D47F}" type="presParOf" srcId="{74684761-3BF3-AE42-8D7E-2568403B86E3}" destId="{A12FC57E-5566-FF40-A393-A10D9EE509C8}" srcOrd="20" destOrd="0" presId="urn:microsoft.com/office/officeart/2005/8/layout/radial5"/>
    <dgm:cxn modelId="{A16ECE5F-95CF-CD45-8268-5409D58E2853}" type="presParOf" srcId="{74684761-3BF3-AE42-8D7E-2568403B86E3}" destId="{26B58ADA-373E-7844-ACED-709D9E8AC245}" srcOrd="21" destOrd="0" presId="urn:microsoft.com/office/officeart/2005/8/layout/radial5"/>
    <dgm:cxn modelId="{267E8191-27B6-D44D-81B5-2A36439D9C01}" type="presParOf" srcId="{26B58ADA-373E-7844-ACED-709D9E8AC245}" destId="{C639C2C8-8C1E-FC4E-B773-AECFCC560966}" srcOrd="0" destOrd="0" presId="urn:microsoft.com/office/officeart/2005/8/layout/radial5"/>
    <dgm:cxn modelId="{F663A8C7-57CE-0D47-A5E9-2C6D7E841141}" type="presParOf" srcId="{74684761-3BF3-AE42-8D7E-2568403B86E3}" destId="{02A39EA9-2EA4-C048-81A3-8FBBF986F193}" srcOrd="22" destOrd="0" presId="urn:microsoft.com/office/officeart/2005/8/layout/radial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7782B4-FBB5-544D-899F-5E482F8608DC}">
      <dsp:nvSpPr>
        <dsp:cNvPr id="0" name=""/>
        <dsp:cNvSpPr/>
      </dsp:nvSpPr>
      <dsp:spPr>
        <a:xfrm>
          <a:off x="4910660" y="1477940"/>
          <a:ext cx="2012912" cy="130201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Ffactorau o fewn cymdeithas sy’n achosi gwahaniaethu</a:t>
          </a:r>
        </a:p>
      </dsp:txBody>
      <dsp:txXfrm>
        <a:off x="5205444" y="1668616"/>
        <a:ext cx="1423344" cy="920667"/>
      </dsp:txXfrm>
    </dsp:sp>
    <dsp:sp modelId="{3417B4BE-DA68-124E-A500-F8E75C4799AD}">
      <dsp:nvSpPr>
        <dsp:cNvPr id="0" name=""/>
        <dsp:cNvSpPr/>
      </dsp:nvSpPr>
      <dsp:spPr>
        <a:xfrm rot="16260665">
          <a:off x="5691549" y="842411"/>
          <a:ext cx="489934" cy="374608"/>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5746748" y="973515"/>
        <a:ext cx="377552" cy="224764"/>
      </dsp:txXfrm>
    </dsp:sp>
    <dsp:sp modelId="{B4F08250-A92B-B54D-A719-756E4B0216EB}">
      <dsp:nvSpPr>
        <dsp:cNvPr id="0" name=""/>
        <dsp:cNvSpPr/>
      </dsp:nvSpPr>
      <dsp:spPr>
        <a:xfrm>
          <a:off x="5277803" y="0"/>
          <a:ext cx="1344000" cy="553728"/>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Tlodi</a:t>
          </a:r>
          <a:r>
            <a:rPr lang="en-GB" sz="1400" kern="1200" dirty="0">
              <a:solidFill>
                <a:schemeClr val="tx1"/>
              </a:solidFill>
              <a:latin typeface="Arial" panose="020B0604020202020204" pitchFamily="34" charset="0"/>
              <a:cs typeface="Arial" panose="020B0604020202020204" pitchFamily="34" charset="0"/>
            </a:rPr>
            <a:t>	</a:t>
          </a:r>
        </a:p>
      </dsp:txBody>
      <dsp:txXfrm>
        <a:off x="5474627" y="81092"/>
        <a:ext cx="950352" cy="391544"/>
      </dsp:txXfrm>
    </dsp:sp>
    <dsp:sp modelId="{2469D50C-74D8-8148-B1D7-96E98CC3B110}">
      <dsp:nvSpPr>
        <dsp:cNvPr id="0" name=""/>
        <dsp:cNvSpPr/>
      </dsp:nvSpPr>
      <dsp:spPr>
        <a:xfrm rot="19310979">
          <a:off x="6518000" y="983368"/>
          <a:ext cx="670424" cy="374608"/>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6530003" y="1093001"/>
        <a:ext cx="558042" cy="224764"/>
      </dsp:txXfrm>
    </dsp:sp>
    <dsp:sp modelId="{49479958-CAD9-FD40-B7BF-B36972ADA0DB}">
      <dsp:nvSpPr>
        <dsp:cNvPr id="0" name=""/>
        <dsp:cNvSpPr/>
      </dsp:nvSpPr>
      <dsp:spPr>
        <a:xfrm>
          <a:off x="7032640" y="313696"/>
          <a:ext cx="1687284" cy="552579"/>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Diffyg addysg ddefnyddiol</a:t>
          </a:r>
        </a:p>
      </dsp:txBody>
      <dsp:txXfrm>
        <a:off x="7279737" y="394619"/>
        <a:ext cx="1193090" cy="390733"/>
      </dsp:txXfrm>
    </dsp:sp>
    <dsp:sp modelId="{B761C454-B623-C845-BE03-7DA909FE7518}">
      <dsp:nvSpPr>
        <dsp:cNvPr id="0" name=""/>
        <dsp:cNvSpPr/>
      </dsp:nvSpPr>
      <dsp:spPr>
        <a:xfrm rot="20871010">
          <a:off x="7060957" y="1643857"/>
          <a:ext cx="478693" cy="374608"/>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7062216" y="1730605"/>
        <a:ext cx="366311" cy="224764"/>
      </dsp:txXfrm>
    </dsp:sp>
    <dsp:sp modelId="{7DFF7EBD-CC1D-4B49-94EB-15BE2AA7294B}">
      <dsp:nvSpPr>
        <dsp:cNvPr id="0" name=""/>
        <dsp:cNvSpPr/>
      </dsp:nvSpPr>
      <dsp:spPr>
        <a:xfrm>
          <a:off x="7627515" y="1323020"/>
          <a:ext cx="1595204" cy="531956"/>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Rhagdybiaethau</a:t>
          </a:r>
        </a:p>
      </dsp:txBody>
      <dsp:txXfrm>
        <a:off x="7861127" y="1400923"/>
        <a:ext cx="1127980" cy="376150"/>
      </dsp:txXfrm>
    </dsp:sp>
    <dsp:sp modelId="{E5E19900-E410-CC4E-B779-2132FF7F8FAC}">
      <dsp:nvSpPr>
        <dsp:cNvPr id="0" name=""/>
        <dsp:cNvSpPr/>
      </dsp:nvSpPr>
      <dsp:spPr>
        <a:xfrm rot="853485">
          <a:off x="7035805" y="2284711"/>
          <a:ext cx="469270" cy="374608"/>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7037528" y="2345825"/>
        <a:ext cx="356888" cy="224764"/>
      </dsp:txXfrm>
    </dsp:sp>
    <dsp:sp modelId="{8F54A091-915A-CF4E-9ADB-5B17C6814509}">
      <dsp:nvSpPr>
        <dsp:cNvPr id="0" name=""/>
        <dsp:cNvSpPr/>
      </dsp:nvSpPr>
      <dsp:spPr>
        <a:xfrm>
          <a:off x="7615176" y="2380915"/>
          <a:ext cx="1634222" cy="771252"/>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Gwahaniaethu mewn cyflogaeth</a:t>
          </a:r>
        </a:p>
      </dsp:txBody>
      <dsp:txXfrm>
        <a:off x="7854502" y="2493862"/>
        <a:ext cx="1155570" cy="545358"/>
      </dsp:txXfrm>
    </dsp:sp>
    <dsp:sp modelId="{5AB0240A-3362-0E49-AE09-A3CE9AD24816}">
      <dsp:nvSpPr>
        <dsp:cNvPr id="0" name=""/>
        <dsp:cNvSpPr/>
      </dsp:nvSpPr>
      <dsp:spPr>
        <a:xfrm rot="2339103">
          <a:off x="6663767" y="2772511"/>
          <a:ext cx="559863" cy="374608"/>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6676280" y="2812082"/>
        <a:ext cx="447481" cy="224764"/>
      </dsp:txXfrm>
    </dsp:sp>
    <dsp:sp modelId="{FEE7EED3-5EAA-B342-A86E-10F442DA8501}">
      <dsp:nvSpPr>
        <dsp:cNvPr id="0" name=""/>
        <dsp:cNvSpPr/>
      </dsp:nvSpPr>
      <dsp:spPr>
        <a:xfrm>
          <a:off x="7065222" y="3275294"/>
          <a:ext cx="1120745" cy="472831"/>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Dibrisio</a:t>
          </a:r>
        </a:p>
      </dsp:txBody>
      <dsp:txXfrm>
        <a:off x="7229351" y="3344538"/>
        <a:ext cx="792487" cy="334343"/>
      </dsp:txXfrm>
    </dsp:sp>
    <dsp:sp modelId="{60B86ADF-4BE1-6E42-A523-25DB577C2C76}">
      <dsp:nvSpPr>
        <dsp:cNvPr id="0" name=""/>
        <dsp:cNvSpPr/>
      </dsp:nvSpPr>
      <dsp:spPr>
        <a:xfrm rot="4691932">
          <a:off x="5917123" y="2972705"/>
          <a:ext cx="430828" cy="374608"/>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5961822" y="2992624"/>
        <a:ext cx="318446" cy="224764"/>
      </dsp:txXfrm>
    </dsp:sp>
    <dsp:sp modelId="{336E11E7-0CF3-F846-AEE2-4A62C2D8B8D7}">
      <dsp:nvSpPr>
        <dsp:cNvPr id="0" name=""/>
        <dsp:cNvSpPr/>
      </dsp:nvSpPr>
      <dsp:spPr>
        <a:xfrm>
          <a:off x="5648173" y="3568475"/>
          <a:ext cx="1260272" cy="578477"/>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Ddim yn rhagweld anghenion</a:t>
          </a:r>
        </a:p>
      </dsp:txBody>
      <dsp:txXfrm>
        <a:off x="5832736" y="3653191"/>
        <a:ext cx="891146" cy="409045"/>
      </dsp:txXfrm>
    </dsp:sp>
    <dsp:sp modelId="{CDD4B3A0-7FF0-D148-B59A-EF7EDED172FD}">
      <dsp:nvSpPr>
        <dsp:cNvPr id="0" name=""/>
        <dsp:cNvSpPr/>
      </dsp:nvSpPr>
      <dsp:spPr>
        <a:xfrm rot="7473659">
          <a:off x="5041127" y="2881156"/>
          <a:ext cx="457615" cy="374608"/>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5129194" y="2909803"/>
        <a:ext cx="345233" cy="224764"/>
      </dsp:txXfrm>
    </dsp:sp>
    <dsp:sp modelId="{6DCE047D-5C8E-F942-9D65-19600342D0F1}">
      <dsp:nvSpPr>
        <dsp:cNvPr id="0" name=""/>
        <dsp:cNvSpPr/>
      </dsp:nvSpPr>
      <dsp:spPr>
        <a:xfrm>
          <a:off x="4127307" y="3405577"/>
          <a:ext cx="1289534" cy="771252"/>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Gwybodaeth anhygyrch</a:t>
          </a:r>
        </a:p>
      </dsp:txBody>
      <dsp:txXfrm>
        <a:off x="4316155" y="3518524"/>
        <a:ext cx="911838" cy="545358"/>
      </dsp:txXfrm>
    </dsp:sp>
    <dsp:sp modelId="{C45C81A2-6CD2-D64C-A367-20547DAFEA9F}">
      <dsp:nvSpPr>
        <dsp:cNvPr id="0" name=""/>
        <dsp:cNvSpPr/>
      </dsp:nvSpPr>
      <dsp:spPr>
        <a:xfrm rot="9194727">
          <a:off x="4273818" y="2607528"/>
          <a:ext cx="644944" cy="374608"/>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4380184" y="2657155"/>
        <a:ext cx="532562" cy="224764"/>
      </dsp:txXfrm>
    </dsp:sp>
    <dsp:sp modelId="{400FA35A-785B-DA48-8705-2B98AEA42EBF}">
      <dsp:nvSpPr>
        <dsp:cNvPr id="0" name=""/>
        <dsp:cNvSpPr/>
      </dsp:nvSpPr>
      <dsp:spPr>
        <a:xfrm>
          <a:off x="3117381" y="2959423"/>
          <a:ext cx="1036108" cy="639630"/>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Rhagfarn</a:t>
          </a:r>
        </a:p>
      </dsp:txBody>
      <dsp:txXfrm>
        <a:off x="3269116" y="3053095"/>
        <a:ext cx="732638" cy="452286"/>
      </dsp:txXfrm>
    </dsp:sp>
    <dsp:sp modelId="{D78F8583-E16D-B546-ABE7-630565611B69}">
      <dsp:nvSpPr>
        <dsp:cNvPr id="0" name=""/>
        <dsp:cNvSpPr/>
      </dsp:nvSpPr>
      <dsp:spPr>
        <a:xfrm rot="10380950">
          <a:off x="4161450" y="2123371"/>
          <a:ext cx="544476" cy="374608"/>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4273415" y="2191460"/>
        <a:ext cx="432094" cy="224764"/>
      </dsp:txXfrm>
    </dsp:sp>
    <dsp:sp modelId="{EFE373BB-76DF-3043-B3A0-52486C3169D9}">
      <dsp:nvSpPr>
        <dsp:cNvPr id="0" name=""/>
        <dsp:cNvSpPr/>
      </dsp:nvSpPr>
      <dsp:spPr>
        <a:xfrm>
          <a:off x="2683402" y="2063713"/>
          <a:ext cx="1236742" cy="771252"/>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Cludiant anhygyrch</a:t>
          </a:r>
        </a:p>
      </dsp:txBody>
      <dsp:txXfrm>
        <a:off x="2864519" y="2176660"/>
        <a:ext cx="874508" cy="545358"/>
      </dsp:txXfrm>
    </dsp:sp>
    <dsp:sp modelId="{47167560-3942-7243-BFE3-4D1F37D48D0C}">
      <dsp:nvSpPr>
        <dsp:cNvPr id="0" name=""/>
        <dsp:cNvSpPr/>
      </dsp:nvSpPr>
      <dsp:spPr>
        <a:xfrm rot="11607221">
          <a:off x="4177249" y="1593916"/>
          <a:ext cx="572597" cy="374608"/>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4288089" y="1681911"/>
        <a:ext cx="460215" cy="224764"/>
      </dsp:txXfrm>
    </dsp:sp>
    <dsp:sp modelId="{A12FC57E-5566-FF40-A393-A10D9EE509C8}">
      <dsp:nvSpPr>
        <dsp:cNvPr id="0" name=""/>
        <dsp:cNvSpPr/>
      </dsp:nvSpPr>
      <dsp:spPr>
        <a:xfrm>
          <a:off x="2650414" y="1119900"/>
          <a:ext cx="1321363" cy="771252"/>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Gwasanaethau ar wahân</a:t>
          </a:r>
        </a:p>
      </dsp:txBody>
      <dsp:txXfrm>
        <a:off x="2843923" y="1232847"/>
        <a:ext cx="934345" cy="545358"/>
      </dsp:txXfrm>
    </dsp:sp>
    <dsp:sp modelId="{26B58ADA-373E-7844-ACED-709D9E8AC245}">
      <dsp:nvSpPr>
        <dsp:cNvPr id="0" name=""/>
        <dsp:cNvSpPr/>
      </dsp:nvSpPr>
      <dsp:spPr>
        <a:xfrm rot="13163678">
          <a:off x="4603803" y="989366"/>
          <a:ext cx="659661" cy="374608"/>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4703418" y="1099950"/>
        <a:ext cx="547279" cy="224764"/>
      </dsp:txXfrm>
    </dsp:sp>
    <dsp:sp modelId="{02A39EA9-2EA4-C048-81A3-8FBBF986F193}">
      <dsp:nvSpPr>
        <dsp:cNvPr id="0" name=""/>
        <dsp:cNvSpPr/>
      </dsp:nvSpPr>
      <dsp:spPr>
        <a:xfrm>
          <a:off x="3048016" y="136498"/>
          <a:ext cx="1774513" cy="729712"/>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cy-GB" sz="1400" kern="1200" noProof="0" dirty="0">
              <a:solidFill>
                <a:schemeClr val="tx1"/>
              </a:solidFill>
              <a:latin typeface="Arial" panose="020B0604020202020204" pitchFamily="34" charset="0"/>
              <a:cs typeface="Arial" panose="020B0604020202020204" pitchFamily="34" charset="0"/>
            </a:rPr>
            <a:t>Credu yn y model meddygol</a:t>
          </a:r>
        </a:p>
      </dsp:txBody>
      <dsp:txXfrm>
        <a:off x="3307887" y="243362"/>
        <a:ext cx="1254771" cy="5159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7782B4-FBB5-544D-899F-5E482F8608DC}">
      <dsp:nvSpPr>
        <dsp:cNvPr id="0" name=""/>
        <dsp:cNvSpPr/>
      </dsp:nvSpPr>
      <dsp:spPr>
        <a:xfrm>
          <a:off x="4196527" y="1822370"/>
          <a:ext cx="2021866" cy="10617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Factors within society that cause discrimination</a:t>
          </a:r>
        </a:p>
      </dsp:txBody>
      <dsp:txXfrm>
        <a:off x="4492622" y="1977866"/>
        <a:ext cx="1429676" cy="750801"/>
      </dsp:txXfrm>
    </dsp:sp>
    <dsp:sp modelId="{3417B4BE-DA68-124E-A500-F8E75C4799AD}">
      <dsp:nvSpPr>
        <dsp:cNvPr id="0" name=""/>
        <dsp:cNvSpPr/>
      </dsp:nvSpPr>
      <dsp:spPr>
        <a:xfrm rot="16260635">
          <a:off x="4906353" y="1028321"/>
          <a:ext cx="641655" cy="413975"/>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4967354" y="1173202"/>
        <a:ext cx="517463" cy="248385"/>
      </dsp:txXfrm>
    </dsp:sp>
    <dsp:sp modelId="{B4F08250-A92B-B54D-A719-756E4B0216EB}">
      <dsp:nvSpPr>
        <dsp:cNvPr id="0" name=""/>
        <dsp:cNvSpPr/>
      </dsp:nvSpPr>
      <dsp:spPr>
        <a:xfrm>
          <a:off x="4500955" y="0"/>
          <a:ext cx="1485239" cy="611919"/>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Poverty	</a:t>
          </a:r>
        </a:p>
      </dsp:txBody>
      <dsp:txXfrm>
        <a:off x="4718463" y="89613"/>
        <a:ext cx="1050223" cy="432693"/>
      </dsp:txXfrm>
    </dsp:sp>
    <dsp:sp modelId="{2469D50C-74D8-8148-B1D7-96E98CC3B110}">
      <dsp:nvSpPr>
        <dsp:cNvPr id="0" name=""/>
        <dsp:cNvSpPr/>
      </dsp:nvSpPr>
      <dsp:spPr>
        <a:xfrm rot="19310979">
          <a:off x="5720685" y="1146192"/>
          <a:ext cx="838392" cy="413975"/>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5733949" y="1267345"/>
        <a:ext cx="714200" cy="248385"/>
      </dsp:txXfrm>
    </dsp:sp>
    <dsp:sp modelId="{49479958-CAD9-FD40-B7BF-B36972ADA0DB}">
      <dsp:nvSpPr>
        <dsp:cNvPr id="0" name=""/>
        <dsp:cNvSpPr/>
      </dsp:nvSpPr>
      <dsp:spPr>
        <a:xfrm>
          <a:off x="6439751" y="347613"/>
          <a:ext cx="1864599" cy="610649"/>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Lack of useful education</a:t>
          </a:r>
        </a:p>
      </dsp:txBody>
      <dsp:txXfrm>
        <a:off x="6712815" y="437040"/>
        <a:ext cx="1318471" cy="431795"/>
      </dsp:txXfrm>
    </dsp:sp>
    <dsp:sp modelId="{B761C454-B623-C845-BE03-7DA909FE7518}">
      <dsp:nvSpPr>
        <dsp:cNvPr id="0" name=""/>
        <dsp:cNvSpPr/>
      </dsp:nvSpPr>
      <dsp:spPr>
        <a:xfrm rot="20871010">
          <a:off x="6377112" y="1830555"/>
          <a:ext cx="593693" cy="413975"/>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6378503" y="1926419"/>
        <a:ext cx="469501" cy="248385"/>
      </dsp:txXfrm>
    </dsp:sp>
    <dsp:sp modelId="{7DFF7EBD-CC1D-4B49-94EB-15BE2AA7294B}">
      <dsp:nvSpPr>
        <dsp:cNvPr id="0" name=""/>
        <dsp:cNvSpPr/>
      </dsp:nvSpPr>
      <dsp:spPr>
        <a:xfrm>
          <a:off x="7097011" y="1462771"/>
          <a:ext cx="1762842" cy="587858"/>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Assumptions</a:t>
          </a:r>
        </a:p>
      </dsp:txBody>
      <dsp:txXfrm>
        <a:off x="7355173" y="1548861"/>
        <a:ext cx="1246518" cy="415678"/>
      </dsp:txXfrm>
    </dsp:sp>
    <dsp:sp modelId="{E5E19900-E410-CC4E-B779-2132FF7F8FAC}">
      <dsp:nvSpPr>
        <dsp:cNvPr id="0" name=""/>
        <dsp:cNvSpPr/>
      </dsp:nvSpPr>
      <dsp:spPr>
        <a:xfrm rot="853485">
          <a:off x="6344940" y="2508989"/>
          <a:ext cx="586674" cy="413975"/>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6346844" y="2576525"/>
        <a:ext cx="462482" cy="248385"/>
      </dsp:txXfrm>
    </dsp:sp>
    <dsp:sp modelId="{8F54A091-915A-CF4E-9ADB-5B17C6814509}">
      <dsp:nvSpPr>
        <dsp:cNvPr id="0" name=""/>
        <dsp:cNvSpPr/>
      </dsp:nvSpPr>
      <dsp:spPr>
        <a:xfrm>
          <a:off x="7083374" y="2631561"/>
          <a:ext cx="1805960" cy="852302"/>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Discrimination in employment</a:t>
          </a:r>
        </a:p>
      </dsp:txBody>
      <dsp:txXfrm>
        <a:off x="7347851" y="2756378"/>
        <a:ext cx="1277006" cy="602668"/>
      </dsp:txXfrm>
    </dsp:sp>
    <dsp:sp modelId="{5AB0240A-3362-0E49-AE09-A3CE9AD24816}">
      <dsp:nvSpPr>
        <dsp:cNvPr id="0" name=""/>
        <dsp:cNvSpPr/>
      </dsp:nvSpPr>
      <dsp:spPr>
        <a:xfrm rot="2339103">
          <a:off x="5909170" y="3004235"/>
          <a:ext cx="716684" cy="413975"/>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5922998" y="3047964"/>
        <a:ext cx="592492" cy="248385"/>
      </dsp:txXfrm>
    </dsp:sp>
    <dsp:sp modelId="{FEE7EED3-5EAA-B342-A86E-10F442DA8501}">
      <dsp:nvSpPr>
        <dsp:cNvPr id="0" name=""/>
        <dsp:cNvSpPr/>
      </dsp:nvSpPr>
      <dsp:spPr>
        <a:xfrm>
          <a:off x="6475817" y="3619754"/>
          <a:ext cx="1238523" cy="522521"/>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De-valuing</a:t>
          </a:r>
        </a:p>
      </dsp:txBody>
      <dsp:txXfrm>
        <a:off x="6657194" y="3696275"/>
        <a:ext cx="875769" cy="369479"/>
      </dsp:txXfrm>
    </dsp:sp>
    <dsp:sp modelId="{60B86ADF-4BE1-6E42-A523-25DB577C2C76}">
      <dsp:nvSpPr>
        <dsp:cNvPr id="0" name=""/>
        <dsp:cNvSpPr/>
      </dsp:nvSpPr>
      <dsp:spPr>
        <a:xfrm rot="4691932">
          <a:off x="5137467" y="3190110"/>
          <a:ext cx="576165" cy="413975"/>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a:off x="5186863" y="3212122"/>
        <a:ext cx="451973" cy="248385"/>
      </dsp:txXfrm>
    </dsp:sp>
    <dsp:sp modelId="{336E11E7-0CF3-F846-AEE2-4A62C2D8B8D7}">
      <dsp:nvSpPr>
        <dsp:cNvPr id="0" name=""/>
        <dsp:cNvSpPr/>
      </dsp:nvSpPr>
      <dsp:spPr>
        <a:xfrm>
          <a:off x="4910169" y="3943664"/>
          <a:ext cx="1392713" cy="639269"/>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Needs not anticipated</a:t>
          </a:r>
        </a:p>
      </dsp:txBody>
      <dsp:txXfrm>
        <a:off x="5114127" y="4037283"/>
        <a:ext cx="984797" cy="452031"/>
      </dsp:txXfrm>
    </dsp:sp>
    <dsp:sp modelId="{CDD4B3A0-7FF0-D148-B59A-EF7EDED172FD}">
      <dsp:nvSpPr>
        <dsp:cNvPr id="0" name=""/>
        <dsp:cNvSpPr/>
      </dsp:nvSpPr>
      <dsp:spPr>
        <a:xfrm rot="7473659">
          <a:off x="4244877" y="3103010"/>
          <a:ext cx="607079" cy="413975"/>
        </a:xfrm>
        <a:prstGeom prst="rightArrow">
          <a:avLst>
            <a:gd name="adj1" fmla="val 600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4342199" y="3134668"/>
        <a:ext cx="482887" cy="248385"/>
      </dsp:txXfrm>
    </dsp:sp>
    <dsp:sp modelId="{6DCE047D-5C8E-F942-9D65-19600342D0F1}">
      <dsp:nvSpPr>
        <dsp:cNvPr id="0" name=""/>
        <dsp:cNvSpPr/>
      </dsp:nvSpPr>
      <dsp:spPr>
        <a:xfrm>
          <a:off x="3229832" y="3763662"/>
          <a:ext cx="1425049" cy="852302"/>
        </a:xfrm>
        <a:prstGeom prst="ellipse">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Inaccessible information</a:t>
          </a:r>
        </a:p>
      </dsp:txBody>
      <dsp:txXfrm>
        <a:off x="3438526" y="3888479"/>
        <a:ext cx="1007661" cy="602668"/>
      </dsp:txXfrm>
    </dsp:sp>
    <dsp:sp modelId="{C45C81A2-6CD2-D64C-A367-20547DAFEA9F}">
      <dsp:nvSpPr>
        <dsp:cNvPr id="0" name=""/>
        <dsp:cNvSpPr/>
      </dsp:nvSpPr>
      <dsp:spPr>
        <a:xfrm rot="9194727">
          <a:off x="3424181" y="2843590"/>
          <a:ext cx="800226" cy="413975"/>
        </a:xfrm>
        <a:prstGeom prst="rightArrow">
          <a:avLst>
            <a:gd name="adj1" fmla="val 600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3541725" y="2898431"/>
        <a:ext cx="676034" cy="248385"/>
      </dsp:txXfrm>
    </dsp:sp>
    <dsp:sp modelId="{400FA35A-785B-DA48-8705-2B98AEA42EBF}">
      <dsp:nvSpPr>
        <dsp:cNvPr id="0" name=""/>
        <dsp:cNvSpPr/>
      </dsp:nvSpPr>
      <dsp:spPr>
        <a:xfrm>
          <a:off x="2114041" y="3270743"/>
          <a:ext cx="1144991" cy="706848"/>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Prejudice</a:t>
          </a:r>
        </a:p>
      </dsp:txBody>
      <dsp:txXfrm>
        <a:off x="2281721" y="3374258"/>
        <a:ext cx="809631" cy="499818"/>
      </dsp:txXfrm>
    </dsp:sp>
    <dsp:sp modelId="{D78F8583-E16D-B546-ABE7-630565611B69}">
      <dsp:nvSpPr>
        <dsp:cNvPr id="0" name=""/>
        <dsp:cNvSpPr/>
      </dsp:nvSpPr>
      <dsp:spPr>
        <a:xfrm rot="10380950">
          <a:off x="3378267" y="2333624"/>
          <a:ext cx="599793" cy="413975"/>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3501998" y="2408868"/>
        <a:ext cx="475601" cy="248385"/>
      </dsp:txXfrm>
    </dsp:sp>
    <dsp:sp modelId="{EFE373BB-76DF-3043-B3A0-52486C3169D9}">
      <dsp:nvSpPr>
        <dsp:cNvPr id="0" name=""/>
        <dsp:cNvSpPr/>
      </dsp:nvSpPr>
      <dsp:spPr>
        <a:xfrm>
          <a:off x="1515588" y="2281099"/>
          <a:ext cx="1604604" cy="852302"/>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Inaccessible transport</a:t>
          </a:r>
        </a:p>
      </dsp:txBody>
      <dsp:txXfrm>
        <a:off x="1750577" y="2405916"/>
        <a:ext cx="1134626" cy="602668"/>
      </dsp:txXfrm>
    </dsp:sp>
    <dsp:sp modelId="{47167560-3942-7243-BFE3-4D1F37D48D0C}">
      <dsp:nvSpPr>
        <dsp:cNvPr id="0" name=""/>
        <dsp:cNvSpPr/>
      </dsp:nvSpPr>
      <dsp:spPr>
        <a:xfrm rot="11607221">
          <a:off x="3315093" y="1777256"/>
          <a:ext cx="699569" cy="413975"/>
        </a:xfrm>
        <a:prstGeom prst="rightArrow">
          <a:avLst>
            <a:gd name="adj1" fmla="val 60000"/>
            <a:gd name="adj2" fmla="val 5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3437581" y="1874498"/>
        <a:ext cx="575377" cy="248385"/>
      </dsp:txXfrm>
    </dsp:sp>
    <dsp:sp modelId="{A12FC57E-5566-FF40-A393-A10D9EE509C8}">
      <dsp:nvSpPr>
        <dsp:cNvPr id="0" name=""/>
        <dsp:cNvSpPr/>
      </dsp:nvSpPr>
      <dsp:spPr>
        <a:xfrm>
          <a:off x="1598078" y="1238325"/>
          <a:ext cx="1460224" cy="852302"/>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Segregated services</a:t>
          </a:r>
        </a:p>
      </dsp:txBody>
      <dsp:txXfrm>
        <a:off x="1811923" y="1363142"/>
        <a:ext cx="1032534" cy="602668"/>
      </dsp:txXfrm>
    </dsp:sp>
    <dsp:sp modelId="{26B58ADA-373E-7844-ACED-709D9E8AC245}">
      <dsp:nvSpPr>
        <dsp:cNvPr id="0" name=""/>
        <dsp:cNvSpPr/>
      </dsp:nvSpPr>
      <dsp:spPr>
        <a:xfrm rot="13163678">
          <a:off x="3796959" y="1154833"/>
          <a:ext cx="827124" cy="413975"/>
        </a:xfrm>
        <a:prstGeom prst="rightArrow">
          <a:avLst>
            <a:gd name="adj1" fmla="val 600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GB" sz="1400" kern="1200">
            <a:solidFill>
              <a:schemeClr val="tx1"/>
            </a:solidFill>
            <a:latin typeface="Arial" panose="020B0604020202020204" pitchFamily="34" charset="0"/>
            <a:cs typeface="Arial" panose="020B0604020202020204" pitchFamily="34" charset="0"/>
          </a:endParaRPr>
        </a:p>
      </dsp:txBody>
      <dsp:txXfrm rot="10800000">
        <a:off x="3907042" y="1277038"/>
        <a:ext cx="702932" cy="248385"/>
      </dsp:txXfrm>
    </dsp:sp>
    <dsp:sp modelId="{02A39EA9-2EA4-C048-81A3-8FBBF986F193}">
      <dsp:nvSpPr>
        <dsp:cNvPr id="0" name=""/>
        <dsp:cNvSpPr/>
      </dsp:nvSpPr>
      <dsp:spPr>
        <a:xfrm>
          <a:off x="2037316" y="151815"/>
          <a:ext cx="1960994" cy="806397"/>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622300">
            <a:lnSpc>
              <a:spcPct val="90000"/>
            </a:lnSpc>
            <a:spcBef>
              <a:spcPct val="0"/>
            </a:spcBef>
            <a:spcAft>
              <a:spcPct val="35000"/>
            </a:spcAft>
            <a:buNone/>
          </a:pPr>
          <a:r>
            <a:rPr lang="en-GB" sz="1400" kern="1200" dirty="0">
              <a:solidFill>
                <a:schemeClr val="tx1"/>
              </a:solidFill>
              <a:latin typeface="Arial" panose="020B0604020202020204" pitchFamily="34" charset="0"/>
              <a:cs typeface="Arial" panose="020B0604020202020204" pitchFamily="34" charset="0"/>
            </a:rPr>
            <a:t>Belief in the medical model</a:t>
          </a:r>
        </a:p>
      </dsp:txBody>
      <dsp:txXfrm>
        <a:off x="2324497" y="269909"/>
        <a:ext cx="1386632" cy="570209"/>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0AA7656-64B3-4E88-AA6B-6B13EAD0CB76}" type="datetimeFigureOut">
              <a:rPr lang="en-GB" smtClean="0"/>
              <a:t>16/08/2026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64941D-40EE-4ACB-B0DD-9F90DC2B7B3B}" type="slidenum">
              <a:rPr lang="en-GB" smtClean="0"/>
              <a:t>‹#›</a:t>
            </a:fld>
            <a:endParaRPr lang="en-GB"/>
          </a:p>
        </p:txBody>
      </p:sp>
    </p:spTree>
    <p:extLst>
      <p:ext uri="{BB962C8B-B14F-4D97-AF65-F5344CB8AC3E}">
        <p14:creationId xmlns:p14="http://schemas.microsoft.com/office/powerpoint/2010/main" val="31133209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64941D-40EE-4ACB-B0DD-9F90DC2B7B3B}" type="slidenum">
              <a:rPr lang="en-GB" smtClean="0"/>
              <a:t>3</a:t>
            </a:fld>
            <a:endParaRPr lang="en-GB"/>
          </a:p>
        </p:txBody>
      </p:sp>
    </p:spTree>
    <p:extLst>
      <p:ext uri="{BB962C8B-B14F-4D97-AF65-F5344CB8AC3E}">
        <p14:creationId xmlns:p14="http://schemas.microsoft.com/office/powerpoint/2010/main" val="2891769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lfan Delwedd Sleid 1"/>
          <p:cNvSpPr>
            <a:spLocks noGrp="1" noRot="1" noChangeAspect="1"/>
          </p:cNvSpPr>
          <p:nvPr>
            <p:ph type="sldImg"/>
          </p:nvPr>
        </p:nvSpPr>
        <p:spPr/>
      </p:sp>
      <p:sp>
        <p:nvSpPr>
          <p:cNvPr id="3" name="Dalfan Nodiadau 2"/>
          <p:cNvSpPr>
            <a:spLocks noGrp="1"/>
          </p:cNvSpPr>
          <p:nvPr>
            <p:ph type="body" idx="1"/>
          </p:nvPr>
        </p:nvSpPr>
        <p:spPr/>
        <p:txBody>
          <a:bodyPr/>
          <a:lstStyle/>
          <a:p>
            <a:endParaRPr lang="cy-GB" dirty="0"/>
          </a:p>
        </p:txBody>
      </p:sp>
      <p:sp>
        <p:nvSpPr>
          <p:cNvPr id="4" name="Dalfan Rhif y Sleid 3"/>
          <p:cNvSpPr>
            <a:spLocks noGrp="1"/>
          </p:cNvSpPr>
          <p:nvPr>
            <p:ph type="sldNum" sz="quarter" idx="5"/>
          </p:nvPr>
        </p:nvSpPr>
        <p:spPr/>
        <p:txBody>
          <a:bodyPr/>
          <a:lstStyle/>
          <a:p>
            <a:fld id="{CB67B8F0-FDC3-44CC-90C6-7FBB12CFCFAF}" type="slidenum">
              <a:rPr lang="cy-GB" smtClean="0"/>
              <a:t>5</a:t>
            </a:fld>
            <a:endParaRPr lang="cy-GB"/>
          </a:p>
        </p:txBody>
      </p:sp>
    </p:spTree>
    <p:extLst>
      <p:ext uri="{BB962C8B-B14F-4D97-AF65-F5344CB8AC3E}">
        <p14:creationId xmlns:p14="http://schemas.microsoft.com/office/powerpoint/2010/main" val="18805292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664941D-40EE-4ACB-B0DD-9F90DC2B7B3B}" type="slidenum">
              <a:rPr lang="en-GB" smtClean="0"/>
              <a:t>9</a:t>
            </a:fld>
            <a:endParaRPr lang="en-GB"/>
          </a:p>
        </p:txBody>
      </p:sp>
    </p:spTree>
    <p:extLst>
      <p:ext uri="{BB962C8B-B14F-4D97-AF65-F5344CB8AC3E}">
        <p14:creationId xmlns:p14="http://schemas.microsoft.com/office/powerpoint/2010/main" val="28917694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97211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4838E-6E10-1719-EC05-EF30183F7ED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0D2C32-8C89-575C-A536-E8F7C97D00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FBC094B-B791-269B-7C7E-98267CF1E79A}"/>
              </a:ext>
            </a:extLst>
          </p:cNvPr>
          <p:cNvSpPr>
            <a:spLocks noGrp="1"/>
          </p:cNvSpPr>
          <p:nvPr>
            <p:ph type="dt" sz="half" idx="10"/>
          </p:nvPr>
        </p:nvSpPr>
        <p:spPr/>
        <p:txBody>
          <a:bodyPr/>
          <a:lstStyle/>
          <a:p>
            <a:fld id="{B903B507-B5A5-4EB8-9ED0-F32979F097C2}" type="datetimeFigureOut">
              <a:rPr lang="en-GB" smtClean="0"/>
              <a:t>16/08/2026</a:t>
            </a:fld>
            <a:endParaRPr lang="en-GB"/>
          </a:p>
        </p:txBody>
      </p:sp>
      <p:sp>
        <p:nvSpPr>
          <p:cNvPr id="5" name="Footer Placeholder 4">
            <a:extLst>
              <a:ext uri="{FF2B5EF4-FFF2-40B4-BE49-F238E27FC236}">
                <a16:creationId xmlns:a16="http://schemas.microsoft.com/office/drawing/2014/main" id="{CCBE3457-6CF6-2E44-867B-776F37E6FF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C939E1A-FECC-0A59-4EF0-D76D0B77442D}"/>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40072676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B903B507-B5A5-4EB8-9ED0-F32979F097C2}" type="datetimeFigureOut">
              <a:rPr lang="en-GB" smtClean="0"/>
              <a:t>16/08/2026</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349233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dirty="0"/>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B903B507-B5A5-4EB8-9ED0-F32979F097C2}" type="datetimeFigureOut">
              <a:rPr lang="en-GB" smtClean="0"/>
              <a:t>16/08/2026</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8883549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567827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60824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623158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75381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6892863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1238105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7.xml"/><Relationship Id="rId7" Type="http://schemas.openxmlformats.org/officeDocument/2006/relationships/theme" Target="../theme/theme2.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3B507-B5A5-4EB8-9ED0-F32979F097C2}" type="datetimeFigureOut">
              <a:rPr lang="en-GB" smtClean="0"/>
              <a:t>16/08/2026</a:t>
            </a:fld>
            <a:endParaRPr lang="en-GB"/>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D0CCA-8A08-45F9-94D3-92FFB5BFEA84}" type="slidenum">
              <a:rPr lang="en-GB" smtClean="0"/>
              <a:t>‹#›</a:t>
            </a:fld>
            <a:endParaRPr lang="en-GB"/>
          </a:p>
        </p:txBody>
      </p:sp>
      <p:pic>
        <p:nvPicPr>
          <p:cNvPr id="8" name="Picture 7" descr="A blue background with white text&#10;&#10;Description automatically generated with low confidence">
            <a:extLst>
              <a:ext uri="{FF2B5EF4-FFF2-40B4-BE49-F238E27FC236}">
                <a16:creationId xmlns:a16="http://schemas.microsoft.com/office/drawing/2014/main" id="{23F07876-793F-CDFC-420F-0A455F595FBB}"/>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1843646809"/>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55CD24-C473-2E4F-9AE6-964E15D7F65F}" type="datetimeFigureOut">
              <a:rPr lang="en-US" smtClean="0"/>
              <a:t>8/16/2026</a:t>
            </a:fld>
            <a:endParaRPr lang="en-US"/>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302E44-E074-904B-9870-14DEF89A79BD}" type="slidenum">
              <a:rPr lang="en-US" smtClean="0"/>
              <a:t>‹#›</a:t>
            </a:fld>
            <a:endParaRPr lang="en-US"/>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8"/>
          <a:stretch>
            <a:fillRect/>
          </a:stretch>
        </p:blipFill>
        <p:spPr>
          <a:xfrm>
            <a:off x="0" y="0"/>
            <a:ext cx="12192000" cy="6858000"/>
          </a:xfrm>
          <a:prstGeom prst="rect">
            <a:avLst/>
          </a:prstGeom>
        </p:spPr>
      </p:pic>
    </p:spTree>
    <p:extLst>
      <p:ext uri="{BB962C8B-B14F-4D97-AF65-F5344CB8AC3E}">
        <p14:creationId xmlns:p14="http://schemas.microsoft.com/office/powerpoint/2010/main" val="3968749074"/>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2" Type="http://schemas.openxmlformats.org/officeDocument/2006/relationships/hyperlink" Target="https://www.youtube.com/watch?v=24KE__OCKMw" TargetMode="Externa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hyperlink" Target="https://assets.publishing.service.gov.uk/media/6979e8ca316fd8f8015520c4/Public_perceptions_and_attitudes_towards_disabled_people__a_thematic_report_Executive_summary_EASY_READ.pdf" TargetMode="External"/><Relationship Id="rId2" Type="http://schemas.openxmlformats.org/officeDocument/2006/relationships/hyperlink" Target="https://assets.publishing.service.gov.uk/media/6978bb27d6ab92f1d3a4d69c/Public_perceptions_and_attitudes_towards_disabled_people__a_thematic_report_executive_summary_CY.pdf"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hyperlink" Target="https://www.llyw.cymru/y-cod-anghenion-dysgu-ychwanegol" TargetMode="External"/><Relationship Id="rId13" Type="http://schemas.openxmlformats.org/officeDocument/2006/relationships/hyperlink" Target="https://www.gov.wales/additional-learning-needs-code" TargetMode="External"/><Relationship Id="rId3" Type="http://schemas.openxmlformats.org/officeDocument/2006/relationships/hyperlink" Target="https://www.childcomwales.org.uk/resources/the-right-way-a-childrens-rights-approach/a-childrens-rights-approach-to-additional-learning-needs/" TargetMode="External"/><Relationship Id="rId7" Type="http://schemas.openxmlformats.org/officeDocument/2006/relationships/hyperlink" Target="https://assets.publishing.service.gov.uk/media/6978bb27d6ab92f1d3a4d69c/Public_perceptions_and_attitudes_towards_disabled_people__a_thematic_report_executive_summary_CY.pdf" TargetMode="External"/><Relationship Id="rId12" Type="http://schemas.openxmlformats.org/officeDocument/2006/relationships/hyperlink" Target="https://www.unicef.org.uk/what-we-do/un-convention-child-rights/" TargetMode="External"/><Relationship Id="rId2" Type="http://schemas.openxmlformats.org/officeDocument/2006/relationships/hyperlink" Target="https://udlguidelines.cast.org/" TargetMode="External"/><Relationship Id="rId1" Type="http://schemas.openxmlformats.org/officeDocument/2006/relationships/slideLayout" Target="../slideLayouts/slideLayout6.xml"/><Relationship Id="rId6" Type="http://schemas.openxmlformats.org/officeDocument/2006/relationships/hyperlink" Target="https://www.gov.uk/government/publications/public-perceptions-and-attitudes-towards-disabled-people-in-the-uk/public-perceptions-and-attitudes-towards-disabled-people-a-thematic-report" TargetMode="External"/><Relationship Id="rId11" Type="http://schemas.openxmlformats.org/officeDocument/2006/relationships/hyperlink" Target="https://www.snapcymru.org/get-support/exam-support/" TargetMode="External"/><Relationship Id="rId5" Type="http://schemas.openxmlformats.org/officeDocument/2006/relationships/hyperlink" Target="https://assets.publishing.service.gov.uk/media/5a7e3237ed915d74e33f0ac9/Equality_Act_Advice_Final.pdf" TargetMode="External"/><Relationship Id="rId10" Type="http://schemas.openxmlformats.org/officeDocument/2006/relationships/hyperlink" Target="https://www.scope.org.uk/about-us/social-model-of-disability/" TargetMode="External"/><Relationship Id="rId4" Type="http://schemas.openxmlformats.org/officeDocument/2006/relationships/hyperlink" Target="https://www.complantcymru.org.uk/adnoddau/dull-hawliau-plant-2/dull-gweithredu-ar-sail-hawliau-plant-tuag-at-anghenion-dysgu-ychwanegol/" TargetMode="External"/><Relationship Id="rId9" Type="http://schemas.openxmlformats.org/officeDocument/2006/relationships/hyperlink" Target="https://www.llyw.cymru/rheoliadau-deddf-cydraddoldeb-2010-disgyblion-ysgol-anabl-cymru-2021" TargetMode="External"/><Relationship Id="rId14" Type="http://schemas.openxmlformats.org/officeDocument/2006/relationships/hyperlink" Target="https://www.gov.wales/equality-act-2010-disabled-school-pupils-wales-regulations-202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D9F30170-A59E-5394-21DA-74DE71DDBD61}"/>
              </a:ext>
            </a:extLst>
          </p:cNvPr>
          <p:cNvSpPr>
            <a:spLocks noGrp="1"/>
          </p:cNvSpPr>
          <p:nvPr>
            <p:ph type="ctrTitle"/>
          </p:nvPr>
        </p:nvSpPr>
        <p:spPr>
          <a:xfrm>
            <a:off x="1524000" y="1122362"/>
            <a:ext cx="9144000" cy="2479675"/>
          </a:xfrm>
        </p:spPr>
        <p:txBody>
          <a:bodyPr/>
          <a:lstStyle/>
          <a:p>
            <a:br>
              <a:rPr lang="en-US" dirty="0"/>
            </a:br>
            <a:r>
              <a:rPr lang="en-GB" sz="2400" i="1" dirty="0">
                <a:solidFill>
                  <a:srgbClr val="002060"/>
                </a:solidFill>
                <a:effectLst>
                  <a:glow rad="101600">
                    <a:schemeClr val="bg1">
                      <a:alpha val="60000"/>
                    </a:schemeClr>
                  </a:glow>
                </a:effectLst>
              </a:rPr>
              <a:t>ECIE4017C</a:t>
            </a:r>
            <a:endParaRPr lang="en-US" sz="2400" dirty="0"/>
          </a:p>
        </p:txBody>
      </p:sp>
      <p:sp>
        <p:nvSpPr>
          <p:cNvPr id="8" name="Subtitle 2">
            <a:extLst>
              <a:ext uri="{FF2B5EF4-FFF2-40B4-BE49-F238E27FC236}">
                <a16:creationId xmlns:a16="http://schemas.microsoft.com/office/drawing/2014/main" id="{EC39FE56-0AFA-A731-C197-4F6491D3735A}"/>
              </a:ext>
            </a:extLst>
          </p:cNvPr>
          <p:cNvSpPr>
            <a:spLocks noGrp="1"/>
          </p:cNvSpPr>
          <p:nvPr>
            <p:ph type="subTitle" idx="1"/>
          </p:nvPr>
        </p:nvSpPr>
        <p:spPr>
          <a:xfrm>
            <a:off x="1524000" y="3602038"/>
            <a:ext cx="9144000" cy="1655762"/>
          </a:xfrm>
        </p:spPr>
        <p:txBody>
          <a:bodyPr/>
          <a:lstStyle/>
          <a:p>
            <a:r>
              <a:rPr lang="cy-GB" i="1" dirty="0">
                <a:effectLst>
                  <a:glow rad="101600">
                    <a:schemeClr val="bg1">
                      <a:alpha val="60000"/>
                    </a:schemeClr>
                  </a:glow>
                </a:effectLst>
              </a:rPr>
              <a:t>Anghenion Ychwanegol mewn Cyd-destun /</a:t>
            </a:r>
            <a:r>
              <a:rPr lang="en-GB" i="1" dirty="0">
                <a:solidFill>
                  <a:srgbClr val="002060"/>
                </a:solidFill>
                <a:effectLst>
                  <a:glow rad="101600">
                    <a:schemeClr val="bg1">
                      <a:alpha val="60000"/>
                    </a:schemeClr>
                  </a:glow>
                </a:effectLst>
              </a:rPr>
              <a:t>Additional Needs in Context </a:t>
            </a:r>
            <a:r>
              <a:rPr lang="en-GB" i="1" dirty="0" err="1">
                <a:solidFill>
                  <a:srgbClr val="002060"/>
                </a:solidFill>
                <a:effectLst>
                  <a:glow rad="101600">
                    <a:schemeClr val="bg1">
                      <a:alpha val="60000"/>
                    </a:schemeClr>
                  </a:glow>
                </a:effectLst>
              </a:rPr>
              <a:t>Darlith</a:t>
            </a:r>
            <a:r>
              <a:rPr lang="en-GB" i="1" dirty="0">
                <a:solidFill>
                  <a:srgbClr val="002060"/>
                </a:solidFill>
                <a:effectLst>
                  <a:glow rad="101600">
                    <a:schemeClr val="bg1">
                      <a:alpha val="60000"/>
                    </a:schemeClr>
                  </a:glow>
                </a:effectLst>
              </a:rPr>
              <a:t> 2/ Lecture 2</a:t>
            </a:r>
            <a:endParaRPr lang="en-US" dirty="0"/>
          </a:p>
        </p:txBody>
      </p:sp>
      <p:sp>
        <p:nvSpPr>
          <p:cNvPr id="2" name="TextBox 1">
            <a:extLst>
              <a:ext uri="{FF2B5EF4-FFF2-40B4-BE49-F238E27FC236}">
                <a16:creationId xmlns:a16="http://schemas.microsoft.com/office/drawing/2014/main" id="{2B32832F-5CB4-B15F-28D7-BBD4A8B90E0A}"/>
              </a:ext>
            </a:extLst>
          </p:cNvPr>
          <p:cNvSpPr txBox="1"/>
          <p:nvPr/>
        </p:nvSpPr>
        <p:spPr>
          <a:xfrm>
            <a:off x="2216728" y="858982"/>
            <a:ext cx="7148946" cy="677108"/>
          </a:xfrm>
          <a:prstGeom prst="rect">
            <a:avLst/>
          </a:prstGeom>
          <a:noFill/>
        </p:spPr>
        <p:txBody>
          <a:bodyPr wrap="square" rtlCol="0">
            <a:spAutoFit/>
          </a:bodyPr>
          <a:lstStyle/>
          <a:p>
            <a:pPr algn="ctr"/>
            <a:r>
              <a:rPr lang="en-GB" sz="1000" dirty="0">
                <a:solidFill>
                  <a:schemeClr val="bg1"/>
                </a:solidFill>
              </a:rPr>
              <a:t>Mae Microsoft Translator </a:t>
            </a:r>
            <a:r>
              <a:rPr lang="en-GB" sz="1000" dirty="0" err="1">
                <a:solidFill>
                  <a:schemeClr val="bg1"/>
                </a:solidFill>
              </a:rPr>
              <a:t>wedi</a:t>
            </a:r>
            <a:r>
              <a:rPr lang="en-GB" sz="1000" dirty="0">
                <a:solidFill>
                  <a:schemeClr val="bg1"/>
                </a:solidFill>
              </a:rPr>
              <a:t> </a:t>
            </a:r>
            <a:r>
              <a:rPr lang="en-GB" sz="1000" dirty="0" err="1">
                <a:solidFill>
                  <a:schemeClr val="bg1"/>
                </a:solidFill>
              </a:rPr>
              <a:t>cael</a:t>
            </a:r>
            <a:r>
              <a:rPr lang="en-GB" sz="1000" dirty="0">
                <a:solidFill>
                  <a:schemeClr val="bg1"/>
                </a:solidFill>
              </a:rPr>
              <a:t> </a:t>
            </a:r>
            <a:r>
              <a:rPr lang="en-GB" sz="1000" dirty="0" err="1">
                <a:solidFill>
                  <a:schemeClr val="bg1"/>
                </a:solidFill>
              </a:rPr>
              <a:t>ei</a:t>
            </a:r>
            <a:r>
              <a:rPr lang="en-GB" sz="1000" dirty="0">
                <a:solidFill>
                  <a:schemeClr val="bg1"/>
                </a:solidFill>
              </a:rPr>
              <a:t> </a:t>
            </a:r>
            <a:r>
              <a:rPr lang="en-GB" sz="1000" dirty="0" err="1">
                <a:solidFill>
                  <a:schemeClr val="bg1"/>
                </a:solidFill>
              </a:rPr>
              <a:t>ddefnyddio</a:t>
            </a:r>
            <a:r>
              <a:rPr lang="en-GB" sz="1000" dirty="0">
                <a:solidFill>
                  <a:schemeClr val="bg1"/>
                </a:solidFill>
              </a:rPr>
              <a:t> </a:t>
            </a:r>
            <a:r>
              <a:rPr lang="en-GB" sz="1000" dirty="0" err="1">
                <a:solidFill>
                  <a:schemeClr val="bg1"/>
                </a:solidFill>
              </a:rPr>
              <a:t>ar</a:t>
            </a:r>
            <a:r>
              <a:rPr lang="en-GB" sz="1000" dirty="0">
                <a:solidFill>
                  <a:schemeClr val="bg1"/>
                </a:solidFill>
              </a:rPr>
              <a:t> </a:t>
            </a:r>
            <a:r>
              <a:rPr lang="en-GB" sz="1000" dirty="0" err="1">
                <a:solidFill>
                  <a:schemeClr val="bg1"/>
                </a:solidFill>
              </a:rPr>
              <a:t>gyfer</a:t>
            </a:r>
            <a:r>
              <a:rPr lang="en-GB" sz="1000" dirty="0">
                <a:solidFill>
                  <a:schemeClr val="bg1"/>
                </a:solidFill>
              </a:rPr>
              <a:t> </a:t>
            </a:r>
            <a:r>
              <a:rPr lang="en-GB" sz="1000" dirty="0" err="1">
                <a:solidFill>
                  <a:schemeClr val="bg1"/>
                </a:solidFill>
              </a:rPr>
              <a:t>rhai</a:t>
            </a:r>
            <a:r>
              <a:rPr lang="en-GB" sz="1000" dirty="0">
                <a:solidFill>
                  <a:schemeClr val="bg1"/>
                </a:solidFill>
              </a:rPr>
              <a:t> </a:t>
            </a:r>
            <a:r>
              <a:rPr lang="en-GB" sz="1000" dirty="0" err="1">
                <a:solidFill>
                  <a:schemeClr val="bg1"/>
                </a:solidFill>
              </a:rPr>
              <a:t>sleidiau</a:t>
            </a:r>
            <a:endParaRPr lang="en-GB" sz="1000" dirty="0">
              <a:solidFill>
                <a:schemeClr val="bg1"/>
              </a:solidFill>
            </a:endParaRPr>
          </a:p>
          <a:p>
            <a:pPr algn="ctr"/>
            <a:r>
              <a:rPr lang="en-GB" sz="1000" dirty="0">
                <a:solidFill>
                  <a:schemeClr val="bg1"/>
                </a:solidFill>
              </a:rPr>
              <a:t>Microsoft Translator has been used for some slides</a:t>
            </a:r>
          </a:p>
          <a:p>
            <a:pPr algn="ctr"/>
            <a:endParaRPr lang="en-GB" dirty="0"/>
          </a:p>
        </p:txBody>
      </p:sp>
    </p:spTree>
    <p:extLst>
      <p:ext uri="{BB962C8B-B14F-4D97-AF65-F5344CB8AC3E}">
        <p14:creationId xmlns:p14="http://schemas.microsoft.com/office/powerpoint/2010/main" val="2695073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783772" y="1095062"/>
            <a:ext cx="4619501" cy="5078313"/>
          </a:xfrm>
          <a:prstGeom prst="rect">
            <a:avLst/>
          </a:prstGeom>
        </p:spPr>
        <p:txBody>
          <a:bodyPr wrap="square">
            <a:spAutoFit/>
          </a:bodyPr>
          <a:lstStyle/>
          <a:p>
            <a:r>
              <a:rPr lang="cy-GB" sz="3600" dirty="0">
                <a:effectLst/>
              </a:rPr>
              <a:t>Amcanion y modwl:  </a:t>
            </a:r>
          </a:p>
          <a:p>
            <a:pPr algn="just"/>
            <a:endParaRPr lang="cy-GB" sz="3600" dirty="0">
              <a:effectLst/>
            </a:endParaRPr>
          </a:p>
          <a:p>
            <a:r>
              <a:rPr lang="cy-GB" sz="3600" dirty="0"/>
              <a:t>•	Deall natur anghenion ychwanegol ac egwyddorion adnabod ac ymyrryd yn gynnar. </a:t>
            </a:r>
            <a:r>
              <a:rPr lang="cy-GB" sz="3600" dirty="0">
                <a:effectLst/>
              </a:rPr>
              <a:t> </a:t>
            </a:r>
          </a:p>
          <a:p>
            <a:br>
              <a:rPr lang="cy-GB" sz="3600" dirty="0"/>
            </a:br>
            <a:endParaRPr lang="cy-GB" sz="3600" dirty="0"/>
          </a:p>
        </p:txBody>
      </p:sp>
      <p:sp>
        <p:nvSpPr>
          <p:cNvPr id="2" name="Rectangle 5">
            <a:extLst>
              <a:ext uri="{FF2B5EF4-FFF2-40B4-BE49-F238E27FC236}">
                <a16:creationId xmlns:a16="http://schemas.microsoft.com/office/drawing/2014/main" id="{68945E77-DCAA-2A0F-AD2C-5895FE5D9A0D}"/>
              </a:ext>
            </a:extLst>
          </p:cNvPr>
          <p:cNvSpPr/>
          <p:nvPr/>
        </p:nvSpPr>
        <p:spPr>
          <a:xfrm>
            <a:off x="6225309" y="1090997"/>
            <a:ext cx="5589320" cy="5078313"/>
          </a:xfrm>
          <a:prstGeom prst="rect">
            <a:avLst/>
          </a:prstGeom>
        </p:spPr>
        <p:txBody>
          <a:bodyPr wrap="square">
            <a:spAutoFit/>
          </a:bodyPr>
          <a:lstStyle/>
          <a:p>
            <a:r>
              <a:rPr lang="en-GB" sz="3600" i="1" dirty="0">
                <a:solidFill>
                  <a:schemeClr val="accent1">
                    <a:lumMod val="75000"/>
                  </a:schemeClr>
                </a:solidFill>
                <a:effectLst/>
              </a:rPr>
              <a:t>The module aims:  </a:t>
            </a:r>
          </a:p>
          <a:p>
            <a:pPr algn="just"/>
            <a:endParaRPr lang="en-GB" sz="3600" dirty="0">
              <a:solidFill>
                <a:schemeClr val="accent1">
                  <a:lumMod val="75000"/>
                </a:schemeClr>
              </a:solidFill>
              <a:effectLst/>
            </a:endParaRPr>
          </a:p>
          <a:p>
            <a:r>
              <a:rPr lang="en-GB" sz="3600" dirty="0">
                <a:solidFill>
                  <a:schemeClr val="accent1">
                    <a:lumMod val="75000"/>
                  </a:schemeClr>
                </a:solidFill>
              </a:rPr>
              <a:t>•	</a:t>
            </a:r>
            <a:r>
              <a:rPr lang="en-GB" sz="3600" i="1" dirty="0">
                <a:solidFill>
                  <a:schemeClr val="accent1">
                    <a:lumMod val="75000"/>
                  </a:schemeClr>
                </a:solidFill>
              </a:rPr>
              <a:t>To understand the nature of additional needs and the principles of early identification and intervention. </a:t>
            </a:r>
            <a:r>
              <a:rPr lang="en-GB" sz="3600" i="1" dirty="0">
                <a:solidFill>
                  <a:schemeClr val="accent1">
                    <a:lumMod val="75000"/>
                  </a:schemeClr>
                </a:solidFill>
                <a:effectLst/>
              </a:rPr>
              <a:t> </a:t>
            </a:r>
          </a:p>
          <a:p>
            <a:br>
              <a:rPr lang="en-GB" sz="3600" dirty="0"/>
            </a:br>
            <a:endParaRPr lang="en-GB" sz="3600" dirty="0"/>
          </a:p>
        </p:txBody>
      </p:sp>
    </p:spTree>
    <p:extLst>
      <p:ext uri="{BB962C8B-B14F-4D97-AF65-F5344CB8AC3E}">
        <p14:creationId xmlns:p14="http://schemas.microsoft.com/office/powerpoint/2010/main" val="2055619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D14F2-EF8A-47A5-90EA-C67929234531}"/>
              </a:ext>
            </a:extLst>
          </p:cNvPr>
          <p:cNvSpPr>
            <a:spLocks noGrp="1"/>
          </p:cNvSpPr>
          <p:nvPr>
            <p:ph type="title"/>
          </p:nvPr>
        </p:nvSpPr>
        <p:spPr/>
        <p:txBody>
          <a:bodyPr>
            <a:normAutofit fontScale="90000"/>
          </a:bodyPr>
          <a:lstStyle/>
          <a:p>
            <a:pPr algn="ctr"/>
            <a:br>
              <a:rPr lang="cy-GB" sz="4800" b="1" dirty="0"/>
            </a:br>
            <a:r>
              <a:rPr lang="cy-GB" sz="4800" b="1" dirty="0"/>
              <a:t>Deilliannau Dysgu</a:t>
            </a:r>
            <a:br>
              <a:rPr lang="cy-GB" sz="4800" b="1" dirty="0"/>
            </a:br>
            <a:r>
              <a:rPr lang="cy-GB" sz="4800" b="1" i="1" dirty="0" err="1">
                <a:solidFill>
                  <a:schemeClr val="accent1">
                    <a:lumMod val="75000"/>
                  </a:schemeClr>
                </a:solidFill>
              </a:rPr>
              <a:t>Learning</a:t>
            </a:r>
            <a:r>
              <a:rPr lang="cy-GB" sz="4800" b="1" i="1" dirty="0">
                <a:solidFill>
                  <a:schemeClr val="accent1">
                    <a:lumMod val="75000"/>
                  </a:schemeClr>
                </a:solidFill>
              </a:rPr>
              <a:t> </a:t>
            </a:r>
            <a:r>
              <a:rPr lang="cy-GB" sz="4800" b="1" i="1" dirty="0" err="1">
                <a:solidFill>
                  <a:schemeClr val="accent1">
                    <a:lumMod val="75000"/>
                  </a:schemeClr>
                </a:solidFill>
              </a:rPr>
              <a:t>Outcomes</a:t>
            </a:r>
            <a:br>
              <a:rPr lang="cy-GB" sz="4800" b="1" u="sng" dirty="0"/>
            </a:br>
            <a:endParaRPr lang="en-GB" sz="4800" b="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5E3CFAD-BC7B-45CC-A58E-3FFAF8938B9E}"/>
              </a:ext>
            </a:extLst>
          </p:cNvPr>
          <p:cNvSpPr>
            <a:spLocks noGrp="1"/>
          </p:cNvSpPr>
          <p:nvPr>
            <p:ph sz="half" idx="1"/>
          </p:nvPr>
        </p:nvSpPr>
        <p:spPr/>
        <p:txBody>
          <a:bodyPr>
            <a:normAutofit/>
          </a:bodyPr>
          <a:lstStyle/>
          <a:p>
            <a:r>
              <a:rPr lang="en-US" dirty="0"/>
              <a:t> </a:t>
            </a:r>
            <a:r>
              <a:rPr lang="en-GB" dirty="0" err="1"/>
              <a:t>trafod</a:t>
            </a:r>
            <a:r>
              <a:rPr lang="en-GB" dirty="0"/>
              <a:t> yr </a:t>
            </a:r>
            <a:r>
              <a:rPr lang="en-GB" dirty="0" err="1"/>
              <a:t>ystod</a:t>
            </a:r>
            <a:r>
              <a:rPr lang="en-GB" dirty="0"/>
              <a:t> o </a:t>
            </a:r>
            <a:r>
              <a:rPr lang="en-GB" dirty="0" err="1"/>
              <a:t>anghenion</a:t>
            </a:r>
            <a:r>
              <a:rPr lang="en-GB" dirty="0"/>
              <a:t> </a:t>
            </a:r>
            <a:r>
              <a:rPr lang="en-GB" dirty="0" err="1"/>
              <a:t>ychwanegol</a:t>
            </a:r>
            <a:endParaRPr lang="en-GB" dirty="0"/>
          </a:p>
          <a:p>
            <a:pPr lvl="0"/>
            <a:r>
              <a:rPr lang="en-GB" dirty="0"/>
              <a:t>nodi </a:t>
            </a:r>
            <a:r>
              <a:rPr lang="en-GB" dirty="0" err="1"/>
              <a:t>rôl</a:t>
            </a:r>
            <a:r>
              <a:rPr lang="en-GB" dirty="0"/>
              <a:t> yr </a:t>
            </a:r>
            <a:r>
              <a:rPr lang="en-GB" dirty="0" err="1"/>
              <a:t>ymarferydd</a:t>
            </a:r>
            <a:r>
              <a:rPr lang="en-GB" dirty="0"/>
              <a:t> </a:t>
            </a:r>
            <a:r>
              <a:rPr lang="en-GB" dirty="0" err="1"/>
              <a:t>wrth</a:t>
            </a:r>
            <a:r>
              <a:rPr lang="en-GB" dirty="0"/>
              <a:t> </a:t>
            </a:r>
            <a:r>
              <a:rPr lang="en-GB" dirty="0" err="1"/>
              <a:t>ddiwallu</a:t>
            </a:r>
            <a:r>
              <a:rPr lang="en-GB" dirty="0"/>
              <a:t> </a:t>
            </a:r>
            <a:r>
              <a:rPr lang="en-GB" dirty="0" err="1"/>
              <a:t>anghenion</a:t>
            </a:r>
            <a:r>
              <a:rPr lang="en-GB" dirty="0"/>
              <a:t> </a:t>
            </a:r>
            <a:r>
              <a:rPr lang="en-GB" dirty="0" err="1"/>
              <a:t>pob</a:t>
            </a:r>
            <a:r>
              <a:rPr lang="en-GB" dirty="0"/>
              <a:t> </a:t>
            </a:r>
            <a:r>
              <a:rPr lang="en-GB" dirty="0" err="1"/>
              <a:t>dysgwr</a:t>
            </a:r>
            <a:endParaRPr lang="en-GB" dirty="0"/>
          </a:p>
          <a:p>
            <a:pPr lvl="0"/>
            <a:r>
              <a:rPr lang="en-GB" dirty="0" err="1"/>
              <a:t>dangos</a:t>
            </a:r>
            <a:r>
              <a:rPr lang="en-GB" dirty="0"/>
              <a:t> </a:t>
            </a:r>
            <a:r>
              <a:rPr lang="en-GB" dirty="0" err="1"/>
              <a:t>cysylltiadau</a:t>
            </a:r>
            <a:r>
              <a:rPr lang="en-GB" dirty="0"/>
              <a:t> </a:t>
            </a:r>
            <a:r>
              <a:rPr lang="en-GB" dirty="0" err="1"/>
              <a:t>rhwng</a:t>
            </a:r>
            <a:r>
              <a:rPr lang="en-GB" dirty="0"/>
              <a:t> </a:t>
            </a:r>
            <a:r>
              <a:rPr lang="en-GB" dirty="0" err="1"/>
              <a:t>theori</a:t>
            </a:r>
            <a:r>
              <a:rPr lang="en-GB" dirty="0"/>
              <a:t> ac </a:t>
            </a:r>
            <a:r>
              <a:rPr lang="en-GB" dirty="0" err="1"/>
              <a:t>ymarfer</a:t>
            </a:r>
            <a:r>
              <a:rPr lang="en-GB" i="1" dirty="0"/>
              <a:t>.</a:t>
            </a:r>
            <a:endParaRPr lang="en-GB" dirty="0"/>
          </a:p>
          <a:p>
            <a:endParaRPr lang="en-GB" dirty="0"/>
          </a:p>
          <a:p>
            <a:endParaRPr lang="en-GB" dirty="0"/>
          </a:p>
        </p:txBody>
      </p:sp>
      <p:sp>
        <p:nvSpPr>
          <p:cNvPr id="4" name="Content Placeholder 3">
            <a:extLst>
              <a:ext uri="{FF2B5EF4-FFF2-40B4-BE49-F238E27FC236}">
                <a16:creationId xmlns:a16="http://schemas.microsoft.com/office/drawing/2014/main" id="{D0F05590-5DCE-4214-9B66-9B78A81BB5C9}"/>
              </a:ext>
            </a:extLst>
          </p:cNvPr>
          <p:cNvSpPr>
            <a:spLocks noGrp="1"/>
          </p:cNvSpPr>
          <p:nvPr>
            <p:ph sz="half" idx="2"/>
          </p:nvPr>
        </p:nvSpPr>
        <p:spPr/>
        <p:txBody>
          <a:bodyPr>
            <a:normAutofit/>
          </a:bodyPr>
          <a:lstStyle/>
          <a:p>
            <a:pPr lvl="0"/>
            <a:r>
              <a:rPr lang="en-GB" i="1" dirty="0">
                <a:solidFill>
                  <a:schemeClr val="accent1">
                    <a:lumMod val="75000"/>
                  </a:schemeClr>
                </a:solidFill>
              </a:rPr>
              <a:t>discuss the range of additional needs</a:t>
            </a:r>
          </a:p>
          <a:p>
            <a:pPr lvl="0"/>
            <a:r>
              <a:rPr lang="en-GB" i="1" dirty="0">
                <a:solidFill>
                  <a:schemeClr val="accent1">
                    <a:lumMod val="75000"/>
                  </a:schemeClr>
                </a:solidFill>
              </a:rPr>
              <a:t>identify the role of the practitioner in meeting the needs of each learner</a:t>
            </a:r>
          </a:p>
          <a:p>
            <a:pPr lvl="0"/>
            <a:r>
              <a:rPr lang="en-GB" i="1" dirty="0">
                <a:solidFill>
                  <a:schemeClr val="accent1">
                    <a:lumMod val="75000"/>
                  </a:schemeClr>
                </a:solidFill>
              </a:rPr>
              <a:t>demonstrate links between theory and practice.</a:t>
            </a:r>
          </a:p>
          <a:p>
            <a:pPr marL="0" indent="0">
              <a:buNone/>
            </a:pPr>
            <a:endParaRPr lang="en-GB" dirty="0"/>
          </a:p>
        </p:txBody>
      </p:sp>
    </p:spTree>
    <p:extLst>
      <p:ext uri="{BB962C8B-B14F-4D97-AF65-F5344CB8AC3E}">
        <p14:creationId xmlns:p14="http://schemas.microsoft.com/office/powerpoint/2010/main" val="1397368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29DAF2-257A-A753-D8CC-45F39C83498F}"/>
              </a:ext>
            </a:extLst>
          </p:cNvPr>
          <p:cNvSpPr>
            <a:spLocks noGrp="1"/>
          </p:cNvSpPr>
          <p:nvPr>
            <p:ph type="title"/>
          </p:nvPr>
        </p:nvSpPr>
        <p:spPr/>
        <p:txBody>
          <a:bodyPr/>
          <a:lstStyle/>
          <a:p>
            <a:pPr algn="ctr"/>
            <a:r>
              <a:rPr lang="en-GB" dirty="0" err="1"/>
              <a:t>Aseiniad</a:t>
            </a:r>
            <a:br>
              <a:rPr lang="en-GB" dirty="0"/>
            </a:br>
            <a:r>
              <a:rPr lang="en-GB" i="1" dirty="0">
                <a:solidFill>
                  <a:schemeClr val="accent1">
                    <a:lumMod val="75000"/>
                  </a:schemeClr>
                </a:solidFill>
              </a:rPr>
              <a:t>Assignment</a:t>
            </a:r>
            <a:endParaRPr lang="en-GB" dirty="0"/>
          </a:p>
        </p:txBody>
      </p:sp>
      <p:sp>
        <p:nvSpPr>
          <p:cNvPr id="3" name="Content Placeholder 2">
            <a:extLst>
              <a:ext uri="{FF2B5EF4-FFF2-40B4-BE49-F238E27FC236}">
                <a16:creationId xmlns:a16="http://schemas.microsoft.com/office/drawing/2014/main" id="{BD277401-115F-EB1C-9A3E-2BB65EF909CF}"/>
              </a:ext>
            </a:extLst>
          </p:cNvPr>
          <p:cNvSpPr>
            <a:spLocks noGrp="1"/>
          </p:cNvSpPr>
          <p:nvPr>
            <p:ph sz="half" idx="1"/>
          </p:nvPr>
        </p:nvSpPr>
        <p:spPr/>
        <p:txBody>
          <a:bodyPr/>
          <a:lstStyle/>
          <a:p>
            <a:pPr marL="342900" indent="-342900"/>
            <a:r>
              <a:rPr lang="cy-GB" dirty="0"/>
              <a:t>Portffolio</a:t>
            </a:r>
          </a:p>
          <a:p>
            <a:pPr marL="342900" indent="-342900"/>
            <a:r>
              <a:rPr lang="cy-GB" dirty="0"/>
              <a:t>3 Elfen</a:t>
            </a:r>
          </a:p>
          <a:p>
            <a:pPr marL="342900" indent="-342900"/>
            <a:r>
              <a:rPr lang="cy-GB" dirty="0"/>
              <a:t>3000 o eiriau (-/+10%)</a:t>
            </a:r>
          </a:p>
          <a:p>
            <a:pPr marL="342900" indent="-342900"/>
            <a:r>
              <a:rPr lang="cy-GB" dirty="0"/>
              <a:t>Dyddiad cyflwyno 01/11/2026, 23.59 drwy </a:t>
            </a:r>
            <a:r>
              <a:rPr lang="cy-GB" dirty="0" err="1"/>
              <a:t>Turnitin</a:t>
            </a:r>
            <a:r>
              <a:rPr lang="cy-GB" dirty="0"/>
              <a:t>.</a:t>
            </a:r>
          </a:p>
          <a:p>
            <a:endParaRPr lang="cy-GB" dirty="0"/>
          </a:p>
          <a:p>
            <a:pPr marL="342900" indent="-342900"/>
            <a:r>
              <a:rPr lang="cy-GB" dirty="0"/>
              <a:t>Rhoddir Arweiniad ar Aseiniadau bob wythnos</a:t>
            </a:r>
          </a:p>
          <a:p>
            <a:endParaRPr lang="en-GB" dirty="0"/>
          </a:p>
        </p:txBody>
      </p:sp>
      <p:sp>
        <p:nvSpPr>
          <p:cNvPr id="4" name="Content Placeholder 3">
            <a:extLst>
              <a:ext uri="{FF2B5EF4-FFF2-40B4-BE49-F238E27FC236}">
                <a16:creationId xmlns:a16="http://schemas.microsoft.com/office/drawing/2014/main" id="{4CF48B29-9046-2278-FE9D-F5D99FE8CA88}"/>
              </a:ext>
            </a:extLst>
          </p:cNvPr>
          <p:cNvSpPr>
            <a:spLocks noGrp="1"/>
          </p:cNvSpPr>
          <p:nvPr>
            <p:ph sz="half" idx="2"/>
          </p:nvPr>
        </p:nvSpPr>
        <p:spPr/>
        <p:txBody>
          <a:bodyPr/>
          <a:lstStyle/>
          <a:p>
            <a:r>
              <a:rPr lang="en-GB" i="1" dirty="0">
                <a:solidFill>
                  <a:schemeClr val="accent1">
                    <a:lumMod val="75000"/>
                  </a:schemeClr>
                </a:solidFill>
              </a:rPr>
              <a:t>Portfolio</a:t>
            </a:r>
          </a:p>
          <a:p>
            <a:r>
              <a:rPr lang="en-GB" i="1" dirty="0">
                <a:solidFill>
                  <a:schemeClr val="accent1">
                    <a:lumMod val="75000"/>
                  </a:schemeClr>
                </a:solidFill>
              </a:rPr>
              <a:t>3 Elements</a:t>
            </a:r>
          </a:p>
          <a:p>
            <a:r>
              <a:rPr lang="en-GB" i="1" dirty="0">
                <a:solidFill>
                  <a:schemeClr val="accent1">
                    <a:lumMod val="75000"/>
                  </a:schemeClr>
                </a:solidFill>
              </a:rPr>
              <a:t>3000 words (-/+ 10%)</a:t>
            </a:r>
          </a:p>
          <a:p>
            <a:r>
              <a:rPr lang="en-GB" i="1" dirty="0">
                <a:solidFill>
                  <a:schemeClr val="accent1">
                    <a:lumMod val="75000"/>
                  </a:schemeClr>
                </a:solidFill>
              </a:rPr>
              <a:t>Hand in date  01/11/2026, 23.59 </a:t>
            </a:r>
            <a:r>
              <a:rPr lang="en-US" i="1" dirty="0">
                <a:solidFill>
                  <a:schemeClr val="accent1">
                    <a:lumMod val="75000"/>
                  </a:schemeClr>
                </a:solidFill>
              </a:rPr>
              <a:t>via Turnitin.</a:t>
            </a:r>
          </a:p>
          <a:p>
            <a:endParaRPr lang="en-GB" i="1" dirty="0">
              <a:solidFill>
                <a:schemeClr val="accent1">
                  <a:lumMod val="75000"/>
                </a:schemeClr>
              </a:solidFill>
            </a:endParaRPr>
          </a:p>
          <a:p>
            <a:r>
              <a:rPr lang="en-GB" i="1" dirty="0">
                <a:solidFill>
                  <a:schemeClr val="accent1">
                    <a:lumMod val="75000"/>
                  </a:schemeClr>
                </a:solidFill>
              </a:rPr>
              <a:t> Assignment Guidance will be given each week</a:t>
            </a:r>
          </a:p>
          <a:p>
            <a:endParaRPr lang="en-GB" dirty="0"/>
          </a:p>
        </p:txBody>
      </p:sp>
    </p:spTree>
    <p:extLst>
      <p:ext uri="{BB962C8B-B14F-4D97-AF65-F5344CB8AC3E}">
        <p14:creationId xmlns:p14="http://schemas.microsoft.com/office/powerpoint/2010/main" val="6331565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3"/>
          <p:cNvSpPr txBox="1">
            <a:spLocks/>
          </p:cNvSpPr>
          <p:nvPr/>
        </p:nvSpPr>
        <p:spPr>
          <a:xfrm>
            <a:off x="0" y="767123"/>
            <a:ext cx="12192000" cy="551724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b="1" u="sng" dirty="0"/>
              <a:t>Elfen 1</a:t>
            </a:r>
            <a:r>
              <a:rPr lang="en-GB" b="1" dirty="0"/>
              <a:t>: </a:t>
            </a:r>
            <a:r>
              <a:rPr lang="en-GB" b="1" dirty="0" err="1"/>
              <a:t>Cynllun</a:t>
            </a:r>
            <a:r>
              <a:rPr lang="en-GB" b="1" dirty="0"/>
              <a:t> </a:t>
            </a:r>
            <a:r>
              <a:rPr lang="en-GB" b="1" dirty="0" err="1"/>
              <a:t>Datblygu</a:t>
            </a:r>
            <a:r>
              <a:rPr lang="en-GB" b="1" dirty="0"/>
              <a:t> </a:t>
            </a:r>
            <a:r>
              <a:rPr lang="en-GB" b="1" dirty="0" err="1"/>
              <a:t>Unigol</a:t>
            </a:r>
            <a:r>
              <a:rPr lang="en-GB" b="1" dirty="0"/>
              <a:t> </a:t>
            </a:r>
            <a:endParaRPr lang="en-GB" dirty="0"/>
          </a:p>
          <a:p>
            <a:pPr marL="0" indent="0">
              <a:buNone/>
            </a:pPr>
            <a:r>
              <a:rPr lang="en-GB" dirty="0"/>
              <a:t>25% (</a:t>
            </a:r>
            <a:r>
              <a:rPr lang="en-GB" dirty="0" err="1"/>
              <a:t>Cyfwerth</a:t>
            </a:r>
            <a:r>
              <a:rPr lang="en-GB" dirty="0"/>
              <a:t> â 1000 o </a:t>
            </a:r>
            <a:r>
              <a:rPr lang="en-GB" dirty="0" err="1"/>
              <a:t>eiriau</a:t>
            </a:r>
            <a:r>
              <a:rPr lang="en-GB" dirty="0"/>
              <a:t>) </a:t>
            </a:r>
          </a:p>
          <a:p>
            <a:pPr marL="0" indent="0">
              <a:buNone/>
            </a:pPr>
            <a:endParaRPr lang="en-GB" dirty="0"/>
          </a:p>
          <a:p>
            <a:r>
              <a:rPr lang="en-GB" b="1" u="sng" dirty="0"/>
              <a:t>Elfen </a:t>
            </a:r>
            <a:r>
              <a:rPr lang="en-GB" b="1" dirty="0"/>
              <a:t>2: Poster – </a:t>
            </a:r>
            <a:r>
              <a:rPr lang="en-GB" b="1" dirty="0" err="1"/>
              <a:t>Amlinellu</a:t>
            </a:r>
            <a:r>
              <a:rPr lang="en-GB" b="1" dirty="0"/>
              <a:t> </a:t>
            </a:r>
            <a:r>
              <a:rPr lang="en-GB" b="1" dirty="0" err="1"/>
              <a:t>arfer</a:t>
            </a:r>
            <a:r>
              <a:rPr lang="en-GB" b="1" dirty="0"/>
              <a:t> da o ran </a:t>
            </a:r>
            <a:r>
              <a:rPr lang="en-GB" b="1" dirty="0" err="1"/>
              <a:t>cefnogi</a:t>
            </a:r>
            <a:r>
              <a:rPr lang="en-GB" b="1" dirty="0"/>
              <a:t> </a:t>
            </a:r>
            <a:r>
              <a:rPr lang="en-GB" b="1" dirty="0" err="1"/>
              <a:t>dysgwyr</a:t>
            </a:r>
            <a:r>
              <a:rPr lang="en-GB" b="1" dirty="0"/>
              <a:t> ag </a:t>
            </a:r>
            <a:r>
              <a:rPr lang="en-GB" b="1" dirty="0" err="1"/>
              <a:t>angen</a:t>
            </a:r>
            <a:r>
              <a:rPr lang="en-GB" b="1" dirty="0"/>
              <a:t> </a:t>
            </a:r>
            <a:r>
              <a:rPr lang="en-GB" b="1" dirty="0" err="1"/>
              <a:t>dysgu</a:t>
            </a:r>
            <a:r>
              <a:rPr lang="en-GB" b="1" dirty="0"/>
              <a:t> </a:t>
            </a:r>
            <a:r>
              <a:rPr lang="en-GB" b="1" dirty="0" err="1"/>
              <a:t>penodol</a:t>
            </a:r>
            <a:r>
              <a:rPr lang="en-GB" b="1" dirty="0"/>
              <a:t> </a:t>
            </a:r>
            <a:endParaRPr lang="en-GB" dirty="0"/>
          </a:p>
          <a:p>
            <a:pPr marL="0" indent="0">
              <a:buNone/>
            </a:pPr>
            <a:r>
              <a:rPr lang="en-GB" dirty="0"/>
              <a:t>25% (</a:t>
            </a:r>
            <a:r>
              <a:rPr lang="en-GB" dirty="0" err="1"/>
              <a:t>Cyfateb</a:t>
            </a:r>
            <a:r>
              <a:rPr lang="en-GB" dirty="0"/>
              <a:t> </a:t>
            </a:r>
            <a:r>
              <a:rPr lang="en-GB" dirty="0" err="1"/>
              <a:t>i</a:t>
            </a:r>
            <a:r>
              <a:rPr lang="en-GB" dirty="0"/>
              <a:t> 500 gair)</a:t>
            </a:r>
          </a:p>
          <a:p>
            <a:pPr marL="0" indent="0">
              <a:buNone/>
            </a:pPr>
            <a:endParaRPr lang="en-GB" dirty="0"/>
          </a:p>
          <a:p>
            <a:r>
              <a:rPr lang="en-GB" b="1" u="sng" dirty="0"/>
              <a:t>Elfen 3</a:t>
            </a:r>
            <a:r>
              <a:rPr lang="en-GB" b="1" dirty="0"/>
              <a:t>: </a:t>
            </a:r>
            <a:r>
              <a:rPr lang="en-GB" b="1" dirty="0" err="1"/>
              <a:t>Cyflwyniad</a:t>
            </a:r>
            <a:r>
              <a:rPr lang="en-GB" b="1" dirty="0"/>
              <a:t> </a:t>
            </a:r>
            <a:r>
              <a:rPr lang="en-GB" b="1" dirty="0" err="1"/>
              <a:t>fideo</a:t>
            </a:r>
            <a:r>
              <a:rPr lang="en-GB" b="1" dirty="0"/>
              <a:t> </a:t>
            </a:r>
            <a:r>
              <a:rPr lang="en-GB" b="1" dirty="0" err="1"/>
              <a:t>lle</a:t>
            </a:r>
            <a:r>
              <a:rPr lang="en-GB" b="1" dirty="0"/>
              <a:t> </a:t>
            </a:r>
            <a:r>
              <a:rPr lang="en-GB" b="1" dirty="0" err="1"/>
              <a:t>rydych</a:t>
            </a:r>
            <a:r>
              <a:rPr lang="en-GB" b="1" dirty="0"/>
              <a:t> </a:t>
            </a:r>
            <a:r>
              <a:rPr lang="en-GB" b="1" dirty="0" err="1"/>
              <a:t>chi'n</a:t>
            </a:r>
            <a:r>
              <a:rPr lang="en-GB" b="1" dirty="0"/>
              <a:t> </a:t>
            </a:r>
            <a:r>
              <a:rPr lang="en-GB" b="1" dirty="0" err="1"/>
              <a:t>dangos</a:t>
            </a:r>
            <a:r>
              <a:rPr lang="en-GB" b="1" dirty="0"/>
              <a:t> </a:t>
            </a:r>
            <a:r>
              <a:rPr lang="en-GB" b="1" dirty="0" err="1"/>
              <a:t>eich</a:t>
            </a:r>
            <a:r>
              <a:rPr lang="en-GB" b="1" dirty="0"/>
              <a:t> </a:t>
            </a:r>
            <a:r>
              <a:rPr lang="en-GB" b="1" dirty="0" err="1"/>
              <a:t>dealltwriaeth</a:t>
            </a:r>
            <a:r>
              <a:rPr lang="en-GB" b="1" dirty="0"/>
              <a:t> o </a:t>
            </a:r>
            <a:r>
              <a:rPr lang="en-GB" b="1" dirty="0" err="1"/>
              <a:t>arfer</a:t>
            </a:r>
            <a:r>
              <a:rPr lang="en-GB" b="1" dirty="0"/>
              <a:t> </a:t>
            </a:r>
            <a:r>
              <a:rPr lang="en-GB" b="1" dirty="0" err="1"/>
              <a:t>cynhwysol</a:t>
            </a:r>
            <a:r>
              <a:rPr lang="en-GB" b="1" dirty="0"/>
              <a:t> </a:t>
            </a:r>
            <a:r>
              <a:rPr lang="en-GB" b="1" dirty="0" err="1"/>
              <a:t>wrth</a:t>
            </a:r>
            <a:r>
              <a:rPr lang="en-GB" b="1" dirty="0"/>
              <a:t> </a:t>
            </a:r>
            <a:r>
              <a:rPr lang="en-GB" b="1" dirty="0" err="1"/>
              <a:t>ddiwallu'r</a:t>
            </a:r>
            <a:r>
              <a:rPr lang="en-GB" b="1" dirty="0"/>
              <a:t> Angen </a:t>
            </a:r>
            <a:r>
              <a:rPr lang="en-GB" b="1" dirty="0" err="1"/>
              <a:t>Dysgu</a:t>
            </a:r>
            <a:r>
              <a:rPr lang="en-GB" b="1" dirty="0"/>
              <a:t> </a:t>
            </a:r>
            <a:r>
              <a:rPr lang="en-GB" b="1" dirty="0" err="1"/>
              <a:t>Ychwanegol</a:t>
            </a:r>
            <a:r>
              <a:rPr lang="en-GB" b="1" dirty="0"/>
              <a:t> (ADY) </a:t>
            </a:r>
            <a:r>
              <a:rPr lang="en-GB" b="1" dirty="0" err="1"/>
              <a:t>penodol</a:t>
            </a:r>
            <a:r>
              <a:rPr lang="en-GB" b="1" dirty="0"/>
              <a:t> a </a:t>
            </a:r>
            <a:r>
              <a:rPr lang="en-GB" b="1" dirty="0" err="1"/>
              <a:t>nodir</a:t>
            </a:r>
            <a:r>
              <a:rPr lang="en-GB" b="1" dirty="0"/>
              <a:t> </a:t>
            </a:r>
            <a:r>
              <a:rPr lang="en-GB" b="1" dirty="0" err="1"/>
              <a:t>ar</a:t>
            </a:r>
            <a:r>
              <a:rPr lang="en-GB" b="1" dirty="0"/>
              <a:t> </a:t>
            </a:r>
            <a:r>
              <a:rPr lang="en-GB" b="1" dirty="0" err="1"/>
              <a:t>eich</a:t>
            </a:r>
            <a:r>
              <a:rPr lang="en-GB" b="1" dirty="0"/>
              <a:t> poster </a:t>
            </a:r>
            <a:endParaRPr lang="en-GB" dirty="0"/>
          </a:p>
          <a:p>
            <a:pPr marL="0" indent="0">
              <a:buNone/>
            </a:pPr>
            <a:r>
              <a:rPr lang="en-GB" dirty="0"/>
              <a:t> 50% (3 </a:t>
            </a:r>
            <a:r>
              <a:rPr lang="en-GB" dirty="0" err="1"/>
              <a:t>munud</a:t>
            </a:r>
            <a:r>
              <a:rPr lang="en-GB" dirty="0"/>
              <a:t>) </a:t>
            </a:r>
          </a:p>
          <a:p>
            <a:pPr marL="457200" algn="just"/>
            <a:endParaRPr lang="cy-GB" sz="3200" b="1" dirty="0">
              <a:ea typeface="Times New Roman" panose="02020603050405020304" pitchFamily="18" charset="0"/>
            </a:endParaRPr>
          </a:p>
          <a:p>
            <a:pPr marL="457200" algn="just"/>
            <a:endParaRPr lang="cy-GB" sz="3200" b="1" dirty="0">
              <a:ea typeface="Times New Roman" panose="02020603050405020304" pitchFamily="18" charset="0"/>
            </a:endParaRPr>
          </a:p>
          <a:p>
            <a:pPr marL="457200" algn="just"/>
            <a:endParaRPr lang="cy-GB" sz="3200" b="1" dirty="0">
              <a:ea typeface="Times New Roman" panose="02020603050405020304" pitchFamily="18" charset="0"/>
            </a:endParaRPr>
          </a:p>
          <a:p>
            <a:pPr marL="457200" algn="just"/>
            <a:endParaRPr lang="cy-GB" sz="3200" b="1" dirty="0">
              <a:ea typeface="Times New Roman" panose="02020603050405020304" pitchFamily="18" charset="0"/>
            </a:endParaRPr>
          </a:p>
          <a:p>
            <a:pPr marL="457200" algn="just"/>
            <a:endParaRPr lang="cy-GB" sz="3200" b="1" dirty="0">
              <a:ea typeface="Times New Roman" panose="02020603050405020304" pitchFamily="18" charset="0"/>
            </a:endParaRPr>
          </a:p>
          <a:p>
            <a:pPr indent="0" algn="just">
              <a:buNone/>
            </a:pPr>
            <a:endParaRPr lang="cy-GB" sz="3200" dirty="0">
              <a:ea typeface="Times New Roman" panose="02020603050405020304" pitchFamily="18" charset="0"/>
            </a:endParaRPr>
          </a:p>
        </p:txBody>
      </p:sp>
      <p:sp>
        <p:nvSpPr>
          <p:cNvPr id="3" name="Title 1"/>
          <p:cNvSpPr txBox="1">
            <a:spLocks/>
          </p:cNvSpPr>
          <p:nvPr/>
        </p:nvSpPr>
        <p:spPr>
          <a:xfrm>
            <a:off x="838200" y="37465"/>
            <a:ext cx="10515600" cy="586649"/>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cy-GB" sz="3200" b="1" dirty="0"/>
              <a:t>Portffolio</a:t>
            </a:r>
          </a:p>
        </p:txBody>
      </p:sp>
    </p:spTree>
    <p:extLst>
      <p:ext uri="{BB962C8B-B14F-4D97-AF65-F5344CB8AC3E}">
        <p14:creationId xmlns:p14="http://schemas.microsoft.com/office/powerpoint/2010/main" val="160044861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11DFD319-353D-C09B-E438-0DC5BE44898A}"/>
              </a:ext>
            </a:extLst>
          </p:cNvPr>
          <p:cNvSpPr txBox="1">
            <a:spLocks/>
          </p:cNvSpPr>
          <p:nvPr/>
        </p:nvSpPr>
        <p:spPr>
          <a:xfrm>
            <a:off x="0" y="767123"/>
            <a:ext cx="12192000" cy="5517243"/>
          </a:xfrm>
          <a:prstGeom prst="rect">
            <a:avLst/>
          </a:prstGeom>
        </p:spPr>
        <p:txBody>
          <a:bodyPr lIns="91440" tIns="45720" rIns="91440" bIns="4572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algn="just"/>
            <a:r>
              <a:rPr lang="en-GB" sz="3200" b="1" i="1" u="sng" dirty="0">
                <a:solidFill>
                  <a:schemeClr val="accent1">
                    <a:lumMod val="75000"/>
                  </a:schemeClr>
                </a:solidFill>
                <a:ea typeface="Times New Roman" panose="02020603050405020304" pitchFamily="18" charset="0"/>
              </a:rPr>
              <a:t>Element 1</a:t>
            </a:r>
            <a:r>
              <a:rPr lang="en-GB" sz="3200" b="1" i="1" dirty="0">
                <a:solidFill>
                  <a:schemeClr val="accent1">
                    <a:lumMod val="75000"/>
                  </a:schemeClr>
                </a:solidFill>
                <a:ea typeface="Times New Roman" panose="02020603050405020304" pitchFamily="18" charset="0"/>
              </a:rPr>
              <a:t>: </a:t>
            </a:r>
            <a:r>
              <a:rPr lang="en-GB" sz="3200" b="1" i="1" dirty="0">
                <a:solidFill>
                  <a:schemeClr val="accent1">
                    <a:lumMod val="75000"/>
                  </a:schemeClr>
                </a:solidFill>
              </a:rPr>
              <a:t>Individual Development Plan </a:t>
            </a:r>
          </a:p>
          <a:p>
            <a:pPr indent="0" algn="just">
              <a:buNone/>
            </a:pPr>
            <a:r>
              <a:rPr lang="en-GB" sz="3200" i="1" dirty="0">
                <a:solidFill>
                  <a:schemeClr val="accent1">
                    <a:lumMod val="75000"/>
                  </a:schemeClr>
                </a:solidFill>
              </a:rPr>
              <a:t>  25% (Equivalent to 1000 words) </a:t>
            </a:r>
          </a:p>
          <a:p>
            <a:pPr marL="457200" algn="just"/>
            <a:r>
              <a:rPr lang="en-GB" sz="3200" b="1" i="1" u="sng" dirty="0">
                <a:solidFill>
                  <a:schemeClr val="accent1">
                    <a:lumMod val="75000"/>
                  </a:schemeClr>
                </a:solidFill>
                <a:ea typeface="Times New Roman" panose="02020603050405020304" pitchFamily="18" charset="0"/>
              </a:rPr>
              <a:t>Element </a:t>
            </a:r>
            <a:r>
              <a:rPr lang="en-GB" sz="3200" b="1" i="1" dirty="0">
                <a:solidFill>
                  <a:schemeClr val="accent1">
                    <a:lumMod val="75000"/>
                  </a:schemeClr>
                </a:solidFill>
                <a:ea typeface="Times New Roman" panose="02020603050405020304" pitchFamily="18" charset="0"/>
              </a:rPr>
              <a:t>2: </a:t>
            </a:r>
            <a:r>
              <a:rPr lang="en-GB" sz="3200" b="1" i="1" dirty="0">
                <a:solidFill>
                  <a:schemeClr val="accent1">
                    <a:lumMod val="75000"/>
                  </a:schemeClr>
                </a:solidFill>
              </a:rPr>
              <a:t>Poster – Outlining good practice in terms of supporting learners with a specific learning need </a:t>
            </a:r>
          </a:p>
          <a:p>
            <a:pPr indent="0" algn="just">
              <a:buNone/>
            </a:pPr>
            <a:r>
              <a:rPr lang="en-GB" sz="3200" i="1" dirty="0">
                <a:solidFill>
                  <a:schemeClr val="accent1">
                    <a:lumMod val="75000"/>
                  </a:schemeClr>
                </a:solidFill>
              </a:rPr>
              <a:t>  25% (Equivalent to 500 words)</a:t>
            </a:r>
            <a:endParaRPr lang="en-GB" sz="3200" i="1" dirty="0">
              <a:solidFill>
                <a:schemeClr val="accent1">
                  <a:lumMod val="75000"/>
                </a:schemeClr>
              </a:solidFill>
              <a:ea typeface="Times New Roman" panose="02020603050405020304" pitchFamily="18" charset="0"/>
            </a:endParaRPr>
          </a:p>
          <a:p>
            <a:pPr marL="457200" algn="just"/>
            <a:r>
              <a:rPr lang="en-GB" sz="3200" b="1" i="1" u="sng" dirty="0">
                <a:solidFill>
                  <a:schemeClr val="accent1">
                    <a:lumMod val="75000"/>
                  </a:schemeClr>
                </a:solidFill>
                <a:ea typeface="Times New Roman" panose="02020603050405020304" pitchFamily="18" charset="0"/>
              </a:rPr>
              <a:t>Element 3</a:t>
            </a:r>
            <a:r>
              <a:rPr lang="en-GB" sz="3200" b="1" i="1" dirty="0">
                <a:solidFill>
                  <a:schemeClr val="accent1">
                    <a:lumMod val="75000"/>
                  </a:schemeClr>
                </a:solidFill>
                <a:ea typeface="Times New Roman" panose="02020603050405020304" pitchFamily="18" charset="0"/>
              </a:rPr>
              <a:t>: Video Presentation </a:t>
            </a:r>
            <a:r>
              <a:rPr lang="en-GB" sz="3200" b="1" i="1" dirty="0">
                <a:solidFill>
                  <a:schemeClr val="accent1">
                    <a:lumMod val="75000"/>
                  </a:schemeClr>
                </a:solidFill>
              </a:rPr>
              <a:t>in which you demonstrate your understanding of inclusive practice in meeting the specific Additional Learning Need (ALN) identified on your poster </a:t>
            </a:r>
          </a:p>
          <a:p>
            <a:pPr indent="0" algn="just">
              <a:buNone/>
            </a:pPr>
            <a:r>
              <a:rPr lang="en-GB" sz="3200" i="1" dirty="0">
                <a:solidFill>
                  <a:schemeClr val="accent1">
                    <a:lumMod val="75000"/>
                  </a:schemeClr>
                </a:solidFill>
                <a:ea typeface="Times New Roman" panose="02020603050405020304" pitchFamily="18" charset="0"/>
              </a:rPr>
              <a:t>  50% (3 minutes) </a:t>
            </a:r>
            <a:endParaRPr lang="en-GB" sz="3200" dirty="0"/>
          </a:p>
        </p:txBody>
      </p:sp>
      <p:sp>
        <p:nvSpPr>
          <p:cNvPr id="5" name="Title 1">
            <a:extLst>
              <a:ext uri="{FF2B5EF4-FFF2-40B4-BE49-F238E27FC236}">
                <a16:creationId xmlns:a16="http://schemas.microsoft.com/office/drawing/2014/main" id="{26C71D69-AFDC-0D56-8A5A-36ECC7B2E02A}"/>
              </a:ext>
            </a:extLst>
          </p:cNvPr>
          <p:cNvSpPr txBox="1">
            <a:spLocks/>
          </p:cNvSpPr>
          <p:nvPr/>
        </p:nvSpPr>
        <p:spPr>
          <a:xfrm>
            <a:off x="838200" y="37465"/>
            <a:ext cx="10515600" cy="586649"/>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200" b="1" i="1" dirty="0">
                <a:solidFill>
                  <a:schemeClr val="accent1">
                    <a:lumMod val="75000"/>
                  </a:schemeClr>
                </a:solidFill>
                <a:latin typeface="+mn-lt"/>
              </a:rPr>
              <a:t>Portfolio</a:t>
            </a:r>
          </a:p>
        </p:txBody>
      </p:sp>
    </p:spTree>
    <p:extLst>
      <p:ext uri="{BB962C8B-B14F-4D97-AF65-F5344CB8AC3E}">
        <p14:creationId xmlns:p14="http://schemas.microsoft.com/office/powerpoint/2010/main" val="18711175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6D9CB-3AEC-7189-7340-FE1F01063CA8}"/>
              </a:ext>
            </a:extLst>
          </p:cNvPr>
          <p:cNvSpPr>
            <a:spLocks noGrp="1"/>
          </p:cNvSpPr>
          <p:nvPr>
            <p:ph type="title"/>
          </p:nvPr>
        </p:nvSpPr>
        <p:spPr/>
        <p:txBody>
          <a:bodyPr>
            <a:normAutofit/>
          </a:bodyPr>
          <a:lstStyle/>
          <a:p>
            <a:pPr algn="ctr"/>
            <a:r>
              <a:rPr lang="en-GB" sz="3600" b="1" i="1" u="sng" dirty="0">
                <a:solidFill>
                  <a:schemeClr val="accent1">
                    <a:lumMod val="75000"/>
                  </a:schemeClr>
                </a:solidFill>
                <a:ea typeface="Times New Roman" panose="02020603050405020304" pitchFamily="18" charset="0"/>
              </a:rPr>
              <a:t>Elfen 3</a:t>
            </a:r>
            <a:br>
              <a:rPr lang="en-GB" sz="3600" b="1" i="1" u="sng" dirty="0">
                <a:solidFill>
                  <a:schemeClr val="accent1">
                    <a:lumMod val="75000"/>
                  </a:schemeClr>
                </a:solidFill>
                <a:ea typeface="Times New Roman" panose="02020603050405020304" pitchFamily="18" charset="0"/>
              </a:rPr>
            </a:br>
            <a:r>
              <a:rPr lang="en-GB" sz="3600" b="1" i="1" u="sng" dirty="0">
                <a:solidFill>
                  <a:schemeClr val="accent1">
                    <a:lumMod val="75000"/>
                  </a:schemeClr>
                </a:solidFill>
                <a:ea typeface="Times New Roman" panose="02020603050405020304" pitchFamily="18" charset="0"/>
              </a:rPr>
              <a:t>Element 3</a:t>
            </a:r>
            <a:endParaRPr lang="en-GB" sz="3600" dirty="0"/>
          </a:p>
        </p:txBody>
      </p:sp>
      <p:sp>
        <p:nvSpPr>
          <p:cNvPr id="3" name="Content Placeholder 2">
            <a:extLst>
              <a:ext uri="{FF2B5EF4-FFF2-40B4-BE49-F238E27FC236}">
                <a16:creationId xmlns:a16="http://schemas.microsoft.com/office/drawing/2014/main" id="{D9169D31-DA6A-8A60-C0D1-976597261298}"/>
              </a:ext>
            </a:extLst>
          </p:cNvPr>
          <p:cNvSpPr>
            <a:spLocks noGrp="1"/>
          </p:cNvSpPr>
          <p:nvPr>
            <p:ph sz="half" idx="1"/>
          </p:nvPr>
        </p:nvSpPr>
        <p:spPr/>
        <p:txBody>
          <a:bodyPr/>
          <a:lstStyle/>
          <a:p>
            <a:r>
              <a:rPr lang="en-GB" b="1" dirty="0" err="1"/>
              <a:t>Cyflwyniad</a:t>
            </a:r>
            <a:r>
              <a:rPr lang="en-GB" b="1" dirty="0"/>
              <a:t> </a:t>
            </a:r>
            <a:r>
              <a:rPr lang="en-GB" b="1" dirty="0" err="1"/>
              <a:t>fideo</a:t>
            </a:r>
            <a:r>
              <a:rPr lang="en-GB" b="1" dirty="0"/>
              <a:t> </a:t>
            </a:r>
            <a:r>
              <a:rPr lang="en-GB" b="1" dirty="0" err="1"/>
              <a:t>lle</a:t>
            </a:r>
            <a:r>
              <a:rPr lang="en-GB" b="1" dirty="0"/>
              <a:t> </a:t>
            </a:r>
            <a:r>
              <a:rPr lang="en-GB" b="1" dirty="0" err="1"/>
              <a:t>rydych</a:t>
            </a:r>
            <a:r>
              <a:rPr lang="en-GB" b="1" dirty="0"/>
              <a:t> </a:t>
            </a:r>
            <a:r>
              <a:rPr lang="en-GB" b="1" dirty="0" err="1"/>
              <a:t>chi'n</a:t>
            </a:r>
            <a:r>
              <a:rPr lang="en-GB" b="1" dirty="0"/>
              <a:t> </a:t>
            </a:r>
            <a:r>
              <a:rPr lang="en-GB" b="1" dirty="0" err="1"/>
              <a:t>dangos</a:t>
            </a:r>
            <a:r>
              <a:rPr lang="en-GB" b="1" dirty="0"/>
              <a:t> </a:t>
            </a:r>
            <a:r>
              <a:rPr lang="en-GB" b="1" dirty="0" err="1"/>
              <a:t>eich</a:t>
            </a:r>
            <a:r>
              <a:rPr lang="en-GB" b="1" dirty="0"/>
              <a:t> </a:t>
            </a:r>
            <a:r>
              <a:rPr lang="en-GB" b="1" dirty="0" err="1"/>
              <a:t>dealltwriaeth</a:t>
            </a:r>
            <a:r>
              <a:rPr lang="en-GB" b="1" dirty="0"/>
              <a:t> o </a:t>
            </a:r>
            <a:r>
              <a:rPr lang="en-GB" b="1" dirty="0" err="1"/>
              <a:t>arfer</a:t>
            </a:r>
            <a:r>
              <a:rPr lang="en-GB" b="1" dirty="0"/>
              <a:t> </a:t>
            </a:r>
            <a:r>
              <a:rPr lang="en-GB" b="1" dirty="0" err="1"/>
              <a:t>cynhwysol</a:t>
            </a:r>
            <a:r>
              <a:rPr lang="en-GB" b="1" dirty="0"/>
              <a:t> </a:t>
            </a:r>
            <a:r>
              <a:rPr lang="en-GB" b="1" dirty="0" err="1"/>
              <a:t>wrth</a:t>
            </a:r>
            <a:r>
              <a:rPr lang="en-GB" b="1" dirty="0"/>
              <a:t> </a:t>
            </a:r>
            <a:r>
              <a:rPr lang="en-GB" b="1" dirty="0" err="1"/>
              <a:t>ddiwallu'r</a:t>
            </a:r>
            <a:r>
              <a:rPr lang="en-GB" b="1" dirty="0"/>
              <a:t> Angen </a:t>
            </a:r>
            <a:r>
              <a:rPr lang="en-GB" b="1" dirty="0" err="1"/>
              <a:t>Dysgu</a:t>
            </a:r>
            <a:r>
              <a:rPr lang="en-GB" b="1" dirty="0"/>
              <a:t> </a:t>
            </a:r>
            <a:r>
              <a:rPr lang="en-GB" b="1" dirty="0" err="1"/>
              <a:t>Ychwanegol</a:t>
            </a:r>
            <a:r>
              <a:rPr lang="en-GB" b="1" dirty="0"/>
              <a:t> (ADY) </a:t>
            </a:r>
            <a:r>
              <a:rPr lang="en-GB" b="1" dirty="0" err="1"/>
              <a:t>penodol</a:t>
            </a:r>
            <a:r>
              <a:rPr lang="en-GB" b="1" dirty="0"/>
              <a:t> a </a:t>
            </a:r>
            <a:r>
              <a:rPr lang="en-GB" b="1" dirty="0" err="1"/>
              <a:t>nodir</a:t>
            </a:r>
            <a:r>
              <a:rPr lang="en-GB" b="1" dirty="0"/>
              <a:t> </a:t>
            </a:r>
            <a:r>
              <a:rPr lang="en-GB" b="1" dirty="0" err="1"/>
              <a:t>ar</a:t>
            </a:r>
            <a:r>
              <a:rPr lang="en-GB" b="1" dirty="0"/>
              <a:t> </a:t>
            </a:r>
            <a:r>
              <a:rPr lang="en-GB" b="1" dirty="0" err="1"/>
              <a:t>eich</a:t>
            </a:r>
            <a:r>
              <a:rPr lang="en-GB" b="1" dirty="0"/>
              <a:t> poster </a:t>
            </a:r>
            <a:endParaRPr lang="en-GB" dirty="0"/>
          </a:p>
          <a:p>
            <a:r>
              <a:rPr lang="en-GB" dirty="0"/>
              <a:t> </a:t>
            </a:r>
            <a:r>
              <a:rPr lang="en-GB" b="1" dirty="0"/>
              <a:t>50% (3 </a:t>
            </a:r>
            <a:r>
              <a:rPr lang="en-GB" b="1" dirty="0" err="1"/>
              <a:t>munud</a:t>
            </a:r>
            <a:r>
              <a:rPr lang="en-GB" b="1" dirty="0"/>
              <a:t>) </a:t>
            </a:r>
          </a:p>
          <a:p>
            <a:endParaRPr lang="en-GB" dirty="0"/>
          </a:p>
        </p:txBody>
      </p:sp>
      <p:sp>
        <p:nvSpPr>
          <p:cNvPr id="4" name="Content Placeholder 3">
            <a:extLst>
              <a:ext uri="{FF2B5EF4-FFF2-40B4-BE49-F238E27FC236}">
                <a16:creationId xmlns:a16="http://schemas.microsoft.com/office/drawing/2014/main" id="{51C73764-BECF-7184-9716-E243AC0D2E05}"/>
              </a:ext>
            </a:extLst>
          </p:cNvPr>
          <p:cNvSpPr>
            <a:spLocks noGrp="1"/>
          </p:cNvSpPr>
          <p:nvPr>
            <p:ph sz="half" idx="2"/>
          </p:nvPr>
        </p:nvSpPr>
        <p:spPr/>
        <p:txBody>
          <a:bodyPr/>
          <a:lstStyle/>
          <a:p>
            <a:pPr marL="457200" algn="just"/>
            <a:r>
              <a:rPr lang="en-GB" b="1" i="1" dirty="0">
                <a:solidFill>
                  <a:schemeClr val="accent1">
                    <a:lumMod val="75000"/>
                  </a:schemeClr>
                </a:solidFill>
                <a:ea typeface="Times New Roman" panose="02020603050405020304" pitchFamily="18" charset="0"/>
              </a:rPr>
              <a:t>Video Presentation </a:t>
            </a:r>
            <a:r>
              <a:rPr lang="en-GB" b="1" i="1" dirty="0">
                <a:solidFill>
                  <a:schemeClr val="accent1">
                    <a:lumMod val="75000"/>
                  </a:schemeClr>
                </a:solidFill>
              </a:rPr>
              <a:t>in which you demonstrate your understanding of inclusive practice in meeting the specific Additional Learning Need (ALN) identified on your poster </a:t>
            </a:r>
          </a:p>
          <a:p>
            <a:pPr marL="685800" indent="-457200" algn="just"/>
            <a:r>
              <a:rPr lang="en-GB" i="1" dirty="0">
                <a:solidFill>
                  <a:schemeClr val="accent1">
                    <a:lumMod val="75000"/>
                  </a:schemeClr>
                </a:solidFill>
                <a:ea typeface="Times New Roman" panose="02020603050405020304" pitchFamily="18" charset="0"/>
              </a:rPr>
              <a:t>  </a:t>
            </a:r>
            <a:r>
              <a:rPr lang="en-GB" b="1" i="1" dirty="0">
                <a:solidFill>
                  <a:schemeClr val="accent1">
                    <a:lumMod val="75000"/>
                  </a:schemeClr>
                </a:solidFill>
                <a:ea typeface="Times New Roman" panose="02020603050405020304" pitchFamily="18" charset="0"/>
              </a:rPr>
              <a:t>50% (3 minutes) </a:t>
            </a:r>
            <a:endParaRPr lang="en-GB" b="1" dirty="0"/>
          </a:p>
          <a:p>
            <a:pPr marL="0" indent="0">
              <a:buNone/>
            </a:pPr>
            <a:endParaRPr lang="en-GB" dirty="0"/>
          </a:p>
        </p:txBody>
      </p:sp>
    </p:spTree>
    <p:extLst>
      <p:ext uri="{BB962C8B-B14F-4D97-AF65-F5344CB8AC3E}">
        <p14:creationId xmlns:p14="http://schemas.microsoft.com/office/powerpoint/2010/main" val="1059643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A4339-F9FB-3CA3-8AF5-F87F739A43C0}"/>
              </a:ext>
            </a:extLst>
          </p:cNvPr>
          <p:cNvSpPr>
            <a:spLocks noGrp="1"/>
          </p:cNvSpPr>
          <p:nvPr>
            <p:ph type="title"/>
          </p:nvPr>
        </p:nvSpPr>
        <p:spPr>
          <a:xfrm>
            <a:off x="6302187" y="602374"/>
            <a:ext cx="5554533" cy="993671"/>
          </a:xfrm>
        </p:spPr>
        <p:txBody>
          <a:bodyPr anchor="b">
            <a:normAutofit fontScale="90000"/>
          </a:bodyPr>
          <a:lstStyle/>
          <a:p>
            <a:pPr algn="ctr"/>
            <a:br>
              <a:rPr lang="en-GB" sz="2800" dirty="0"/>
            </a:br>
            <a:r>
              <a:rPr lang="en-GB" sz="3100" b="1" i="1" dirty="0">
                <a:solidFill>
                  <a:schemeClr val="accent1">
                    <a:lumMod val="75000"/>
                  </a:schemeClr>
                </a:solidFill>
              </a:rPr>
              <a:t> </a:t>
            </a:r>
            <a:br>
              <a:rPr lang="en-GB" sz="3100" b="1" i="1" dirty="0">
                <a:solidFill>
                  <a:schemeClr val="accent1">
                    <a:lumMod val="75000"/>
                  </a:schemeClr>
                </a:solidFill>
              </a:rPr>
            </a:br>
            <a:r>
              <a:rPr lang="en-GB" sz="3100" b="1" i="1" dirty="0">
                <a:solidFill>
                  <a:schemeClr val="accent1">
                    <a:lumMod val="75000"/>
                  </a:schemeClr>
                </a:solidFill>
              </a:rPr>
              <a:t>The changing perceptions of additional needs</a:t>
            </a:r>
            <a:br>
              <a:rPr lang="en-GB" sz="2100" dirty="0">
                <a:solidFill>
                  <a:schemeClr val="tx2">
                    <a:lumMod val="75000"/>
                  </a:schemeClr>
                </a:solidFill>
              </a:rPr>
            </a:br>
            <a:endParaRPr lang="en-GB" sz="2100" dirty="0">
              <a:solidFill>
                <a:schemeClr val="tx2">
                  <a:lumMod val="75000"/>
                </a:schemeClr>
              </a:solidFill>
            </a:endParaRPr>
          </a:p>
        </p:txBody>
      </p:sp>
      <p:sp>
        <p:nvSpPr>
          <p:cNvPr id="3" name="Content Placeholder 2">
            <a:extLst>
              <a:ext uri="{FF2B5EF4-FFF2-40B4-BE49-F238E27FC236}">
                <a16:creationId xmlns:a16="http://schemas.microsoft.com/office/drawing/2014/main" id="{578FDD58-8474-65FE-BE04-703E611A3FC8}"/>
              </a:ext>
            </a:extLst>
          </p:cNvPr>
          <p:cNvSpPr>
            <a:spLocks noGrp="1"/>
          </p:cNvSpPr>
          <p:nvPr>
            <p:ph idx="1"/>
          </p:nvPr>
        </p:nvSpPr>
        <p:spPr>
          <a:xfrm>
            <a:off x="6302189" y="1657005"/>
            <a:ext cx="5554532" cy="4378036"/>
          </a:xfrm>
        </p:spPr>
        <p:txBody>
          <a:bodyPr>
            <a:normAutofit lnSpcReduction="10000"/>
          </a:bodyPr>
          <a:lstStyle/>
          <a:p>
            <a:pPr marL="0" indent="0">
              <a:buNone/>
            </a:pPr>
            <a:r>
              <a:rPr lang="en-GB" sz="2000" i="1" dirty="0">
                <a:solidFill>
                  <a:schemeClr val="accent1">
                    <a:lumMod val="75000"/>
                  </a:schemeClr>
                </a:solidFill>
              </a:rPr>
              <a:t>We need to consider relevant</a:t>
            </a:r>
          </a:p>
          <a:p>
            <a:r>
              <a:rPr lang="en-GB" sz="2000" b="1" i="1" u="sng" dirty="0">
                <a:solidFill>
                  <a:schemeClr val="accent1">
                    <a:lumMod val="75000"/>
                  </a:schemeClr>
                </a:solidFill>
              </a:rPr>
              <a:t>Theories</a:t>
            </a:r>
          </a:p>
          <a:p>
            <a:pPr marL="0" indent="0">
              <a:buNone/>
            </a:pPr>
            <a:r>
              <a:rPr lang="en-GB" sz="2000" i="1" dirty="0">
                <a:solidFill>
                  <a:schemeClr val="accent1">
                    <a:lumMod val="75000"/>
                  </a:schemeClr>
                </a:solidFill>
              </a:rPr>
              <a:t>  e.g.  Social and Medical Models of Disability; Hierarchy of Needs (Maslow, 1943); Operant Conditioning/Behaviourism (Skinner, 1938)</a:t>
            </a:r>
          </a:p>
          <a:p>
            <a:r>
              <a:rPr lang="en-GB" sz="2000" b="1" i="1" u="sng" dirty="0">
                <a:solidFill>
                  <a:schemeClr val="accent1">
                    <a:lumMod val="75000"/>
                  </a:schemeClr>
                </a:solidFill>
              </a:rPr>
              <a:t>Policies</a:t>
            </a:r>
          </a:p>
          <a:p>
            <a:pPr marL="0" indent="0">
              <a:buNone/>
            </a:pPr>
            <a:r>
              <a:rPr lang="en-GB" sz="2000" i="1" dirty="0">
                <a:solidFill>
                  <a:schemeClr val="accent1">
                    <a:lumMod val="75000"/>
                  </a:schemeClr>
                </a:solidFill>
              </a:rPr>
              <a:t>  e.g. UNCRC (1989); Salamanca Statement (1994); Equality Act (2010); Additional Needs Code of Practice Wales (2021)</a:t>
            </a:r>
          </a:p>
          <a:p>
            <a:r>
              <a:rPr lang="en-GB" sz="2000" b="1" i="1" u="sng" dirty="0">
                <a:solidFill>
                  <a:schemeClr val="accent1">
                    <a:lumMod val="75000"/>
                  </a:schemeClr>
                </a:solidFill>
              </a:rPr>
              <a:t>Good practice</a:t>
            </a:r>
          </a:p>
          <a:p>
            <a:pPr marL="0" indent="0">
              <a:buNone/>
            </a:pPr>
            <a:r>
              <a:rPr lang="en-GB" sz="2000" i="1" dirty="0">
                <a:solidFill>
                  <a:schemeClr val="accent1">
                    <a:lumMod val="75000"/>
                  </a:schemeClr>
                </a:solidFill>
              </a:rPr>
              <a:t>  e.g. appropriate language; effective resources; multi-agency working; engagement with specific charities</a:t>
            </a:r>
          </a:p>
          <a:p>
            <a:pPr marL="0" indent="0">
              <a:buNone/>
            </a:pPr>
            <a:endParaRPr lang="en-GB" sz="1700" dirty="0"/>
          </a:p>
          <a:p>
            <a:pPr marL="0" indent="0">
              <a:buNone/>
            </a:pPr>
            <a:endParaRPr lang="en-GB" sz="1700" dirty="0"/>
          </a:p>
          <a:p>
            <a:pPr marL="0" indent="0">
              <a:buNone/>
            </a:pPr>
            <a:endParaRPr lang="en-GB" sz="1700" dirty="0"/>
          </a:p>
          <a:p>
            <a:pPr marL="0" indent="0">
              <a:buNone/>
            </a:pPr>
            <a:endParaRPr lang="en-GB" sz="1700" dirty="0"/>
          </a:p>
        </p:txBody>
      </p:sp>
      <p:sp>
        <p:nvSpPr>
          <p:cNvPr id="4" name="Content Placeholder 2">
            <a:extLst>
              <a:ext uri="{FF2B5EF4-FFF2-40B4-BE49-F238E27FC236}">
                <a16:creationId xmlns:a16="http://schemas.microsoft.com/office/drawing/2014/main" id="{D2D17CBB-2EE6-26FE-6C06-0FD71FE264F6}"/>
              </a:ext>
            </a:extLst>
          </p:cNvPr>
          <p:cNvSpPr txBox="1">
            <a:spLocks/>
          </p:cNvSpPr>
          <p:nvPr/>
        </p:nvSpPr>
        <p:spPr>
          <a:xfrm>
            <a:off x="133454" y="1596045"/>
            <a:ext cx="5554531" cy="4311534"/>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cy-GB" sz="2000" dirty="0"/>
              <a:t>Mae angen i ni ystyried yr elfennau perthnasol canlynol</a:t>
            </a:r>
          </a:p>
          <a:p>
            <a:r>
              <a:rPr lang="cy-GB" sz="2000" b="1" u="sng" dirty="0"/>
              <a:t>Damcaniaethau</a:t>
            </a:r>
          </a:p>
          <a:p>
            <a:pPr marL="0" indent="0">
              <a:buFont typeface="Arial" panose="020B0604020202020204" pitchFamily="34" charset="0"/>
              <a:buNone/>
            </a:pPr>
            <a:r>
              <a:rPr lang="cy-GB" sz="2000" i="1" dirty="0"/>
              <a:t>  e.e.  Modelau Cymdeithasol a Meddygol Anabledd; Hierarchaeth Anghenion (</a:t>
            </a:r>
            <a:r>
              <a:rPr lang="cy-GB" sz="2000" i="1" dirty="0" err="1"/>
              <a:t>Maslow</a:t>
            </a:r>
            <a:r>
              <a:rPr lang="cy-GB" sz="2000" i="1" dirty="0"/>
              <a:t>, 1943); Cyflyru Gweithredol/Ymddygiadaeth (Skinner, 1938)</a:t>
            </a:r>
          </a:p>
          <a:p>
            <a:r>
              <a:rPr lang="cy-GB" sz="2000" b="1" u="sng" dirty="0"/>
              <a:t>Polisïau </a:t>
            </a:r>
          </a:p>
          <a:p>
            <a:pPr marL="0" indent="0">
              <a:buFont typeface="Arial" panose="020B0604020202020204" pitchFamily="34" charset="0"/>
              <a:buNone/>
            </a:pPr>
            <a:r>
              <a:rPr lang="cy-GB" sz="2000" dirty="0"/>
              <a:t>  </a:t>
            </a:r>
            <a:r>
              <a:rPr lang="cy-GB" sz="2000" i="1" dirty="0"/>
              <a:t>e.e. UNCRC (1989); Datganiad </a:t>
            </a:r>
            <a:r>
              <a:rPr lang="cy-GB" sz="2000" i="1" dirty="0" err="1"/>
              <a:t>Salamanca</a:t>
            </a:r>
            <a:r>
              <a:rPr lang="cy-GB" sz="2000" i="1" dirty="0"/>
              <a:t> (1994); Deddf Cydraddoldeb (2010); Cod Ymarfer Anghenion Ychwanegol Cymru (2021)</a:t>
            </a:r>
          </a:p>
          <a:p>
            <a:r>
              <a:rPr lang="cy-GB" sz="2000" b="1" u="sng" dirty="0"/>
              <a:t>Arfer da</a:t>
            </a:r>
          </a:p>
          <a:p>
            <a:pPr marL="0" indent="0">
              <a:buFont typeface="Arial" panose="020B0604020202020204" pitchFamily="34" charset="0"/>
              <a:buNone/>
            </a:pPr>
            <a:r>
              <a:rPr lang="cy-GB" sz="2000" dirty="0"/>
              <a:t>  </a:t>
            </a:r>
            <a:r>
              <a:rPr lang="cy-GB" sz="2000" i="1" dirty="0"/>
              <a:t>e.e. iaith briodol; adnoddau effeithiol; gwaith </a:t>
            </a:r>
            <a:r>
              <a:rPr lang="cy-GB" sz="2000" i="1" dirty="0" err="1"/>
              <a:t>amlasiantaeth</a:t>
            </a:r>
            <a:r>
              <a:rPr lang="cy-GB" sz="2000" i="1" dirty="0"/>
              <a:t>; ymgysylltu ag elusennau penodol</a:t>
            </a:r>
          </a:p>
          <a:p>
            <a:pPr marL="0" indent="0">
              <a:buFont typeface="Arial" panose="020B0604020202020204" pitchFamily="34" charset="0"/>
              <a:buNone/>
            </a:pPr>
            <a:endParaRPr lang="cy-GB" sz="1700" dirty="0"/>
          </a:p>
          <a:p>
            <a:pPr marL="0" indent="0">
              <a:buFont typeface="Arial" panose="020B0604020202020204" pitchFamily="34" charset="0"/>
              <a:buNone/>
            </a:pPr>
            <a:endParaRPr lang="cy-GB" sz="1700" dirty="0"/>
          </a:p>
          <a:p>
            <a:pPr marL="0" indent="0">
              <a:buFont typeface="Arial" panose="020B0604020202020204" pitchFamily="34" charset="0"/>
              <a:buNone/>
            </a:pPr>
            <a:endParaRPr lang="cy-GB" sz="1700" dirty="0"/>
          </a:p>
          <a:p>
            <a:pPr marL="0" indent="0">
              <a:buFont typeface="Arial" panose="020B0604020202020204" pitchFamily="34" charset="0"/>
              <a:buNone/>
            </a:pPr>
            <a:endParaRPr lang="cy-GB" sz="1700" dirty="0"/>
          </a:p>
        </p:txBody>
      </p:sp>
      <p:sp>
        <p:nvSpPr>
          <p:cNvPr id="5" name="Title 1">
            <a:extLst>
              <a:ext uri="{FF2B5EF4-FFF2-40B4-BE49-F238E27FC236}">
                <a16:creationId xmlns:a16="http://schemas.microsoft.com/office/drawing/2014/main" id="{062EA462-F28D-E7D5-E774-A3AB33DD1020}"/>
              </a:ext>
            </a:extLst>
          </p:cNvPr>
          <p:cNvSpPr txBox="1">
            <a:spLocks/>
          </p:cNvSpPr>
          <p:nvPr/>
        </p:nvSpPr>
        <p:spPr>
          <a:xfrm>
            <a:off x="133455" y="666360"/>
            <a:ext cx="5405718" cy="1335466"/>
          </a:xfrm>
          <a:prstGeom prst="rect">
            <a:avLst/>
          </a:prstGeom>
        </p:spPr>
        <p:txBody>
          <a:bodyPr vert="horz" lIns="91440" tIns="45720" rIns="91440" bIns="45720" rtlCol="0" anchor="b">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cy-GB" sz="2500" dirty="0"/>
            </a:br>
            <a:r>
              <a:rPr lang="cy-GB" sz="2500" dirty="0"/>
              <a:t>     </a:t>
            </a:r>
            <a:r>
              <a:rPr lang="cy-GB" sz="2500" b="1" dirty="0"/>
              <a:t>Canfyddiadau newidiol am anghenion ychwanegol</a:t>
            </a:r>
            <a:br>
              <a:rPr lang="cy-GB" sz="2500" b="1" dirty="0"/>
            </a:br>
            <a:br>
              <a:rPr lang="cy-GB" sz="2500" dirty="0"/>
            </a:br>
            <a:endParaRPr lang="cy-GB" sz="2500" dirty="0"/>
          </a:p>
        </p:txBody>
      </p:sp>
    </p:spTree>
    <p:extLst>
      <p:ext uri="{BB962C8B-B14F-4D97-AF65-F5344CB8AC3E}">
        <p14:creationId xmlns:p14="http://schemas.microsoft.com/office/powerpoint/2010/main" val="1042507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D14F2-EF8A-47A5-90EA-C67929234531}"/>
              </a:ext>
            </a:extLst>
          </p:cNvPr>
          <p:cNvSpPr>
            <a:spLocks noGrp="1"/>
          </p:cNvSpPr>
          <p:nvPr>
            <p:ph type="title"/>
          </p:nvPr>
        </p:nvSpPr>
        <p:spPr/>
        <p:txBody>
          <a:bodyPr>
            <a:normAutofit fontScale="90000"/>
          </a:bodyPr>
          <a:lstStyle/>
          <a:p>
            <a:pPr algn="ctr"/>
            <a:r>
              <a:rPr lang="cy-GB" sz="4800" dirty="0"/>
              <a:t>Model Meddygol Anabledd</a:t>
            </a:r>
            <a:br>
              <a:rPr lang="cy-GB" sz="4800" dirty="0"/>
            </a:br>
            <a:r>
              <a:rPr lang="en-GB" sz="4800" b="1" i="1" dirty="0">
                <a:solidFill>
                  <a:schemeClr val="accent1">
                    <a:lumMod val="75000"/>
                  </a:schemeClr>
                </a:solidFill>
              </a:rPr>
              <a:t>Medical Model of Disability</a:t>
            </a:r>
            <a:endParaRPr lang="en-GB" sz="4800" b="1" i="1"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5E3CFAD-BC7B-45CC-A58E-3FFAF8938B9E}"/>
              </a:ext>
            </a:extLst>
          </p:cNvPr>
          <p:cNvSpPr>
            <a:spLocks noGrp="1"/>
          </p:cNvSpPr>
          <p:nvPr>
            <p:ph sz="half" idx="1"/>
          </p:nvPr>
        </p:nvSpPr>
        <p:spPr/>
        <p:txBody>
          <a:bodyPr>
            <a:normAutofit fontScale="77500" lnSpcReduction="20000"/>
          </a:bodyPr>
          <a:lstStyle/>
          <a:p>
            <a:r>
              <a:rPr lang="cy-GB" dirty="0">
                <a:latin typeface="Arial" panose="020B0604020202020204" pitchFamily="34" charset="0"/>
                <a:cs typeface="Arial" panose="020B0604020202020204" pitchFamily="34" charset="0"/>
              </a:rPr>
              <a:t>Yn edrych ar y plentyn/person ifanc ac yn ystyried mai’r unigolyn yw’r broblem. </a:t>
            </a:r>
          </a:p>
          <a:p>
            <a:r>
              <a:rPr lang="cy-GB" dirty="0">
                <a:latin typeface="Arial" panose="020B0604020202020204" pitchFamily="34" charset="0"/>
                <a:cs typeface="Arial" panose="020B0604020202020204" pitchFamily="34" charset="0"/>
              </a:rPr>
              <a:t>Achosir yr anabledd gan nam corfforol, meddyliol, synhwyraidd. </a:t>
            </a:r>
          </a:p>
          <a:p>
            <a:r>
              <a:rPr lang="cy-GB" dirty="0">
                <a:latin typeface="Arial" panose="020B0604020202020204" pitchFamily="34" charset="0"/>
                <a:cs typeface="Arial" panose="020B0604020202020204" pitchFamily="34" charset="0"/>
              </a:rPr>
              <a:t>Ffocws y model hwn yw ‘gwella’ neu liniaru effaith y nam.</a:t>
            </a:r>
          </a:p>
          <a:p>
            <a:r>
              <a:rPr lang="cy-GB" dirty="0">
                <a:latin typeface="Arial" panose="020B0604020202020204" pitchFamily="34" charset="0"/>
                <a:cs typeface="Arial" panose="020B0604020202020204" pitchFamily="34" charset="0"/>
              </a:rPr>
              <a:t>Mae ‘Nid yw’n gallu darllen y llyfr hwnnw oherwydd mae’n ddall’ yn enghraifft o fodel meddygol anabledd.</a:t>
            </a:r>
          </a:p>
          <a:p>
            <a:pPr marL="0" indent="0" algn="r">
              <a:buNone/>
            </a:pPr>
            <a:r>
              <a:rPr lang="cy-GB" dirty="0">
                <a:latin typeface="Arial" panose="020B0604020202020204" pitchFamily="34" charset="0"/>
                <a:cs typeface="Arial" panose="020B0604020202020204" pitchFamily="34" charset="0"/>
              </a:rPr>
              <a:t>(</a:t>
            </a:r>
            <a:r>
              <a:rPr lang="cy-GB" dirty="0" err="1">
                <a:latin typeface="Arial" panose="020B0604020202020204" pitchFamily="34" charset="0"/>
                <a:cs typeface="Arial" panose="020B0604020202020204" pitchFamily="34" charset="0"/>
              </a:rPr>
              <a:t>Scope</a:t>
            </a:r>
            <a:r>
              <a:rPr lang="cy-GB" dirty="0">
                <a:latin typeface="Arial" panose="020B0604020202020204" pitchFamily="34" charset="0"/>
                <a:cs typeface="Arial" panose="020B0604020202020204" pitchFamily="34" charset="0"/>
              </a:rPr>
              <a:t>, 2025)</a:t>
            </a:r>
          </a:p>
          <a:p>
            <a:pPr marL="0" indent="0">
              <a:buNone/>
            </a:pPr>
            <a:endParaRPr lang="en-GB" dirty="0">
              <a:latin typeface="Arial" panose="020B0604020202020204" pitchFamily="34" charset="0"/>
              <a:cs typeface="Arial" panose="020B0604020202020204" pitchFamily="34" charset="0"/>
            </a:endParaRPr>
          </a:p>
          <a:p>
            <a:endParaRPr lang="en-GB" dirty="0"/>
          </a:p>
          <a:p>
            <a:endParaRPr lang="en-GB" dirty="0"/>
          </a:p>
        </p:txBody>
      </p:sp>
      <p:sp>
        <p:nvSpPr>
          <p:cNvPr id="4" name="Content Placeholder 3">
            <a:extLst>
              <a:ext uri="{FF2B5EF4-FFF2-40B4-BE49-F238E27FC236}">
                <a16:creationId xmlns:a16="http://schemas.microsoft.com/office/drawing/2014/main" id="{D0F05590-5DCE-4214-9B66-9B78A81BB5C9}"/>
              </a:ext>
            </a:extLst>
          </p:cNvPr>
          <p:cNvSpPr>
            <a:spLocks noGrp="1"/>
          </p:cNvSpPr>
          <p:nvPr>
            <p:ph sz="half" idx="2"/>
          </p:nvPr>
        </p:nvSpPr>
        <p:spPr/>
        <p:txBody>
          <a:bodyPr>
            <a:normAutofit fontScale="77500" lnSpcReduction="20000"/>
          </a:bodyPr>
          <a:lstStyle/>
          <a:p>
            <a:r>
              <a:rPr lang="en-GB" i="1" dirty="0">
                <a:solidFill>
                  <a:schemeClr val="accent1">
                    <a:lumMod val="75000"/>
                  </a:schemeClr>
                </a:solidFill>
                <a:latin typeface="Arial" panose="020B0604020202020204" pitchFamily="34" charset="0"/>
                <a:cs typeface="Arial" panose="020B0604020202020204" pitchFamily="34" charset="0"/>
              </a:rPr>
              <a:t>Looks at the child/young person and sees the individual as the problem. </a:t>
            </a:r>
          </a:p>
          <a:p>
            <a:r>
              <a:rPr lang="en-GB" i="1" dirty="0">
                <a:solidFill>
                  <a:schemeClr val="accent1">
                    <a:lumMod val="75000"/>
                  </a:schemeClr>
                </a:solidFill>
                <a:latin typeface="Arial" panose="020B0604020202020204" pitchFamily="34" charset="0"/>
                <a:cs typeface="Arial" panose="020B0604020202020204" pitchFamily="34" charset="0"/>
              </a:rPr>
              <a:t>The disability is caused by a physical, mental, sensory impairment. </a:t>
            </a:r>
          </a:p>
          <a:p>
            <a:r>
              <a:rPr lang="en-GB" i="1" dirty="0">
                <a:solidFill>
                  <a:schemeClr val="accent1">
                    <a:lumMod val="75000"/>
                  </a:schemeClr>
                </a:solidFill>
                <a:latin typeface="Arial" panose="020B0604020202020204" pitchFamily="34" charset="0"/>
                <a:cs typeface="Arial" panose="020B0604020202020204" pitchFamily="34" charset="0"/>
              </a:rPr>
              <a:t>The focus of this model is to ‘cure’ or alleviate the effect of the impairment.</a:t>
            </a:r>
          </a:p>
          <a:p>
            <a:r>
              <a:rPr lang="en-GB" i="1" dirty="0">
                <a:solidFill>
                  <a:schemeClr val="accent1">
                    <a:lumMod val="75000"/>
                  </a:schemeClr>
                </a:solidFill>
                <a:latin typeface="Arial" panose="020B0604020202020204" pitchFamily="34" charset="0"/>
                <a:cs typeface="Arial" panose="020B0604020202020204" pitchFamily="34" charset="0"/>
              </a:rPr>
              <a:t>He can’t read that book because he’s blind’ is an example of the medical model of disability.</a:t>
            </a:r>
          </a:p>
          <a:p>
            <a:pPr marL="0" indent="0" algn="r">
              <a:buNone/>
            </a:pPr>
            <a:r>
              <a:rPr lang="en-GB" i="1" dirty="0">
                <a:solidFill>
                  <a:schemeClr val="accent1">
                    <a:lumMod val="75000"/>
                  </a:schemeClr>
                </a:solidFill>
                <a:latin typeface="Arial" panose="020B0604020202020204" pitchFamily="34" charset="0"/>
                <a:cs typeface="Arial" panose="020B0604020202020204" pitchFamily="34" charset="0"/>
              </a:rPr>
              <a:t>(Scope, 2025)</a:t>
            </a:r>
          </a:p>
          <a:p>
            <a:endParaRPr lang="en-GB" dirty="0"/>
          </a:p>
        </p:txBody>
      </p:sp>
    </p:spTree>
    <p:extLst>
      <p:ext uri="{BB962C8B-B14F-4D97-AF65-F5344CB8AC3E}">
        <p14:creationId xmlns:p14="http://schemas.microsoft.com/office/powerpoint/2010/main" val="15331491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3A644-574B-0729-2045-703C74D32AA2}"/>
              </a:ext>
            </a:extLst>
          </p:cNvPr>
          <p:cNvSpPr>
            <a:spLocks noGrp="1"/>
          </p:cNvSpPr>
          <p:nvPr>
            <p:ph type="title"/>
          </p:nvPr>
        </p:nvSpPr>
        <p:spPr/>
        <p:txBody>
          <a:bodyPr/>
          <a:lstStyle/>
          <a:p>
            <a:pPr algn="ctr"/>
            <a:r>
              <a:rPr lang="cy-GB" dirty="0"/>
              <a:t>Model Meddygol Anabledd</a:t>
            </a:r>
            <a:br>
              <a:rPr lang="cy-GB" dirty="0"/>
            </a:br>
            <a:r>
              <a:rPr lang="en-GB" b="1" i="1" dirty="0">
                <a:solidFill>
                  <a:schemeClr val="accent1">
                    <a:lumMod val="75000"/>
                  </a:schemeClr>
                </a:solidFill>
              </a:rPr>
              <a:t>Medical Model of Disability</a:t>
            </a:r>
            <a:endParaRPr lang="en-GB" dirty="0"/>
          </a:p>
        </p:txBody>
      </p:sp>
      <p:sp>
        <p:nvSpPr>
          <p:cNvPr id="3" name="Content Placeholder 2">
            <a:extLst>
              <a:ext uri="{FF2B5EF4-FFF2-40B4-BE49-F238E27FC236}">
                <a16:creationId xmlns:a16="http://schemas.microsoft.com/office/drawing/2014/main" id="{8391FA35-9B5F-72D3-55B9-3A2FA6F8CEED}"/>
              </a:ext>
            </a:extLst>
          </p:cNvPr>
          <p:cNvSpPr>
            <a:spLocks noGrp="1"/>
          </p:cNvSpPr>
          <p:nvPr>
            <p:ph sz="half" idx="1"/>
          </p:nvPr>
        </p:nvSpPr>
        <p:spPr/>
        <p:txBody>
          <a:bodyPr/>
          <a:lstStyle/>
          <a:p>
            <a:r>
              <a:rPr lang="cy-GB" dirty="0"/>
              <a:t>Pwyslais ar ddibyniaeth ac mae’n canolbwyntio ar y cyflwr meddygol yn unig.</a:t>
            </a:r>
          </a:p>
          <a:p>
            <a:r>
              <a:rPr lang="cy-GB" dirty="0"/>
              <a:t>Ystyrir yr unigolyn yn ddiymadferth ac yn ddioddefwr sefyllfa ‘anffodus’. </a:t>
            </a:r>
          </a:p>
          <a:p>
            <a:pPr marL="0" indent="0" algn="r">
              <a:buNone/>
            </a:pPr>
            <a:r>
              <a:rPr lang="cy-GB" sz="1800" dirty="0">
                <a:latin typeface="Arial" panose="020B0604020202020204" pitchFamily="34" charset="0"/>
                <a:cs typeface="Arial" panose="020B0604020202020204" pitchFamily="34" charset="0"/>
              </a:rPr>
              <a:t>(</a:t>
            </a:r>
            <a:r>
              <a:rPr lang="cy-GB" sz="1800" dirty="0" err="1">
                <a:latin typeface="Arial" panose="020B0604020202020204" pitchFamily="34" charset="0"/>
                <a:cs typeface="Arial" panose="020B0604020202020204" pitchFamily="34" charset="0"/>
              </a:rPr>
              <a:t>Scope</a:t>
            </a:r>
            <a:r>
              <a:rPr lang="cy-GB" sz="1800" dirty="0">
                <a:latin typeface="Arial" panose="020B0604020202020204" pitchFamily="34" charset="0"/>
                <a:cs typeface="Arial" panose="020B0604020202020204" pitchFamily="34" charset="0"/>
              </a:rPr>
              <a:t>, 2025)</a:t>
            </a:r>
          </a:p>
          <a:p>
            <a:endParaRPr lang="en-GB" dirty="0"/>
          </a:p>
        </p:txBody>
      </p:sp>
      <p:sp>
        <p:nvSpPr>
          <p:cNvPr id="4" name="Content Placeholder 3">
            <a:extLst>
              <a:ext uri="{FF2B5EF4-FFF2-40B4-BE49-F238E27FC236}">
                <a16:creationId xmlns:a16="http://schemas.microsoft.com/office/drawing/2014/main" id="{BE5D065D-0A75-A8D3-5C16-0D2B2914F357}"/>
              </a:ext>
            </a:extLst>
          </p:cNvPr>
          <p:cNvSpPr>
            <a:spLocks noGrp="1"/>
          </p:cNvSpPr>
          <p:nvPr>
            <p:ph sz="half" idx="2"/>
          </p:nvPr>
        </p:nvSpPr>
        <p:spPr/>
        <p:txBody>
          <a:bodyPr/>
          <a:lstStyle/>
          <a:p>
            <a:r>
              <a:rPr lang="en-US" i="1" dirty="0">
                <a:solidFill>
                  <a:schemeClr val="accent1">
                    <a:lumMod val="75000"/>
                  </a:schemeClr>
                </a:solidFill>
              </a:rPr>
              <a:t>Emphasis on dependency and focuses only on the medical condition.</a:t>
            </a:r>
          </a:p>
          <a:p>
            <a:r>
              <a:rPr lang="en-US" i="1" dirty="0">
                <a:solidFill>
                  <a:schemeClr val="accent1">
                    <a:lumMod val="75000"/>
                  </a:schemeClr>
                </a:solidFill>
              </a:rPr>
              <a:t>The individual is viewed as helpless and a victim of an ‘unfortunate’ situation. </a:t>
            </a:r>
          </a:p>
          <a:p>
            <a:pPr marL="0" indent="0" algn="r">
              <a:buNone/>
            </a:pPr>
            <a:r>
              <a:rPr lang="en-GB" sz="1800" dirty="0">
                <a:solidFill>
                  <a:schemeClr val="tx2">
                    <a:lumMod val="75000"/>
                  </a:schemeClr>
                </a:solidFill>
                <a:latin typeface="Arial" panose="020B0604020202020204" pitchFamily="34" charset="0"/>
                <a:cs typeface="Arial" panose="020B0604020202020204" pitchFamily="34" charset="0"/>
              </a:rPr>
              <a:t>(Scope, 2025)</a:t>
            </a:r>
          </a:p>
          <a:p>
            <a:endParaRPr lang="en-GB" dirty="0"/>
          </a:p>
        </p:txBody>
      </p:sp>
    </p:spTree>
    <p:extLst>
      <p:ext uri="{BB962C8B-B14F-4D97-AF65-F5344CB8AC3E}">
        <p14:creationId xmlns:p14="http://schemas.microsoft.com/office/powerpoint/2010/main" val="31096202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16E97-1C04-D340-52C9-FD8741CEC42F}"/>
              </a:ext>
            </a:extLst>
          </p:cNvPr>
          <p:cNvSpPr>
            <a:spLocks noGrp="1"/>
          </p:cNvSpPr>
          <p:nvPr>
            <p:ph type="title"/>
          </p:nvPr>
        </p:nvSpPr>
        <p:spPr/>
        <p:txBody>
          <a:bodyPr>
            <a:normAutofit fontScale="90000"/>
          </a:bodyPr>
          <a:lstStyle/>
          <a:p>
            <a:pPr algn="ctr"/>
            <a:br>
              <a:rPr lang="cy-GB" b="1" dirty="0"/>
            </a:br>
            <a:r>
              <a:rPr lang="cy-GB" b="1" dirty="0"/>
              <a:t>Model Cymdeithasol Anabledd</a:t>
            </a:r>
            <a:br>
              <a:rPr lang="cy-GB" dirty="0"/>
            </a:br>
            <a:r>
              <a:rPr lang="cy-GB" b="1" i="1" dirty="0" err="1">
                <a:solidFill>
                  <a:schemeClr val="accent1">
                    <a:lumMod val="75000"/>
                  </a:schemeClr>
                </a:solidFill>
              </a:rPr>
              <a:t>Social</a:t>
            </a:r>
            <a:r>
              <a:rPr lang="cy-GB" b="1" i="1" dirty="0">
                <a:solidFill>
                  <a:schemeClr val="accent1">
                    <a:lumMod val="75000"/>
                  </a:schemeClr>
                </a:solidFill>
              </a:rPr>
              <a:t> Model of </a:t>
            </a:r>
            <a:r>
              <a:rPr lang="cy-GB" b="1" i="1" dirty="0" err="1">
                <a:solidFill>
                  <a:schemeClr val="accent1">
                    <a:lumMod val="75000"/>
                  </a:schemeClr>
                </a:solidFill>
              </a:rPr>
              <a:t>Disability</a:t>
            </a:r>
            <a:br>
              <a:rPr lang="cy-GB" dirty="0"/>
            </a:br>
            <a:endParaRPr lang="en-GB" dirty="0"/>
          </a:p>
        </p:txBody>
      </p:sp>
      <p:sp>
        <p:nvSpPr>
          <p:cNvPr id="3" name="Content Placeholder 2">
            <a:extLst>
              <a:ext uri="{FF2B5EF4-FFF2-40B4-BE49-F238E27FC236}">
                <a16:creationId xmlns:a16="http://schemas.microsoft.com/office/drawing/2014/main" id="{8748F485-EC54-8C4F-BD87-C4B3820A909E}"/>
              </a:ext>
            </a:extLst>
          </p:cNvPr>
          <p:cNvSpPr>
            <a:spLocks noGrp="1"/>
          </p:cNvSpPr>
          <p:nvPr>
            <p:ph sz="half" idx="1"/>
          </p:nvPr>
        </p:nvSpPr>
        <p:spPr/>
        <p:txBody>
          <a:bodyPr>
            <a:normAutofit fontScale="62500" lnSpcReduction="20000"/>
          </a:bodyPr>
          <a:lstStyle/>
          <a:p>
            <a:pPr>
              <a:lnSpc>
                <a:spcPct val="100000"/>
              </a:lnSpc>
            </a:pPr>
            <a:r>
              <a:rPr lang="cy-GB" dirty="0">
                <a:latin typeface="Arial" panose="020B0604020202020204" pitchFamily="34" charset="0"/>
                <a:cs typeface="Arial" panose="020B0604020202020204" pitchFamily="34" charset="0"/>
              </a:rPr>
              <a:t>Y model hwn yw’r dewis gorau wrth feddwl am anabledd. Cafodd ei greu gan bobl anabl eu hunain.</a:t>
            </a:r>
          </a:p>
          <a:p>
            <a:pPr>
              <a:lnSpc>
                <a:spcPct val="100000"/>
              </a:lnSpc>
            </a:pPr>
            <a:r>
              <a:rPr lang="cy-GB" dirty="0">
                <a:latin typeface="Arial" panose="020B0604020202020204" pitchFamily="34" charset="0"/>
                <a:cs typeface="Arial" panose="020B0604020202020204" pitchFamily="34" charset="0"/>
              </a:rPr>
              <a:t>Yn 2014, mabwysiadwyd y model cymdeithasol gan Swyddfa </a:t>
            </a:r>
            <a:r>
              <a:rPr lang="cy-GB" dirty="0" err="1">
                <a:latin typeface="Arial" panose="020B0604020202020204" pitchFamily="34" charset="0"/>
                <a:cs typeface="Arial" panose="020B0604020202020204" pitchFamily="34" charset="0"/>
              </a:rPr>
              <a:t>Cydraddoldebau’r</a:t>
            </a:r>
            <a:r>
              <a:rPr lang="cy-GB" dirty="0">
                <a:latin typeface="Arial" panose="020B0604020202020204" pitchFamily="34" charset="0"/>
                <a:cs typeface="Arial" panose="020B0604020202020204" pitchFamily="34" charset="0"/>
              </a:rPr>
              <a:t> Llywodraeth a argymhellodd bod pob adran lywodraethol yn defnyddio’r model wrth ryngweithio â phobl anabl.</a:t>
            </a:r>
          </a:p>
          <a:p>
            <a:pPr lvl="0">
              <a:lnSpc>
                <a:spcPct val="100000"/>
              </a:lnSpc>
              <a:defRPr/>
            </a:pPr>
            <a:r>
              <a:rPr lang="cy-GB" dirty="0">
                <a:latin typeface="Arial" panose="020B0604020202020204" pitchFamily="34" charset="0"/>
                <a:cs typeface="Arial" panose="020B0604020202020204" pitchFamily="34" charset="0"/>
              </a:rPr>
              <a:t>Mae’n ystyried mai cymdeithas yw’r broblem, nid y plentyn/person ifanc, ac o’r farn mai rhywbeth y maent yn ei brofi yw anabledd. </a:t>
            </a:r>
          </a:p>
          <a:p>
            <a:pPr marL="0" lvl="0" indent="0" algn="r">
              <a:lnSpc>
                <a:spcPct val="120000"/>
              </a:lnSpc>
              <a:buNone/>
              <a:defRPr/>
            </a:pPr>
            <a:r>
              <a:rPr lang="cy-GB" dirty="0"/>
              <a:t>                                                       (</a:t>
            </a:r>
            <a:r>
              <a:rPr lang="cy-GB" dirty="0" err="1"/>
              <a:t>Scope</a:t>
            </a:r>
            <a:r>
              <a:rPr lang="cy-GB" dirty="0"/>
              <a:t>, 2025)</a:t>
            </a:r>
          </a:p>
          <a:p>
            <a:endParaRPr lang="en-GB" dirty="0"/>
          </a:p>
        </p:txBody>
      </p:sp>
      <p:sp>
        <p:nvSpPr>
          <p:cNvPr id="4" name="Content Placeholder 3">
            <a:extLst>
              <a:ext uri="{FF2B5EF4-FFF2-40B4-BE49-F238E27FC236}">
                <a16:creationId xmlns:a16="http://schemas.microsoft.com/office/drawing/2014/main" id="{EEE6226A-9C7D-6D1B-2822-6F7528766D5D}"/>
              </a:ext>
            </a:extLst>
          </p:cNvPr>
          <p:cNvSpPr>
            <a:spLocks noGrp="1"/>
          </p:cNvSpPr>
          <p:nvPr>
            <p:ph sz="half" idx="2"/>
          </p:nvPr>
        </p:nvSpPr>
        <p:spPr/>
        <p:txBody>
          <a:bodyPr>
            <a:normAutofit fontScale="62500" lnSpcReduction="20000"/>
          </a:bodyPr>
          <a:lstStyle/>
          <a:p>
            <a:pPr>
              <a:lnSpc>
                <a:spcPct val="100000"/>
              </a:lnSpc>
            </a:pPr>
            <a:r>
              <a:rPr lang="en-GB" i="1" dirty="0">
                <a:solidFill>
                  <a:schemeClr val="accent1">
                    <a:lumMod val="75000"/>
                  </a:schemeClr>
                </a:solidFill>
                <a:latin typeface="Arial" panose="020B0604020202020204" pitchFamily="34" charset="0"/>
                <a:cs typeface="Arial" panose="020B0604020202020204" pitchFamily="34" charset="0"/>
              </a:rPr>
              <a:t>This model is the most preferred when thinking about disability. It was created by disabled people themselves.</a:t>
            </a:r>
          </a:p>
          <a:p>
            <a:pPr>
              <a:lnSpc>
                <a:spcPct val="100000"/>
              </a:lnSpc>
            </a:pPr>
            <a:r>
              <a:rPr lang="en-GB" i="1" dirty="0">
                <a:solidFill>
                  <a:schemeClr val="accent1">
                    <a:lumMod val="75000"/>
                  </a:schemeClr>
                </a:solidFill>
                <a:latin typeface="Arial" panose="020B0604020202020204" pitchFamily="34" charset="0"/>
                <a:cs typeface="Arial" panose="020B0604020202020204" pitchFamily="34" charset="0"/>
              </a:rPr>
              <a:t>In 2014 the social model was adopted by the Government Equalities Office who recommended the model for use by all government departments in the way they interact with disabled people.</a:t>
            </a:r>
          </a:p>
          <a:p>
            <a:pPr lvl="0">
              <a:lnSpc>
                <a:spcPct val="100000"/>
              </a:lnSpc>
              <a:defRPr/>
            </a:pPr>
            <a:r>
              <a:rPr lang="en-GB" i="1" dirty="0">
                <a:solidFill>
                  <a:schemeClr val="accent1">
                    <a:lumMod val="75000"/>
                  </a:schemeClr>
                </a:solidFill>
                <a:latin typeface="Arial" panose="020B0604020202020204" pitchFamily="34" charset="0"/>
                <a:cs typeface="Arial" panose="020B0604020202020204" pitchFamily="34" charset="0"/>
              </a:rPr>
              <a:t>It views society as the problem not the child/young person and believes that disability is something that they experience. </a:t>
            </a:r>
          </a:p>
          <a:p>
            <a:pPr marL="0" lvl="0" indent="0" algn="r">
              <a:lnSpc>
                <a:spcPct val="120000"/>
              </a:lnSpc>
              <a:buNone/>
              <a:defRPr/>
            </a:pPr>
            <a:r>
              <a:rPr lang="en-GB" i="1" dirty="0">
                <a:solidFill>
                  <a:schemeClr val="accent1">
                    <a:lumMod val="75000"/>
                  </a:schemeClr>
                </a:solidFill>
              </a:rPr>
              <a:t>                                                       (Scope, 2025)</a:t>
            </a:r>
          </a:p>
          <a:p>
            <a:endParaRPr lang="en-GB" dirty="0"/>
          </a:p>
        </p:txBody>
      </p:sp>
    </p:spTree>
    <p:extLst>
      <p:ext uri="{BB962C8B-B14F-4D97-AF65-F5344CB8AC3E}">
        <p14:creationId xmlns:p14="http://schemas.microsoft.com/office/powerpoint/2010/main" val="7063486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C65F7-83FB-5C9E-1D81-91C0D58CCDC5}"/>
              </a:ext>
            </a:extLst>
          </p:cNvPr>
          <p:cNvSpPr>
            <a:spLocks noGrp="1"/>
          </p:cNvSpPr>
          <p:nvPr>
            <p:ph type="title"/>
          </p:nvPr>
        </p:nvSpPr>
        <p:spPr/>
        <p:txBody>
          <a:bodyPr/>
          <a:lstStyle/>
          <a:p>
            <a:pPr algn="ctr"/>
            <a:r>
              <a:rPr lang="cy-GB" b="1" dirty="0"/>
              <a:t>Model Cymdeithasol Anabledd</a:t>
            </a:r>
            <a:br>
              <a:rPr lang="cy-GB" dirty="0"/>
            </a:br>
            <a:r>
              <a:rPr lang="cy-GB" b="1" i="1" dirty="0" err="1">
                <a:solidFill>
                  <a:schemeClr val="accent1">
                    <a:lumMod val="75000"/>
                  </a:schemeClr>
                </a:solidFill>
              </a:rPr>
              <a:t>Social</a:t>
            </a:r>
            <a:r>
              <a:rPr lang="cy-GB" b="1" i="1" dirty="0">
                <a:solidFill>
                  <a:schemeClr val="accent1">
                    <a:lumMod val="75000"/>
                  </a:schemeClr>
                </a:solidFill>
              </a:rPr>
              <a:t> Model of </a:t>
            </a:r>
            <a:r>
              <a:rPr lang="cy-GB" b="1" i="1" dirty="0" err="1">
                <a:solidFill>
                  <a:schemeClr val="accent1">
                    <a:lumMod val="75000"/>
                  </a:schemeClr>
                </a:solidFill>
              </a:rPr>
              <a:t>Disability</a:t>
            </a:r>
            <a:endParaRPr lang="en-GB" dirty="0"/>
          </a:p>
        </p:txBody>
      </p:sp>
      <p:sp>
        <p:nvSpPr>
          <p:cNvPr id="3" name="Content Placeholder 2">
            <a:extLst>
              <a:ext uri="{FF2B5EF4-FFF2-40B4-BE49-F238E27FC236}">
                <a16:creationId xmlns:a16="http://schemas.microsoft.com/office/drawing/2014/main" id="{4D50C95E-477E-B160-7C3C-E811B2844ED8}"/>
              </a:ext>
            </a:extLst>
          </p:cNvPr>
          <p:cNvSpPr>
            <a:spLocks noGrp="1"/>
          </p:cNvSpPr>
          <p:nvPr>
            <p:ph sz="half" idx="1"/>
          </p:nvPr>
        </p:nvSpPr>
        <p:spPr/>
        <p:txBody>
          <a:bodyPr>
            <a:normAutofit fontScale="85000" lnSpcReduction="20000"/>
          </a:bodyPr>
          <a:lstStyle/>
          <a:p>
            <a:pPr>
              <a:lnSpc>
                <a:spcPct val="110000"/>
              </a:lnSpc>
            </a:pPr>
            <a:r>
              <a:rPr lang="cy-GB" dirty="0">
                <a:latin typeface="Arial" panose="020B0604020202020204" pitchFamily="34" charset="0"/>
                <a:cs typeface="Arial" panose="020B0604020202020204" pitchFamily="34" charset="0"/>
              </a:rPr>
              <a:t>Mae’r model cymdeithasol yn ystyried bod gan rai plant/pobl ifanc wahaniaethau corfforol neu seicolegol a all effeithio ar eu gallu i weithredu mewn cymdeithas.</a:t>
            </a:r>
          </a:p>
          <a:p>
            <a:pPr>
              <a:lnSpc>
                <a:spcPct val="110000"/>
              </a:lnSpc>
            </a:pPr>
            <a:r>
              <a:rPr lang="cy-GB" dirty="0">
                <a:latin typeface="Arial" panose="020B0604020202020204" pitchFamily="34" charset="0"/>
                <a:cs typeface="Arial" panose="020B0604020202020204" pitchFamily="34" charset="0"/>
              </a:rPr>
              <a:t>Nid yw’r plentyn/person ifanc wedi’i anablu gan ei nam ond gan y rhwystrau sy’n bodoli mewn cymdeithas nad ydynt yn cymryd ei anghenion i ystyriaeth. </a:t>
            </a:r>
          </a:p>
          <a:p>
            <a:endParaRPr lang="en-GB" dirty="0"/>
          </a:p>
        </p:txBody>
      </p:sp>
      <p:sp>
        <p:nvSpPr>
          <p:cNvPr id="4" name="Content Placeholder 3">
            <a:extLst>
              <a:ext uri="{FF2B5EF4-FFF2-40B4-BE49-F238E27FC236}">
                <a16:creationId xmlns:a16="http://schemas.microsoft.com/office/drawing/2014/main" id="{6562134B-28FE-D5F7-C828-9F80F2A15C62}"/>
              </a:ext>
            </a:extLst>
          </p:cNvPr>
          <p:cNvSpPr>
            <a:spLocks noGrp="1"/>
          </p:cNvSpPr>
          <p:nvPr>
            <p:ph sz="half" idx="2"/>
          </p:nvPr>
        </p:nvSpPr>
        <p:spPr/>
        <p:txBody>
          <a:bodyPr>
            <a:normAutofit fontScale="85000" lnSpcReduction="20000"/>
          </a:bodyPr>
          <a:lstStyle/>
          <a:p>
            <a:pPr>
              <a:lnSpc>
                <a:spcPct val="110000"/>
              </a:lnSpc>
            </a:pPr>
            <a:r>
              <a:rPr lang="en-GB" i="1" dirty="0">
                <a:solidFill>
                  <a:schemeClr val="accent1">
                    <a:lumMod val="75000"/>
                  </a:schemeClr>
                </a:solidFill>
                <a:latin typeface="Arial" panose="020B0604020202020204" pitchFamily="34" charset="0"/>
                <a:cs typeface="Arial" panose="020B0604020202020204" pitchFamily="34" charset="0"/>
              </a:rPr>
              <a:t>The social model considers that some children/young people have physical or psychological differences which may affect their ability to function in society.</a:t>
            </a:r>
          </a:p>
          <a:p>
            <a:pPr>
              <a:lnSpc>
                <a:spcPct val="110000"/>
              </a:lnSpc>
            </a:pPr>
            <a:r>
              <a:rPr lang="en-GB" i="1" dirty="0">
                <a:solidFill>
                  <a:schemeClr val="accent1">
                    <a:lumMod val="75000"/>
                  </a:schemeClr>
                </a:solidFill>
                <a:latin typeface="Arial" panose="020B0604020202020204" pitchFamily="34" charset="0"/>
                <a:cs typeface="Arial" panose="020B0604020202020204" pitchFamily="34" charset="0"/>
              </a:rPr>
              <a:t>The child/young person is not disabled by their impairment but by the barriers that exist in society which do not take into account their needs. </a:t>
            </a:r>
          </a:p>
          <a:p>
            <a:endParaRPr lang="en-GB" dirty="0"/>
          </a:p>
        </p:txBody>
      </p:sp>
    </p:spTree>
    <p:extLst>
      <p:ext uri="{BB962C8B-B14F-4D97-AF65-F5344CB8AC3E}">
        <p14:creationId xmlns:p14="http://schemas.microsoft.com/office/powerpoint/2010/main" val="4319900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64A48-57E8-A8B8-14E1-5BFF84BEABEE}"/>
              </a:ext>
            </a:extLst>
          </p:cNvPr>
          <p:cNvSpPr>
            <a:spLocks noGrp="1"/>
          </p:cNvSpPr>
          <p:nvPr>
            <p:ph type="title"/>
          </p:nvPr>
        </p:nvSpPr>
        <p:spPr/>
        <p:txBody>
          <a:bodyPr/>
          <a:lstStyle/>
          <a:p>
            <a:pPr algn="ctr"/>
            <a:r>
              <a:rPr lang="cy-GB" b="1" dirty="0"/>
              <a:t>Model Cymdeithasol Anabledd</a:t>
            </a:r>
            <a:br>
              <a:rPr lang="cy-GB" dirty="0"/>
            </a:br>
            <a:r>
              <a:rPr lang="cy-GB" b="1" i="1" dirty="0" err="1">
                <a:solidFill>
                  <a:schemeClr val="accent1">
                    <a:lumMod val="75000"/>
                  </a:schemeClr>
                </a:solidFill>
              </a:rPr>
              <a:t>Social</a:t>
            </a:r>
            <a:r>
              <a:rPr lang="cy-GB" b="1" i="1" dirty="0">
                <a:solidFill>
                  <a:schemeClr val="accent1">
                    <a:lumMod val="75000"/>
                  </a:schemeClr>
                </a:solidFill>
              </a:rPr>
              <a:t> Model of </a:t>
            </a:r>
            <a:r>
              <a:rPr lang="cy-GB" b="1" i="1" dirty="0" err="1">
                <a:solidFill>
                  <a:schemeClr val="accent1">
                    <a:lumMod val="75000"/>
                  </a:schemeClr>
                </a:solidFill>
              </a:rPr>
              <a:t>Disability</a:t>
            </a:r>
            <a:endParaRPr lang="en-GB" dirty="0"/>
          </a:p>
        </p:txBody>
      </p:sp>
      <p:sp>
        <p:nvSpPr>
          <p:cNvPr id="3" name="Content Placeholder 2">
            <a:extLst>
              <a:ext uri="{FF2B5EF4-FFF2-40B4-BE49-F238E27FC236}">
                <a16:creationId xmlns:a16="http://schemas.microsoft.com/office/drawing/2014/main" id="{1805A371-83C5-EEBE-212F-F3B8733BBB1B}"/>
              </a:ext>
            </a:extLst>
          </p:cNvPr>
          <p:cNvSpPr>
            <a:spLocks noGrp="1"/>
          </p:cNvSpPr>
          <p:nvPr>
            <p:ph sz="half" idx="1"/>
          </p:nvPr>
        </p:nvSpPr>
        <p:spPr/>
        <p:txBody>
          <a:bodyPr>
            <a:normAutofit fontScale="62500" lnSpcReduction="20000"/>
          </a:bodyPr>
          <a:lstStyle/>
          <a:p>
            <a:pPr lvl="0">
              <a:lnSpc>
                <a:spcPct val="110000"/>
              </a:lnSpc>
            </a:pPr>
            <a:r>
              <a:rPr lang="cy-GB" dirty="0">
                <a:latin typeface="Arial" panose="020B0604020202020204" pitchFamily="34" charset="0"/>
                <a:cs typeface="Arial" panose="020B0604020202020204" pitchFamily="34" charset="0"/>
              </a:rPr>
              <a:t>O’r farn bod yr anabledd a brofir gan y plentyn/person ifanc yn aml yn cael ei achosi gan y dull a ddefnyddir gan gymdeithas ei hun, sy’n aml yn methu â chymryd y plentyn neu’r person ifanc ei hun i ystyriaeth. Mae hyn wedyn fel arfer yn arwain at </a:t>
            </a:r>
            <a:r>
              <a:rPr lang="cy-GB" dirty="0" err="1">
                <a:latin typeface="Arial" panose="020B0604020202020204" pitchFamily="34" charset="0"/>
                <a:cs typeface="Arial" panose="020B0604020202020204" pitchFamily="34" charset="0"/>
              </a:rPr>
              <a:t>allgáu</a:t>
            </a:r>
            <a:r>
              <a:rPr lang="cy-GB" dirty="0">
                <a:latin typeface="Arial" panose="020B0604020202020204" pitchFamily="34" charset="0"/>
                <a:cs typeface="Arial" panose="020B0604020202020204" pitchFamily="34" charset="0"/>
              </a:rPr>
              <a:t> o gymdeithas brif ffrwd. </a:t>
            </a:r>
          </a:p>
          <a:p>
            <a:pPr lvl="0">
              <a:lnSpc>
                <a:spcPct val="110000"/>
              </a:lnSpc>
            </a:pPr>
            <a:r>
              <a:rPr lang="cy-GB" dirty="0">
                <a:latin typeface="Arial" panose="020B0604020202020204" pitchFamily="34" charset="0"/>
                <a:cs typeface="Arial" panose="020B0604020202020204" pitchFamily="34" charset="0"/>
              </a:rPr>
              <a:t>Er enghraifft: mae plentyn neu berson ifanc yn cael ei atal rhag mynychu ysgol brif ffrwd oherwydd ei fod yn defnyddio cadair olwyn. Yn hytrach, y diffyg rampiau, lifftiau, toiledau ac ati sy’n achosi’r </a:t>
            </a:r>
            <a:r>
              <a:rPr lang="cy-GB" dirty="0" err="1">
                <a:latin typeface="Arial" panose="020B0604020202020204" pitchFamily="34" charset="0"/>
                <a:cs typeface="Arial" panose="020B0604020202020204" pitchFamily="34" charset="0"/>
              </a:rPr>
              <a:t>allgáu</a:t>
            </a:r>
            <a:r>
              <a:rPr lang="cy-GB" dirty="0">
                <a:latin typeface="Arial" panose="020B0604020202020204" pitchFamily="34" charset="0"/>
                <a:cs typeface="Arial" panose="020B0604020202020204" pitchFamily="34" charset="0"/>
              </a:rPr>
              <a:t>. </a:t>
            </a:r>
          </a:p>
          <a:p>
            <a:endParaRPr lang="en-GB" dirty="0"/>
          </a:p>
        </p:txBody>
      </p:sp>
      <p:sp>
        <p:nvSpPr>
          <p:cNvPr id="4" name="Content Placeholder 3">
            <a:extLst>
              <a:ext uri="{FF2B5EF4-FFF2-40B4-BE49-F238E27FC236}">
                <a16:creationId xmlns:a16="http://schemas.microsoft.com/office/drawing/2014/main" id="{2390A574-72EF-A538-0016-5F822E7340B6}"/>
              </a:ext>
            </a:extLst>
          </p:cNvPr>
          <p:cNvSpPr>
            <a:spLocks noGrp="1"/>
          </p:cNvSpPr>
          <p:nvPr>
            <p:ph sz="half" idx="2"/>
          </p:nvPr>
        </p:nvSpPr>
        <p:spPr/>
        <p:txBody>
          <a:bodyPr>
            <a:normAutofit fontScale="62500" lnSpcReduction="20000"/>
          </a:bodyPr>
          <a:lstStyle/>
          <a:p>
            <a:pPr lvl="0">
              <a:lnSpc>
                <a:spcPct val="110000"/>
              </a:lnSpc>
            </a:pPr>
            <a:r>
              <a:rPr lang="en-GB" i="1" dirty="0">
                <a:solidFill>
                  <a:schemeClr val="accent1">
                    <a:lumMod val="75000"/>
                  </a:schemeClr>
                </a:solidFill>
                <a:latin typeface="Arial" panose="020B0604020202020204" pitchFamily="34" charset="0"/>
                <a:cs typeface="Arial" panose="020B0604020202020204" pitchFamily="34" charset="0"/>
              </a:rPr>
              <a:t>Believes that the disability that the child/young person experiences is often caused by the approach taken by society itself, which often fails to take into account the child or young person themselves. This then usually leads to exclusion from mainstream society. </a:t>
            </a:r>
          </a:p>
          <a:p>
            <a:pPr>
              <a:lnSpc>
                <a:spcPct val="110000"/>
              </a:lnSpc>
            </a:pPr>
            <a:r>
              <a:rPr lang="en-GB" i="1" dirty="0">
                <a:solidFill>
                  <a:schemeClr val="accent1">
                    <a:lumMod val="75000"/>
                  </a:schemeClr>
                </a:solidFill>
                <a:latin typeface="Arial"/>
                <a:cs typeface="Arial"/>
              </a:rPr>
              <a:t>For example: a child or young person is prevented from attending a mainstream school because they use a wheelchair (medical model sees this) but in reality it is the absence of ramps, lifts, toilets etc that causes the exclusion (the social model recognises this). </a:t>
            </a:r>
            <a:endParaRPr lang="en-GB" i="1" dirty="0">
              <a:solidFill>
                <a:schemeClr val="accent1">
                  <a:lumMod val="75000"/>
                </a:schemeClr>
              </a:solidFill>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13303459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D3F7B-178D-1AF2-7B43-EC68C1D5F72E}"/>
              </a:ext>
            </a:extLst>
          </p:cNvPr>
          <p:cNvSpPr>
            <a:spLocks noGrp="1"/>
          </p:cNvSpPr>
          <p:nvPr>
            <p:ph type="title"/>
          </p:nvPr>
        </p:nvSpPr>
        <p:spPr/>
        <p:txBody>
          <a:bodyPr/>
          <a:lstStyle/>
          <a:p>
            <a:pPr algn="ctr"/>
            <a:r>
              <a:rPr lang="cy-GB" b="1" dirty="0"/>
              <a:t>Model Cymdeithasol</a:t>
            </a:r>
            <a:endParaRPr lang="en-GB" dirty="0"/>
          </a:p>
        </p:txBody>
      </p:sp>
      <p:sp>
        <p:nvSpPr>
          <p:cNvPr id="3" name="Content Placeholder 2">
            <a:extLst>
              <a:ext uri="{FF2B5EF4-FFF2-40B4-BE49-F238E27FC236}">
                <a16:creationId xmlns:a16="http://schemas.microsoft.com/office/drawing/2014/main" id="{0B489C29-FB4B-DE5C-FF65-0025CEB667F5}"/>
              </a:ext>
            </a:extLst>
          </p:cNvPr>
          <p:cNvSpPr>
            <a:spLocks noGrp="1"/>
          </p:cNvSpPr>
          <p:nvPr>
            <p:ph idx="1"/>
          </p:nvPr>
        </p:nvSpPr>
        <p:spPr/>
        <p:txBody>
          <a:bodyPr/>
          <a:lstStyle/>
          <a:p>
            <a:endParaRPr lang="en-GB"/>
          </a:p>
        </p:txBody>
      </p:sp>
      <p:graphicFrame>
        <p:nvGraphicFramePr>
          <p:cNvPr id="4" name="Content Placeholder 3">
            <a:extLst>
              <a:ext uri="{FF2B5EF4-FFF2-40B4-BE49-F238E27FC236}">
                <a16:creationId xmlns:a16="http://schemas.microsoft.com/office/drawing/2014/main" id="{5CC389A6-EDBB-0AAD-C947-75AB4581D803}"/>
              </a:ext>
            </a:extLst>
          </p:cNvPr>
          <p:cNvGraphicFramePr>
            <a:graphicFrameLocks/>
          </p:cNvGraphicFramePr>
          <p:nvPr>
            <p:extLst>
              <p:ext uri="{D42A27DB-BD31-4B8C-83A1-F6EECF244321}">
                <p14:modId xmlns:p14="http://schemas.microsoft.com/office/powerpoint/2010/main" val="3515451926"/>
              </p:ext>
            </p:extLst>
          </p:nvPr>
        </p:nvGraphicFramePr>
        <p:xfrm>
          <a:off x="159026" y="1690689"/>
          <a:ext cx="12032974" cy="42944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14906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DB104-BD6A-3B20-D886-CFD349D9A6DD}"/>
              </a:ext>
            </a:extLst>
          </p:cNvPr>
          <p:cNvSpPr>
            <a:spLocks noGrp="1"/>
          </p:cNvSpPr>
          <p:nvPr>
            <p:ph type="title"/>
          </p:nvPr>
        </p:nvSpPr>
        <p:spPr/>
        <p:txBody>
          <a:bodyPr/>
          <a:lstStyle/>
          <a:p>
            <a:pPr algn="ctr"/>
            <a:r>
              <a:rPr lang="en-GB" b="1" i="1" dirty="0">
                <a:solidFill>
                  <a:schemeClr val="accent1">
                    <a:lumMod val="75000"/>
                  </a:schemeClr>
                </a:solidFill>
              </a:rPr>
              <a:t>Social Model</a:t>
            </a:r>
          </a:p>
        </p:txBody>
      </p:sp>
      <p:graphicFrame>
        <p:nvGraphicFramePr>
          <p:cNvPr id="4" name="Content Placeholder 3">
            <a:extLst>
              <a:ext uri="{FF2B5EF4-FFF2-40B4-BE49-F238E27FC236}">
                <a16:creationId xmlns:a16="http://schemas.microsoft.com/office/drawing/2014/main" id="{357617DF-79F5-EC9F-6F4C-8FD671676C18}"/>
              </a:ext>
            </a:extLst>
          </p:cNvPr>
          <p:cNvGraphicFramePr>
            <a:graphicFrameLocks noGrp="1"/>
          </p:cNvGraphicFramePr>
          <p:nvPr>
            <p:ph idx="1"/>
            <p:extLst>
              <p:ext uri="{D42A27DB-BD31-4B8C-83A1-F6EECF244321}">
                <p14:modId xmlns:p14="http://schemas.microsoft.com/office/powerpoint/2010/main" val="4165428249"/>
              </p:ext>
            </p:extLst>
          </p:nvPr>
        </p:nvGraphicFramePr>
        <p:xfrm>
          <a:off x="771698" y="1299152"/>
          <a:ext cx="10515600" cy="47469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74241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7AA25-ED3D-8C96-9582-AF6EC6B8EB9A}"/>
              </a:ext>
            </a:extLst>
          </p:cNvPr>
          <p:cNvSpPr>
            <a:spLocks noGrp="1"/>
          </p:cNvSpPr>
          <p:nvPr>
            <p:ph type="title"/>
          </p:nvPr>
        </p:nvSpPr>
        <p:spPr/>
        <p:txBody>
          <a:bodyPr/>
          <a:lstStyle/>
          <a:p>
            <a:pPr algn="ctr"/>
            <a:r>
              <a:rPr lang="cy-GB" b="1" dirty="0"/>
              <a:t>Modelau cymdeithasol a meddygol anabledd</a:t>
            </a:r>
            <a:br>
              <a:rPr lang="en-GB" b="1" dirty="0"/>
            </a:br>
            <a:r>
              <a:rPr lang="en-GB" b="1" i="1" dirty="0">
                <a:solidFill>
                  <a:schemeClr val="accent1">
                    <a:lumMod val="75000"/>
                  </a:schemeClr>
                </a:solidFill>
              </a:rPr>
              <a:t>The social and medical models of disability</a:t>
            </a:r>
            <a:endParaRPr lang="en-GB" dirty="0"/>
          </a:p>
        </p:txBody>
      </p:sp>
      <p:sp>
        <p:nvSpPr>
          <p:cNvPr id="3" name="Content Placeholder 2">
            <a:extLst>
              <a:ext uri="{FF2B5EF4-FFF2-40B4-BE49-F238E27FC236}">
                <a16:creationId xmlns:a16="http://schemas.microsoft.com/office/drawing/2014/main" id="{F5095358-6C3F-77B6-E922-D929362F7658}"/>
              </a:ext>
            </a:extLst>
          </p:cNvPr>
          <p:cNvSpPr>
            <a:spLocks noGrp="1"/>
          </p:cNvSpPr>
          <p:nvPr>
            <p:ph idx="1"/>
          </p:nvPr>
        </p:nvSpPr>
        <p:spPr/>
        <p:txBody>
          <a:bodyPr/>
          <a:lstStyle/>
          <a:p>
            <a:pPr algn="ctr"/>
            <a:endParaRPr lang="en-GB" dirty="0"/>
          </a:p>
          <a:p>
            <a:pPr marL="0" indent="0">
              <a:buNone/>
            </a:pPr>
            <a:r>
              <a:rPr lang="cy-GB" dirty="0"/>
              <a:t>Cliciwch ar y ddolen hon/ </a:t>
            </a:r>
            <a:r>
              <a:rPr lang="en-GB" i="1" dirty="0">
                <a:solidFill>
                  <a:schemeClr val="accent1">
                    <a:lumMod val="75000"/>
                  </a:schemeClr>
                </a:solidFill>
              </a:rPr>
              <a:t>Click on this link:</a:t>
            </a:r>
          </a:p>
          <a:p>
            <a:pPr marL="0" indent="0">
              <a:buNone/>
            </a:pPr>
            <a:r>
              <a:rPr lang="en-GB" dirty="0" err="1"/>
              <a:t>Youtube</a:t>
            </a:r>
            <a:endParaRPr lang="en-GB" dirty="0"/>
          </a:p>
          <a:p>
            <a:pPr marL="0" indent="0">
              <a:buNone/>
            </a:pPr>
            <a:r>
              <a:rPr lang="en-GB" dirty="0">
                <a:hlinkClick r:id="rId2"/>
              </a:rPr>
              <a:t>Social Model of Disability explained | Disability Rights | Animation</a:t>
            </a:r>
            <a:endParaRPr lang="en-GB" dirty="0"/>
          </a:p>
          <a:p>
            <a:pPr algn="ctr"/>
            <a:endParaRPr lang="en-GB" dirty="0"/>
          </a:p>
        </p:txBody>
      </p:sp>
    </p:spTree>
    <p:extLst>
      <p:ext uri="{BB962C8B-B14F-4D97-AF65-F5344CB8AC3E}">
        <p14:creationId xmlns:p14="http://schemas.microsoft.com/office/powerpoint/2010/main" val="16029145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69A72-0A01-AF05-733F-4E7AD6080653}"/>
              </a:ext>
            </a:extLst>
          </p:cNvPr>
          <p:cNvSpPr>
            <a:spLocks noGrp="1"/>
          </p:cNvSpPr>
          <p:nvPr>
            <p:ph type="title"/>
          </p:nvPr>
        </p:nvSpPr>
        <p:spPr>
          <a:xfrm>
            <a:off x="838200" y="387293"/>
            <a:ext cx="10515600" cy="1325563"/>
          </a:xfrm>
        </p:spPr>
        <p:txBody>
          <a:bodyPr>
            <a:normAutofit/>
          </a:bodyPr>
          <a:lstStyle/>
          <a:p>
            <a:pPr algn="ctr"/>
            <a:r>
              <a:rPr lang="en-GB" sz="2400" b="1" dirty="0" err="1"/>
              <a:t>Canfyddiadau</a:t>
            </a:r>
            <a:r>
              <a:rPr lang="en-GB" sz="2400" b="1" dirty="0"/>
              <a:t> ac </a:t>
            </a:r>
            <a:r>
              <a:rPr lang="en-GB" sz="2400" b="1" dirty="0" err="1"/>
              <a:t>agweddau’r</a:t>
            </a:r>
            <a:r>
              <a:rPr lang="en-GB" sz="2400" b="1" dirty="0"/>
              <a:t> </a:t>
            </a:r>
            <a:r>
              <a:rPr lang="en-GB" sz="2400" b="1" dirty="0" err="1"/>
              <a:t>cyhoedd</a:t>
            </a:r>
            <a:r>
              <a:rPr lang="en-GB" sz="2400" b="1" dirty="0"/>
              <a:t> </a:t>
            </a:r>
            <a:r>
              <a:rPr lang="en-GB" sz="2400" b="1" dirty="0" err="1"/>
              <a:t>tuag</a:t>
            </a:r>
            <a:r>
              <a:rPr lang="en-GB" sz="2400" b="1" dirty="0"/>
              <a:t> at </a:t>
            </a:r>
            <a:r>
              <a:rPr lang="en-GB" sz="2400" b="1" dirty="0" err="1"/>
              <a:t>bobl</a:t>
            </a:r>
            <a:r>
              <a:rPr lang="en-GB" sz="2400" b="1" dirty="0"/>
              <a:t> </a:t>
            </a:r>
            <a:r>
              <a:rPr lang="en-GB" sz="2400" b="1" dirty="0" err="1"/>
              <a:t>anabl</a:t>
            </a:r>
            <a:r>
              <a:rPr lang="en-GB" sz="2400" b="1" dirty="0"/>
              <a:t>: </a:t>
            </a:r>
            <a:r>
              <a:rPr lang="en-GB" sz="2400" b="1" dirty="0" err="1"/>
              <a:t>adroddiad</a:t>
            </a:r>
            <a:r>
              <a:rPr lang="en-GB" sz="2400" b="1" dirty="0"/>
              <a:t> </a:t>
            </a:r>
            <a:r>
              <a:rPr lang="en-GB" sz="2400" b="1" dirty="0" err="1"/>
              <a:t>thematig</a:t>
            </a:r>
            <a:r>
              <a:rPr lang="en-GB" sz="2400" b="1" dirty="0"/>
              <a:t> (2026) </a:t>
            </a:r>
            <a:br>
              <a:rPr lang="en-GB" sz="2400" b="1" dirty="0"/>
            </a:br>
            <a:r>
              <a:rPr lang="en-GB" sz="2400" b="1" i="1" dirty="0">
                <a:solidFill>
                  <a:schemeClr val="accent1">
                    <a:lumMod val="75000"/>
                  </a:schemeClr>
                </a:solidFill>
              </a:rPr>
              <a:t>Public perceptions and attitudes towards disabled people: a thematic report (2026)</a:t>
            </a:r>
            <a:br>
              <a:rPr lang="en-GB" sz="2400" b="1" i="1" dirty="0">
                <a:solidFill>
                  <a:schemeClr val="accent1">
                    <a:lumMod val="75000"/>
                  </a:schemeClr>
                </a:solidFill>
              </a:rPr>
            </a:br>
            <a:endParaRPr lang="en-GB" sz="2400" b="1" i="1" dirty="0">
              <a:solidFill>
                <a:schemeClr val="accent1">
                  <a:lumMod val="75000"/>
                </a:schemeClr>
              </a:solidFill>
            </a:endParaRPr>
          </a:p>
        </p:txBody>
      </p:sp>
      <p:sp>
        <p:nvSpPr>
          <p:cNvPr id="3" name="Content Placeholder 2">
            <a:extLst>
              <a:ext uri="{FF2B5EF4-FFF2-40B4-BE49-F238E27FC236}">
                <a16:creationId xmlns:a16="http://schemas.microsoft.com/office/drawing/2014/main" id="{E270D1AF-C8A8-EAE7-6C29-EAFEEAEA3A3E}"/>
              </a:ext>
            </a:extLst>
          </p:cNvPr>
          <p:cNvSpPr>
            <a:spLocks noGrp="1"/>
          </p:cNvSpPr>
          <p:nvPr>
            <p:ph sz="half" idx="1"/>
          </p:nvPr>
        </p:nvSpPr>
        <p:spPr/>
        <p:txBody>
          <a:bodyPr/>
          <a:lstStyle/>
          <a:p>
            <a:r>
              <a:rPr lang="en-GB" dirty="0">
                <a:hlinkClick r:id="rId2"/>
              </a:rPr>
              <a:t>Public_perceptions_and_attitudes_towards_disabled_people__a_thematic_report_executive_summary_CY.pdf</a:t>
            </a:r>
            <a:endParaRPr lang="en-GB" dirty="0"/>
          </a:p>
          <a:p>
            <a:pPr marL="0" indent="0" algn="r">
              <a:buNone/>
            </a:pPr>
            <a:r>
              <a:rPr lang="en-GB" sz="1200" dirty="0"/>
              <a:t>(GOV.UK, 2026)</a:t>
            </a:r>
          </a:p>
        </p:txBody>
      </p:sp>
      <p:sp>
        <p:nvSpPr>
          <p:cNvPr id="4" name="Content Placeholder 3">
            <a:extLst>
              <a:ext uri="{FF2B5EF4-FFF2-40B4-BE49-F238E27FC236}">
                <a16:creationId xmlns:a16="http://schemas.microsoft.com/office/drawing/2014/main" id="{6DC045A8-FD52-2917-A5EA-A132B625AE79}"/>
              </a:ext>
            </a:extLst>
          </p:cNvPr>
          <p:cNvSpPr>
            <a:spLocks noGrp="1"/>
          </p:cNvSpPr>
          <p:nvPr>
            <p:ph sz="half" idx="2"/>
          </p:nvPr>
        </p:nvSpPr>
        <p:spPr/>
        <p:txBody>
          <a:bodyPr/>
          <a:lstStyle/>
          <a:p>
            <a:r>
              <a:rPr lang="en-GB" dirty="0">
                <a:hlinkClick r:id="rId3"/>
              </a:rPr>
              <a:t>How non-disabled people in the UK treat disabled people</a:t>
            </a:r>
            <a:endParaRPr lang="en-GB" dirty="0"/>
          </a:p>
          <a:p>
            <a:pPr marL="0" indent="0" algn="r">
              <a:buNone/>
            </a:pPr>
            <a:r>
              <a:rPr lang="en-GB" sz="1200" i="1" dirty="0">
                <a:solidFill>
                  <a:schemeClr val="accent1">
                    <a:lumMod val="75000"/>
                  </a:schemeClr>
                </a:solidFill>
              </a:rPr>
              <a:t>(GOV.UK, 2026)</a:t>
            </a:r>
          </a:p>
        </p:txBody>
      </p:sp>
    </p:spTree>
    <p:extLst>
      <p:ext uri="{BB962C8B-B14F-4D97-AF65-F5344CB8AC3E}">
        <p14:creationId xmlns:p14="http://schemas.microsoft.com/office/powerpoint/2010/main" val="20321471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A4339-F9FB-3CA3-8AF5-F87F739A43C0}"/>
              </a:ext>
            </a:extLst>
          </p:cNvPr>
          <p:cNvSpPr>
            <a:spLocks noGrp="1"/>
          </p:cNvSpPr>
          <p:nvPr>
            <p:ph type="title"/>
          </p:nvPr>
        </p:nvSpPr>
        <p:spPr>
          <a:xfrm>
            <a:off x="6096001" y="629267"/>
            <a:ext cx="5810146" cy="1286160"/>
          </a:xfrm>
        </p:spPr>
        <p:txBody>
          <a:bodyPr anchor="b">
            <a:normAutofit/>
          </a:bodyPr>
          <a:lstStyle/>
          <a:p>
            <a:pPr algn="ctr"/>
            <a:r>
              <a:rPr lang="en-GB" sz="4100" b="1" i="1" dirty="0">
                <a:solidFill>
                  <a:schemeClr val="accent1">
                    <a:lumMod val="75000"/>
                  </a:schemeClr>
                </a:solidFill>
              </a:rPr>
              <a:t>Last week-</a:t>
            </a:r>
            <a:br>
              <a:rPr lang="en-GB" sz="4100" b="1" i="1" dirty="0">
                <a:solidFill>
                  <a:schemeClr val="accent1">
                    <a:lumMod val="75000"/>
                  </a:schemeClr>
                </a:solidFill>
              </a:rPr>
            </a:br>
            <a:r>
              <a:rPr lang="en-GB" sz="4100" b="1" i="1" dirty="0">
                <a:solidFill>
                  <a:schemeClr val="accent1">
                    <a:lumMod val="75000"/>
                  </a:schemeClr>
                </a:solidFill>
              </a:rPr>
              <a:t>Theories</a:t>
            </a:r>
          </a:p>
        </p:txBody>
      </p:sp>
      <p:sp>
        <p:nvSpPr>
          <p:cNvPr id="3" name="Content Placeholder 2">
            <a:extLst>
              <a:ext uri="{FF2B5EF4-FFF2-40B4-BE49-F238E27FC236}">
                <a16:creationId xmlns:a16="http://schemas.microsoft.com/office/drawing/2014/main" id="{578FDD58-8474-65FE-BE04-703E611A3FC8}"/>
              </a:ext>
            </a:extLst>
          </p:cNvPr>
          <p:cNvSpPr>
            <a:spLocks noGrp="1"/>
          </p:cNvSpPr>
          <p:nvPr>
            <p:ph idx="1"/>
          </p:nvPr>
        </p:nvSpPr>
        <p:spPr>
          <a:xfrm>
            <a:off x="5961529" y="2115118"/>
            <a:ext cx="5590391" cy="4742882"/>
          </a:xfrm>
        </p:spPr>
        <p:txBody>
          <a:bodyPr>
            <a:normAutofit/>
          </a:bodyPr>
          <a:lstStyle/>
          <a:p>
            <a:r>
              <a:rPr lang="en-GB" sz="3200" i="1" dirty="0">
                <a:solidFill>
                  <a:schemeClr val="accent1">
                    <a:lumMod val="75000"/>
                  </a:schemeClr>
                </a:solidFill>
              </a:rPr>
              <a:t>Maslow’s Hierarchy of Needs </a:t>
            </a:r>
          </a:p>
          <a:p>
            <a:pPr marL="0" indent="0" algn="r">
              <a:buNone/>
            </a:pPr>
            <a:r>
              <a:rPr lang="en-GB" sz="1000" i="1" dirty="0">
                <a:solidFill>
                  <a:schemeClr val="accent1">
                    <a:lumMod val="75000"/>
                  </a:schemeClr>
                </a:solidFill>
              </a:rPr>
              <a:t>(Maslow, 2013)</a:t>
            </a:r>
          </a:p>
          <a:p>
            <a:pPr algn="r"/>
            <a:r>
              <a:rPr lang="en-GB" sz="3200" i="1" dirty="0">
                <a:solidFill>
                  <a:schemeClr val="accent1">
                    <a:lumMod val="75000"/>
                  </a:schemeClr>
                </a:solidFill>
              </a:rPr>
              <a:t>Skinner’s Operant Conditioning </a:t>
            </a:r>
            <a:r>
              <a:rPr lang="en-GB" sz="1000" i="1" dirty="0">
                <a:solidFill>
                  <a:schemeClr val="accent1">
                    <a:lumMod val="75000"/>
                  </a:schemeClr>
                </a:solidFill>
              </a:rPr>
              <a:t>(Skinner, 1976)</a:t>
            </a:r>
          </a:p>
          <a:p>
            <a:r>
              <a:rPr lang="en-GB" sz="3200" i="1" dirty="0">
                <a:solidFill>
                  <a:schemeClr val="accent1">
                    <a:lumMod val="75000"/>
                  </a:schemeClr>
                </a:solidFill>
              </a:rPr>
              <a:t>Vygotsky’s Zone of Proximal Development </a:t>
            </a:r>
          </a:p>
          <a:p>
            <a:pPr marL="0" indent="0" algn="r">
              <a:buNone/>
            </a:pPr>
            <a:r>
              <a:rPr lang="en-GB" sz="1000" i="1" dirty="0">
                <a:solidFill>
                  <a:schemeClr val="accent1">
                    <a:lumMod val="75000"/>
                  </a:schemeClr>
                </a:solidFill>
              </a:rPr>
              <a:t>(Stevens-</a:t>
            </a:r>
            <a:r>
              <a:rPr lang="en-GB" sz="1000" i="1" dirty="0" err="1">
                <a:solidFill>
                  <a:schemeClr val="accent1">
                    <a:lumMod val="75000"/>
                  </a:schemeClr>
                </a:solidFill>
              </a:rPr>
              <a:t>Pulbrook</a:t>
            </a:r>
            <a:r>
              <a:rPr lang="en-GB" sz="1000" i="1" dirty="0">
                <a:solidFill>
                  <a:schemeClr val="accent1">
                    <a:lumMod val="75000"/>
                  </a:schemeClr>
                </a:solidFill>
              </a:rPr>
              <a:t>, 2020)</a:t>
            </a:r>
            <a:endParaRPr lang="en-GB" sz="3200" i="1" dirty="0">
              <a:solidFill>
                <a:schemeClr val="accent1">
                  <a:lumMod val="75000"/>
                </a:schemeClr>
              </a:solidFill>
            </a:endParaRPr>
          </a:p>
          <a:p>
            <a:r>
              <a:rPr lang="en-GB" sz="3200" i="1" dirty="0">
                <a:solidFill>
                  <a:schemeClr val="accent1">
                    <a:lumMod val="75000"/>
                  </a:schemeClr>
                </a:solidFill>
              </a:rPr>
              <a:t>Other theories…..</a:t>
            </a:r>
          </a:p>
          <a:p>
            <a:pPr marL="0" indent="0">
              <a:buNone/>
            </a:pPr>
            <a:endParaRPr lang="en-GB" sz="1200" dirty="0"/>
          </a:p>
          <a:p>
            <a:pPr marL="0" indent="0">
              <a:buNone/>
            </a:pPr>
            <a:endParaRPr lang="en-GB" sz="1200" dirty="0"/>
          </a:p>
          <a:p>
            <a:pPr marL="0" indent="0">
              <a:buNone/>
            </a:pPr>
            <a:endParaRPr lang="en-GB" sz="1200" dirty="0"/>
          </a:p>
          <a:p>
            <a:pPr marL="0" indent="0">
              <a:buNone/>
            </a:pPr>
            <a:endParaRPr lang="en-GB" sz="1200" dirty="0"/>
          </a:p>
        </p:txBody>
      </p:sp>
      <p:sp>
        <p:nvSpPr>
          <p:cNvPr id="4" name="Content Placeholder 2">
            <a:extLst>
              <a:ext uri="{FF2B5EF4-FFF2-40B4-BE49-F238E27FC236}">
                <a16:creationId xmlns:a16="http://schemas.microsoft.com/office/drawing/2014/main" id="{6CC08C89-70B4-937F-878D-BA3DC4281DE4}"/>
              </a:ext>
            </a:extLst>
          </p:cNvPr>
          <p:cNvSpPr txBox="1">
            <a:spLocks/>
          </p:cNvSpPr>
          <p:nvPr/>
        </p:nvSpPr>
        <p:spPr>
          <a:xfrm>
            <a:off x="159311" y="2115117"/>
            <a:ext cx="5590392" cy="47428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3200" dirty="0"/>
              <a:t>Hierarchaeth Anghenion </a:t>
            </a:r>
            <a:r>
              <a:rPr lang="cy-GB" sz="3200" dirty="0" err="1"/>
              <a:t>Maslow</a:t>
            </a:r>
            <a:r>
              <a:rPr lang="cy-GB" sz="3200" dirty="0"/>
              <a:t> </a:t>
            </a:r>
          </a:p>
          <a:p>
            <a:pPr marL="0" indent="0" algn="r">
              <a:buNone/>
            </a:pPr>
            <a:r>
              <a:rPr lang="cy-GB" sz="1000" dirty="0"/>
              <a:t>(</a:t>
            </a:r>
            <a:r>
              <a:rPr lang="cy-GB" sz="1000" dirty="0" err="1"/>
              <a:t>Maslow</a:t>
            </a:r>
            <a:r>
              <a:rPr lang="cy-GB" sz="1000" dirty="0"/>
              <a:t>, 2013)</a:t>
            </a:r>
          </a:p>
          <a:p>
            <a:r>
              <a:rPr lang="cy-GB" sz="3200" dirty="0"/>
              <a:t>Cyflyru Gweithredol Skinner</a:t>
            </a:r>
          </a:p>
          <a:p>
            <a:pPr marL="0" indent="0" algn="r">
              <a:buNone/>
            </a:pPr>
            <a:r>
              <a:rPr lang="cy-GB" sz="1000" dirty="0"/>
              <a:t>(Skinner, 1976)</a:t>
            </a:r>
          </a:p>
          <a:p>
            <a:r>
              <a:rPr lang="cy-GB" sz="3200" dirty="0"/>
              <a:t>Parth Datblygiad Procsimol </a:t>
            </a:r>
            <a:r>
              <a:rPr lang="cy-GB" sz="3200" dirty="0" err="1"/>
              <a:t>Vygotsky</a:t>
            </a:r>
            <a:r>
              <a:rPr lang="cy-GB" sz="3200" dirty="0"/>
              <a:t>                          </a:t>
            </a:r>
            <a:r>
              <a:rPr lang="cy-GB" sz="1000" dirty="0"/>
              <a:t>(Stevens-</a:t>
            </a:r>
            <a:r>
              <a:rPr lang="cy-GB" sz="1000" dirty="0" err="1"/>
              <a:t>Pulbrook</a:t>
            </a:r>
            <a:r>
              <a:rPr lang="cy-GB" sz="1000" dirty="0"/>
              <a:t>, 2020)</a:t>
            </a:r>
          </a:p>
          <a:p>
            <a:r>
              <a:rPr lang="cy-GB" sz="3200" dirty="0"/>
              <a:t>Damcaniaethau eraill…..</a:t>
            </a:r>
          </a:p>
          <a:p>
            <a:pPr marL="0" indent="0">
              <a:buFont typeface="Arial" panose="020B0604020202020204" pitchFamily="34" charset="0"/>
              <a:buNone/>
            </a:pPr>
            <a:endParaRPr lang="cy-GB" sz="3200" dirty="0"/>
          </a:p>
          <a:p>
            <a:pPr marL="0" indent="0">
              <a:buFont typeface="Arial" panose="020B0604020202020204" pitchFamily="34" charset="0"/>
              <a:buNone/>
            </a:pPr>
            <a:endParaRPr lang="cy-GB" sz="1200" dirty="0"/>
          </a:p>
          <a:p>
            <a:pPr marL="0" indent="0">
              <a:buFont typeface="Arial" panose="020B0604020202020204" pitchFamily="34" charset="0"/>
              <a:buNone/>
            </a:pPr>
            <a:endParaRPr lang="cy-GB" sz="1200" dirty="0"/>
          </a:p>
          <a:p>
            <a:pPr marL="0" indent="0">
              <a:buFont typeface="Arial" panose="020B0604020202020204" pitchFamily="34" charset="0"/>
              <a:buNone/>
            </a:pPr>
            <a:endParaRPr lang="cy-GB" sz="1200" dirty="0"/>
          </a:p>
          <a:p>
            <a:pPr marL="0" indent="0">
              <a:buFont typeface="Arial" panose="020B0604020202020204" pitchFamily="34" charset="0"/>
              <a:buNone/>
            </a:pPr>
            <a:endParaRPr lang="cy-GB" sz="1200" dirty="0"/>
          </a:p>
        </p:txBody>
      </p:sp>
      <p:sp>
        <p:nvSpPr>
          <p:cNvPr id="5" name="Title 1">
            <a:extLst>
              <a:ext uri="{FF2B5EF4-FFF2-40B4-BE49-F238E27FC236}">
                <a16:creationId xmlns:a16="http://schemas.microsoft.com/office/drawing/2014/main" id="{FB2C4F7C-03A0-1D0F-4A37-6811581BEFEA}"/>
              </a:ext>
            </a:extLst>
          </p:cNvPr>
          <p:cNvSpPr txBox="1">
            <a:spLocks/>
          </p:cNvSpPr>
          <p:nvPr/>
        </p:nvSpPr>
        <p:spPr>
          <a:xfrm>
            <a:off x="285854" y="729112"/>
            <a:ext cx="11266066" cy="128616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err="1"/>
              <a:t>Wythnos</a:t>
            </a:r>
            <a:r>
              <a:rPr lang="en-GB" b="1" dirty="0"/>
              <a:t> </a:t>
            </a:r>
            <a:r>
              <a:rPr lang="en-GB" b="1" dirty="0" err="1"/>
              <a:t>ddiwethaf</a:t>
            </a:r>
            <a:r>
              <a:rPr lang="en-GB" b="1" dirty="0"/>
              <a:t>-</a:t>
            </a:r>
          </a:p>
          <a:p>
            <a:r>
              <a:rPr lang="cy-GB" sz="4100" b="1" dirty="0"/>
              <a:t>Damcaniaethau</a:t>
            </a:r>
          </a:p>
        </p:txBody>
      </p:sp>
    </p:spTree>
    <p:extLst>
      <p:ext uri="{BB962C8B-B14F-4D97-AF65-F5344CB8AC3E}">
        <p14:creationId xmlns:p14="http://schemas.microsoft.com/office/powerpoint/2010/main" val="24815953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44AD6-2551-4FF9-6D03-553525514CAD}"/>
              </a:ext>
            </a:extLst>
          </p:cNvPr>
          <p:cNvSpPr>
            <a:spLocks noGrp="1"/>
          </p:cNvSpPr>
          <p:nvPr>
            <p:ph type="title"/>
          </p:nvPr>
        </p:nvSpPr>
        <p:spPr/>
        <p:txBody>
          <a:bodyPr>
            <a:normAutofit/>
          </a:bodyPr>
          <a:lstStyle/>
          <a:p>
            <a:pPr algn="ctr"/>
            <a:r>
              <a:rPr lang="en-GB" b="1" dirty="0" err="1">
                <a:latin typeface="+mn-lt"/>
              </a:rPr>
              <a:t>Dylunio</a:t>
            </a:r>
            <a:r>
              <a:rPr lang="en-GB" b="1" dirty="0">
                <a:latin typeface="+mn-lt"/>
              </a:rPr>
              <a:t> </a:t>
            </a:r>
            <a:r>
              <a:rPr lang="en-GB" b="1" dirty="0" err="1">
                <a:latin typeface="+mn-lt"/>
              </a:rPr>
              <a:t>Cyffredinol</a:t>
            </a:r>
            <a:r>
              <a:rPr lang="en-GB" b="1" dirty="0">
                <a:latin typeface="+mn-lt"/>
              </a:rPr>
              <a:t> </a:t>
            </a:r>
            <a:r>
              <a:rPr lang="en-GB" b="1" dirty="0" err="1">
                <a:latin typeface="+mn-lt"/>
              </a:rPr>
              <a:t>ar</a:t>
            </a:r>
            <a:r>
              <a:rPr lang="en-GB" b="1" dirty="0">
                <a:latin typeface="+mn-lt"/>
              </a:rPr>
              <a:t> </a:t>
            </a:r>
            <a:r>
              <a:rPr lang="en-GB" b="1" dirty="0" err="1">
                <a:latin typeface="+mn-lt"/>
              </a:rPr>
              <a:t>gyfer</a:t>
            </a:r>
            <a:r>
              <a:rPr lang="en-GB" b="1" dirty="0">
                <a:latin typeface="+mn-lt"/>
              </a:rPr>
              <a:t> </a:t>
            </a:r>
            <a:r>
              <a:rPr lang="en-GB" b="1" dirty="0" err="1">
                <a:latin typeface="+mn-lt"/>
              </a:rPr>
              <a:t>Dysgu</a:t>
            </a:r>
            <a:r>
              <a:rPr lang="en-GB" b="1" dirty="0">
                <a:latin typeface="+mn-lt"/>
              </a:rPr>
              <a:t> (DCD)</a:t>
            </a:r>
            <a:br>
              <a:rPr lang="en-GB" sz="3200" b="1" i="1" dirty="0">
                <a:solidFill>
                  <a:schemeClr val="accent1">
                    <a:lumMod val="75000"/>
                  </a:schemeClr>
                </a:solidFill>
              </a:rPr>
            </a:br>
            <a:r>
              <a:rPr lang="en-GB" b="1" i="1" dirty="0">
                <a:solidFill>
                  <a:schemeClr val="accent1">
                    <a:lumMod val="75000"/>
                  </a:schemeClr>
                </a:solidFill>
                <a:latin typeface="+mn-lt"/>
              </a:rPr>
              <a:t>Universal Design for Learning (UDL)</a:t>
            </a:r>
          </a:p>
        </p:txBody>
      </p:sp>
      <p:sp>
        <p:nvSpPr>
          <p:cNvPr id="3" name="Content Placeholder 2">
            <a:extLst>
              <a:ext uri="{FF2B5EF4-FFF2-40B4-BE49-F238E27FC236}">
                <a16:creationId xmlns:a16="http://schemas.microsoft.com/office/drawing/2014/main" id="{8DA1C1D1-EB24-16E2-962B-F584A7FE8B02}"/>
              </a:ext>
            </a:extLst>
          </p:cNvPr>
          <p:cNvSpPr>
            <a:spLocks noGrp="1"/>
          </p:cNvSpPr>
          <p:nvPr>
            <p:ph sz="half" idx="1"/>
          </p:nvPr>
        </p:nvSpPr>
        <p:spPr/>
        <p:txBody>
          <a:bodyPr/>
          <a:lstStyle/>
          <a:p>
            <a:r>
              <a:rPr lang="en-GB" dirty="0" err="1"/>
              <a:t>Fframwaith</a:t>
            </a:r>
            <a:r>
              <a:rPr lang="en-GB" dirty="0"/>
              <a:t> </a:t>
            </a:r>
            <a:r>
              <a:rPr lang="en-GB" dirty="0" err="1"/>
              <a:t>addysgol</a:t>
            </a:r>
            <a:r>
              <a:rPr lang="en-GB" dirty="0"/>
              <a:t> </a:t>
            </a:r>
            <a:r>
              <a:rPr lang="en-GB" dirty="0" err="1"/>
              <a:t>sy'n</a:t>
            </a:r>
            <a:r>
              <a:rPr lang="en-GB" dirty="0"/>
              <a:t> </a:t>
            </a:r>
            <a:r>
              <a:rPr lang="en-GB" dirty="0" err="1"/>
              <a:t>anelu</a:t>
            </a:r>
            <a:r>
              <a:rPr lang="en-GB" dirty="0"/>
              <a:t> at </a:t>
            </a:r>
            <a:r>
              <a:rPr lang="en-GB" dirty="0" err="1"/>
              <a:t>optimeiddio</a:t>
            </a:r>
            <a:r>
              <a:rPr lang="en-GB" dirty="0"/>
              <a:t> </a:t>
            </a:r>
            <a:r>
              <a:rPr lang="en-GB" dirty="0" err="1"/>
              <a:t>addysgu</a:t>
            </a:r>
            <a:r>
              <a:rPr lang="en-GB" dirty="0"/>
              <a:t> a </a:t>
            </a:r>
            <a:r>
              <a:rPr lang="en-GB" dirty="0" err="1"/>
              <a:t>dysgu</a:t>
            </a:r>
            <a:r>
              <a:rPr lang="en-GB" dirty="0"/>
              <a:t> </a:t>
            </a:r>
            <a:r>
              <a:rPr lang="en-GB" dirty="0" err="1"/>
              <a:t>ar</a:t>
            </a:r>
            <a:r>
              <a:rPr lang="en-GB" dirty="0"/>
              <a:t> </a:t>
            </a:r>
            <a:r>
              <a:rPr lang="en-GB" dirty="0" err="1"/>
              <a:t>gyfer</a:t>
            </a:r>
            <a:r>
              <a:rPr lang="en-GB" dirty="0"/>
              <a:t> </a:t>
            </a:r>
            <a:r>
              <a:rPr lang="en-GB" dirty="0" err="1"/>
              <a:t>pob</a:t>
            </a:r>
            <a:r>
              <a:rPr lang="en-GB" dirty="0"/>
              <a:t> </a:t>
            </a:r>
            <a:r>
              <a:rPr lang="en-GB" dirty="0" err="1"/>
              <a:t>dysgwr</a:t>
            </a:r>
            <a:r>
              <a:rPr lang="en-GB" dirty="0"/>
              <a:t> </a:t>
            </a:r>
            <a:r>
              <a:rPr lang="en-GB" dirty="0" err="1"/>
              <a:t>trwy</a:t>
            </a:r>
            <a:r>
              <a:rPr lang="en-GB" dirty="0"/>
              <a:t> </a:t>
            </a:r>
            <a:r>
              <a:rPr lang="en-GB" dirty="0" err="1"/>
              <a:t>ddarparu</a:t>
            </a:r>
            <a:r>
              <a:rPr lang="en-GB" dirty="0"/>
              <a:t> </a:t>
            </a:r>
            <a:r>
              <a:rPr lang="en-GB" dirty="0" err="1"/>
              <a:t>dulliau</a:t>
            </a:r>
            <a:r>
              <a:rPr lang="en-GB" dirty="0"/>
              <a:t> </a:t>
            </a:r>
            <a:r>
              <a:rPr lang="en-GB" dirty="0" err="1"/>
              <a:t>lluosog</a:t>
            </a:r>
            <a:r>
              <a:rPr lang="en-GB" dirty="0"/>
              <a:t> o </a:t>
            </a:r>
            <a:r>
              <a:rPr lang="en-GB" dirty="0" err="1"/>
              <a:t>ymgysylltu</a:t>
            </a:r>
            <a:r>
              <a:rPr lang="en-GB" dirty="0"/>
              <a:t>, </a:t>
            </a:r>
            <a:r>
              <a:rPr lang="en-GB" dirty="0" err="1"/>
              <a:t>cynrychiolaeth</a:t>
            </a:r>
            <a:r>
              <a:rPr lang="en-GB" dirty="0"/>
              <a:t>, </a:t>
            </a:r>
            <a:r>
              <a:rPr lang="en-GB" dirty="0" err="1"/>
              <a:t>gweithredu</a:t>
            </a:r>
            <a:r>
              <a:rPr lang="en-GB" dirty="0"/>
              <a:t> a </a:t>
            </a:r>
            <a:r>
              <a:rPr lang="en-GB" dirty="0" err="1"/>
              <a:t>mynegiant</a:t>
            </a:r>
            <a:endParaRPr lang="en-GB" dirty="0"/>
          </a:p>
          <a:p>
            <a:pPr marL="0" indent="0" algn="r">
              <a:buNone/>
            </a:pPr>
            <a:r>
              <a:rPr lang="en-GB" sz="1000" dirty="0"/>
              <a:t>(CAST, 2024)</a:t>
            </a:r>
          </a:p>
        </p:txBody>
      </p:sp>
      <p:sp>
        <p:nvSpPr>
          <p:cNvPr id="4" name="Content Placeholder 3">
            <a:extLst>
              <a:ext uri="{FF2B5EF4-FFF2-40B4-BE49-F238E27FC236}">
                <a16:creationId xmlns:a16="http://schemas.microsoft.com/office/drawing/2014/main" id="{8A17686B-4030-A19A-F6AE-A2F8A59D7A80}"/>
              </a:ext>
            </a:extLst>
          </p:cNvPr>
          <p:cNvSpPr>
            <a:spLocks noGrp="1"/>
          </p:cNvSpPr>
          <p:nvPr>
            <p:ph sz="half" idx="2"/>
          </p:nvPr>
        </p:nvSpPr>
        <p:spPr/>
        <p:txBody>
          <a:bodyPr/>
          <a:lstStyle/>
          <a:p>
            <a:r>
              <a:rPr lang="en-GB" i="1" dirty="0">
                <a:solidFill>
                  <a:schemeClr val="accent1">
                    <a:lumMod val="75000"/>
                  </a:schemeClr>
                </a:solidFill>
              </a:rPr>
              <a:t>An educational framework that aims to optimise teaching and learning for all learners by providing multiple means of engagement, representation, action and expression. </a:t>
            </a:r>
          </a:p>
          <a:p>
            <a:pPr marL="0" indent="0" algn="r">
              <a:buNone/>
            </a:pPr>
            <a:r>
              <a:rPr lang="en-GB" sz="1000" i="1" dirty="0">
                <a:solidFill>
                  <a:schemeClr val="accent1">
                    <a:lumMod val="75000"/>
                  </a:schemeClr>
                </a:solidFill>
              </a:rPr>
              <a:t>(CAST, 2024</a:t>
            </a:r>
            <a:r>
              <a:rPr lang="en-GB" sz="1000" dirty="0"/>
              <a:t>)</a:t>
            </a:r>
          </a:p>
        </p:txBody>
      </p:sp>
    </p:spTree>
    <p:extLst>
      <p:ext uri="{BB962C8B-B14F-4D97-AF65-F5344CB8AC3E}">
        <p14:creationId xmlns:p14="http://schemas.microsoft.com/office/powerpoint/2010/main" val="14449137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4C3C0-2D50-BB20-3E2A-251360BAE30F}"/>
              </a:ext>
            </a:extLst>
          </p:cNvPr>
          <p:cNvSpPr>
            <a:spLocks noGrp="1"/>
          </p:cNvSpPr>
          <p:nvPr>
            <p:ph type="title"/>
          </p:nvPr>
        </p:nvSpPr>
        <p:spPr/>
        <p:txBody>
          <a:bodyPr>
            <a:normAutofit fontScale="90000"/>
          </a:bodyPr>
          <a:lstStyle/>
          <a:p>
            <a:br>
              <a:rPr lang="en-GB" dirty="0"/>
            </a:br>
            <a:r>
              <a:rPr lang="en-GB" b="1" dirty="0" err="1">
                <a:latin typeface="+mn-lt"/>
              </a:rPr>
              <a:t>Dylunio</a:t>
            </a:r>
            <a:r>
              <a:rPr lang="en-GB" b="1" dirty="0">
                <a:latin typeface="+mn-lt"/>
              </a:rPr>
              <a:t> </a:t>
            </a:r>
            <a:r>
              <a:rPr lang="en-GB" b="1" dirty="0" err="1">
                <a:latin typeface="+mn-lt"/>
              </a:rPr>
              <a:t>Cyffredinol</a:t>
            </a:r>
            <a:r>
              <a:rPr lang="en-GB" b="1" dirty="0">
                <a:latin typeface="+mn-lt"/>
              </a:rPr>
              <a:t> </a:t>
            </a:r>
            <a:r>
              <a:rPr lang="en-GB" b="1" dirty="0" err="1">
                <a:latin typeface="+mn-lt"/>
              </a:rPr>
              <a:t>ar</a:t>
            </a:r>
            <a:r>
              <a:rPr lang="en-GB" b="1" dirty="0">
                <a:latin typeface="+mn-lt"/>
              </a:rPr>
              <a:t> </a:t>
            </a:r>
            <a:r>
              <a:rPr lang="en-GB" b="1" dirty="0" err="1">
                <a:latin typeface="+mn-lt"/>
              </a:rPr>
              <a:t>gyfer</a:t>
            </a:r>
            <a:r>
              <a:rPr lang="en-GB" b="1" dirty="0">
                <a:latin typeface="+mn-lt"/>
              </a:rPr>
              <a:t> </a:t>
            </a:r>
            <a:r>
              <a:rPr lang="en-GB" b="1" dirty="0" err="1">
                <a:latin typeface="+mn-lt"/>
              </a:rPr>
              <a:t>Dysgu</a:t>
            </a:r>
            <a:r>
              <a:rPr lang="en-GB" b="1" dirty="0">
                <a:latin typeface="+mn-lt"/>
              </a:rPr>
              <a:t> </a:t>
            </a:r>
            <a:r>
              <a:rPr lang="en-GB" b="1" dirty="0" err="1">
                <a:latin typeface="+mn-lt"/>
              </a:rPr>
              <a:t>yn</a:t>
            </a:r>
            <a:r>
              <a:rPr lang="en-GB" b="1" dirty="0">
                <a:latin typeface="+mn-lt"/>
              </a:rPr>
              <a:t> </a:t>
            </a:r>
            <a:r>
              <a:rPr lang="en-GB" b="1" dirty="0" err="1">
                <a:latin typeface="+mn-lt"/>
              </a:rPr>
              <a:t>ymarferol</a:t>
            </a:r>
            <a:br>
              <a:rPr lang="en-GB" dirty="0"/>
            </a:br>
            <a:endParaRPr lang="en-GB" dirty="0"/>
          </a:p>
        </p:txBody>
      </p:sp>
      <p:sp>
        <p:nvSpPr>
          <p:cNvPr id="3" name="Content Placeholder 2">
            <a:extLst>
              <a:ext uri="{FF2B5EF4-FFF2-40B4-BE49-F238E27FC236}">
                <a16:creationId xmlns:a16="http://schemas.microsoft.com/office/drawing/2014/main" id="{2F6CBF1C-2DB4-01BC-74A1-E8543FD100F7}"/>
              </a:ext>
            </a:extLst>
          </p:cNvPr>
          <p:cNvSpPr>
            <a:spLocks noGrp="1"/>
          </p:cNvSpPr>
          <p:nvPr>
            <p:ph idx="1"/>
          </p:nvPr>
        </p:nvSpPr>
        <p:spPr/>
        <p:txBody>
          <a:bodyPr>
            <a:normAutofit fontScale="92500" lnSpcReduction="20000"/>
          </a:bodyPr>
          <a:lstStyle/>
          <a:p>
            <a:pPr lvl="0"/>
            <a:r>
              <a:rPr lang="en-GB" dirty="0"/>
              <a:t>Dull </a:t>
            </a:r>
            <a:r>
              <a:rPr lang="en-GB" dirty="0" err="1"/>
              <a:t>lluosog</a:t>
            </a:r>
            <a:r>
              <a:rPr lang="en-GB" dirty="0"/>
              <a:t> o </a:t>
            </a:r>
            <a:r>
              <a:rPr lang="en-GB" dirty="0" err="1"/>
              <a:t>ymgysylltu</a:t>
            </a:r>
            <a:endParaRPr lang="en-GB" dirty="0"/>
          </a:p>
          <a:p>
            <a:pPr marL="0" indent="0">
              <a:buNone/>
            </a:pPr>
            <a:r>
              <a:rPr lang="en-GB" dirty="0" err="1"/>
              <a:t>Cynnig</a:t>
            </a:r>
            <a:r>
              <a:rPr lang="en-GB" dirty="0"/>
              <a:t> </a:t>
            </a:r>
            <a:r>
              <a:rPr lang="en-GB" dirty="0" err="1"/>
              <a:t>dewis</a:t>
            </a:r>
            <a:r>
              <a:rPr lang="en-GB" dirty="0"/>
              <a:t> o </a:t>
            </a:r>
            <a:r>
              <a:rPr lang="en-GB" dirty="0" err="1"/>
              <a:t>bynciau</a:t>
            </a:r>
            <a:r>
              <a:rPr lang="en-GB" dirty="0"/>
              <a:t> </a:t>
            </a:r>
            <a:r>
              <a:rPr lang="en-GB" dirty="0" err="1"/>
              <a:t>i</a:t>
            </a:r>
            <a:r>
              <a:rPr lang="en-GB" dirty="0"/>
              <a:t> </a:t>
            </a:r>
            <a:r>
              <a:rPr lang="en-GB" dirty="0" err="1"/>
              <a:t>ddysgwyr</a:t>
            </a:r>
            <a:r>
              <a:rPr lang="en-GB" dirty="0"/>
              <a:t> </a:t>
            </a:r>
            <a:r>
              <a:rPr lang="en-GB" dirty="0" err="1"/>
              <a:t>ar</a:t>
            </a:r>
            <a:r>
              <a:rPr lang="en-GB" dirty="0"/>
              <a:t> </a:t>
            </a:r>
            <a:r>
              <a:rPr lang="en-GB" dirty="0" err="1"/>
              <a:t>gyfer</a:t>
            </a:r>
            <a:r>
              <a:rPr lang="en-GB" dirty="0"/>
              <a:t> </a:t>
            </a:r>
            <a:r>
              <a:rPr lang="en-GB" dirty="0" err="1"/>
              <a:t>aseiniad</a:t>
            </a:r>
            <a:r>
              <a:rPr lang="en-GB" dirty="0"/>
              <a:t> (</a:t>
            </a:r>
            <a:r>
              <a:rPr lang="en-GB" dirty="0" err="1"/>
              <a:t>e.e.</a:t>
            </a:r>
            <a:r>
              <a:rPr lang="en-GB" dirty="0"/>
              <a:t> </a:t>
            </a:r>
            <a:r>
              <a:rPr lang="en-GB" dirty="0" err="1"/>
              <a:t>astudiaeth</a:t>
            </a:r>
            <a:r>
              <a:rPr lang="en-GB" dirty="0"/>
              <a:t> </a:t>
            </a:r>
            <a:r>
              <a:rPr lang="en-GB" dirty="0" err="1"/>
              <a:t>achos</a:t>
            </a:r>
            <a:r>
              <a:rPr lang="en-GB" dirty="0"/>
              <a:t> neu </a:t>
            </a:r>
            <a:r>
              <a:rPr lang="en-GB" dirty="0" err="1"/>
              <a:t>brosiect</a:t>
            </a:r>
            <a:r>
              <a:rPr lang="en-GB" dirty="0"/>
              <a:t> </a:t>
            </a:r>
            <a:r>
              <a:rPr lang="en-GB" dirty="0" err="1"/>
              <a:t>sy'n</a:t>
            </a:r>
            <a:r>
              <a:rPr lang="en-GB" dirty="0"/>
              <a:t> </a:t>
            </a:r>
            <a:r>
              <a:rPr lang="en-GB" dirty="0" err="1"/>
              <a:t>cyd-fynd</a:t>
            </a:r>
            <a:r>
              <a:rPr lang="en-GB" dirty="0"/>
              <a:t> </a:t>
            </a:r>
            <a:r>
              <a:rPr lang="en-GB" dirty="0" err="1"/>
              <a:t>â'u</a:t>
            </a:r>
            <a:r>
              <a:rPr lang="en-GB" dirty="0"/>
              <a:t> </a:t>
            </a:r>
            <a:r>
              <a:rPr lang="en-GB" dirty="0" err="1"/>
              <a:t>diddordebau</a:t>
            </a:r>
            <a:r>
              <a:rPr lang="en-GB" dirty="0"/>
              <a:t>) neu </a:t>
            </a:r>
            <a:r>
              <a:rPr lang="en-GB" dirty="0" err="1"/>
              <a:t>ddefnyddio</a:t>
            </a:r>
            <a:r>
              <a:rPr lang="en-GB" dirty="0"/>
              <a:t> </a:t>
            </a:r>
            <a:r>
              <a:rPr lang="en-GB" dirty="0" err="1"/>
              <a:t>cwisiau</a:t>
            </a:r>
            <a:r>
              <a:rPr lang="en-GB" dirty="0"/>
              <a:t> gamified </a:t>
            </a:r>
            <a:r>
              <a:rPr lang="en-GB" dirty="0" err="1"/>
              <a:t>i</a:t>
            </a:r>
            <a:r>
              <a:rPr lang="en-GB" dirty="0"/>
              <a:t> </a:t>
            </a:r>
            <a:r>
              <a:rPr lang="en-GB" dirty="0" err="1"/>
              <a:t>gynyddu</a:t>
            </a:r>
            <a:r>
              <a:rPr lang="en-GB" dirty="0"/>
              <a:t> </a:t>
            </a:r>
            <a:r>
              <a:rPr lang="en-GB" dirty="0" err="1"/>
              <a:t>cymhelliant</a:t>
            </a:r>
            <a:r>
              <a:rPr lang="en-GB" dirty="0"/>
              <a:t>)</a:t>
            </a:r>
          </a:p>
          <a:p>
            <a:pPr lvl="0"/>
            <a:r>
              <a:rPr lang="en-GB" dirty="0"/>
              <a:t>Dull </a:t>
            </a:r>
            <a:r>
              <a:rPr lang="en-GB" dirty="0" err="1"/>
              <a:t>lluosog</a:t>
            </a:r>
            <a:r>
              <a:rPr lang="en-GB" dirty="0"/>
              <a:t> o </a:t>
            </a:r>
            <a:r>
              <a:rPr lang="en-GB" dirty="0" err="1"/>
              <a:t>gynrychiolaeth</a:t>
            </a:r>
            <a:endParaRPr lang="en-GB" dirty="0"/>
          </a:p>
          <a:p>
            <a:pPr marL="0" indent="0">
              <a:buNone/>
            </a:pPr>
            <a:r>
              <a:rPr lang="en-GB" dirty="0" err="1"/>
              <a:t>Cyflwyno</a:t>
            </a:r>
            <a:r>
              <a:rPr lang="en-GB" dirty="0"/>
              <a:t> </a:t>
            </a:r>
            <a:r>
              <a:rPr lang="en-GB" dirty="0" err="1"/>
              <a:t>cynnwys</a:t>
            </a:r>
            <a:r>
              <a:rPr lang="en-GB" dirty="0"/>
              <a:t> </a:t>
            </a:r>
            <a:r>
              <a:rPr lang="en-GB" dirty="0" err="1"/>
              <a:t>trwy</a:t>
            </a:r>
            <a:r>
              <a:rPr lang="en-GB" dirty="0"/>
              <a:t> </a:t>
            </a:r>
            <a:r>
              <a:rPr lang="en-GB" dirty="0" err="1"/>
              <a:t>gyfuniad</a:t>
            </a:r>
            <a:r>
              <a:rPr lang="en-GB" dirty="0"/>
              <a:t> o </a:t>
            </a:r>
            <a:r>
              <a:rPr lang="en-GB" dirty="0" err="1"/>
              <a:t>destun</a:t>
            </a:r>
            <a:r>
              <a:rPr lang="en-GB" dirty="0"/>
              <a:t>, </a:t>
            </a:r>
            <a:r>
              <a:rPr lang="en-GB" dirty="0" err="1"/>
              <a:t>diagramau</a:t>
            </a:r>
            <a:r>
              <a:rPr lang="en-GB" dirty="0"/>
              <a:t>, </a:t>
            </a:r>
            <a:r>
              <a:rPr lang="en-GB" dirty="0" err="1"/>
              <a:t>fideos</a:t>
            </a:r>
            <a:r>
              <a:rPr lang="en-GB" dirty="0"/>
              <a:t> a </a:t>
            </a:r>
            <a:r>
              <a:rPr lang="en-GB" dirty="0" err="1"/>
              <a:t>recordiadau</a:t>
            </a:r>
            <a:r>
              <a:rPr lang="en-GB" dirty="0"/>
              <a:t> sain </a:t>
            </a:r>
            <a:r>
              <a:rPr lang="en-GB" dirty="0" err="1"/>
              <a:t>i</a:t>
            </a:r>
            <a:r>
              <a:rPr lang="en-GB" dirty="0"/>
              <a:t> </a:t>
            </a:r>
            <a:r>
              <a:rPr lang="en-GB" dirty="0" err="1"/>
              <a:t>gefnogi</a:t>
            </a:r>
            <a:r>
              <a:rPr lang="en-GB" dirty="0"/>
              <a:t> </a:t>
            </a:r>
            <a:r>
              <a:rPr lang="en-GB" dirty="0" err="1"/>
              <a:t>gwahanol</a:t>
            </a:r>
            <a:r>
              <a:rPr lang="en-GB" dirty="0"/>
              <a:t> </a:t>
            </a:r>
            <a:r>
              <a:rPr lang="en-GB" dirty="0" err="1"/>
              <a:t>ffyrdd</a:t>
            </a:r>
            <a:r>
              <a:rPr lang="en-GB" dirty="0"/>
              <a:t> o </a:t>
            </a:r>
            <a:r>
              <a:rPr lang="en-GB" dirty="0" err="1"/>
              <a:t>ddeall</a:t>
            </a:r>
            <a:endParaRPr lang="en-GB" dirty="0"/>
          </a:p>
          <a:p>
            <a:pPr lvl="0"/>
            <a:r>
              <a:rPr lang="en-GB" dirty="0"/>
              <a:t>Dull </a:t>
            </a:r>
            <a:r>
              <a:rPr lang="en-GB" dirty="0" err="1"/>
              <a:t>lluosog</a:t>
            </a:r>
            <a:r>
              <a:rPr lang="en-GB" dirty="0"/>
              <a:t> o </a:t>
            </a:r>
            <a:r>
              <a:rPr lang="en-GB" dirty="0" err="1"/>
              <a:t>weithredu</a:t>
            </a:r>
            <a:r>
              <a:rPr lang="en-GB" dirty="0"/>
              <a:t> a </a:t>
            </a:r>
            <a:r>
              <a:rPr lang="en-GB" dirty="0" err="1"/>
              <a:t>mynegiant</a:t>
            </a:r>
            <a:r>
              <a:rPr lang="en-GB" dirty="0"/>
              <a:t> </a:t>
            </a:r>
          </a:p>
          <a:p>
            <a:pPr marL="0" indent="0">
              <a:buNone/>
            </a:pPr>
            <a:r>
              <a:rPr lang="en-GB" dirty="0" err="1"/>
              <a:t>Caniatáu</a:t>
            </a:r>
            <a:r>
              <a:rPr lang="en-GB" dirty="0"/>
              <a:t> </a:t>
            </a:r>
            <a:r>
              <a:rPr lang="en-GB" dirty="0" err="1"/>
              <a:t>i</a:t>
            </a:r>
            <a:r>
              <a:rPr lang="en-GB" dirty="0"/>
              <a:t> </a:t>
            </a:r>
            <a:r>
              <a:rPr lang="en-GB" dirty="0" err="1"/>
              <a:t>ddysgwyr</a:t>
            </a:r>
            <a:r>
              <a:rPr lang="en-GB" dirty="0"/>
              <a:t> </a:t>
            </a:r>
            <a:r>
              <a:rPr lang="en-GB" dirty="0" err="1"/>
              <a:t>gynrychioli</a:t>
            </a:r>
            <a:r>
              <a:rPr lang="en-GB" dirty="0"/>
              <a:t> </a:t>
            </a:r>
            <a:r>
              <a:rPr lang="en-GB" dirty="0" err="1"/>
              <a:t>eu</a:t>
            </a:r>
            <a:r>
              <a:rPr lang="en-GB" dirty="0"/>
              <a:t> </a:t>
            </a:r>
            <a:r>
              <a:rPr lang="en-GB" dirty="0" err="1"/>
              <a:t>dysgu</a:t>
            </a:r>
            <a:r>
              <a:rPr lang="en-GB" dirty="0"/>
              <a:t> </a:t>
            </a:r>
            <a:r>
              <a:rPr lang="en-GB" dirty="0" err="1"/>
              <a:t>trwy</a:t>
            </a:r>
            <a:r>
              <a:rPr lang="en-GB" dirty="0"/>
              <a:t> </a:t>
            </a:r>
            <a:r>
              <a:rPr lang="en-GB" dirty="0" err="1"/>
              <a:t>wahanol</a:t>
            </a:r>
            <a:r>
              <a:rPr lang="en-GB" dirty="0"/>
              <a:t> </a:t>
            </a:r>
            <a:r>
              <a:rPr lang="en-GB" dirty="0" err="1"/>
              <a:t>fformatau</a:t>
            </a:r>
            <a:r>
              <a:rPr lang="en-GB" dirty="0"/>
              <a:t> (</a:t>
            </a:r>
            <a:r>
              <a:rPr lang="en-GB" dirty="0" err="1"/>
              <a:t>e.e.</a:t>
            </a:r>
            <a:r>
              <a:rPr lang="en-GB" dirty="0"/>
              <a:t> </a:t>
            </a:r>
            <a:r>
              <a:rPr lang="en-GB" dirty="0" err="1"/>
              <a:t>traethodau</a:t>
            </a:r>
            <a:r>
              <a:rPr lang="en-GB" dirty="0"/>
              <a:t> </a:t>
            </a:r>
            <a:r>
              <a:rPr lang="en-GB" dirty="0" err="1"/>
              <a:t>ysgrifenedig</a:t>
            </a:r>
            <a:r>
              <a:rPr lang="en-GB" dirty="0"/>
              <a:t>, </a:t>
            </a:r>
            <a:r>
              <a:rPr lang="en-GB" dirty="0" err="1"/>
              <a:t>cyflwyniadau</a:t>
            </a:r>
            <a:r>
              <a:rPr lang="en-GB" dirty="0"/>
              <a:t> </a:t>
            </a:r>
            <a:r>
              <a:rPr lang="en-GB" dirty="0" err="1"/>
              <a:t>llafar</a:t>
            </a:r>
            <a:r>
              <a:rPr lang="en-GB" dirty="0"/>
              <a:t>, </a:t>
            </a:r>
            <a:r>
              <a:rPr lang="en-GB" dirty="0" err="1"/>
              <a:t>prosiect</a:t>
            </a:r>
            <a:r>
              <a:rPr lang="en-GB" dirty="0"/>
              <a:t> </a:t>
            </a:r>
            <a:r>
              <a:rPr lang="en-GB" dirty="0" err="1"/>
              <a:t>fideo</a:t>
            </a:r>
            <a:r>
              <a:rPr lang="en-GB" dirty="0"/>
              <a:t>)      </a:t>
            </a:r>
            <a:r>
              <a:rPr lang="en-GB" sz="1000" dirty="0"/>
              <a:t>(CAST, 2024)</a:t>
            </a:r>
            <a:endParaRPr lang="en-GB" dirty="0"/>
          </a:p>
          <a:p>
            <a:endParaRPr lang="en-GB" dirty="0"/>
          </a:p>
        </p:txBody>
      </p:sp>
    </p:spTree>
    <p:extLst>
      <p:ext uri="{BB962C8B-B14F-4D97-AF65-F5344CB8AC3E}">
        <p14:creationId xmlns:p14="http://schemas.microsoft.com/office/powerpoint/2010/main" val="289788416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F0E87B-FEF1-7CF8-0A25-759FADB04AF5}"/>
              </a:ext>
            </a:extLst>
          </p:cNvPr>
          <p:cNvSpPr>
            <a:spLocks noGrp="1"/>
          </p:cNvSpPr>
          <p:nvPr>
            <p:ph type="title"/>
          </p:nvPr>
        </p:nvSpPr>
        <p:spPr/>
        <p:txBody>
          <a:bodyPr/>
          <a:lstStyle/>
          <a:p>
            <a:pPr algn="ctr"/>
            <a:r>
              <a:rPr lang="en-GB" b="1" i="1" dirty="0">
                <a:solidFill>
                  <a:schemeClr val="accent1">
                    <a:lumMod val="75000"/>
                  </a:schemeClr>
                </a:solidFill>
              </a:rPr>
              <a:t>Universal Design for Learning in practice</a:t>
            </a:r>
            <a:endParaRPr lang="en-GB" b="1" dirty="0"/>
          </a:p>
        </p:txBody>
      </p:sp>
      <p:sp>
        <p:nvSpPr>
          <p:cNvPr id="3" name="Content Placeholder 2">
            <a:extLst>
              <a:ext uri="{FF2B5EF4-FFF2-40B4-BE49-F238E27FC236}">
                <a16:creationId xmlns:a16="http://schemas.microsoft.com/office/drawing/2014/main" id="{EFF08FE5-FBC8-5250-97A4-D8B16D47C605}"/>
              </a:ext>
            </a:extLst>
          </p:cNvPr>
          <p:cNvSpPr>
            <a:spLocks noGrp="1"/>
          </p:cNvSpPr>
          <p:nvPr>
            <p:ph idx="1"/>
          </p:nvPr>
        </p:nvSpPr>
        <p:spPr/>
        <p:txBody>
          <a:bodyPr/>
          <a:lstStyle/>
          <a:p>
            <a:r>
              <a:rPr lang="en-GB" i="1" dirty="0">
                <a:solidFill>
                  <a:schemeClr val="accent1">
                    <a:lumMod val="75000"/>
                  </a:schemeClr>
                </a:solidFill>
              </a:rPr>
              <a:t>Multiple means of engagement</a:t>
            </a:r>
          </a:p>
          <a:p>
            <a:pPr marL="0" indent="0">
              <a:buNone/>
            </a:pPr>
            <a:r>
              <a:rPr lang="en-GB" sz="1400" i="1" dirty="0">
                <a:solidFill>
                  <a:schemeClr val="accent1">
                    <a:lumMod val="75000"/>
                  </a:schemeClr>
                </a:solidFill>
              </a:rPr>
              <a:t>Offering learners a choice of topics for an assignment (e.g. a case study or project that matches their interests) or using gamified quizzes to increase motivation)</a:t>
            </a:r>
          </a:p>
          <a:p>
            <a:r>
              <a:rPr lang="en-GB" i="1" dirty="0">
                <a:solidFill>
                  <a:schemeClr val="accent1">
                    <a:lumMod val="75000"/>
                  </a:schemeClr>
                </a:solidFill>
              </a:rPr>
              <a:t>Multiple means of representation</a:t>
            </a:r>
          </a:p>
          <a:p>
            <a:pPr marL="0" indent="0">
              <a:buNone/>
            </a:pPr>
            <a:r>
              <a:rPr lang="en-GB" sz="1400" i="1" dirty="0">
                <a:solidFill>
                  <a:schemeClr val="accent1">
                    <a:lumMod val="75000"/>
                  </a:schemeClr>
                </a:solidFill>
              </a:rPr>
              <a:t>Presenting content through a combination of text, diagrams, videos and audio recordings to support different ways of understanding</a:t>
            </a:r>
          </a:p>
          <a:p>
            <a:r>
              <a:rPr lang="en-GB" i="1" dirty="0">
                <a:solidFill>
                  <a:schemeClr val="accent1">
                    <a:lumMod val="75000"/>
                  </a:schemeClr>
                </a:solidFill>
              </a:rPr>
              <a:t>Multiple means of action and expression </a:t>
            </a:r>
          </a:p>
          <a:p>
            <a:pPr marL="0" indent="0">
              <a:buNone/>
            </a:pPr>
            <a:r>
              <a:rPr lang="en-GB" sz="1400" i="1" dirty="0">
                <a:solidFill>
                  <a:schemeClr val="accent1">
                    <a:lumMod val="75000"/>
                  </a:schemeClr>
                </a:solidFill>
              </a:rPr>
              <a:t>Allowing learners to represent their learning through different formats (e.g. written essays, oral presentations, video project)</a:t>
            </a:r>
          </a:p>
          <a:p>
            <a:pPr marL="0" indent="0" algn="r">
              <a:buNone/>
            </a:pPr>
            <a:r>
              <a:rPr lang="en-GB" sz="1000" i="1" dirty="0">
                <a:solidFill>
                  <a:schemeClr val="accent1">
                    <a:lumMod val="75000"/>
                  </a:schemeClr>
                </a:solidFill>
              </a:rPr>
              <a:t>(CAST, 2024)</a:t>
            </a:r>
          </a:p>
        </p:txBody>
      </p:sp>
    </p:spTree>
    <p:extLst>
      <p:ext uri="{BB962C8B-B14F-4D97-AF65-F5344CB8AC3E}">
        <p14:creationId xmlns:p14="http://schemas.microsoft.com/office/powerpoint/2010/main" val="9515168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A4339-F9FB-3CA3-8AF5-F87F739A43C0}"/>
              </a:ext>
            </a:extLst>
          </p:cNvPr>
          <p:cNvSpPr>
            <a:spLocks noGrp="1"/>
          </p:cNvSpPr>
          <p:nvPr>
            <p:ph type="title"/>
          </p:nvPr>
        </p:nvSpPr>
        <p:spPr>
          <a:xfrm>
            <a:off x="6337030" y="629266"/>
            <a:ext cx="6586491" cy="1286160"/>
          </a:xfrm>
        </p:spPr>
        <p:txBody>
          <a:bodyPr anchor="b">
            <a:normAutofit/>
          </a:bodyPr>
          <a:lstStyle/>
          <a:p>
            <a:r>
              <a:rPr lang="en-GB" sz="4100" b="1" i="1" dirty="0">
                <a:solidFill>
                  <a:schemeClr val="accent1">
                    <a:lumMod val="75000"/>
                  </a:schemeClr>
                </a:solidFill>
              </a:rPr>
              <a:t>Policies</a:t>
            </a:r>
          </a:p>
        </p:txBody>
      </p:sp>
      <p:sp>
        <p:nvSpPr>
          <p:cNvPr id="3" name="Content Placeholder 2">
            <a:extLst>
              <a:ext uri="{FF2B5EF4-FFF2-40B4-BE49-F238E27FC236}">
                <a16:creationId xmlns:a16="http://schemas.microsoft.com/office/drawing/2014/main" id="{578FDD58-8474-65FE-BE04-703E611A3FC8}"/>
              </a:ext>
            </a:extLst>
          </p:cNvPr>
          <p:cNvSpPr>
            <a:spLocks noGrp="1"/>
          </p:cNvSpPr>
          <p:nvPr>
            <p:ph idx="1"/>
          </p:nvPr>
        </p:nvSpPr>
        <p:spPr>
          <a:xfrm>
            <a:off x="6248399" y="2115118"/>
            <a:ext cx="5303521" cy="4742882"/>
          </a:xfrm>
        </p:spPr>
        <p:txBody>
          <a:bodyPr>
            <a:normAutofit/>
          </a:bodyPr>
          <a:lstStyle/>
          <a:p>
            <a:r>
              <a:rPr lang="en-GB" sz="3200" i="1" dirty="0">
                <a:solidFill>
                  <a:schemeClr val="accent1">
                    <a:lumMod val="75000"/>
                  </a:schemeClr>
                </a:solidFill>
              </a:rPr>
              <a:t>United Nations Convention of Rights of the Child (1989) </a:t>
            </a:r>
          </a:p>
          <a:p>
            <a:r>
              <a:rPr lang="en-GB" sz="3200" i="1" dirty="0">
                <a:solidFill>
                  <a:schemeClr val="accent1">
                    <a:lumMod val="75000"/>
                  </a:schemeClr>
                </a:solidFill>
              </a:rPr>
              <a:t>Salamanca Statement (1994) </a:t>
            </a:r>
          </a:p>
          <a:p>
            <a:r>
              <a:rPr lang="en-GB" sz="3200" i="1" dirty="0">
                <a:solidFill>
                  <a:schemeClr val="accent1">
                    <a:lumMod val="75000"/>
                  </a:schemeClr>
                </a:solidFill>
              </a:rPr>
              <a:t>Equality Act (2010)</a:t>
            </a:r>
          </a:p>
          <a:p>
            <a:r>
              <a:rPr lang="en-GB" sz="3200" i="1" dirty="0">
                <a:solidFill>
                  <a:schemeClr val="accent1">
                    <a:lumMod val="75000"/>
                  </a:schemeClr>
                </a:solidFill>
              </a:rPr>
              <a:t>Additional Needs Code of Practice Wales (2021)</a:t>
            </a:r>
          </a:p>
          <a:p>
            <a:pPr marL="0" indent="0">
              <a:buNone/>
            </a:pPr>
            <a:r>
              <a:rPr lang="en-GB" sz="3200" i="1" dirty="0">
                <a:solidFill>
                  <a:schemeClr val="accent1">
                    <a:lumMod val="75000"/>
                  </a:schemeClr>
                </a:solidFill>
              </a:rPr>
              <a:t>Other policies…..</a:t>
            </a:r>
          </a:p>
          <a:p>
            <a:pPr marL="0" indent="0">
              <a:buNone/>
            </a:pPr>
            <a:endParaRPr lang="en-GB" sz="1200" dirty="0"/>
          </a:p>
          <a:p>
            <a:pPr marL="0" indent="0">
              <a:buNone/>
            </a:pPr>
            <a:endParaRPr lang="en-GB" sz="1200" dirty="0"/>
          </a:p>
          <a:p>
            <a:pPr marL="0" indent="0">
              <a:buNone/>
            </a:pPr>
            <a:endParaRPr lang="en-GB" sz="1200" dirty="0"/>
          </a:p>
          <a:p>
            <a:pPr marL="0" indent="0">
              <a:buNone/>
            </a:pPr>
            <a:endParaRPr lang="en-GB" sz="1200" dirty="0"/>
          </a:p>
        </p:txBody>
      </p:sp>
      <p:sp>
        <p:nvSpPr>
          <p:cNvPr id="4" name="Content Placeholder 2">
            <a:extLst>
              <a:ext uri="{FF2B5EF4-FFF2-40B4-BE49-F238E27FC236}">
                <a16:creationId xmlns:a16="http://schemas.microsoft.com/office/drawing/2014/main" id="{200387D0-F8FD-645C-DB79-70F0751435F3}"/>
              </a:ext>
            </a:extLst>
          </p:cNvPr>
          <p:cNvSpPr txBox="1">
            <a:spLocks/>
          </p:cNvSpPr>
          <p:nvPr/>
        </p:nvSpPr>
        <p:spPr>
          <a:xfrm>
            <a:off x="484094" y="2015272"/>
            <a:ext cx="5303521" cy="484272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3200" dirty="0"/>
              <a:t>Confensiwn y Cenhedloedd Unedig ar Hawliau’r Plentyn (1989) </a:t>
            </a:r>
          </a:p>
          <a:p>
            <a:r>
              <a:rPr lang="cy-GB" sz="3200" dirty="0"/>
              <a:t>Datganiad </a:t>
            </a:r>
            <a:r>
              <a:rPr lang="cy-GB" sz="3200" dirty="0" err="1"/>
              <a:t>Salamanca</a:t>
            </a:r>
            <a:r>
              <a:rPr lang="cy-GB" sz="3200" dirty="0"/>
              <a:t> (1994) </a:t>
            </a:r>
          </a:p>
          <a:p>
            <a:r>
              <a:rPr lang="cy-GB" sz="3200" dirty="0"/>
              <a:t>Deddf Cydraddoldeb (2010)</a:t>
            </a:r>
          </a:p>
          <a:p>
            <a:r>
              <a:rPr lang="cy-GB" sz="3200" dirty="0"/>
              <a:t>Cod Ymarfer Anghenion Ychwanegol Cymru (2021)</a:t>
            </a:r>
          </a:p>
          <a:p>
            <a:pPr marL="0" indent="0">
              <a:buFont typeface="Arial" panose="020B0604020202020204" pitchFamily="34" charset="0"/>
              <a:buNone/>
            </a:pPr>
            <a:r>
              <a:rPr lang="cy-GB" sz="3200" dirty="0"/>
              <a:t>Polisïau eraill…..</a:t>
            </a:r>
          </a:p>
          <a:p>
            <a:pPr marL="0" indent="0">
              <a:buFont typeface="Arial" panose="020B0604020202020204" pitchFamily="34" charset="0"/>
              <a:buNone/>
            </a:pPr>
            <a:endParaRPr lang="cy-GB" sz="1200" dirty="0"/>
          </a:p>
          <a:p>
            <a:pPr marL="0" indent="0">
              <a:buFont typeface="Arial" panose="020B0604020202020204" pitchFamily="34" charset="0"/>
              <a:buNone/>
            </a:pPr>
            <a:endParaRPr lang="cy-GB" sz="1200" dirty="0"/>
          </a:p>
          <a:p>
            <a:pPr marL="0" indent="0">
              <a:buFont typeface="Arial" panose="020B0604020202020204" pitchFamily="34" charset="0"/>
              <a:buNone/>
            </a:pPr>
            <a:endParaRPr lang="cy-GB" sz="1200" dirty="0"/>
          </a:p>
          <a:p>
            <a:pPr marL="0" indent="0">
              <a:buFont typeface="Arial" panose="020B0604020202020204" pitchFamily="34" charset="0"/>
              <a:buNone/>
            </a:pPr>
            <a:endParaRPr lang="cy-GB" sz="1200" dirty="0"/>
          </a:p>
        </p:txBody>
      </p:sp>
      <p:sp>
        <p:nvSpPr>
          <p:cNvPr id="5" name="Title 1">
            <a:extLst>
              <a:ext uri="{FF2B5EF4-FFF2-40B4-BE49-F238E27FC236}">
                <a16:creationId xmlns:a16="http://schemas.microsoft.com/office/drawing/2014/main" id="{1B9C53ED-DF6B-E852-4BDD-F565B5D68A5A}"/>
              </a:ext>
            </a:extLst>
          </p:cNvPr>
          <p:cNvSpPr txBox="1">
            <a:spLocks/>
          </p:cNvSpPr>
          <p:nvPr/>
        </p:nvSpPr>
        <p:spPr>
          <a:xfrm>
            <a:off x="484094" y="729112"/>
            <a:ext cx="6586491" cy="128616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4100" b="1" dirty="0"/>
              <a:t>Polisïau</a:t>
            </a:r>
            <a:r>
              <a:rPr lang="cy-GB" sz="4100" dirty="0"/>
              <a:t> </a:t>
            </a:r>
          </a:p>
        </p:txBody>
      </p:sp>
    </p:spTree>
    <p:extLst>
      <p:ext uri="{BB962C8B-B14F-4D97-AF65-F5344CB8AC3E}">
        <p14:creationId xmlns:p14="http://schemas.microsoft.com/office/powerpoint/2010/main" val="36651850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A4339-F9FB-3CA3-8AF5-F87F739A43C0}"/>
              </a:ext>
            </a:extLst>
          </p:cNvPr>
          <p:cNvSpPr>
            <a:spLocks noGrp="1"/>
          </p:cNvSpPr>
          <p:nvPr>
            <p:ph type="title"/>
          </p:nvPr>
        </p:nvSpPr>
        <p:spPr>
          <a:xfrm>
            <a:off x="6274277" y="638233"/>
            <a:ext cx="6586491" cy="1286160"/>
          </a:xfrm>
        </p:spPr>
        <p:txBody>
          <a:bodyPr anchor="b">
            <a:normAutofit/>
          </a:bodyPr>
          <a:lstStyle/>
          <a:p>
            <a:r>
              <a:rPr lang="en-GB" sz="4100" b="1" i="1" dirty="0">
                <a:solidFill>
                  <a:schemeClr val="accent1">
                    <a:lumMod val="75000"/>
                  </a:schemeClr>
                </a:solidFill>
              </a:rPr>
              <a:t>Good practice</a:t>
            </a:r>
          </a:p>
        </p:txBody>
      </p:sp>
      <p:sp>
        <p:nvSpPr>
          <p:cNvPr id="3" name="Content Placeholder 2">
            <a:extLst>
              <a:ext uri="{FF2B5EF4-FFF2-40B4-BE49-F238E27FC236}">
                <a16:creationId xmlns:a16="http://schemas.microsoft.com/office/drawing/2014/main" id="{578FDD58-8474-65FE-BE04-703E611A3FC8}"/>
              </a:ext>
            </a:extLst>
          </p:cNvPr>
          <p:cNvSpPr>
            <a:spLocks noGrp="1"/>
          </p:cNvSpPr>
          <p:nvPr>
            <p:ph idx="1"/>
          </p:nvPr>
        </p:nvSpPr>
        <p:spPr>
          <a:xfrm>
            <a:off x="6185646" y="2105599"/>
            <a:ext cx="5706933" cy="4742882"/>
          </a:xfrm>
        </p:spPr>
        <p:txBody>
          <a:bodyPr>
            <a:normAutofit/>
          </a:bodyPr>
          <a:lstStyle/>
          <a:p>
            <a:r>
              <a:rPr lang="en-GB" sz="2400" i="1" dirty="0">
                <a:solidFill>
                  <a:schemeClr val="accent1">
                    <a:lumMod val="75000"/>
                  </a:schemeClr>
                </a:solidFill>
              </a:rPr>
              <a:t>Reasonable adjustments (Snap, 2022)</a:t>
            </a:r>
          </a:p>
          <a:p>
            <a:r>
              <a:rPr lang="en-GB" sz="2400" i="1" dirty="0">
                <a:solidFill>
                  <a:schemeClr val="accent1">
                    <a:lumMod val="75000"/>
                  </a:schemeClr>
                </a:solidFill>
              </a:rPr>
              <a:t>Multi-agency working – what are the opportunities and challenges?</a:t>
            </a:r>
          </a:p>
          <a:p>
            <a:r>
              <a:rPr lang="en-GB" sz="2400" i="1" dirty="0">
                <a:solidFill>
                  <a:schemeClr val="accent1">
                    <a:lumMod val="75000"/>
                  </a:schemeClr>
                </a:solidFill>
              </a:rPr>
              <a:t>Appropriate communication with learners and their families/ Language considerations</a:t>
            </a:r>
          </a:p>
          <a:p>
            <a:r>
              <a:rPr lang="en-GB" sz="2400" i="1" dirty="0">
                <a:solidFill>
                  <a:schemeClr val="accent1">
                    <a:lumMod val="75000"/>
                  </a:schemeClr>
                </a:solidFill>
              </a:rPr>
              <a:t>Expertise of organisations that provide support, e.g. Snap; Mencap; Scope; National Autistic Society</a:t>
            </a:r>
          </a:p>
          <a:p>
            <a:pPr marL="0" indent="0">
              <a:buNone/>
            </a:pPr>
            <a:endParaRPr lang="en-GB" sz="36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4" name="Title 1">
            <a:extLst>
              <a:ext uri="{FF2B5EF4-FFF2-40B4-BE49-F238E27FC236}">
                <a16:creationId xmlns:a16="http://schemas.microsoft.com/office/drawing/2014/main" id="{9E983C93-FC17-C579-0D7E-0C3584714342}"/>
              </a:ext>
            </a:extLst>
          </p:cNvPr>
          <p:cNvSpPr txBox="1">
            <a:spLocks/>
          </p:cNvSpPr>
          <p:nvPr/>
        </p:nvSpPr>
        <p:spPr>
          <a:xfrm>
            <a:off x="527900" y="638233"/>
            <a:ext cx="6586491" cy="128616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cy-GB" sz="4100" b="1" dirty="0"/>
              <a:t>Arfer da</a:t>
            </a:r>
          </a:p>
        </p:txBody>
      </p:sp>
      <p:sp>
        <p:nvSpPr>
          <p:cNvPr id="6" name="Content Placeholder 2">
            <a:extLst>
              <a:ext uri="{FF2B5EF4-FFF2-40B4-BE49-F238E27FC236}">
                <a16:creationId xmlns:a16="http://schemas.microsoft.com/office/drawing/2014/main" id="{6048466E-213E-3B8A-8ABB-E479F2CBA7D8}"/>
              </a:ext>
            </a:extLst>
          </p:cNvPr>
          <p:cNvSpPr txBox="1">
            <a:spLocks/>
          </p:cNvSpPr>
          <p:nvPr/>
        </p:nvSpPr>
        <p:spPr>
          <a:xfrm>
            <a:off x="233081" y="2161853"/>
            <a:ext cx="5706933" cy="474288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cy-GB" sz="2400" dirty="0"/>
              <a:t>Addasiadau rhesymol (</a:t>
            </a:r>
            <a:r>
              <a:rPr lang="cy-GB" sz="2400" dirty="0" err="1"/>
              <a:t>Snap</a:t>
            </a:r>
            <a:r>
              <a:rPr lang="cy-GB" sz="2400" dirty="0"/>
              <a:t>, 2022)</a:t>
            </a:r>
          </a:p>
          <a:p>
            <a:pPr lvl="0"/>
            <a:r>
              <a:rPr lang="en-GB" sz="2400" dirty="0" err="1"/>
              <a:t>Gweithio</a:t>
            </a:r>
            <a:r>
              <a:rPr lang="en-GB" sz="2400" dirty="0"/>
              <a:t> </a:t>
            </a:r>
            <a:r>
              <a:rPr lang="en-GB" sz="2400" dirty="0" err="1"/>
              <a:t>amlasiantaethol</a:t>
            </a:r>
            <a:r>
              <a:rPr lang="en-GB" sz="2400" dirty="0"/>
              <a:t> – </a:t>
            </a:r>
            <a:r>
              <a:rPr lang="en-GB" sz="2400" dirty="0" err="1"/>
              <a:t>beth</a:t>
            </a:r>
            <a:r>
              <a:rPr lang="en-GB" sz="2400" dirty="0"/>
              <a:t> </a:t>
            </a:r>
            <a:r>
              <a:rPr lang="en-GB" sz="2400" dirty="0" err="1"/>
              <a:t>yw'r</a:t>
            </a:r>
            <a:r>
              <a:rPr lang="en-GB" sz="2400" dirty="0"/>
              <a:t> </a:t>
            </a:r>
            <a:r>
              <a:rPr lang="en-GB" sz="2400" dirty="0" err="1"/>
              <a:t>cyfleoedd</a:t>
            </a:r>
            <a:r>
              <a:rPr lang="en-GB" sz="2400" dirty="0"/>
              <a:t> </a:t>
            </a:r>
            <a:r>
              <a:rPr lang="en-GB" sz="2400" dirty="0" err="1"/>
              <a:t>a'r</a:t>
            </a:r>
            <a:r>
              <a:rPr lang="en-GB" sz="2400" dirty="0"/>
              <a:t> </a:t>
            </a:r>
            <a:r>
              <a:rPr lang="en-GB" sz="2400" dirty="0" err="1"/>
              <a:t>heriau</a:t>
            </a:r>
            <a:r>
              <a:rPr lang="en-GB" sz="2400" dirty="0"/>
              <a:t>?</a:t>
            </a:r>
          </a:p>
          <a:p>
            <a:pPr lvl="0"/>
            <a:r>
              <a:rPr lang="en-GB" sz="2400" dirty="0" err="1"/>
              <a:t>Cyfathrebu</a:t>
            </a:r>
            <a:r>
              <a:rPr lang="en-GB" sz="2400" dirty="0"/>
              <a:t> </a:t>
            </a:r>
            <a:r>
              <a:rPr lang="en-GB" sz="2400" dirty="0" err="1"/>
              <a:t>priodol</a:t>
            </a:r>
            <a:r>
              <a:rPr lang="en-GB" sz="2400" dirty="0"/>
              <a:t> â </a:t>
            </a:r>
            <a:r>
              <a:rPr lang="en-GB" sz="2400" dirty="0" err="1"/>
              <a:t>dysgwyr</a:t>
            </a:r>
            <a:r>
              <a:rPr lang="en-GB" sz="2400" dirty="0"/>
              <a:t> </a:t>
            </a:r>
            <a:r>
              <a:rPr lang="en-GB" sz="2400" dirty="0" err="1"/>
              <a:t>a'u</a:t>
            </a:r>
            <a:r>
              <a:rPr lang="en-GB" sz="2400" dirty="0"/>
              <a:t> </a:t>
            </a:r>
            <a:r>
              <a:rPr lang="en-GB" sz="2400" dirty="0" err="1"/>
              <a:t>teuluoedd</a:t>
            </a:r>
            <a:r>
              <a:rPr lang="en-GB" sz="2400" dirty="0"/>
              <a:t>/ </a:t>
            </a:r>
            <a:r>
              <a:rPr lang="en-GB" sz="2400" dirty="0" err="1"/>
              <a:t>Ystyriaethau</a:t>
            </a:r>
            <a:r>
              <a:rPr lang="en-GB" sz="2400" dirty="0"/>
              <a:t> </a:t>
            </a:r>
            <a:r>
              <a:rPr lang="en-GB" sz="2400" dirty="0" err="1"/>
              <a:t>iaith</a:t>
            </a:r>
            <a:endParaRPr lang="en-GB" sz="2400" dirty="0"/>
          </a:p>
          <a:p>
            <a:r>
              <a:rPr lang="cy-GB" sz="2400" dirty="0"/>
              <a:t>Arbenigedd sefydliadau sy’n darparu cymorth, e.e. </a:t>
            </a:r>
            <a:r>
              <a:rPr lang="cy-GB" sz="2400" dirty="0" err="1"/>
              <a:t>Snap</a:t>
            </a:r>
            <a:r>
              <a:rPr lang="cy-GB" sz="2400" dirty="0"/>
              <a:t>; </a:t>
            </a:r>
            <a:r>
              <a:rPr lang="cy-GB" sz="2400" dirty="0" err="1"/>
              <a:t>Mencap</a:t>
            </a:r>
            <a:r>
              <a:rPr lang="cy-GB" sz="2400" dirty="0"/>
              <a:t>; </a:t>
            </a:r>
            <a:r>
              <a:rPr lang="cy-GB" sz="2400" dirty="0" err="1"/>
              <a:t>Scope</a:t>
            </a:r>
            <a:r>
              <a:rPr lang="cy-GB" sz="2400" dirty="0"/>
              <a:t>; Cymdeithas Genedlaethol Awtistiaeth</a:t>
            </a:r>
          </a:p>
          <a:p>
            <a:pPr marL="0" indent="0">
              <a:buFont typeface="Arial" panose="020B0604020202020204" pitchFamily="34" charset="0"/>
              <a:buNone/>
            </a:pPr>
            <a:endParaRPr lang="cy-GB" sz="3600" dirty="0"/>
          </a:p>
          <a:p>
            <a:pPr marL="0" indent="0">
              <a:buFont typeface="Arial" panose="020B0604020202020204" pitchFamily="34" charset="0"/>
              <a:buNone/>
            </a:pPr>
            <a:endParaRPr lang="cy-GB" sz="1400" dirty="0"/>
          </a:p>
          <a:p>
            <a:pPr marL="0" indent="0">
              <a:buFont typeface="Arial" panose="020B0604020202020204" pitchFamily="34" charset="0"/>
              <a:buNone/>
            </a:pPr>
            <a:endParaRPr lang="cy-GB" sz="1400" dirty="0"/>
          </a:p>
          <a:p>
            <a:pPr marL="0" indent="0">
              <a:buFont typeface="Arial" panose="020B0604020202020204" pitchFamily="34" charset="0"/>
              <a:buNone/>
            </a:pPr>
            <a:endParaRPr lang="cy-GB" sz="1400" dirty="0"/>
          </a:p>
          <a:p>
            <a:pPr marL="0" indent="0">
              <a:buFont typeface="Arial" panose="020B0604020202020204" pitchFamily="34" charset="0"/>
              <a:buNone/>
            </a:pPr>
            <a:endParaRPr lang="cy-GB" sz="1400" dirty="0"/>
          </a:p>
        </p:txBody>
      </p:sp>
    </p:spTree>
    <p:extLst>
      <p:ext uri="{BB962C8B-B14F-4D97-AF65-F5344CB8AC3E}">
        <p14:creationId xmlns:p14="http://schemas.microsoft.com/office/powerpoint/2010/main" val="25654964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25064C-B2B2-FA77-49F2-EDA3CB5EF1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EAB18E-801E-E915-99E9-2F8D700A7E40}"/>
              </a:ext>
            </a:extLst>
          </p:cNvPr>
          <p:cNvSpPr>
            <a:spLocks noGrp="1"/>
          </p:cNvSpPr>
          <p:nvPr>
            <p:ph type="title"/>
          </p:nvPr>
        </p:nvSpPr>
        <p:spPr/>
        <p:txBody>
          <a:bodyPr>
            <a:normAutofit/>
          </a:bodyPr>
          <a:lstStyle/>
          <a:p>
            <a:pPr algn="ctr"/>
            <a:r>
              <a:rPr lang="en-GB" sz="3600" b="1" i="1" u="sng" dirty="0">
                <a:solidFill>
                  <a:schemeClr val="accent1">
                    <a:lumMod val="75000"/>
                  </a:schemeClr>
                </a:solidFill>
                <a:ea typeface="Times New Roman" panose="02020603050405020304" pitchFamily="18" charset="0"/>
              </a:rPr>
              <a:t>Elfen 3</a:t>
            </a:r>
            <a:br>
              <a:rPr lang="en-GB" sz="3600" b="1" i="1" u="sng" dirty="0">
                <a:solidFill>
                  <a:schemeClr val="accent1">
                    <a:lumMod val="75000"/>
                  </a:schemeClr>
                </a:solidFill>
                <a:ea typeface="Times New Roman" panose="02020603050405020304" pitchFamily="18" charset="0"/>
              </a:rPr>
            </a:br>
            <a:r>
              <a:rPr lang="en-GB" sz="3600" b="1" i="1" u="sng" dirty="0">
                <a:solidFill>
                  <a:schemeClr val="accent1">
                    <a:lumMod val="75000"/>
                  </a:schemeClr>
                </a:solidFill>
                <a:ea typeface="Times New Roman" panose="02020603050405020304" pitchFamily="18" charset="0"/>
              </a:rPr>
              <a:t>Element 3</a:t>
            </a:r>
            <a:endParaRPr lang="en-GB" sz="3600" dirty="0"/>
          </a:p>
        </p:txBody>
      </p:sp>
      <p:sp>
        <p:nvSpPr>
          <p:cNvPr id="3" name="Content Placeholder 2">
            <a:extLst>
              <a:ext uri="{FF2B5EF4-FFF2-40B4-BE49-F238E27FC236}">
                <a16:creationId xmlns:a16="http://schemas.microsoft.com/office/drawing/2014/main" id="{35C6513D-F16E-FA26-1BB4-E188C7D0E83D}"/>
              </a:ext>
            </a:extLst>
          </p:cNvPr>
          <p:cNvSpPr>
            <a:spLocks noGrp="1"/>
          </p:cNvSpPr>
          <p:nvPr>
            <p:ph sz="half" idx="1"/>
          </p:nvPr>
        </p:nvSpPr>
        <p:spPr/>
        <p:txBody>
          <a:bodyPr/>
          <a:lstStyle/>
          <a:p>
            <a:r>
              <a:rPr lang="en-GB" b="1" dirty="0" err="1"/>
              <a:t>Cyflwyniad</a:t>
            </a:r>
            <a:r>
              <a:rPr lang="en-GB" b="1" dirty="0"/>
              <a:t> </a:t>
            </a:r>
            <a:r>
              <a:rPr lang="en-GB" b="1" dirty="0" err="1"/>
              <a:t>fideo</a:t>
            </a:r>
            <a:r>
              <a:rPr lang="en-GB" b="1" dirty="0"/>
              <a:t> </a:t>
            </a:r>
            <a:r>
              <a:rPr lang="en-GB" b="1" dirty="0" err="1"/>
              <a:t>lle</a:t>
            </a:r>
            <a:r>
              <a:rPr lang="en-GB" b="1" dirty="0"/>
              <a:t> </a:t>
            </a:r>
            <a:r>
              <a:rPr lang="en-GB" b="1" dirty="0" err="1"/>
              <a:t>rydych</a:t>
            </a:r>
            <a:r>
              <a:rPr lang="en-GB" b="1" dirty="0"/>
              <a:t> </a:t>
            </a:r>
            <a:r>
              <a:rPr lang="en-GB" b="1" dirty="0" err="1"/>
              <a:t>chi'n</a:t>
            </a:r>
            <a:r>
              <a:rPr lang="en-GB" b="1" dirty="0"/>
              <a:t> </a:t>
            </a:r>
            <a:r>
              <a:rPr lang="en-GB" b="1" dirty="0" err="1"/>
              <a:t>dangos</a:t>
            </a:r>
            <a:r>
              <a:rPr lang="en-GB" b="1" dirty="0"/>
              <a:t> </a:t>
            </a:r>
            <a:r>
              <a:rPr lang="en-GB" b="1" dirty="0" err="1"/>
              <a:t>eich</a:t>
            </a:r>
            <a:r>
              <a:rPr lang="en-GB" b="1" dirty="0"/>
              <a:t> </a:t>
            </a:r>
            <a:r>
              <a:rPr lang="en-GB" b="1" dirty="0" err="1"/>
              <a:t>dealltwriaeth</a:t>
            </a:r>
            <a:r>
              <a:rPr lang="en-GB" b="1" dirty="0"/>
              <a:t> o </a:t>
            </a:r>
            <a:r>
              <a:rPr lang="en-GB" b="1" dirty="0" err="1"/>
              <a:t>arfer</a:t>
            </a:r>
            <a:r>
              <a:rPr lang="en-GB" b="1" dirty="0"/>
              <a:t> </a:t>
            </a:r>
            <a:r>
              <a:rPr lang="en-GB" b="1" dirty="0" err="1"/>
              <a:t>cynhwysol</a:t>
            </a:r>
            <a:r>
              <a:rPr lang="en-GB" b="1" dirty="0"/>
              <a:t> </a:t>
            </a:r>
            <a:r>
              <a:rPr lang="en-GB" b="1" dirty="0" err="1"/>
              <a:t>wrth</a:t>
            </a:r>
            <a:r>
              <a:rPr lang="en-GB" b="1" dirty="0"/>
              <a:t> </a:t>
            </a:r>
            <a:r>
              <a:rPr lang="en-GB" b="1" dirty="0" err="1"/>
              <a:t>ddiwallu'r</a:t>
            </a:r>
            <a:r>
              <a:rPr lang="en-GB" b="1" dirty="0"/>
              <a:t> Angen </a:t>
            </a:r>
            <a:r>
              <a:rPr lang="en-GB" b="1" dirty="0" err="1"/>
              <a:t>Dysgu</a:t>
            </a:r>
            <a:r>
              <a:rPr lang="en-GB" b="1" dirty="0"/>
              <a:t> </a:t>
            </a:r>
            <a:r>
              <a:rPr lang="en-GB" b="1" dirty="0" err="1"/>
              <a:t>Ychwanegol</a:t>
            </a:r>
            <a:r>
              <a:rPr lang="en-GB" b="1" dirty="0"/>
              <a:t> (ADY) </a:t>
            </a:r>
            <a:r>
              <a:rPr lang="en-GB" b="1" dirty="0" err="1"/>
              <a:t>penodol</a:t>
            </a:r>
            <a:r>
              <a:rPr lang="en-GB" b="1" dirty="0"/>
              <a:t> a </a:t>
            </a:r>
            <a:r>
              <a:rPr lang="en-GB" b="1" dirty="0" err="1"/>
              <a:t>nodir</a:t>
            </a:r>
            <a:r>
              <a:rPr lang="en-GB" b="1" dirty="0"/>
              <a:t> </a:t>
            </a:r>
            <a:r>
              <a:rPr lang="en-GB" b="1" dirty="0" err="1"/>
              <a:t>ar</a:t>
            </a:r>
            <a:r>
              <a:rPr lang="en-GB" b="1" dirty="0"/>
              <a:t> </a:t>
            </a:r>
            <a:r>
              <a:rPr lang="en-GB" b="1" dirty="0" err="1"/>
              <a:t>eich</a:t>
            </a:r>
            <a:r>
              <a:rPr lang="en-GB" b="1" dirty="0"/>
              <a:t> poster </a:t>
            </a:r>
            <a:endParaRPr lang="en-GB" dirty="0"/>
          </a:p>
          <a:p>
            <a:r>
              <a:rPr lang="en-GB" dirty="0"/>
              <a:t> 50% (3 </a:t>
            </a:r>
            <a:r>
              <a:rPr lang="en-GB" dirty="0" err="1"/>
              <a:t>munud</a:t>
            </a:r>
            <a:r>
              <a:rPr lang="en-GB" dirty="0"/>
              <a:t>) </a:t>
            </a:r>
          </a:p>
          <a:p>
            <a:endParaRPr lang="en-GB" dirty="0"/>
          </a:p>
        </p:txBody>
      </p:sp>
      <p:sp>
        <p:nvSpPr>
          <p:cNvPr id="4" name="Content Placeholder 3">
            <a:extLst>
              <a:ext uri="{FF2B5EF4-FFF2-40B4-BE49-F238E27FC236}">
                <a16:creationId xmlns:a16="http://schemas.microsoft.com/office/drawing/2014/main" id="{7D19D0E9-11FA-BF99-11C0-C9DF5557F30D}"/>
              </a:ext>
            </a:extLst>
          </p:cNvPr>
          <p:cNvSpPr>
            <a:spLocks noGrp="1"/>
          </p:cNvSpPr>
          <p:nvPr>
            <p:ph sz="half" idx="2"/>
          </p:nvPr>
        </p:nvSpPr>
        <p:spPr/>
        <p:txBody>
          <a:bodyPr/>
          <a:lstStyle/>
          <a:p>
            <a:pPr marL="457200" algn="just"/>
            <a:r>
              <a:rPr lang="en-GB" b="1" i="1" dirty="0">
                <a:solidFill>
                  <a:schemeClr val="accent1">
                    <a:lumMod val="75000"/>
                  </a:schemeClr>
                </a:solidFill>
                <a:ea typeface="Times New Roman" panose="02020603050405020304" pitchFamily="18" charset="0"/>
              </a:rPr>
              <a:t>Video Presentation </a:t>
            </a:r>
            <a:r>
              <a:rPr lang="en-GB" b="1" i="1" dirty="0">
                <a:solidFill>
                  <a:schemeClr val="accent1">
                    <a:lumMod val="75000"/>
                  </a:schemeClr>
                </a:solidFill>
              </a:rPr>
              <a:t>in which you demonstrate your understanding of inclusive practice in meeting the specific Additional Learning Need (ALN) identified on your poster </a:t>
            </a:r>
          </a:p>
          <a:p>
            <a:pPr marL="685800" indent="-457200" algn="just"/>
            <a:r>
              <a:rPr lang="en-GB" i="1" dirty="0">
                <a:solidFill>
                  <a:schemeClr val="accent1">
                    <a:lumMod val="75000"/>
                  </a:schemeClr>
                </a:solidFill>
                <a:ea typeface="Times New Roman" panose="02020603050405020304" pitchFamily="18" charset="0"/>
              </a:rPr>
              <a:t>  </a:t>
            </a:r>
            <a:r>
              <a:rPr lang="en-GB" b="1" i="1" dirty="0">
                <a:solidFill>
                  <a:schemeClr val="accent1">
                    <a:lumMod val="75000"/>
                  </a:schemeClr>
                </a:solidFill>
                <a:ea typeface="Times New Roman" panose="02020603050405020304" pitchFamily="18" charset="0"/>
              </a:rPr>
              <a:t>50% (3 minutes) </a:t>
            </a:r>
            <a:endParaRPr lang="en-GB" b="1" dirty="0"/>
          </a:p>
          <a:p>
            <a:pPr marL="0" indent="0">
              <a:buNone/>
            </a:pPr>
            <a:endParaRPr lang="en-GB" dirty="0"/>
          </a:p>
        </p:txBody>
      </p:sp>
    </p:spTree>
    <p:extLst>
      <p:ext uri="{BB962C8B-B14F-4D97-AF65-F5344CB8AC3E}">
        <p14:creationId xmlns:p14="http://schemas.microsoft.com/office/powerpoint/2010/main" val="179644826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C84DB1-61B5-3F87-2F80-412B26DC67B5}"/>
              </a:ext>
            </a:extLst>
          </p:cNvPr>
          <p:cNvSpPr>
            <a:spLocks noGrp="1"/>
          </p:cNvSpPr>
          <p:nvPr>
            <p:ph type="title"/>
          </p:nvPr>
        </p:nvSpPr>
        <p:spPr/>
        <p:txBody>
          <a:bodyPr>
            <a:normAutofit fontScale="90000"/>
          </a:bodyPr>
          <a:lstStyle/>
          <a:p>
            <a:pPr algn="ctr"/>
            <a:br>
              <a:rPr lang="en-GB" sz="3600" b="1" dirty="0"/>
            </a:br>
            <a:r>
              <a:rPr lang="en-GB" sz="3600" b="1" dirty="0"/>
              <a:t>Elfen 3 - </a:t>
            </a:r>
            <a:r>
              <a:rPr lang="en-GB" sz="3600" dirty="0">
                <a:latin typeface="+mn-lt"/>
              </a:rPr>
              <a:t>Yn </a:t>
            </a:r>
            <a:r>
              <a:rPr lang="en-GB" sz="3600" dirty="0" err="1">
                <a:latin typeface="+mn-lt"/>
              </a:rPr>
              <a:t>eich</a:t>
            </a:r>
            <a:r>
              <a:rPr lang="en-GB" sz="3600" dirty="0">
                <a:latin typeface="+mn-lt"/>
              </a:rPr>
              <a:t> </a:t>
            </a:r>
            <a:r>
              <a:rPr lang="en-GB" sz="3600" dirty="0" err="1">
                <a:latin typeface="+mn-lt"/>
              </a:rPr>
              <a:t>cyflwyniad</a:t>
            </a:r>
            <a:r>
              <a:rPr lang="en-GB" sz="3600" dirty="0">
                <a:latin typeface="+mn-lt"/>
              </a:rPr>
              <a:t> </a:t>
            </a:r>
            <a:r>
              <a:rPr lang="en-GB" sz="3600" dirty="0" err="1">
                <a:latin typeface="+mn-lt"/>
              </a:rPr>
              <a:t>bydd</a:t>
            </a:r>
            <a:r>
              <a:rPr lang="en-GB" sz="3600" dirty="0">
                <a:latin typeface="+mn-lt"/>
              </a:rPr>
              <a:t> </a:t>
            </a:r>
            <a:r>
              <a:rPr lang="en-GB" sz="3600" dirty="0" err="1">
                <a:latin typeface="+mn-lt"/>
              </a:rPr>
              <a:t>angen</a:t>
            </a:r>
            <a:r>
              <a:rPr lang="en-GB" sz="3600" dirty="0">
                <a:latin typeface="+mn-lt"/>
              </a:rPr>
              <a:t> </a:t>
            </a:r>
            <a:r>
              <a:rPr lang="en-GB" sz="3600" dirty="0" err="1">
                <a:latin typeface="+mn-lt"/>
              </a:rPr>
              <a:t>i</a:t>
            </a:r>
            <a:r>
              <a:rPr lang="en-GB" sz="3600" dirty="0">
                <a:latin typeface="+mn-lt"/>
              </a:rPr>
              <a:t> chi:</a:t>
            </a:r>
            <a:br>
              <a:rPr lang="en-GB" sz="3600" b="1" dirty="0"/>
            </a:br>
            <a:r>
              <a:rPr lang="en-GB" sz="3600" b="1" i="1" dirty="0">
                <a:solidFill>
                  <a:schemeClr val="accent1">
                    <a:lumMod val="75000"/>
                  </a:schemeClr>
                </a:solidFill>
              </a:rPr>
              <a:t>Element 3 - In your presentation, you will need to:</a:t>
            </a:r>
            <a:br>
              <a:rPr lang="en-GB" sz="3600" i="1" dirty="0">
                <a:solidFill>
                  <a:schemeClr val="accent1">
                    <a:lumMod val="75000"/>
                  </a:schemeClr>
                </a:solidFill>
              </a:rPr>
            </a:br>
            <a:endParaRPr lang="en-GB" sz="3600" b="1" i="1" dirty="0">
              <a:solidFill>
                <a:schemeClr val="accent1">
                  <a:lumMod val="75000"/>
                </a:schemeClr>
              </a:solidFill>
            </a:endParaRPr>
          </a:p>
        </p:txBody>
      </p:sp>
      <p:sp>
        <p:nvSpPr>
          <p:cNvPr id="3" name="Content Placeholder 2">
            <a:extLst>
              <a:ext uri="{FF2B5EF4-FFF2-40B4-BE49-F238E27FC236}">
                <a16:creationId xmlns:a16="http://schemas.microsoft.com/office/drawing/2014/main" id="{33926C70-98FB-6437-8D0F-91EB151B0C04}"/>
              </a:ext>
            </a:extLst>
          </p:cNvPr>
          <p:cNvSpPr>
            <a:spLocks noGrp="1"/>
          </p:cNvSpPr>
          <p:nvPr>
            <p:ph sz="half" idx="1"/>
          </p:nvPr>
        </p:nvSpPr>
        <p:spPr/>
        <p:txBody>
          <a:bodyPr>
            <a:normAutofit fontScale="47500" lnSpcReduction="20000"/>
          </a:bodyPr>
          <a:lstStyle/>
          <a:p>
            <a:pPr lvl="0"/>
            <a:r>
              <a:rPr lang="it-IT" sz="2900" dirty="0"/>
              <a:t>Nodi </a:t>
            </a:r>
            <a:r>
              <a:rPr lang="it-IT" sz="2900" dirty="0" err="1"/>
              <a:t>ac</a:t>
            </a:r>
            <a:r>
              <a:rPr lang="it-IT" sz="2900" dirty="0"/>
              <a:t> </a:t>
            </a:r>
            <a:r>
              <a:rPr lang="it-IT" sz="2900" dirty="0" err="1"/>
              <a:t>esbonio</a:t>
            </a:r>
            <a:r>
              <a:rPr lang="it-IT" sz="2900" dirty="0"/>
              <a:t> </a:t>
            </a:r>
            <a:r>
              <a:rPr lang="it-IT" sz="2900" b="1" dirty="0"/>
              <a:t>un </a:t>
            </a:r>
            <a:r>
              <a:rPr lang="it-IT" sz="2900" b="1" dirty="0" err="1"/>
              <a:t>angen</a:t>
            </a:r>
            <a:r>
              <a:rPr lang="it-IT" sz="2900" b="1" dirty="0"/>
              <a:t> </a:t>
            </a:r>
            <a:r>
              <a:rPr lang="it-IT" sz="2900" b="1" dirty="0" err="1"/>
              <a:t>dysgu</a:t>
            </a:r>
            <a:r>
              <a:rPr lang="it-IT" sz="2900" b="1" dirty="0"/>
              <a:t> </a:t>
            </a:r>
            <a:r>
              <a:rPr lang="it-IT" sz="2900" b="1" dirty="0" err="1"/>
              <a:t>ychwanegol</a:t>
            </a:r>
            <a:endParaRPr lang="en-GB" sz="2900" b="1" dirty="0"/>
          </a:p>
          <a:p>
            <a:pPr lvl="0"/>
            <a:r>
              <a:rPr lang="en-GB" sz="2900" dirty="0" err="1"/>
              <a:t>Darparu</a:t>
            </a:r>
            <a:r>
              <a:rPr lang="en-GB" sz="2900" dirty="0"/>
              <a:t> </a:t>
            </a:r>
            <a:r>
              <a:rPr lang="en-GB" sz="2900" dirty="0" err="1"/>
              <a:t>diffiniad</a:t>
            </a:r>
            <a:r>
              <a:rPr lang="en-GB" sz="2900" dirty="0"/>
              <a:t> </a:t>
            </a:r>
            <a:r>
              <a:rPr lang="en-GB" sz="2900" dirty="0" err="1"/>
              <a:t>clir</a:t>
            </a:r>
            <a:endParaRPr lang="en-GB" sz="2900" dirty="0"/>
          </a:p>
          <a:p>
            <a:pPr lvl="0"/>
            <a:r>
              <a:rPr lang="en-GB" sz="2900" dirty="0" err="1"/>
              <a:t>Esbonio</a:t>
            </a:r>
            <a:r>
              <a:rPr lang="en-GB" sz="2900" dirty="0"/>
              <a:t> </a:t>
            </a:r>
            <a:r>
              <a:rPr lang="en-GB" sz="2900" dirty="0" err="1"/>
              <a:t>sut</a:t>
            </a:r>
            <a:r>
              <a:rPr lang="en-GB" sz="2900" dirty="0"/>
              <a:t> </a:t>
            </a:r>
            <a:r>
              <a:rPr lang="en-GB" sz="2900" dirty="0" err="1"/>
              <a:t>mae'r</a:t>
            </a:r>
            <a:r>
              <a:rPr lang="en-GB" sz="2900" dirty="0"/>
              <a:t> </a:t>
            </a:r>
            <a:r>
              <a:rPr lang="en-GB" sz="2900" dirty="0" err="1"/>
              <a:t>angen</a:t>
            </a:r>
            <a:r>
              <a:rPr lang="en-GB" sz="2900" dirty="0"/>
              <a:t> </a:t>
            </a:r>
            <a:r>
              <a:rPr lang="en-GB" sz="2900" dirty="0" err="1"/>
              <a:t>dysgu</a:t>
            </a:r>
            <a:r>
              <a:rPr lang="en-GB" sz="2900" dirty="0"/>
              <a:t> </a:t>
            </a:r>
            <a:r>
              <a:rPr lang="en-GB" sz="2900" dirty="0" err="1"/>
              <a:t>hwn</a:t>
            </a:r>
            <a:r>
              <a:rPr lang="en-GB" sz="2900" dirty="0"/>
              <a:t> </a:t>
            </a:r>
            <a:r>
              <a:rPr lang="en-GB" sz="2900" dirty="0" err="1"/>
              <a:t>yn</a:t>
            </a:r>
            <a:r>
              <a:rPr lang="en-GB" sz="2900" dirty="0"/>
              <a:t> </a:t>
            </a:r>
            <a:r>
              <a:rPr lang="en-GB" sz="2900" dirty="0" err="1"/>
              <a:t>cyflwyno</a:t>
            </a:r>
            <a:r>
              <a:rPr lang="en-GB" sz="2900" dirty="0"/>
              <a:t> </a:t>
            </a:r>
            <a:r>
              <a:rPr lang="en-GB" sz="2900" dirty="0" err="1"/>
              <a:t>mewn</a:t>
            </a:r>
            <a:r>
              <a:rPr lang="en-GB" sz="2900" dirty="0"/>
              <a:t> </a:t>
            </a:r>
            <a:r>
              <a:rPr lang="en-GB" sz="2900" dirty="0" err="1"/>
              <a:t>lleoliad</a:t>
            </a:r>
            <a:r>
              <a:rPr lang="en-GB" sz="2900" dirty="0"/>
              <a:t> </a:t>
            </a:r>
            <a:r>
              <a:rPr lang="en-GB" sz="2900" dirty="0" err="1"/>
              <a:t>ystafell</a:t>
            </a:r>
            <a:r>
              <a:rPr lang="en-GB" sz="2900" dirty="0"/>
              <a:t> </a:t>
            </a:r>
            <a:r>
              <a:rPr lang="en-GB" sz="2900" dirty="0" err="1"/>
              <a:t>ddosbarth</a:t>
            </a:r>
            <a:endParaRPr lang="en-GB" sz="2900" dirty="0"/>
          </a:p>
          <a:p>
            <a:pPr lvl="0"/>
            <a:r>
              <a:rPr lang="en-GB" sz="2900" dirty="0" err="1"/>
              <a:t>Disgrifio</a:t>
            </a:r>
            <a:r>
              <a:rPr lang="en-GB" sz="2900" dirty="0"/>
              <a:t> </a:t>
            </a:r>
            <a:r>
              <a:rPr lang="en-GB" sz="2900" dirty="0" err="1"/>
              <a:t>nodweddion</a:t>
            </a:r>
            <a:r>
              <a:rPr lang="en-GB" sz="2900" dirty="0"/>
              <a:t> neu </a:t>
            </a:r>
            <a:r>
              <a:rPr lang="en-GB" sz="2900" dirty="0" err="1"/>
              <a:t>ymddygiadau</a:t>
            </a:r>
            <a:r>
              <a:rPr lang="en-GB" sz="2900" dirty="0"/>
              <a:t> </a:t>
            </a:r>
            <a:r>
              <a:rPr lang="en-GB" sz="2900" dirty="0" err="1"/>
              <a:t>cyffredin</a:t>
            </a:r>
            <a:endParaRPr lang="en-GB" sz="2900" dirty="0"/>
          </a:p>
          <a:p>
            <a:pPr lvl="0"/>
            <a:r>
              <a:rPr lang="en-GB" sz="2900" dirty="0" err="1"/>
              <a:t>Ystyriwch</a:t>
            </a:r>
            <a:r>
              <a:rPr lang="en-GB" sz="2900" dirty="0"/>
              <a:t> </a:t>
            </a:r>
            <a:r>
              <a:rPr lang="en-GB" sz="2900" dirty="0" err="1"/>
              <a:t>sut</a:t>
            </a:r>
            <a:r>
              <a:rPr lang="en-GB" sz="2900" dirty="0"/>
              <a:t> y gall </a:t>
            </a:r>
            <a:r>
              <a:rPr lang="en-GB" sz="2900" dirty="0" err="1"/>
              <a:t>effeithio</a:t>
            </a:r>
            <a:r>
              <a:rPr lang="en-GB" sz="2900" dirty="0"/>
              <a:t> </a:t>
            </a:r>
            <a:r>
              <a:rPr lang="en-GB" sz="2900" dirty="0" err="1"/>
              <a:t>ar</a:t>
            </a:r>
            <a:r>
              <a:rPr lang="en-GB" sz="2900" dirty="0"/>
              <a:t> </a:t>
            </a:r>
            <a:r>
              <a:rPr lang="en-GB" sz="2900" dirty="0" err="1"/>
              <a:t>ddysgu</a:t>
            </a:r>
            <a:r>
              <a:rPr lang="en-GB" sz="2900" dirty="0"/>
              <a:t>, </a:t>
            </a:r>
            <a:r>
              <a:rPr lang="en-GB" sz="2900" dirty="0" err="1"/>
              <a:t>ymgysylltu</a:t>
            </a:r>
            <a:r>
              <a:rPr lang="en-GB" sz="2900" dirty="0"/>
              <a:t> a </a:t>
            </a:r>
            <a:r>
              <a:rPr lang="en-GB" sz="2900" dirty="0" err="1"/>
              <a:t>chyfranogiad</a:t>
            </a:r>
            <a:endParaRPr lang="en-GB" sz="2900" dirty="0"/>
          </a:p>
          <a:p>
            <a:pPr lvl="0"/>
            <a:r>
              <a:rPr lang="en-GB" sz="2900" dirty="0" err="1"/>
              <a:t>Trafod</a:t>
            </a:r>
            <a:r>
              <a:rPr lang="en-GB" sz="2900" dirty="0"/>
              <a:t> </a:t>
            </a:r>
            <a:r>
              <a:rPr lang="en-GB" sz="2900" dirty="0" err="1"/>
              <a:t>arferion</a:t>
            </a:r>
            <a:r>
              <a:rPr lang="en-GB" sz="2900" dirty="0"/>
              <a:t> </a:t>
            </a:r>
            <a:r>
              <a:rPr lang="en-GB" sz="2900" dirty="0" err="1"/>
              <a:t>addysgu</a:t>
            </a:r>
            <a:r>
              <a:rPr lang="en-GB" sz="2900" dirty="0"/>
              <a:t> </a:t>
            </a:r>
            <a:r>
              <a:rPr lang="en-GB" sz="2900" dirty="0" err="1"/>
              <a:t>cynhwysol</a:t>
            </a:r>
            <a:r>
              <a:rPr lang="en-GB" sz="2900" dirty="0"/>
              <a:t> </a:t>
            </a:r>
            <a:r>
              <a:rPr lang="en-GB" sz="2900" dirty="0" err="1"/>
              <a:t>i</a:t>
            </a:r>
            <a:r>
              <a:rPr lang="en-GB" sz="2900" dirty="0"/>
              <a:t> </a:t>
            </a:r>
            <a:r>
              <a:rPr lang="en-GB" sz="2900" dirty="0" err="1"/>
              <a:t>gefnogi'r</a:t>
            </a:r>
            <a:r>
              <a:rPr lang="en-GB" sz="2900" dirty="0"/>
              <a:t> </a:t>
            </a:r>
            <a:r>
              <a:rPr lang="en-GB" sz="2900" dirty="0" err="1"/>
              <a:t>dysgwr</a:t>
            </a:r>
            <a:endParaRPr lang="en-GB" sz="2900" dirty="0"/>
          </a:p>
          <a:p>
            <a:pPr lvl="0"/>
            <a:r>
              <a:rPr lang="en-GB" sz="2900" dirty="0" err="1"/>
              <a:t>Amlinellu</a:t>
            </a:r>
            <a:r>
              <a:rPr lang="en-GB" sz="2900" dirty="0"/>
              <a:t> </a:t>
            </a:r>
            <a:r>
              <a:rPr lang="en-GB" sz="2900" dirty="0" err="1"/>
              <a:t>strategaethau</a:t>
            </a:r>
            <a:r>
              <a:rPr lang="en-GB" sz="2900" dirty="0"/>
              <a:t> a </a:t>
            </a:r>
            <a:r>
              <a:rPr lang="en-GB" sz="2900" dirty="0" err="1"/>
              <a:t>dulliau</a:t>
            </a:r>
            <a:r>
              <a:rPr lang="en-GB" sz="2900" dirty="0"/>
              <a:t> </a:t>
            </a:r>
            <a:r>
              <a:rPr lang="en-GB" sz="2900" dirty="0" err="1"/>
              <a:t>effeithiol</a:t>
            </a:r>
            <a:endParaRPr lang="en-GB" sz="2900" dirty="0"/>
          </a:p>
          <a:p>
            <a:pPr lvl="0"/>
            <a:r>
              <a:rPr lang="en-GB" sz="2900" dirty="0" err="1"/>
              <a:t>Esbonio</a:t>
            </a:r>
            <a:r>
              <a:rPr lang="en-GB" sz="2900" dirty="0"/>
              <a:t> </a:t>
            </a:r>
            <a:r>
              <a:rPr lang="en-GB" sz="2900" dirty="0" err="1"/>
              <a:t>sut</a:t>
            </a:r>
            <a:r>
              <a:rPr lang="en-GB" sz="2900" dirty="0"/>
              <a:t> </a:t>
            </a:r>
            <a:r>
              <a:rPr lang="en-GB" sz="2900" dirty="0" err="1"/>
              <a:t>mae'r</a:t>
            </a:r>
            <a:r>
              <a:rPr lang="en-GB" sz="2900" dirty="0"/>
              <a:t> </a:t>
            </a:r>
            <a:r>
              <a:rPr lang="en-GB" sz="2900" dirty="0" err="1"/>
              <a:t>rhain</a:t>
            </a:r>
            <a:r>
              <a:rPr lang="en-GB" sz="2900" dirty="0"/>
              <a:t> </a:t>
            </a:r>
            <a:r>
              <a:rPr lang="en-GB" sz="2900" dirty="0" err="1"/>
              <a:t>yn</a:t>
            </a:r>
            <a:r>
              <a:rPr lang="en-GB" sz="2900" dirty="0"/>
              <a:t> </a:t>
            </a:r>
            <a:r>
              <a:rPr lang="en-GB" sz="2900" dirty="0" err="1"/>
              <a:t>cefnogi</a:t>
            </a:r>
            <a:r>
              <a:rPr lang="en-GB" sz="2900" dirty="0"/>
              <a:t> </a:t>
            </a:r>
            <a:r>
              <a:rPr lang="en-GB" sz="2900" dirty="0" err="1"/>
              <a:t>mynediad</a:t>
            </a:r>
            <a:r>
              <a:rPr lang="en-GB" sz="2900" dirty="0"/>
              <a:t> at </a:t>
            </a:r>
            <a:r>
              <a:rPr lang="en-GB" sz="2900" dirty="0" err="1"/>
              <a:t>ddysgu</a:t>
            </a:r>
            <a:r>
              <a:rPr lang="en-GB" sz="2900" dirty="0"/>
              <a:t> ac </a:t>
            </a:r>
            <a:r>
              <a:rPr lang="en-GB" sz="2900" dirty="0" err="1"/>
              <a:t>yn</a:t>
            </a:r>
            <a:r>
              <a:rPr lang="en-GB" sz="2900" dirty="0"/>
              <a:t> </a:t>
            </a:r>
            <a:r>
              <a:rPr lang="en-GB" sz="2900" dirty="0" err="1"/>
              <a:t>hyrwyddo</a:t>
            </a:r>
            <a:r>
              <a:rPr lang="en-GB" sz="2900" dirty="0"/>
              <a:t> </a:t>
            </a:r>
            <a:r>
              <a:rPr lang="en-GB" sz="2900" dirty="0" err="1"/>
              <a:t>cynhwysiant</a:t>
            </a:r>
            <a:endParaRPr lang="en-GB" sz="2900" dirty="0"/>
          </a:p>
          <a:p>
            <a:pPr lvl="0"/>
            <a:r>
              <a:rPr lang="en-GB" sz="2900" dirty="0" err="1"/>
              <a:t>Ystyried</a:t>
            </a:r>
            <a:r>
              <a:rPr lang="en-GB" sz="2900" dirty="0"/>
              <a:t> </a:t>
            </a:r>
            <a:r>
              <a:rPr lang="en-GB" sz="2900" dirty="0" err="1"/>
              <a:t>rôl</a:t>
            </a:r>
            <a:r>
              <a:rPr lang="en-GB" sz="2900" dirty="0"/>
              <a:t> yr </a:t>
            </a:r>
            <a:r>
              <a:rPr lang="en-GB" sz="2900" dirty="0" err="1"/>
              <a:t>athro</a:t>
            </a:r>
            <a:r>
              <a:rPr lang="en-GB" sz="2900" dirty="0"/>
              <a:t>, staff </a:t>
            </a:r>
            <a:r>
              <a:rPr lang="en-GB" sz="2900" dirty="0" err="1"/>
              <a:t>cymorth</a:t>
            </a:r>
            <a:r>
              <a:rPr lang="en-GB" sz="2900" dirty="0"/>
              <a:t> </a:t>
            </a:r>
            <a:r>
              <a:rPr lang="en-GB" sz="2900" dirty="0" err="1"/>
              <a:t>a'r</a:t>
            </a:r>
            <a:r>
              <a:rPr lang="en-GB" sz="2900" dirty="0"/>
              <a:t> </a:t>
            </a:r>
            <a:r>
              <a:rPr lang="en-GB" sz="2900" dirty="0" err="1"/>
              <a:t>amgylchedd</a:t>
            </a:r>
            <a:r>
              <a:rPr lang="en-GB" sz="2900" dirty="0"/>
              <a:t> </a:t>
            </a:r>
            <a:r>
              <a:rPr lang="en-GB" sz="2900" dirty="0" err="1"/>
              <a:t>dysgu</a:t>
            </a:r>
            <a:endParaRPr lang="en-GB" sz="2900" dirty="0"/>
          </a:p>
          <a:p>
            <a:pPr lvl="0"/>
            <a:r>
              <a:rPr lang="en-GB" sz="2900" dirty="0" err="1"/>
              <a:t>Cynnwys</a:t>
            </a:r>
            <a:r>
              <a:rPr lang="en-GB" sz="2900" dirty="0"/>
              <a:t> </a:t>
            </a:r>
            <a:r>
              <a:rPr lang="en-GB" sz="2900" dirty="0" err="1"/>
              <a:t>cyfeiriadau</a:t>
            </a:r>
            <a:r>
              <a:rPr lang="en-GB" sz="2900" dirty="0"/>
              <a:t> </a:t>
            </a:r>
            <a:r>
              <a:rPr lang="en-GB" sz="2900" dirty="0" err="1"/>
              <a:t>perthnasol</a:t>
            </a:r>
            <a:r>
              <a:rPr lang="en-GB" sz="2900" dirty="0"/>
              <a:t> at </a:t>
            </a:r>
            <a:r>
              <a:rPr lang="en-GB" sz="2900" b="1" dirty="0" err="1"/>
              <a:t>theori</a:t>
            </a:r>
            <a:r>
              <a:rPr lang="en-GB" sz="2900" b="1" dirty="0"/>
              <a:t> </a:t>
            </a:r>
            <a:r>
              <a:rPr lang="en-GB" sz="2900" b="1" dirty="0" err="1"/>
              <a:t>addysgol</a:t>
            </a:r>
            <a:r>
              <a:rPr lang="en-GB" sz="2900" b="1" dirty="0"/>
              <a:t>, </a:t>
            </a:r>
            <a:r>
              <a:rPr lang="en-GB" sz="2900" b="1" dirty="0" err="1"/>
              <a:t>deddfwriaeth</a:t>
            </a:r>
            <a:r>
              <a:rPr lang="en-GB" sz="2900" b="1" dirty="0"/>
              <a:t> </a:t>
            </a:r>
            <a:r>
              <a:rPr lang="en-GB" sz="2900" dirty="0"/>
              <a:t>a </a:t>
            </a:r>
            <a:r>
              <a:rPr lang="en-GB" sz="2900" dirty="0" err="1"/>
              <a:t>fframweithiau</a:t>
            </a:r>
            <a:r>
              <a:rPr lang="en-GB" sz="2900" dirty="0"/>
              <a:t> (</a:t>
            </a:r>
            <a:r>
              <a:rPr lang="en-GB" sz="2900" dirty="0" err="1"/>
              <a:t>e.e.</a:t>
            </a:r>
            <a:r>
              <a:rPr lang="en-GB" sz="2900" dirty="0"/>
              <a:t> Cod </a:t>
            </a:r>
            <a:r>
              <a:rPr lang="en-GB" sz="2900" dirty="0" err="1"/>
              <a:t>Ymarfer</a:t>
            </a:r>
            <a:r>
              <a:rPr lang="en-GB" sz="2900" dirty="0"/>
              <a:t> ADY) ac </a:t>
            </a:r>
            <a:r>
              <a:rPr lang="en-GB" sz="2900" b="1" dirty="0" err="1"/>
              <a:t>ymchwil</a:t>
            </a:r>
            <a:r>
              <a:rPr lang="en-GB" sz="2900" b="1" dirty="0"/>
              <a:t> </a:t>
            </a:r>
            <a:r>
              <a:rPr lang="en-GB" sz="2900" b="1" dirty="0" err="1"/>
              <a:t>bersonol</a:t>
            </a:r>
            <a:r>
              <a:rPr lang="en-GB" sz="2900" b="1" dirty="0"/>
              <a:t> </a:t>
            </a:r>
            <a:r>
              <a:rPr lang="en-GB" sz="2900" dirty="0" err="1"/>
              <a:t>i</a:t>
            </a:r>
            <a:r>
              <a:rPr lang="en-GB" sz="2900" dirty="0"/>
              <a:t> </a:t>
            </a:r>
            <a:r>
              <a:rPr lang="en-GB" sz="2900" dirty="0" err="1"/>
              <a:t>gefnogi</a:t>
            </a:r>
            <a:r>
              <a:rPr lang="en-GB" sz="2900" dirty="0"/>
              <a:t> </a:t>
            </a:r>
            <a:r>
              <a:rPr lang="en-GB" sz="2900" dirty="0" err="1"/>
              <a:t>eich</a:t>
            </a:r>
            <a:r>
              <a:rPr lang="en-GB" sz="2900" dirty="0"/>
              <a:t> </a:t>
            </a:r>
            <a:r>
              <a:rPr lang="en-GB" sz="2900" dirty="0" err="1"/>
              <a:t>pwyntiau</a:t>
            </a:r>
            <a:endParaRPr lang="en-GB" sz="2900" dirty="0"/>
          </a:p>
          <a:p>
            <a:pPr marL="0" indent="0">
              <a:buNone/>
            </a:pPr>
            <a:endParaRPr lang="en-GB" dirty="0"/>
          </a:p>
        </p:txBody>
      </p:sp>
      <p:sp>
        <p:nvSpPr>
          <p:cNvPr id="4" name="Content Placeholder 3">
            <a:extLst>
              <a:ext uri="{FF2B5EF4-FFF2-40B4-BE49-F238E27FC236}">
                <a16:creationId xmlns:a16="http://schemas.microsoft.com/office/drawing/2014/main" id="{1BF0EF0F-D152-47FA-584A-49C735158DD1}"/>
              </a:ext>
            </a:extLst>
          </p:cNvPr>
          <p:cNvSpPr>
            <a:spLocks noGrp="1"/>
          </p:cNvSpPr>
          <p:nvPr>
            <p:ph sz="half" idx="2"/>
          </p:nvPr>
        </p:nvSpPr>
        <p:spPr/>
        <p:txBody>
          <a:bodyPr>
            <a:normAutofit fontScale="47500" lnSpcReduction="20000"/>
          </a:bodyPr>
          <a:lstStyle/>
          <a:p>
            <a:pPr fontAlgn="base"/>
            <a:r>
              <a:rPr lang="en-GB" sz="2900" i="1" dirty="0">
                <a:solidFill>
                  <a:schemeClr val="accent1">
                    <a:lumMod val="75000"/>
                  </a:schemeClr>
                </a:solidFill>
              </a:rPr>
              <a:t>Identify and explain </a:t>
            </a:r>
            <a:r>
              <a:rPr lang="en-GB" sz="2900" b="1" i="1" dirty="0">
                <a:solidFill>
                  <a:schemeClr val="accent1">
                    <a:lumMod val="75000"/>
                  </a:schemeClr>
                </a:solidFill>
              </a:rPr>
              <a:t>one additional learning need</a:t>
            </a:r>
          </a:p>
          <a:p>
            <a:pPr fontAlgn="base"/>
            <a:r>
              <a:rPr lang="en-GB" sz="2900" i="1" dirty="0">
                <a:solidFill>
                  <a:schemeClr val="accent1">
                    <a:lumMod val="75000"/>
                  </a:schemeClr>
                </a:solidFill>
              </a:rPr>
              <a:t>Provide a clear definition</a:t>
            </a:r>
          </a:p>
          <a:p>
            <a:pPr fontAlgn="base"/>
            <a:r>
              <a:rPr lang="en-GB" sz="2900" i="1" dirty="0">
                <a:solidFill>
                  <a:schemeClr val="accent1">
                    <a:lumMod val="75000"/>
                  </a:schemeClr>
                </a:solidFill>
              </a:rPr>
              <a:t>Explain how this learning need presents in a classroom setting</a:t>
            </a:r>
          </a:p>
          <a:p>
            <a:pPr fontAlgn="base"/>
            <a:r>
              <a:rPr lang="en-GB" sz="2900" i="1" dirty="0">
                <a:solidFill>
                  <a:schemeClr val="accent1">
                    <a:lumMod val="75000"/>
                  </a:schemeClr>
                </a:solidFill>
              </a:rPr>
              <a:t>Describe common characteristics or behaviours</a:t>
            </a:r>
          </a:p>
          <a:p>
            <a:pPr fontAlgn="base"/>
            <a:r>
              <a:rPr lang="en-GB" sz="2900" i="1" dirty="0">
                <a:solidFill>
                  <a:schemeClr val="accent1">
                    <a:lumMod val="75000"/>
                  </a:schemeClr>
                </a:solidFill>
              </a:rPr>
              <a:t>Consider how it may impact learning, engagement and participation</a:t>
            </a:r>
          </a:p>
          <a:p>
            <a:pPr fontAlgn="base"/>
            <a:r>
              <a:rPr lang="en-GB" sz="2900" i="1" dirty="0">
                <a:solidFill>
                  <a:schemeClr val="accent1">
                    <a:lumMod val="75000"/>
                  </a:schemeClr>
                </a:solidFill>
              </a:rPr>
              <a:t>Discuss inclusive teaching practices to support the learner</a:t>
            </a:r>
          </a:p>
          <a:p>
            <a:pPr fontAlgn="base"/>
            <a:r>
              <a:rPr lang="en-GB" sz="2900" i="1" dirty="0">
                <a:solidFill>
                  <a:schemeClr val="accent1">
                    <a:lumMod val="75000"/>
                  </a:schemeClr>
                </a:solidFill>
              </a:rPr>
              <a:t>Outline effective strategies and approaches</a:t>
            </a:r>
          </a:p>
          <a:p>
            <a:pPr fontAlgn="base"/>
            <a:r>
              <a:rPr lang="en-GB" sz="2900" i="1" dirty="0">
                <a:solidFill>
                  <a:schemeClr val="accent1">
                    <a:lumMod val="75000"/>
                  </a:schemeClr>
                </a:solidFill>
              </a:rPr>
              <a:t>Explain how these support learners’ access to learning &amp; teaching and promote inclusion</a:t>
            </a:r>
          </a:p>
          <a:p>
            <a:pPr fontAlgn="base"/>
            <a:r>
              <a:rPr lang="en-GB" sz="2900" i="1" dirty="0">
                <a:solidFill>
                  <a:schemeClr val="accent1">
                    <a:lumMod val="75000"/>
                  </a:schemeClr>
                </a:solidFill>
              </a:rPr>
              <a:t>Consider the role of the teacher, support staff and learning environment</a:t>
            </a:r>
          </a:p>
          <a:p>
            <a:pPr fontAlgn="base"/>
            <a:r>
              <a:rPr lang="en-GB" sz="2900" i="1" dirty="0">
                <a:solidFill>
                  <a:schemeClr val="accent1">
                    <a:lumMod val="75000"/>
                  </a:schemeClr>
                </a:solidFill>
              </a:rPr>
              <a:t>Include relevant references to educational </a:t>
            </a:r>
            <a:r>
              <a:rPr lang="en-GB" sz="2900" b="1" i="1" dirty="0">
                <a:solidFill>
                  <a:schemeClr val="accent1">
                    <a:lumMod val="75000"/>
                  </a:schemeClr>
                </a:solidFill>
              </a:rPr>
              <a:t>theory, legislation </a:t>
            </a:r>
            <a:r>
              <a:rPr lang="en-GB" sz="2900" i="1" dirty="0">
                <a:solidFill>
                  <a:schemeClr val="accent1">
                    <a:lumMod val="75000"/>
                  </a:schemeClr>
                </a:solidFill>
              </a:rPr>
              <a:t>and frameworks (e.g. ALN Code of Practice) and </a:t>
            </a:r>
            <a:r>
              <a:rPr lang="en-GB" sz="2900" b="1" i="1" dirty="0">
                <a:solidFill>
                  <a:schemeClr val="accent1">
                    <a:lumMod val="75000"/>
                  </a:schemeClr>
                </a:solidFill>
              </a:rPr>
              <a:t>personal research </a:t>
            </a:r>
            <a:r>
              <a:rPr lang="en-GB" sz="2900" i="1" dirty="0">
                <a:solidFill>
                  <a:schemeClr val="accent1">
                    <a:lumMod val="75000"/>
                  </a:schemeClr>
                </a:solidFill>
              </a:rPr>
              <a:t>to support your points</a:t>
            </a:r>
          </a:p>
          <a:p>
            <a:endParaRPr lang="en-GB" dirty="0"/>
          </a:p>
        </p:txBody>
      </p:sp>
    </p:spTree>
    <p:extLst>
      <p:ext uri="{BB962C8B-B14F-4D97-AF65-F5344CB8AC3E}">
        <p14:creationId xmlns:p14="http://schemas.microsoft.com/office/powerpoint/2010/main" val="12865980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78CF7-6193-4009-B6C9-2F8314CC65EB}"/>
              </a:ext>
            </a:extLst>
          </p:cNvPr>
          <p:cNvSpPr>
            <a:spLocks noGrp="1"/>
          </p:cNvSpPr>
          <p:nvPr>
            <p:ph type="title"/>
          </p:nvPr>
        </p:nvSpPr>
        <p:spPr/>
        <p:txBody>
          <a:bodyPr>
            <a:normAutofit/>
          </a:bodyPr>
          <a:lstStyle/>
          <a:p>
            <a:pPr algn="ctr"/>
            <a:r>
              <a:rPr lang="en-GB" sz="3600" b="1" dirty="0"/>
              <a:t>Elfen 3 </a:t>
            </a:r>
            <a:r>
              <a:rPr lang="en-GB" sz="2200" b="1" dirty="0"/>
              <a:t>(</a:t>
            </a:r>
            <a:r>
              <a:rPr lang="en-GB" sz="2200" b="1" dirty="0" err="1"/>
              <a:t>Gweler</a:t>
            </a:r>
            <a:r>
              <a:rPr lang="en-GB" sz="2200" b="1" dirty="0"/>
              <a:t> </a:t>
            </a:r>
            <a:r>
              <a:rPr lang="en-GB" sz="2200" b="1" dirty="0" err="1"/>
              <a:t>meini</a:t>
            </a:r>
            <a:r>
              <a:rPr lang="en-GB" sz="2200" b="1" dirty="0"/>
              <a:t> </a:t>
            </a:r>
            <a:r>
              <a:rPr lang="en-GB" sz="2200" b="1" dirty="0" err="1"/>
              <a:t>prawf</a:t>
            </a:r>
            <a:r>
              <a:rPr lang="en-GB" sz="2200" b="1" dirty="0"/>
              <a:t> </a:t>
            </a:r>
            <a:r>
              <a:rPr lang="en-GB" sz="2200" b="1" dirty="0" err="1"/>
              <a:t>marcio</a:t>
            </a:r>
            <a:r>
              <a:rPr lang="en-GB" sz="2200" b="1" dirty="0"/>
              <a:t> </a:t>
            </a:r>
            <a:r>
              <a:rPr lang="en-GB" sz="2200" b="1" dirty="0" err="1"/>
              <a:t>generig</a:t>
            </a:r>
            <a:r>
              <a:rPr lang="en-GB" sz="2200" b="1" dirty="0"/>
              <a:t> </a:t>
            </a:r>
            <a:r>
              <a:rPr lang="en-GB" sz="2200" b="1" dirty="0" err="1"/>
              <a:t>llawn</a:t>
            </a:r>
            <a:r>
              <a:rPr lang="en-GB" sz="2200" b="1" dirty="0"/>
              <a:t>)</a:t>
            </a:r>
            <a:br>
              <a:rPr lang="en-GB" sz="2200" b="1" dirty="0">
                <a:solidFill>
                  <a:schemeClr val="accent6">
                    <a:lumMod val="75000"/>
                  </a:schemeClr>
                </a:solidFill>
              </a:rPr>
            </a:br>
            <a:r>
              <a:rPr lang="en-GB" sz="3600" b="1" i="1" dirty="0">
                <a:solidFill>
                  <a:schemeClr val="accent1">
                    <a:lumMod val="75000"/>
                  </a:schemeClr>
                </a:solidFill>
              </a:rPr>
              <a:t>Element 3 </a:t>
            </a:r>
            <a:r>
              <a:rPr lang="en-GB" sz="2000" b="1" i="1" dirty="0">
                <a:solidFill>
                  <a:schemeClr val="accent1">
                    <a:lumMod val="75000"/>
                  </a:schemeClr>
                </a:solidFill>
              </a:rPr>
              <a:t>(See full generic marking criteria)</a:t>
            </a:r>
          </a:p>
        </p:txBody>
      </p:sp>
      <p:sp>
        <p:nvSpPr>
          <p:cNvPr id="3" name="Content Placeholder 2">
            <a:extLst>
              <a:ext uri="{FF2B5EF4-FFF2-40B4-BE49-F238E27FC236}">
                <a16:creationId xmlns:a16="http://schemas.microsoft.com/office/drawing/2014/main" id="{F93C8583-20CB-7FB4-904F-341CCA381F53}"/>
              </a:ext>
            </a:extLst>
          </p:cNvPr>
          <p:cNvSpPr>
            <a:spLocks noGrp="1"/>
          </p:cNvSpPr>
          <p:nvPr>
            <p:ph sz="half" idx="1"/>
          </p:nvPr>
        </p:nvSpPr>
        <p:spPr/>
        <p:txBody>
          <a:bodyPr>
            <a:normAutofit fontScale="47500" lnSpcReduction="20000"/>
          </a:bodyPr>
          <a:lstStyle/>
          <a:p>
            <a:r>
              <a:rPr lang="en-GB" b="1" dirty="0" err="1"/>
              <a:t>Sgiliau</a:t>
            </a:r>
            <a:r>
              <a:rPr lang="en-GB" b="1" dirty="0"/>
              <a:t> </a:t>
            </a:r>
            <a:r>
              <a:rPr lang="en-GB" b="1" dirty="0" err="1"/>
              <a:t>Ymarferol</a:t>
            </a:r>
            <a:endParaRPr lang="en-GB" dirty="0"/>
          </a:p>
          <a:p>
            <a:pPr lvl="0"/>
            <a:r>
              <a:rPr lang="en-GB" dirty="0" err="1"/>
              <a:t>Ar</a:t>
            </a:r>
            <a:r>
              <a:rPr lang="en-GB" dirty="0"/>
              <a:t> </a:t>
            </a:r>
            <a:r>
              <a:rPr lang="en-GB" dirty="0" err="1"/>
              <a:t>lefel</a:t>
            </a:r>
            <a:r>
              <a:rPr lang="en-GB" dirty="0"/>
              <a:t> 4, </a:t>
            </a:r>
            <a:r>
              <a:rPr lang="en-GB" dirty="0" err="1"/>
              <a:t>dylech</a:t>
            </a:r>
            <a:r>
              <a:rPr lang="en-GB" dirty="0"/>
              <a:t> </a:t>
            </a:r>
            <a:r>
              <a:rPr lang="en-GB" dirty="0" err="1"/>
              <a:t>allu</a:t>
            </a:r>
            <a:r>
              <a:rPr lang="en-GB" dirty="0"/>
              <a:t> </a:t>
            </a:r>
            <a:r>
              <a:rPr lang="en-GB" dirty="0" err="1"/>
              <a:t>cymhwyso'r</a:t>
            </a:r>
            <a:r>
              <a:rPr lang="en-GB" dirty="0"/>
              <a:t> </a:t>
            </a:r>
            <a:r>
              <a:rPr lang="en-GB" dirty="0" err="1"/>
              <a:t>cysyniadau</a:t>
            </a:r>
            <a:r>
              <a:rPr lang="en-GB" dirty="0"/>
              <a:t> </a:t>
            </a:r>
            <a:r>
              <a:rPr lang="en-GB" dirty="0" err="1"/>
              <a:t>a'r</a:t>
            </a:r>
            <a:r>
              <a:rPr lang="en-GB" dirty="0"/>
              <a:t> </a:t>
            </a:r>
            <a:r>
              <a:rPr lang="en-GB" dirty="0" err="1"/>
              <a:t>egwyddorion</a:t>
            </a:r>
            <a:r>
              <a:rPr lang="en-GB" dirty="0"/>
              <a:t> </a:t>
            </a:r>
            <a:r>
              <a:rPr lang="en-GB" dirty="0" err="1"/>
              <a:t>sylfaenol</a:t>
            </a:r>
            <a:r>
              <a:rPr lang="en-GB" dirty="0"/>
              <a:t> </a:t>
            </a:r>
            <a:r>
              <a:rPr lang="en-GB" dirty="0" err="1"/>
              <a:t>sylfaenol</a:t>
            </a:r>
            <a:r>
              <a:rPr lang="en-GB" dirty="0"/>
              <a:t> </a:t>
            </a:r>
            <a:r>
              <a:rPr lang="en-GB" dirty="0" err="1"/>
              <a:t>i</a:t>
            </a:r>
            <a:r>
              <a:rPr lang="en-GB" dirty="0"/>
              <a:t> </a:t>
            </a:r>
            <a:r>
              <a:rPr lang="en-GB" dirty="0" err="1"/>
              <a:t>werthuso</a:t>
            </a:r>
            <a:r>
              <a:rPr lang="en-GB" dirty="0"/>
              <a:t> a </a:t>
            </a:r>
            <a:r>
              <a:rPr lang="en-GB" dirty="0" err="1"/>
              <a:t>dehongli'r</a:t>
            </a:r>
            <a:r>
              <a:rPr lang="en-GB" dirty="0"/>
              <a:t> </a:t>
            </a:r>
            <a:r>
              <a:rPr lang="en-GB" dirty="0" err="1"/>
              <a:t>rhain</a:t>
            </a:r>
            <a:r>
              <a:rPr lang="en-GB" dirty="0"/>
              <a:t> </a:t>
            </a:r>
            <a:r>
              <a:rPr lang="en-GB" dirty="0" err="1"/>
              <a:t>yng</a:t>
            </a:r>
            <a:r>
              <a:rPr lang="en-GB" dirty="0"/>
              <a:t> </a:t>
            </a:r>
            <a:r>
              <a:rPr lang="en-GB" dirty="0" err="1"/>
              <a:t>nghyd-destun</a:t>
            </a:r>
            <a:r>
              <a:rPr lang="en-GB" dirty="0"/>
              <a:t> </a:t>
            </a:r>
            <a:r>
              <a:rPr lang="en-GB" dirty="0" err="1"/>
              <a:t>eich</a:t>
            </a:r>
            <a:r>
              <a:rPr lang="en-GB" dirty="0"/>
              <a:t> </a:t>
            </a:r>
            <a:r>
              <a:rPr lang="en-GB" dirty="0" err="1"/>
              <a:t>maes</a:t>
            </a:r>
            <a:r>
              <a:rPr lang="en-GB" dirty="0"/>
              <a:t> </a:t>
            </a:r>
            <a:r>
              <a:rPr lang="en-GB" dirty="0" err="1"/>
              <a:t>astudio</a:t>
            </a:r>
            <a:r>
              <a:rPr lang="en-GB" dirty="0"/>
              <a:t>. </a:t>
            </a:r>
            <a:r>
              <a:rPr lang="en-GB" dirty="0" err="1"/>
              <a:t>Dylech</a:t>
            </a:r>
            <a:r>
              <a:rPr lang="en-GB" dirty="0"/>
              <a:t> </a:t>
            </a:r>
            <a:r>
              <a:rPr lang="en-GB" dirty="0" err="1"/>
              <a:t>allu</a:t>
            </a:r>
            <a:r>
              <a:rPr lang="en-GB" dirty="0"/>
              <a:t> </a:t>
            </a:r>
            <a:r>
              <a:rPr lang="en-GB" dirty="0" err="1"/>
              <a:t>dangos</a:t>
            </a:r>
            <a:r>
              <a:rPr lang="en-GB" dirty="0"/>
              <a:t> </a:t>
            </a:r>
            <a:r>
              <a:rPr lang="en-GB" dirty="0" err="1"/>
              <a:t>sut</a:t>
            </a:r>
            <a:r>
              <a:rPr lang="en-GB" dirty="0"/>
              <a:t> </a:t>
            </a:r>
            <a:r>
              <a:rPr lang="en-GB" dirty="0" err="1"/>
              <a:t>mae'r</a:t>
            </a:r>
            <a:r>
              <a:rPr lang="en-GB" dirty="0"/>
              <a:t> </a:t>
            </a:r>
            <a:r>
              <a:rPr lang="en-GB" dirty="0" err="1"/>
              <a:t>cysyniadau</a:t>
            </a:r>
            <a:r>
              <a:rPr lang="en-GB" dirty="0"/>
              <a:t> </a:t>
            </a:r>
            <a:r>
              <a:rPr lang="en-GB" dirty="0" err="1"/>
              <a:t>a'r</a:t>
            </a:r>
            <a:r>
              <a:rPr lang="en-GB" dirty="0"/>
              <a:t> </a:t>
            </a:r>
            <a:r>
              <a:rPr lang="en-GB" dirty="0" err="1"/>
              <a:t>syniadau</a:t>
            </a:r>
            <a:r>
              <a:rPr lang="en-GB" dirty="0"/>
              <a:t> </a:t>
            </a:r>
            <a:r>
              <a:rPr lang="en-GB" dirty="0" err="1"/>
              <a:t>sy'n</a:t>
            </a:r>
            <a:r>
              <a:rPr lang="en-GB" dirty="0"/>
              <a:t> </a:t>
            </a:r>
            <a:r>
              <a:rPr lang="en-GB" dirty="0" err="1"/>
              <a:t>gysylltiedig</a:t>
            </a:r>
            <a:r>
              <a:rPr lang="en-GB" dirty="0"/>
              <a:t> </a:t>
            </a:r>
            <a:r>
              <a:rPr lang="en-GB" dirty="0" err="1"/>
              <a:t>â'r</a:t>
            </a:r>
            <a:r>
              <a:rPr lang="en-GB" dirty="0"/>
              <a:t> </a:t>
            </a:r>
            <a:r>
              <a:rPr lang="en-GB" dirty="0" err="1"/>
              <a:t>pwnc</a:t>
            </a:r>
            <a:r>
              <a:rPr lang="en-GB" dirty="0"/>
              <a:t> </a:t>
            </a:r>
            <a:r>
              <a:rPr lang="en-GB" dirty="0" err="1"/>
              <a:t>yn</a:t>
            </a:r>
            <a:r>
              <a:rPr lang="en-GB" dirty="0"/>
              <a:t> </a:t>
            </a:r>
            <a:r>
              <a:rPr lang="en-GB" dirty="0" err="1"/>
              <a:t>ymwneud</a:t>
            </a:r>
            <a:r>
              <a:rPr lang="en-GB" dirty="0"/>
              <a:t> â </a:t>
            </a:r>
            <a:r>
              <a:rPr lang="en-GB" dirty="0" err="1"/>
              <a:t>sefyllfaoedd</a:t>
            </a:r>
            <a:r>
              <a:rPr lang="en-GB" dirty="0"/>
              <a:t> </a:t>
            </a:r>
            <a:r>
              <a:rPr lang="en-GB" dirty="0" err="1"/>
              <a:t>yn</a:t>
            </a:r>
            <a:r>
              <a:rPr lang="en-GB" dirty="0"/>
              <a:t> y </a:t>
            </a:r>
            <a:r>
              <a:rPr lang="en-GB" dirty="0" err="1"/>
              <a:t>byd</a:t>
            </a:r>
            <a:r>
              <a:rPr lang="en-GB" dirty="0"/>
              <a:t> go </a:t>
            </a:r>
            <a:r>
              <a:rPr lang="en-GB" dirty="0" err="1"/>
              <a:t>iawn</a:t>
            </a:r>
            <a:r>
              <a:rPr lang="en-GB" dirty="0"/>
              <a:t> a / neu </a:t>
            </a:r>
            <a:r>
              <a:rPr lang="en-GB" dirty="0" err="1"/>
              <a:t>gyd-destun</a:t>
            </a:r>
            <a:r>
              <a:rPr lang="en-GB" dirty="0"/>
              <a:t> </a:t>
            </a:r>
            <a:r>
              <a:rPr lang="en-GB" dirty="0" err="1"/>
              <a:t>penodol</a:t>
            </a:r>
            <a:r>
              <a:rPr lang="en-GB" dirty="0"/>
              <a:t>.  Sut </a:t>
            </a:r>
            <a:r>
              <a:rPr lang="en-GB" dirty="0" err="1"/>
              <a:t>maen</a:t>
            </a:r>
            <a:r>
              <a:rPr lang="en-GB" dirty="0"/>
              <a:t> </a:t>
            </a:r>
            <a:r>
              <a:rPr lang="en-GB" dirty="0" err="1"/>
              <a:t>nhw'n</a:t>
            </a:r>
            <a:r>
              <a:rPr lang="en-GB" dirty="0"/>
              <a:t> </a:t>
            </a:r>
            <a:r>
              <a:rPr lang="en-GB" dirty="0" err="1"/>
              <a:t>gweithio</a:t>
            </a:r>
            <a:r>
              <a:rPr lang="en-GB" dirty="0"/>
              <a:t> </a:t>
            </a:r>
            <a:r>
              <a:rPr lang="en-GB" dirty="0" err="1"/>
              <a:t>yn</a:t>
            </a:r>
            <a:r>
              <a:rPr lang="en-GB" dirty="0"/>
              <a:t> </a:t>
            </a:r>
            <a:r>
              <a:rPr lang="en-GB" dirty="0" err="1"/>
              <a:t>ymarferol</a:t>
            </a:r>
            <a:r>
              <a:rPr lang="en-GB" dirty="0"/>
              <a:t>?  </a:t>
            </a:r>
            <a:r>
              <a:rPr lang="en-GB" dirty="0" err="1"/>
              <a:t>Byddwch</a:t>
            </a:r>
            <a:r>
              <a:rPr lang="en-GB" dirty="0"/>
              <a:t> </a:t>
            </a:r>
            <a:r>
              <a:rPr lang="en-GB" dirty="0" err="1"/>
              <a:t>yn</a:t>
            </a:r>
            <a:r>
              <a:rPr lang="en-GB" dirty="0"/>
              <a:t> </a:t>
            </a:r>
            <a:r>
              <a:rPr lang="en-GB" dirty="0" err="1"/>
              <a:t>defnyddio</a:t>
            </a:r>
            <a:r>
              <a:rPr lang="en-GB" dirty="0"/>
              <a:t> </a:t>
            </a:r>
            <a:r>
              <a:rPr lang="en-GB" dirty="0" err="1"/>
              <a:t>modelau</a:t>
            </a:r>
            <a:r>
              <a:rPr lang="en-GB" dirty="0"/>
              <a:t>, </a:t>
            </a:r>
            <a:r>
              <a:rPr lang="en-GB" dirty="0" err="1"/>
              <a:t>dulliau</a:t>
            </a:r>
            <a:r>
              <a:rPr lang="en-GB" dirty="0"/>
              <a:t>, </a:t>
            </a:r>
            <a:r>
              <a:rPr lang="en-GB" dirty="0" err="1"/>
              <a:t>technegau</a:t>
            </a:r>
            <a:r>
              <a:rPr lang="en-GB" dirty="0"/>
              <a:t>, a / neu </a:t>
            </a:r>
            <a:r>
              <a:rPr lang="en-GB" dirty="0" err="1"/>
              <a:t>ddamcaniaethau</a:t>
            </a:r>
            <a:r>
              <a:rPr lang="en-GB" dirty="0"/>
              <a:t>, </a:t>
            </a:r>
            <a:r>
              <a:rPr lang="en-GB" dirty="0" err="1"/>
              <a:t>yn</a:t>
            </a:r>
            <a:r>
              <a:rPr lang="en-GB" dirty="0"/>
              <a:t> y </a:t>
            </a:r>
            <a:r>
              <a:rPr lang="en-GB" dirty="0" err="1"/>
              <a:t>cyd-destun</a:t>
            </a:r>
            <a:r>
              <a:rPr lang="en-GB" dirty="0"/>
              <a:t> </a:t>
            </a:r>
            <a:r>
              <a:rPr lang="en-GB" dirty="0" err="1"/>
              <a:t>hwnnw</a:t>
            </a:r>
            <a:r>
              <a:rPr lang="en-GB" dirty="0"/>
              <a:t>, </a:t>
            </a:r>
            <a:r>
              <a:rPr lang="en-GB" dirty="0" err="1"/>
              <a:t>i</a:t>
            </a:r>
            <a:r>
              <a:rPr lang="en-GB" dirty="0"/>
              <a:t> </a:t>
            </a:r>
            <a:r>
              <a:rPr lang="en-GB" dirty="0" err="1"/>
              <a:t>asesu</a:t>
            </a:r>
            <a:r>
              <a:rPr lang="en-GB" dirty="0"/>
              <a:t> </a:t>
            </a:r>
            <a:r>
              <a:rPr lang="en-GB" dirty="0" err="1"/>
              <a:t>sefyllfaoedd</a:t>
            </a:r>
            <a:r>
              <a:rPr lang="en-GB" dirty="0"/>
              <a:t> </a:t>
            </a:r>
            <a:r>
              <a:rPr lang="en-GB" dirty="0" err="1"/>
              <a:t>cyfredol</a:t>
            </a:r>
            <a:r>
              <a:rPr lang="en-GB" dirty="0"/>
              <a:t>, </a:t>
            </a:r>
            <a:r>
              <a:rPr lang="en-GB" dirty="0" err="1"/>
              <a:t>efallai</a:t>
            </a:r>
            <a:r>
              <a:rPr lang="en-GB" dirty="0"/>
              <a:t> </a:t>
            </a:r>
            <a:r>
              <a:rPr lang="en-GB" dirty="0" err="1"/>
              <a:t>i</a:t>
            </a:r>
            <a:r>
              <a:rPr lang="en-GB" dirty="0"/>
              <a:t> </a:t>
            </a:r>
            <a:r>
              <a:rPr lang="en-GB" dirty="0" err="1"/>
              <a:t>lunio</a:t>
            </a:r>
            <a:r>
              <a:rPr lang="en-GB" dirty="0"/>
              <a:t> </a:t>
            </a:r>
            <a:r>
              <a:rPr lang="en-GB" dirty="0" err="1"/>
              <a:t>cynlluniau</a:t>
            </a:r>
            <a:r>
              <a:rPr lang="en-GB" dirty="0"/>
              <a:t> neu </a:t>
            </a:r>
            <a:r>
              <a:rPr lang="en-GB" dirty="0" err="1"/>
              <a:t>atebion</a:t>
            </a:r>
            <a:r>
              <a:rPr lang="en-GB" dirty="0"/>
              <a:t> </a:t>
            </a:r>
            <a:r>
              <a:rPr lang="en-GB" dirty="0" err="1"/>
              <a:t>i</a:t>
            </a:r>
            <a:r>
              <a:rPr lang="en-GB" dirty="0"/>
              <a:t> </a:t>
            </a:r>
            <a:r>
              <a:rPr lang="en-GB" dirty="0" err="1"/>
              <a:t>ddatrys</a:t>
            </a:r>
            <a:r>
              <a:rPr lang="en-GB" dirty="0"/>
              <a:t> </a:t>
            </a:r>
            <a:r>
              <a:rPr lang="en-GB" dirty="0" err="1"/>
              <a:t>problemau</a:t>
            </a:r>
            <a:r>
              <a:rPr lang="en-GB" dirty="0"/>
              <a:t>, neu </a:t>
            </a:r>
            <a:r>
              <a:rPr lang="en-GB" dirty="0" err="1"/>
              <a:t>i</a:t>
            </a:r>
            <a:r>
              <a:rPr lang="en-GB" dirty="0"/>
              <a:t> </a:t>
            </a:r>
            <a:r>
              <a:rPr lang="en-GB" dirty="0" err="1"/>
              <a:t>greu</a:t>
            </a:r>
            <a:r>
              <a:rPr lang="en-GB" dirty="0"/>
              <a:t> </a:t>
            </a:r>
            <a:r>
              <a:rPr lang="en-GB" dirty="0" err="1"/>
              <a:t>arteffactau</a:t>
            </a:r>
            <a:r>
              <a:rPr lang="en-GB" dirty="0"/>
              <a:t>.  Mae </a:t>
            </a:r>
            <a:r>
              <a:rPr lang="en-GB" dirty="0" err="1"/>
              <a:t>hyn</a:t>
            </a:r>
            <a:r>
              <a:rPr lang="en-GB" dirty="0"/>
              <a:t> </a:t>
            </a:r>
            <a:r>
              <a:rPr lang="en-GB" dirty="0" err="1"/>
              <a:t>yn</a:t>
            </a:r>
            <a:r>
              <a:rPr lang="en-GB" dirty="0"/>
              <a:t> </a:t>
            </a:r>
            <a:r>
              <a:rPr lang="en-GB" dirty="0" err="1"/>
              <a:t>debygol</a:t>
            </a:r>
            <a:r>
              <a:rPr lang="en-GB" dirty="0"/>
              <a:t> o </a:t>
            </a:r>
            <a:r>
              <a:rPr lang="en-GB" dirty="0" err="1"/>
              <a:t>gynnwys</a:t>
            </a:r>
            <a:r>
              <a:rPr lang="en-GB" dirty="0"/>
              <a:t>, er </a:t>
            </a:r>
            <a:r>
              <a:rPr lang="en-GB" dirty="0" err="1"/>
              <a:t>enghraifft</a:t>
            </a:r>
            <a:r>
              <a:rPr lang="en-GB" dirty="0"/>
              <a:t>, </a:t>
            </a:r>
            <a:r>
              <a:rPr lang="en-GB" dirty="0" err="1"/>
              <a:t>defnyddio</a:t>
            </a:r>
            <a:r>
              <a:rPr lang="en-GB" dirty="0"/>
              <a:t> </a:t>
            </a:r>
            <a:r>
              <a:rPr lang="en-GB" dirty="0" err="1"/>
              <a:t>arteffactau</a:t>
            </a:r>
            <a:r>
              <a:rPr lang="en-GB" dirty="0"/>
              <a:t>, </a:t>
            </a:r>
            <a:r>
              <a:rPr lang="en-GB" dirty="0" err="1"/>
              <a:t>enghreifftiau</a:t>
            </a:r>
            <a:r>
              <a:rPr lang="en-GB" dirty="0"/>
              <a:t> ac </a:t>
            </a:r>
            <a:r>
              <a:rPr lang="en-GB" dirty="0" err="1"/>
              <a:t>achosion</a:t>
            </a:r>
            <a:r>
              <a:rPr lang="en-GB" dirty="0"/>
              <a:t> </a:t>
            </a:r>
            <a:r>
              <a:rPr lang="en-GB" dirty="0" err="1"/>
              <a:t>yn</a:t>
            </a:r>
            <a:r>
              <a:rPr lang="en-GB" dirty="0"/>
              <a:t> y </a:t>
            </a:r>
            <a:r>
              <a:rPr lang="en-GB" dirty="0" err="1"/>
              <a:t>byd</a:t>
            </a:r>
            <a:r>
              <a:rPr lang="en-GB" dirty="0"/>
              <a:t> go </a:t>
            </a:r>
            <a:r>
              <a:rPr lang="en-GB" dirty="0" err="1"/>
              <a:t>iawn</a:t>
            </a:r>
            <a:r>
              <a:rPr lang="en-GB" dirty="0"/>
              <a:t>, </a:t>
            </a:r>
            <a:r>
              <a:rPr lang="en-GB" dirty="0" err="1"/>
              <a:t>cymhwyso</a:t>
            </a:r>
            <a:r>
              <a:rPr lang="en-GB" dirty="0"/>
              <a:t> model o </a:t>
            </a:r>
            <a:r>
              <a:rPr lang="en-GB" dirty="0" err="1"/>
              <a:t>fewn</a:t>
            </a:r>
            <a:r>
              <a:rPr lang="en-GB" dirty="0"/>
              <a:t> </a:t>
            </a:r>
            <a:r>
              <a:rPr lang="en-GB" dirty="0" err="1"/>
              <a:t>sefydliad</a:t>
            </a:r>
            <a:r>
              <a:rPr lang="en-GB" dirty="0"/>
              <a:t> a/neu </a:t>
            </a:r>
            <a:r>
              <a:rPr lang="en-GB" dirty="0" err="1"/>
              <a:t>feincnodi</a:t>
            </a:r>
            <a:r>
              <a:rPr lang="en-GB" dirty="0"/>
              <a:t> un </a:t>
            </a:r>
            <a:r>
              <a:rPr lang="en-GB" dirty="0" err="1"/>
              <a:t>theori</a:t>
            </a:r>
            <a:r>
              <a:rPr lang="en-GB" dirty="0"/>
              <a:t> neu </a:t>
            </a:r>
            <a:r>
              <a:rPr lang="en-GB" dirty="0" err="1"/>
              <a:t>sefydliad</a:t>
            </a:r>
            <a:r>
              <a:rPr lang="en-GB" dirty="0"/>
              <a:t> </a:t>
            </a:r>
            <a:r>
              <a:rPr lang="en-GB" dirty="0" err="1"/>
              <a:t>yn</a:t>
            </a:r>
            <a:r>
              <a:rPr lang="en-GB" dirty="0"/>
              <a:t> </a:t>
            </a:r>
            <a:r>
              <a:rPr lang="en-GB" dirty="0" err="1"/>
              <a:t>erbyn</a:t>
            </a:r>
            <a:r>
              <a:rPr lang="en-GB" dirty="0"/>
              <a:t> </a:t>
            </a:r>
            <a:r>
              <a:rPr lang="en-GB" dirty="0" err="1"/>
              <a:t>eraill</a:t>
            </a:r>
            <a:r>
              <a:rPr lang="en-GB" dirty="0"/>
              <a:t> </a:t>
            </a:r>
            <a:r>
              <a:rPr lang="en-GB" dirty="0" err="1"/>
              <a:t>yn</a:t>
            </a:r>
            <a:r>
              <a:rPr lang="en-GB" dirty="0"/>
              <a:t> </a:t>
            </a:r>
            <a:r>
              <a:rPr lang="en-GB" dirty="0" err="1"/>
              <a:t>seiliedig</a:t>
            </a:r>
            <a:r>
              <a:rPr lang="en-GB" dirty="0"/>
              <a:t> </a:t>
            </a:r>
            <a:r>
              <a:rPr lang="en-GB" dirty="0" err="1"/>
              <a:t>ar</a:t>
            </a:r>
            <a:r>
              <a:rPr lang="en-GB" dirty="0"/>
              <a:t> </a:t>
            </a:r>
            <a:r>
              <a:rPr lang="en-GB" dirty="0" err="1"/>
              <a:t>feini</a:t>
            </a:r>
            <a:r>
              <a:rPr lang="en-GB" dirty="0"/>
              <a:t> </a:t>
            </a:r>
            <a:r>
              <a:rPr lang="en-GB" dirty="0" err="1"/>
              <a:t>prawf</a:t>
            </a:r>
            <a:r>
              <a:rPr lang="en-GB" dirty="0"/>
              <a:t> </a:t>
            </a:r>
            <a:r>
              <a:rPr lang="en-GB" dirty="0" err="1"/>
              <a:t>datganedig</a:t>
            </a:r>
            <a:r>
              <a:rPr lang="en-GB" dirty="0"/>
              <a:t>.  </a:t>
            </a:r>
          </a:p>
          <a:p>
            <a:r>
              <a:rPr lang="en-GB" b="1" dirty="0" err="1"/>
              <a:t>Canllawiau</a:t>
            </a:r>
            <a:r>
              <a:rPr lang="en-GB" b="1" dirty="0"/>
              <a:t> </a:t>
            </a:r>
            <a:r>
              <a:rPr lang="en-GB" b="1" dirty="0" err="1"/>
              <a:t>sy'n</a:t>
            </a:r>
            <a:r>
              <a:rPr lang="en-GB" b="1" dirty="0"/>
              <a:t> </a:t>
            </a:r>
            <a:r>
              <a:rPr lang="en-GB" b="1" dirty="0" err="1"/>
              <a:t>benodol</a:t>
            </a:r>
            <a:r>
              <a:rPr lang="en-GB" b="1" dirty="0"/>
              <a:t> </a:t>
            </a:r>
            <a:r>
              <a:rPr lang="en-GB" b="1" dirty="0" err="1"/>
              <a:t>i'r</a:t>
            </a:r>
            <a:r>
              <a:rPr lang="en-GB" b="1" dirty="0"/>
              <a:t> </a:t>
            </a:r>
            <a:r>
              <a:rPr lang="en-GB" b="1" dirty="0" err="1"/>
              <a:t>asesiad</a:t>
            </a:r>
            <a:r>
              <a:rPr lang="en-GB" b="1" dirty="0"/>
              <a:t> </a:t>
            </a:r>
            <a:r>
              <a:rPr lang="en-GB" b="1" dirty="0" err="1"/>
              <a:t>hwn</a:t>
            </a:r>
            <a:r>
              <a:rPr lang="en-GB" b="1" dirty="0"/>
              <a:t>: </a:t>
            </a:r>
            <a:endParaRPr lang="en-GB" dirty="0"/>
          </a:p>
          <a:p>
            <a:pPr lvl="0"/>
            <a:r>
              <a:rPr lang="en-GB" b="1" dirty="0"/>
              <a:t>Elfen 3: </a:t>
            </a:r>
            <a:r>
              <a:rPr lang="en-GB" dirty="0" err="1"/>
              <a:t>Cyflwyno</a:t>
            </a:r>
            <a:r>
              <a:rPr lang="en-GB" dirty="0"/>
              <a:t> dull </a:t>
            </a:r>
            <a:r>
              <a:rPr lang="en-GB" dirty="0" err="1"/>
              <a:t>proffesiynol</a:t>
            </a:r>
            <a:r>
              <a:rPr lang="en-GB" dirty="0"/>
              <a:t>, </a:t>
            </a:r>
            <a:r>
              <a:rPr lang="en-GB" dirty="0" err="1"/>
              <a:t>cyflwyno'n</a:t>
            </a:r>
            <a:r>
              <a:rPr lang="en-GB" dirty="0"/>
              <a:t> </a:t>
            </a:r>
            <a:r>
              <a:rPr lang="en-GB" dirty="0" err="1"/>
              <a:t>gryno</a:t>
            </a:r>
            <a:r>
              <a:rPr lang="en-GB" dirty="0"/>
              <a:t> ac </a:t>
            </a:r>
            <a:r>
              <a:rPr lang="en-GB" dirty="0" err="1"/>
              <a:t>yn</a:t>
            </a:r>
            <a:r>
              <a:rPr lang="en-GB" dirty="0"/>
              <a:t> </a:t>
            </a:r>
            <a:r>
              <a:rPr lang="en-GB" dirty="0" err="1"/>
              <a:t>glir</a:t>
            </a:r>
            <a:r>
              <a:rPr lang="en-GB" dirty="0"/>
              <a:t> </a:t>
            </a:r>
          </a:p>
          <a:p>
            <a:pPr lvl="0"/>
            <a:r>
              <a:rPr lang="en-GB" dirty="0" err="1"/>
              <a:t>Esboniwch</a:t>
            </a:r>
            <a:r>
              <a:rPr lang="en-GB" dirty="0"/>
              <a:t> y </a:t>
            </a:r>
            <a:r>
              <a:rPr lang="en-GB" dirty="0" err="1"/>
              <a:t>cymorth</a:t>
            </a:r>
            <a:r>
              <a:rPr lang="en-GB" dirty="0"/>
              <a:t> </a:t>
            </a:r>
            <a:r>
              <a:rPr lang="en-GB" dirty="0" err="1"/>
              <a:t>posibl</a:t>
            </a:r>
            <a:r>
              <a:rPr lang="en-GB" dirty="0"/>
              <a:t> a </a:t>
            </a:r>
            <a:r>
              <a:rPr lang="en-GB" dirty="0" err="1"/>
              <a:t>ddarperir</a:t>
            </a:r>
            <a:r>
              <a:rPr lang="en-GB" dirty="0"/>
              <a:t> </a:t>
            </a:r>
            <a:r>
              <a:rPr lang="en-GB" dirty="0" err="1"/>
              <a:t>i'ch</a:t>
            </a:r>
            <a:r>
              <a:rPr lang="en-GB" dirty="0"/>
              <a:t> </a:t>
            </a:r>
            <a:r>
              <a:rPr lang="en-GB" dirty="0" err="1"/>
              <a:t>disgybl</a:t>
            </a:r>
            <a:r>
              <a:rPr lang="en-GB" dirty="0"/>
              <a:t> </a:t>
            </a:r>
            <a:r>
              <a:rPr lang="en-GB" dirty="0" err="1"/>
              <a:t>dewisol</a:t>
            </a:r>
            <a:r>
              <a:rPr lang="en-GB" dirty="0"/>
              <a:t> (</a:t>
            </a:r>
            <a:r>
              <a:rPr lang="en-GB" dirty="0" err="1"/>
              <a:t>gan</a:t>
            </a:r>
            <a:r>
              <a:rPr lang="en-GB" dirty="0"/>
              <a:t> </a:t>
            </a:r>
            <a:r>
              <a:rPr lang="en-GB" dirty="0" err="1"/>
              <a:t>ddefnyddio'r</a:t>
            </a:r>
            <a:r>
              <a:rPr lang="en-GB" dirty="0"/>
              <a:t> </a:t>
            </a:r>
            <a:r>
              <a:rPr lang="en-GB" dirty="0" err="1"/>
              <a:t>egwyddorion</a:t>
            </a:r>
            <a:r>
              <a:rPr lang="en-GB" dirty="0"/>
              <a:t>, y </a:t>
            </a:r>
            <a:r>
              <a:rPr lang="en-GB" dirty="0" err="1"/>
              <a:t>dulliau</a:t>
            </a:r>
            <a:r>
              <a:rPr lang="en-GB" dirty="0"/>
              <a:t> </a:t>
            </a:r>
            <a:r>
              <a:rPr lang="en-GB" dirty="0" err="1"/>
              <a:t>a'r</a:t>
            </a:r>
            <a:r>
              <a:rPr lang="en-GB" dirty="0"/>
              <a:t> </a:t>
            </a:r>
            <a:r>
              <a:rPr lang="en-GB" dirty="0" err="1"/>
              <a:t>polisïau</a:t>
            </a:r>
            <a:r>
              <a:rPr lang="en-GB" dirty="0"/>
              <a:t> </a:t>
            </a:r>
            <a:r>
              <a:rPr lang="en-GB" dirty="0" err="1"/>
              <a:t>allweddol</a:t>
            </a:r>
            <a:r>
              <a:rPr lang="en-GB" dirty="0"/>
              <a:t> </a:t>
            </a:r>
            <a:r>
              <a:rPr lang="en-GB" dirty="0" err="1"/>
              <a:t>sy'n</a:t>
            </a:r>
            <a:r>
              <a:rPr lang="en-GB" dirty="0"/>
              <a:t> </a:t>
            </a:r>
            <a:r>
              <a:rPr lang="en-GB" dirty="0" err="1"/>
              <a:t>llywio</a:t>
            </a:r>
            <a:r>
              <a:rPr lang="en-GB" dirty="0"/>
              <a:t> </a:t>
            </a:r>
            <a:r>
              <a:rPr lang="en-GB" dirty="0" err="1"/>
              <a:t>ymarfer</a:t>
            </a:r>
            <a:r>
              <a:rPr lang="en-GB" dirty="0"/>
              <a:t> </a:t>
            </a:r>
            <a:r>
              <a:rPr lang="en-GB" dirty="0" err="1"/>
              <a:t>cynhwysol</a:t>
            </a:r>
            <a:r>
              <a:rPr lang="en-GB" dirty="0"/>
              <a:t>).</a:t>
            </a:r>
          </a:p>
          <a:p>
            <a:pPr marL="0" indent="0">
              <a:buNone/>
            </a:pPr>
            <a:endParaRPr lang="en-GB" dirty="0"/>
          </a:p>
        </p:txBody>
      </p:sp>
      <p:sp>
        <p:nvSpPr>
          <p:cNvPr id="4" name="Content Placeholder 3">
            <a:extLst>
              <a:ext uri="{FF2B5EF4-FFF2-40B4-BE49-F238E27FC236}">
                <a16:creationId xmlns:a16="http://schemas.microsoft.com/office/drawing/2014/main" id="{7CDA6BD3-F6BA-BE49-8274-36479E387552}"/>
              </a:ext>
            </a:extLst>
          </p:cNvPr>
          <p:cNvSpPr>
            <a:spLocks noGrp="1"/>
          </p:cNvSpPr>
          <p:nvPr>
            <p:ph sz="half" idx="2"/>
          </p:nvPr>
        </p:nvSpPr>
        <p:spPr/>
        <p:txBody>
          <a:bodyPr>
            <a:normAutofit fontScale="47500" lnSpcReduction="20000"/>
          </a:bodyPr>
          <a:lstStyle/>
          <a:p>
            <a:pPr marL="0" lvl="0" indent="0">
              <a:buNone/>
            </a:pPr>
            <a:r>
              <a:rPr lang="en-GB" b="1" i="1" dirty="0">
                <a:solidFill>
                  <a:schemeClr val="accent1">
                    <a:lumMod val="75000"/>
                  </a:schemeClr>
                </a:solidFill>
              </a:rPr>
              <a:t>Practical Skills</a:t>
            </a:r>
            <a:endParaRPr lang="en-GB" i="1" dirty="0">
              <a:solidFill>
                <a:schemeClr val="accent1">
                  <a:lumMod val="75000"/>
                </a:schemeClr>
              </a:solidFill>
            </a:endParaRPr>
          </a:p>
          <a:p>
            <a:r>
              <a:rPr lang="en-GB" i="1" dirty="0">
                <a:solidFill>
                  <a:schemeClr val="accent1">
                    <a:lumMod val="75000"/>
                  </a:schemeClr>
                </a:solidFill>
              </a:rPr>
              <a:t>At level 4, you should be able to apply the basic underlying concepts and principles to evaluate and interpret these within the context of your area of study. You should be able to demonstrate how the subject-related concepts and ideas relate to real world situations and/or a particular context.  How do they work in practice?  You will deploy models, methods, techniques, and/or theories, in that context, to assess current situations, perhaps to formulate plans or solutions to solve problems, or to create artefacts.  This is likely to involve, for instance, the use of real world artefacts, examples and cases, the application of a model within an organisation and/or benchmarking one theory or organisation against others based on stated criteria.  </a:t>
            </a:r>
          </a:p>
          <a:p>
            <a:pPr marL="0" indent="0">
              <a:buNone/>
            </a:pPr>
            <a:r>
              <a:rPr lang="en-GB" b="1" i="1" dirty="0">
                <a:solidFill>
                  <a:schemeClr val="accent1">
                    <a:lumMod val="75000"/>
                  </a:schemeClr>
                </a:solidFill>
              </a:rPr>
              <a:t>Guidance specific to this assessment:</a:t>
            </a:r>
            <a:r>
              <a:rPr lang="en-GB" i="1" dirty="0">
                <a:solidFill>
                  <a:schemeClr val="accent1">
                    <a:lumMod val="75000"/>
                  </a:schemeClr>
                </a:solidFill>
              </a:rPr>
              <a:t> </a:t>
            </a:r>
          </a:p>
          <a:p>
            <a:pPr fontAlgn="base"/>
            <a:r>
              <a:rPr lang="en-GB" b="1" i="1" dirty="0">
                <a:solidFill>
                  <a:schemeClr val="accent1">
                    <a:lumMod val="75000"/>
                  </a:schemeClr>
                </a:solidFill>
              </a:rPr>
              <a:t>Element 3: </a:t>
            </a:r>
            <a:r>
              <a:rPr lang="en-GB" i="1" dirty="0">
                <a:solidFill>
                  <a:schemeClr val="accent1">
                    <a:lumMod val="75000"/>
                  </a:schemeClr>
                </a:solidFill>
              </a:rPr>
              <a:t>Present a professional approach, deliver concisely and clearly </a:t>
            </a:r>
          </a:p>
          <a:p>
            <a:pPr fontAlgn="base"/>
            <a:r>
              <a:rPr lang="en-GB" i="1" dirty="0">
                <a:solidFill>
                  <a:schemeClr val="accent1">
                    <a:lumMod val="75000"/>
                  </a:schemeClr>
                </a:solidFill>
              </a:rPr>
              <a:t>Explain the potential support provided to your chosen pupil (utilising the key principles, approaches and policies that guide inclusive practice). </a:t>
            </a:r>
          </a:p>
          <a:p>
            <a:endParaRPr lang="en-GB" dirty="0"/>
          </a:p>
        </p:txBody>
      </p:sp>
    </p:spTree>
    <p:extLst>
      <p:ext uri="{BB962C8B-B14F-4D97-AF65-F5344CB8AC3E}">
        <p14:creationId xmlns:p14="http://schemas.microsoft.com/office/powerpoint/2010/main" val="32682283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C3EEF-4F59-8A9B-5947-CDF7409F6F14}"/>
              </a:ext>
            </a:extLst>
          </p:cNvPr>
          <p:cNvSpPr>
            <a:spLocks noGrp="1"/>
          </p:cNvSpPr>
          <p:nvPr>
            <p:ph type="title"/>
          </p:nvPr>
        </p:nvSpPr>
        <p:spPr/>
        <p:txBody>
          <a:bodyPr/>
          <a:lstStyle/>
          <a:p>
            <a:pPr algn="ctr"/>
            <a:r>
              <a:rPr lang="en-GB" dirty="0" err="1"/>
              <a:t>Cyfeiriadau</a:t>
            </a:r>
            <a:r>
              <a:rPr lang="en-GB" dirty="0"/>
              <a:t> </a:t>
            </a:r>
            <a:br>
              <a:rPr lang="en-GB" i="1" dirty="0">
                <a:solidFill>
                  <a:schemeClr val="accent1">
                    <a:lumMod val="75000"/>
                  </a:schemeClr>
                </a:solidFill>
              </a:rPr>
            </a:br>
            <a:r>
              <a:rPr lang="en-GB" i="1" dirty="0">
                <a:solidFill>
                  <a:schemeClr val="accent1">
                    <a:lumMod val="75000"/>
                  </a:schemeClr>
                </a:solidFill>
              </a:rPr>
              <a:t>Reference List </a:t>
            </a:r>
          </a:p>
        </p:txBody>
      </p:sp>
      <p:sp>
        <p:nvSpPr>
          <p:cNvPr id="3" name="Content Placeholder 2">
            <a:extLst>
              <a:ext uri="{FF2B5EF4-FFF2-40B4-BE49-F238E27FC236}">
                <a16:creationId xmlns:a16="http://schemas.microsoft.com/office/drawing/2014/main" id="{8B7BF8A3-F8BE-A7D3-4FD1-5DAD68EF8969}"/>
              </a:ext>
            </a:extLst>
          </p:cNvPr>
          <p:cNvSpPr>
            <a:spLocks noGrp="1"/>
          </p:cNvSpPr>
          <p:nvPr>
            <p:ph idx="1"/>
          </p:nvPr>
        </p:nvSpPr>
        <p:spPr/>
        <p:txBody>
          <a:bodyPr>
            <a:normAutofit fontScale="25000" lnSpcReduction="20000"/>
          </a:bodyPr>
          <a:lstStyle/>
          <a:p>
            <a:pPr marL="0" indent="0">
              <a:buNone/>
            </a:pPr>
            <a:r>
              <a:rPr lang="en-GB" sz="2300" dirty="0"/>
              <a:t>CAST (2024). </a:t>
            </a:r>
            <a:r>
              <a:rPr lang="en-GB" sz="2300" i="1" dirty="0"/>
              <a:t>CAST</a:t>
            </a:r>
            <a:r>
              <a:rPr lang="en-GB" sz="2300" dirty="0"/>
              <a:t> </a:t>
            </a:r>
            <a:r>
              <a:rPr lang="en-GB" sz="2300" i="1" dirty="0"/>
              <a:t>Universal Design for Learning Guidelines version 3.0. </a:t>
            </a:r>
            <a:r>
              <a:rPr lang="en-GB" sz="2300" i="1" dirty="0" err="1"/>
              <a:t>Ar</a:t>
            </a:r>
            <a:r>
              <a:rPr lang="en-GB" sz="2300" i="1" dirty="0"/>
              <a:t> </a:t>
            </a:r>
            <a:r>
              <a:rPr lang="en-GB" sz="2300" i="1" dirty="0" err="1"/>
              <a:t>gael</a:t>
            </a:r>
            <a:r>
              <a:rPr lang="en-GB" sz="2300" i="1" dirty="0"/>
              <a:t> </a:t>
            </a:r>
            <a:r>
              <a:rPr lang="en-GB" sz="2300" i="1" dirty="0" err="1"/>
              <a:t>yn</a:t>
            </a:r>
            <a:r>
              <a:rPr lang="en-GB" sz="2300" i="1" dirty="0"/>
              <a:t> /Available at </a:t>
            </a:r>
            <a:r>
              <a:rPr lang="en-GB" sz="2300" dirty="0"/>
              <a:t> </a:t>
            </a:r>
            <a:r>
              <a:rPr lang="en-GB" sz="2300" dirty="0">
                <a:hlinkClick r:id="rId2"/>
              </a:rPr>
              <a:t>https://udlguidelines.cast.org</a:t>
            </a:r>
            <a:r>
              <a:rPr lang="en-GB" sz="2300" dirty="0"/>
              <a:t> (</a:t>
            </a:r>
            <a:r>
              <a:rPr lang="cy-GB" sz="2000" dirty="0">
                <a:solidFill>
                  <a:schemeClr val="tx2">
                    <a:lumMod val="75000"/>
                  </a:schemeClr>
                </a:solidFill>
              </a:rPr>
              <a:t>Cyrchwyd / </a:t>
            </a:r>
            <a:r>
              <a:rPr lang="en-GB" sz="2000" dirty="0">
                <a:solidFill>
                  <a:schemeClr val="tx2">
                    <a:lumMod val="75000"/>
                  </a:schemeClr>
                </a:solidFill>
              </a:rPr>
              <a:t>Accessed 01.07.2026)</a:t>
            </a:r>
            <a:endParaRPr lang="en-GB" sz="2300" dirty="0"/>
          </a:p>
          <a:p>
            <a:pPr marL="0" indent="0">
              <a:buNone/>
            </a:pPr>
            <a:r>
              <a:rPr lang="en-GB" sz="2200" dirty="0"/>
              <a:t>Children’s Commissioner for Wales (2024) </a:t>
            </a:r>
            <a:r>
              <a:rPr lang="en-GB" sz="2200" i="1" dirty="0"/>
              <a:t>A Child’s Rights Approach to Additional Learning Needs. </a:t>
            </a:r>
            <a:r>
              <a:rPr lang="en-GB" sz="2200" dirty="0"/>
              <a:t>Available at </a:t>
            </a:r>
          </a:p>
          <a:p>
            <a:pPr marL="0" indent="0">
              <a:buNone/>
            </a:pPr>
            <a:r>
              <a:rPr lang="en-GB" sz="2200" i="1" u="sng" dirty="0">
                <a:hlinkClick r:id="rId3"/>
              </a:rPr>
              <a:t>A Children’s Rights Approach to Additional Learning Needs - Children’s Commissioner for Wales</a:t>
            </a:r>
            <a:r>
              <a:rPr lang="en-GB" sz="2200" i="1" u="sng" dirty="0"/>
              <a:t> (Accessed 29.06.2026)</a:t>
            </a:r>
            <a:endParaRPr lang="cy-GB" sz="2200" dirty="0"/>
          </a:p>
          <a:p>
            <a:pPr marL="0" indent="0">
              <a:buNone/>
            </a:pPr>
            <a:r>
              <a:rPr lang="cy-GB" sz="2200" dirty="0"/>
              <a:t>Comisiynydd Plant Cymru (2024) </a:t>
            </a:r>
            <a:r>
              <a:rPr lang="en-GB" sz="2200" i="1" dirty="0"/>
              <a:t>Dull </a:t>
            </a:r>
            <a:r>
              <a:rPr lang="en-GB" sz="2200" i="1" dirty="0" err="1"/>
              <a:t>Gweithredu</a:t>
            </a:r>
            <a:r>
              <a:rPr lang="en-GB" sz="2200" i="1" dirty="0"/>
              <a:t> </a:t>
            </a:r>
            <a:r>
              <a:rPr lang="en-GB" sz="2200" i="1" dirty="0" err="1"/>
              <a:t>ar</a:t>
            </a:r>
            <a:r>
              <a:rPr lang="en-GB" sz="2200" i="1" dirty="0"/>
              <a:t> sail </a:t>
            </a:r>
            <a:r>
              <a:rPr lang="en-GB" sz="2200" i="1" dirty="0" err="1"/>
              <a:t>Hawliau</a:t>
            </a:r>
            <a:r>
              <a:rPr lang="en-GB" sz="2200" i="1" dirty="0"/>
              <a:t> Plant </a:t>
            </a:r>
            <a:r>
              <a:rPr lang="en-GB" sz="2200" i="1" dirty="0" err="1"/>
              <a:t>tuag</a:t>
            </a:r>
            <a:r>
              <a:rPr lang="en-GB" sz="2200" i="1" dirty="0"/>
              <a:t> at </a:t>
            </a:r>
            <a:r>
              <a:rPr lang="en-GB" sz="2200" i="1" dirty="0" err="1"/>
              <a:t>Anghenion</a:t>
            </a:r>
            <a:r>
              <a:rPr lang="en-GB" sz="2200" i="1" dirty="0"/>
              <a:t> </a:t>
            </a:r>
            <a:r>
              <a:rPr lang="en-GB" sz="2200" i="1" dirty="0" err="1"/>
              <a:t>Dysgu</a:t>
            </a:r>
            <a:r>
              <a:rPr lang="en-GB" sz="2200" i="1" dirty="0"/>
              <a:t> </a:t>
            </a:r>
            <a:r>
              <a:rPr lang="en-GB" sz="2200" i="1" dirty="0" err="1"/>
              <a:t>Ychwanegol</a:t>
            </a:r>
            <a:r>
              <a:rPr lang="en-GB" sz="2200" i="1" dirty="0"/>
              <a:t>. </a:t>
            </a:r>
            <a:r>
              <a:rPr lang="en-GB" sz="2200" dirty="0" err="1"/>
              <a:t>Ar</a:t>
            </a:r>
            <a:r>
              <a:rPr lang="en-GB" sz="2200" dirty="0"/>
              <a:t> </a:t>
            </a:r>
            <a:r>
              <a:rPr lang="en-GB" sz="2200" dirty="0" err="1"/>
              <a:t>gael</a:t>
            </a:r>
            <a:r>
              <a:rPr lang="en-GB" sz="2200" dirty="0"/>
              <a:t> </a:t>
            </a:r>
            <a:r>
              <a:rPr lang="en-GB" sz="2200" dirty="0" err="1"/>
              <a:t>yn</a:t>
            </a:r>
            <a:endParaRPr lang="en-GB" sz="2200" dirty="0"/>
          </a:p>
          <a:p>
            <a:pPr marL="0" indent="0">
              <a:buNone/>
            </a:pPr>
            <a:r>
              <a:rPr lang="en-GB" sz="2200" dirty="0">
                <a:hlinkClick r:id="rId4"/>
              </a:rPr>
              <a:t>Dull </a:t>
            </a:r>
            <a:r>
              <a:rPr lang="en-GB" sz="2200" dirty="0" err="1">
                <a:hlinkClick r:id="rId4"/>
              </a:rPr>
              <a:t>Gweithredu</a:t>
            </a:r>
            <a:r>
              <a:rPr lang="en-GB" sz="2200" dirty="0">
                <a:hlinkClick r:id="rId4"/>
              </a:rPr>
              <a:t> </a:t>
            </a:r>
            <a:r>
              <a:rPr lang="en-GB" sz="2200" dirty="0" err="1">
                <a:hlinkClick r:id="rId4"/>
              </a:rPr>
              <a:t>ar</a:t>
            </a:r>
            <a:r>
              <a:rPr lang="en-GB" sz="2200" dirty="0">
                <a:hlinkClick r:id="rId4"/>
              </a:rPr>
              <a:t> sail </a:t>
            </a:r>
            <a:r>
              <a:rPr lang="en-GB" sz="2200" dirty="0" err="1">
                <a:hlinkClick r:id="rId4"/>
              </a:rPr>
              <a:t>Hawliau</a:t>
            </a:r>
            <a:r>
              <a:rPr lang="en-GB" sz="2200" dirty="0">
                <a:hlinkClick r:id="rId4"/>
              </a:rPr>
              <a:t> Plant </a:t>
            </a:r>
            <a:r>
              <a:rPr lang="en-GB" sz="2200" dirty="0" err="1">
                <a:hlinkClick r:id="rId4"/>
              </a:rPr>
              <a:t>tuag</a:t>
            </a:r>
            <a:r>
              <a:rPr lang="en-GB" sz="2200" dirty="0">
                <a:hlinkClick r:id="rId4"/>
              </a:rPr>
              <a:t> at </a:t>
            </a:r>
            <a:r>
              <a:rPr lang="en-GB" sz="2200" dirty="0" err="1">
                <a:hlinkClick r:id="rId4"/>
              </a:rPr>
              <a:t>Anghenion</a:t>
            </a:r>
            <a:r>
              <a:rPr lang="en-GB" sz="2200" dirty="0">
                <a:hlinkClick r:id="rId4"/>
              </a:rPr>
              <a:t> </a:t>
            </a:r>
            <a:r>
              <a:rPr lang="en-GB" sz="2200" dirty="0" err="1">
                <a:hlinkClick r:id="rId4"/>
              </a:rPr>
              <a:t>Dysgu</a:t>
            </a:r>
            <a:r>
              <a:rPr lang="en-GB" sz="2200" dirty="0">
                <a:hlinkClick r:id="rId4"/>
              </a:rPr>
              <a:t> </a:t>
            </a:r>
            <a:r>
              <a:rPr lang="en-GB" sz="2200" dirty="0" err="1">
                <a:hlinkClick r:id="rId4"/>
              </a:rPr>
              <a:t>Ychwanegol</a:t>
            </a:r>
            <a:r>
              <a:rPr lang="en-GB" sz="2200" dirty="0">
                <a:hlinkClick r:id="rId4"/>
              </a:rPr>
              <a:t> - Children’s Commissioner for Wales</a:t>
            </a:r>
            <a:r>
              <a:rPr lang="en-GB" sz="2200" dirty="0"/>
              <a:t> (</a:t>
            </a:r>
            <a:r>
              <a:rPr lang="cy-GB" sz="2200" dirty="0"/>
              <a:t>Cyrchwyd 29.06.2026)</a:t>
            </a:r>
          </a:p>
          <a:p>
            <a:pPr marL="0" indent="0">
              <a:buNone/>
            </a:pPr>
            <a:r>
              <a:rPr lang="cy-GB" sz="2200" dirty="0" err="1"/>
              <a:t>Department</a:t>
            </a:r>
            <a:r>
              <a:rPr lang="cy-GB" sz="2200" dirty="0"/>
              <a:t> </a:t>
            </a:r>
            <a:r>
              <a:rPr lang="cy-GB" sz="2200" dirty="0" err="1"/>
              <a:t>for</a:t>
            </a:r>
            <a:r>
              <a:rPr lang="cy-GB" sz="2200" dirty="0"/>
              <a:t> </a:t>
            </a:r>
            <a:r>
              <a:rPr lang="cy-GB" sz="2200" dirty="0" err="1"/>
              <a:t>Education</a:t>
            </a:r>
            <a:r>
              <a:rPr lang="cy-GB" sz="2200" dirty="0"/>
              <a:t> (2014) </a:t>
            </a:r>
            <a:r>
              <a:rPr lang="cy-GB" sz="2200" i="1" dirty="0"/>
              <a:t>The </a:t>
            </a:r>
            <a:r>
              <a:rPr lang="cy-GB" sz="2200" i="1" dirty="0" err="1"/>
              <a:t>Equality</a:t>
            </a:r>
            <a:r>
              <a:rPr lang="cy-GB" sz="2200" i="1" dirty="0"/>
              <a:t> Act </a:t>
            </a:r>
            <a:r>
              <a:rPr lang="cy-GB" sz="2200" i="1" dirty="0" err="1"/>
              <a:t>and</a:t>
            </a:r>
            <a:r>
              <a:rPr lang="cy-GB" sz="2200" i="1" dirty="0"/>
              <a:t> </a:t>
            </a:r>
            <a:r>
              <a:rPr lang="cy-GB" sz="2200" i="1" dirty="0" err="1"/>
              <a:t>Schools</a:t>
            </a:r>
            <a:r>
              <a:rPr lang="cy-GB" sz="2200" i="1" dirty="0"/>
              <a:t>. Ar gael yn/</a:t>
            </a:r>
            <a:r>
              <a:rPr lang="cy-GB" sz="2200" i="1" dirty="0" err="1"/>
              <a:t>Available</a:t>
            </a:r>
            <a:r>
              <a:rPr lang="cy-GB" sz="2200" i="1" dirty="0"/>
              <a:t> at </a:t>
            </a:r>
            <a:r>
              <a:rPr lang="en-GB" sz="2400" dirty="0">
                <a:hlinkClick r:id="rId5"/>
              </a:rPr>
              <a:t>Equality_Act_Advice_Final.pdf</a:t>
            </a:r>
            <a:r>
              <a:rPr lang="en-GB" sz="2400" dirty="0"/>
              <a:t> (</a:t>
            </a:r>
            <a:r>
              <a:rPr lang="en-GB" sz="2400" dirty="0" err="1"/>
              <a:t>Cyrchwyd</a:t>
            </a:r>
            <a:r>
              <a:rPr lang="en-GB" sz="2400" dirty="0"/>
              <a:t>/Accessed on 01.07.2026)</a:t>
            </a:r>
            <a:endParaRPr lang="cy-GB" sz="2200" i="1" dirty="0"/>
          </a:p>
          <a:p>
            <a:pPr marL="0" indent="0">
              <a:buNone/>
            </a:pPr>
            <a:r>
              <a:rPr lang="cy-GB" sz="2300" dirty="0"/>
              <a:t>GOV.UK (2026) </a:t>
            </a:r>
            <a:r>
              <a:rPr lang="en-GB" sz="2300" i="1" dirty="0"/>
              <a:t>Public perceptions and attitudes towards disabled people: a thematic report. </a:t>
            </a:r>
            <a:r>
              <a:rPr lang="en-GB" sz="2300" dirty="0"/>
              <a:t>Available at </a:t>
            </a:r>
            <a:r>
              <a:rPr lang="en-GB" sz="2300" dirty="0">
                <a:hlinkClick r:id="rId6"/>
              </a:rPr>
              <a:t>Public perceptions and attitudes towards disabled people: a thematic report - GOV.UK</a:t>
            </a:r>
            <a:r>
              <a:rPr lang="en-GB" sz="2300" dirty="0"/>
              <a:t> (Accessed 01.07.2026)</a:t>
            </a:r>
          </a:p>
          <a:p>
            <a:pPr marL="0" indent="0">
              <a:buNone/>
            </a:pPr>
            <a:r>
              <a:rPr lang="en-GB" sz="2300" dirty="0"/>
              <a:t>GOV.UK (2026) </a:t>
            </a:r>
            <a:r>
              <a:rPr lang="en-GB" sz="2400" i="1" dirty="0" err="1"/>
              <a:t>Canfyddiadau</a:t>
            </a:r>
            <a:r>
              <a:rPr lang="en-GB" sz="2400" i="1" dirty="0"/>
              <a:t> ac </a:t>
            </a:r>
            <a:r>
              <a:rPr lang="en-GB" sz="2400" i="1" dirty="0" err="1"/>
              <a:t>agweddau’r</a:t>
            </a:r>
            <a:r>
              <a:rPr lang="en-GB" sz="2400" i="1" dirty="0"/>
              <a:t> </a:t>
            </a:r>
            <a:r>
              <a:rPr lang="en-GB" sz="2400" i="1" dirty="0" err="1"/>
              <a:t>cyhoedd</a:t>
            </a:r>
            <a:r>
              <a:rPr lang="en-GB" sz="2400" i="1" dirty="0"/>
              <a:t> </a:t>
            </a:r>
            <a:r>
              <a:rPr lang="en-GB" sz="2400" i="1" dirty="0" err="1"/>
              <a:t>tuag</a:t>
            </a:r>
            <a:r>
              <a:rPr lang="en-GB" sz="2400" i="1" dirty="0"/>
              <a:t> at </a:t>
            </a:r>
            <a:r>
              <a:rPr lang="en-GB" sz="2400" i="1" dirty="0" err="1"/>
              <a:t>bobl</a:t>
            </a:r>
            <a:r>
              <a:rPr lang="en-GB" sz="2400" i="1" dirty="0"/>
              <a:t> </a:t>
            </a:r>
            <a:r>
              <a:rPr lang="en-GB" sz="2400" i="1" dirty="0" err="1"/>
              <a:t>anabl</a:t>
            </a:r>
            <a:r>
              <a:rPr lang="en-GB" sz="2400" i="1" dirty="0"/>
              <a:t>: </a:t>
            </a:r>
            <a:r>
              <a:rPr lang="en-GB" sz="2400" i="1" dirty="0" err="1"/>
              <a:t>adroddiad</a:t>
            </a:r>
            <a:r>
              <a:rPr lang="en-GB" sz="2400" i="1" dirty="0"/>
              <a:t> </a:t>
            </a:r>
            <a:r>
              <a:rPr lang="en-GB" sz="2400" i="1" dirty="0" err="1"/>
              <a:t>thematig</a:t>
            </a:r>
            <a:r>
              <a:rPr lang="en-GB" sz="2400" dirty="0"/>
              <a:t>. </a:t>
            </a:r>
            <a:r>
              <a:rPr lang="en-GB" sz="2400" dirty="0" err="1"/>
              <a:t>Ar</a:t>
            </a:r>
            <a:r>
              <a:rPr lang="en-GB" sz="2400" dirty="0"/>
              <a:t> </a:t>
            </a:r>
            <a:r>
              <a:rPr lang="en-GB" sz="2400" dirty="0" err="1"/>
              <a:t>gael</a:t>
            </a:r>
            <a:r>
              <a:rPr lang="en-GB" sz="2400" dirty="0"/>
              <a:t> </a:t>
            </a:r>
            <a:r>
              <a:rPr lang="en-GB" sz="2400" dirty="0" err="1"/>
              <a:t>yn</a:t>
            </a:r>
            <a:r>
              <a:rPr lang="en-GB" sz="2400" dirty="0">
                <a:hlinkClick r:id="rId7"/>
              </a:rPr>
              <a:t> Public_perceptions_and_attitudes_towards_disabled_people__a_thematic_report_executive_summary_CY.pdf</a:t>
            </a:r>
            <a:r>
              <a:rPr lang="en-GB" sz="2400" dirty="0"/>
              <a:t> </a:t>
            </a:r>
            <a:r>
              <a:rPr lang="en-GB" sz="2200" dirty="0"/>
              <a:t>(</a:t>
            </a:r>
            <a:r>
              <a:rPr lang="cy-GB" sz="2200" dirty="0"/>
              <a:t>Cyrchwyd 01.07.2026)</a:t>
            </a:r>
            <a:endParaRPr lang="en-GB" sz="2200" dirty="0"/>
          </a:p>
          <a:p>
            <a:pPr marL="0" indent="0">
              <a:buNone/>
            </a:pPr>
            <a:r>
              <a:rPr lang="en-GB" sz="2200" dirty="0" err="1"/>
              <a:t>Llywodraeth</a:t>
            </a:r>
            <a:r>
              <a:rPr lang="en-GB" sz="2200" dirty="0"/>
              <a:t> Cymru (2021) </a:t>
            </a:r>
            <a:r>
              <a:rPr lang="en-GB" sz="2200" i="1" dirty="0"/>
              <a:t>Y Cod </a:t>
            </a:r>
            <a:r>
              <a:rPr lang="en-GB" sz="2200" i="1" dirty="0" err="1"/>
              <a:t>Anghenion</a:t>
            </a:r>
            <a:r>
              <a:rPr lang="en-GB" sz="2200" i="1" dirty="0"/>
              <a:t> </a:t>
            </a:r>
            <a:r>
              <a:rPr lang="en-GB" sz="2200" i="1" dirty="0" err="1"/>
              <a:t>Dysgu</a:t>
            </a:r>
            <a:r>
              <a:rPr lang="en-GB" sz="2200" i="1" dirty="0"/>
              <a:t> </a:t>
            </a:r>
            <a:r>
              <a:rPr lang="en-GB" sz="2200" i="1" dirty="0" err="1"/>
              <a:t>Ychwanegol</a:t>
            </a:r>
            <a:r>
              <a:rPr lang="en-GB" sz="2200" i="1" dirty="0"/>
              <a:t>. </a:t>
            </a:r>
            <a:r>
              <a:rPr lang="en-GB" sz="2200" dirty="0" err="1"/>
              <a:t>Ar</a:t>
            </a:r>
            <a:r>
              <a:rPr lang="en-GB" sz="2200" dirty="0"/>
              <a:t> </a:t>
            </a:r>
            <a:r>
              <a:rPr lang="en-GB" sz="2200" dirty="0" err="1"/>
              <a:t>gael</a:t>
            </a:r>
            <a:r>
              <a:rPr lang="en-GB" sz="2200" dirty="0"/>
              <a:t> </a:t>
            </a:r>
            <a:r>
              <a:rPr lang="en-GB" sz="2200" dirty="0" err="1"/>
              <a:t>yn</a:t>
            </a:r>
            <a:r>
              <a:rPr lang="en-GB" sz="2200" dirty="0"/>
              <a:t> </a:t>
            </a:r>
            <a:r>
              <a:rPr lang="en-GB" sz="2200" dirty="0">
                <a:hlinkClick r:id="rId8"/>
              </a:rPr>
              <a:t>Y cod </a:t>
            </a:r>
            <a:r>
              <a:rPr lang="en-GB" sz="2200" dirty="0" err="1">
                <a:hlinkClick r:id="rId8"/>
              </a:rPr>
              <a:t>anghenion</a:t>
            </a:r>
            <a:r>
              <a:rPr lang="en-GB" sz="2200" dirty="0">
                <a:hlinkClick r:id="rId8"/>
              </a:rPr>
              <a:t> </a:t>
            </a:r>
            <a:r>
              <a:rPr lang="en-GB" sz="2200" dirty="0" err="1">
                <a:hlinkClick r:id="rId8"/>
              </a:rPr>
              <a:t>dysgu</a:t>
            </a:r>
            <a:r>
              <a:rPr lang="en-GB" sz="2200" dirty="0">
                <a:hlinkClick r:id="rId8"/>
              </a:rPr>
              <a:t> </a:t>
            </a:r>
            <a:r>
              <a:rPr lang="en-GB" sz="2200" dirty="0" err="1">
                <a:hlinkClick r:id="rId8"/>
              </a:rPr>
              <a:t>ychwanegol</a:t>
            </a:r>
            <a:r>
              <a:rPr lang="en-GB" sz="2200" dirty="0">
                <a:hlinkClick r:id="rId8"/>
              </a:rPr>
              <a:t> | LLYW.CYMRU</a:t>
            </a:r>
            <a:r>
              <a:rPr lang="en-GB" sz="2200" dirty="0"/>
              <a:t> (</a:t>
            </a:r>
            <a:r>
              <a:rPr lang="cy-GB" sz="2200" dirty="0"/>
              <a:t>Cyrchwyd 29.06.2026)</a:t>
            </a:r>
          </a:p>
          <a:p>
            <a:pPr marL="0" indent="0">
              <a:buNone/>
            </a:pPr>
            <a:r>
              <a:rPr lang="cy-GB" sz="2200" dirty="0"/>
              <a:t>Llywodraeth Cymru (</a:t>
            </a:r>
            <a:r>
              <a:rPr lang="cy-GB" sz="2100" dirty="0"/>
              <a:t>2021) </a:t>
            </a:r>
            <a:r>
              <a:rPr lang="en-GB" sz="2100" i="1" dirty="0" err="1"/>
              <a:t>Rheoliadau</a:t>
            </a:r>
            <a:r>
              <a:rPr lang="en-GB" sz="2100" i="1" dirty="0"/>
              <a:t> </a:t>
            </a:r>
            <a:r>
              <a:rPr lang="en-GB" sz="2100" i="1" dirty="0" err="1"/>
              <a:t>Deddf</a:t>
            </a:r>
            <a:r>
              <a:rPr lang="en-GB" sz="2100" i="1" dirty="0"/>
              <a:t> </a:t>
            </a:r>
            <a:r>
              <a:rPr lang="en-GB" sz="2100" i="1" dirty="0" err="1"/>
              <a:t>Cydraddoldeb</a:t>
            </a:r>
            <a:r>
              <a:rPr lang="en-GB" sz="2100" i="1" dirty="0"/>
              <a:t> 2010 (</a:t>
            </a:r>
            <a:r>
              <a:rPr lang="en-GB" sz="2100" i="1" dirty="0" err="1"/>
              <a:t>Disgyblion</a:t>
            </a:r>
            <a:r>
              <a:rPr lang="en-GB" sz="2100" i="1" dirty="0"/>
              <a:t> Ysgol </a:t>
            </a:r>
            <a:r>
              <a:rPr lang="en-GB" sz="2100" i="1" dirty="0" err="1"/>
              <a:t>Anabl</a:t>
            </a:r>
            <a:r>
              <a:rPr lang="en-GB" sz="2100" i="1" dirty="0"/>
              <a:t>) (Cymru) 2021. </a:t>
            </a:r>
            <a:r>
              <a:rPr lang="en-GB" sz="2100" dirty="0" err="1"/>
              <a:t>Ar</a:t>
            </a:r>
            <a:r>
              <a:rPr lang="en-GB" sz="2100" dirty="0"/>
              <a:t> </a:t>
            </a:r>
            <a:r>
              <a:rPr lang="en-GB" sz="2100" dirty="0" err="1"/>
              <a:t>gael</a:t>
            </a:r>
            <a:r>
              <a:rPr lang="en-GB" sz="2100" dirty="0"/>
              <a:t> </a:t>
            </a:r>
            <a:r>
              <a:rPr lang="en-GB" sz="2100" dirty="0" err="1"/>
              <a:t>yn</a:t>
            </a:r>
            <a:r>
              <a:rPr lang="en-GB" sz="2100" dirty="0"/>
              <a:t> </a:t>
            </a:r>
            <a:r>
              <a:rPr lang="en-GB" sz="2100" dirty="0" err="1">
                <a:hlinkClick r:id="rId9"/>
              </a:rPr>
              <a:t>Rheoliadau</a:t>
            </a:r>
            <a:r>
              <a:rPr lang="en-GB" sz="2100" dirty="0">
                <a:hlinkClick r:id="rId9"/>
              </a:rPr>
              <a:t> </a:t>
            </a:r>
            <a:r>
              <a:rPr lang="en-GB" sz="2100" dirty="0" err="1">
                <a:hlinkClick r:id="rId9"/>
              </a:rPr>
              <a:t>Deddf</a:t>
            </a:r>
            <a:r>
              <a:rPr lang="en-GB" sz="2100" dirty="0">
                <a:hlinkClick r:id="rId9"/>
              </a:rPr>
              <a:t> </a:t>
            </a:r>
            <a:r>
              <a:rPr lang="en-GB" sz="2100" dirty="0" err="1">
                <a:hlinkClick r:id="rId9"/>
              </a:rPr>
              <a:t>Cydraddoldeb</a:t>
            </a:r>
            <a:r>
              <a:rPr lang="en-GB" sz="2100" dirty="0">
                <a:hlinkClick r:id="rId9"/>
              </a:rPr>
              <a:t> 2010 (</a:t>
            </a:r>
            <a:r>
              <a:rPr lang="en-GB" sz="2100" dirty="0" err="1">
                <a:hlinkClick r:id="rId9"/>
              </a:rPr>
              <a:t>Disgyblion</a:t>
            </a:r>
            <a:r>
              <a:rPr lang="en-GB" sz="2100" dirty="0">
                <a:hlinkClick r:id="rId9"/>
              </a:rPr>
              <a:t> Ysgol </a:t>
            </a:r>
            <a:r>
              <a:rPr lang="en-GB" sz="2100" dirty="0" err="1">
                <a:hlinkClick r:id="rId9"/>
              </a:rPr>
              <a:t>Anabl</a:t>
            </a:r>
            <a:r>
              <a:rPr lang="en-GB" sz="2100" dirty="0">
                <a:hlinkClick r:id="rId9"/>
              </a:rPr>
              <a:t>) (Cymru) 2021 | LLYW.CYMRU</a:t>
            </a:r>
            <a:r>
              <a:rPr lang="en-GB" sz="2100" dirty="0"/>
              <a:t> (</a:t>
            </a:r>
            <a:r>
              <a:rPr lang="en-GB" sz="2100" dirty="0" err="1"/>
              <a:t>Cyrchwyd</a:t>
            </a:r>
            <a:r>
              <a:rPr lang="en-GB" sz="2100" dirty="0"/>
              <a:t> 29.06.2026)</a:t>
            </a:r>
          </a:p>
          <a:p>
            <a:pPr marL="0" indent="0">
              <a:buNone/>
            </a:pPr>
            <a:r>
              <a:rPr lang="en-GB" sz="2400" dirty="0">
                <a:solidFill>
                  <a:schemeClr val="tx2">
                    <a:lumMod val="75000"/>
                  </a:schemeClr>
                </a:solidFill>
              </a:rPr>
              <a:t>Maslow, A. (2013) </a:t>
            </a:r>
            <a:r>
              <a:rPr lang="en-GB" sz="2400" i="1" dirty="0">
                <a:solidFill>
                  <a:schemeClr val="tx2">
                    <a:lumMod val="75000"/>
                  </a:schemeClr>
                </a:solidFill>
              </a:rPr>
              <a:t>A Theory of Human Motivation</a:t>
            </a:r>
            <a:r>
              <a:rPr lang="en-GB" sz="2400" dirty="0">
                <a:solidFill>
                  <a:schemeClr val="tx2">
                    <a:lumMod val="75000"/>
                  </a:schemeClr>
                </a:solidFill>
              </a:rPr>
              <a:t>. Connecticut: Martino Fine Books</a:t>
            </a:r>
            <a:endParaRPr lang="en-GB" sz="2100" dirty="0"/>
          </a:p>
          <a:p>
            <a:pPr marL="0" indent="0">
              <a:buNone/>
            </a:pPr>
            <a:r>
              <a:rPr lang="en-GB" sz="2400" dirty="0">
                <a:solidFill>
                  <a:schemeClr val="tx2">
                    <a:lumMod val="75000"/>
                  </a:schemeClr>
                </a:solidFill>
              </a:rPr>
              <a:t>Scope (2025) </a:t>
            </a:r>
            <a:r>
              <a:rPr lang="en-GB" sz="2400" i="1" dirty="0">
                <a:solidFill>
                  <a:schemeClr val="tx2">
                    <a:lumMod val="75000"/>
                  </a:schemeClr>
                </a:solidFill>
              </a:rPr>
              <a:t>The Social Model of Disability. </a:t>
            </a:r>
            <a:r>
              <a:rPr lang="cy-GB" sz="2400" dirty="0">
                <a:solidFill>
                  <a:schemeClr val="tx2">
                    <a:lumMod val="75000"/>
                  </a:schemeClr>
                </a:solidFill>
              </a:rPr>
              <a:t>Ar gael yn </a:t>
            </a:r>
            <a:r>
              <a:rPr lang="en-GB" sz="2400" dirty="0">
                <a:solidFill>
                  <a:schemeClr val="tx2">
                    <a:lumMod val="75000"/>
                  </a:schemeClr>
                </a:solidFill>
              </a:rPr>
              <a:t>/ Available at </a:t>
            </a:r>
            <a:r>
              <a:rPr lang="en-GB" sz="2400" dirty="0">
                <a:solidFill>
                  <a:schemeClr val="tx2">
                    <a:lumMod val="75000"/>
                  </a:schemeClr>
                </a:solidFill>
                <a:hlinkClick r:id="rId10"/>
              </a:rPr>
              <a:t>https://www.scope.org.uk/about-us/social-model-of-disability//</a:t>
            </a:r>
            <a:r>
              <a:rPr lang="en-GB" sz="2400" dirty="0">
                <a:solidFill>
                  <a:schemeClr val="tx2">
                    <a:lumMod val="75000"/>
                  </a:schemeClr>
                </a:solidFill>
              </a:rPr>
              <a:t>    (</a:t>
            </a:r>
            <a:r>
              <a:rPr lang="cy-GB" sz="2400" dirty="0">
                <a:solidFill>
                  <a:schemeClr val="tx2">
                    <a:lumMod val="75000"/>
                  </a:schemeClr>
                </a:solidFill>
              </a:rPr>
              <a:t>Cyrchwyd / </a:t>
            </a:r>
            <a:r>
              <a:rPr lang="en-GB" sz="2400" dirty="0">
                <a:solidFill>
                  <a:schemeClr val="tx2">
                    <a:lumMod val="75000"/>
                  </a:schemeClr>
                </a:solidFill>
              </a:rPr>
              <a:t>Accessed 01.07.2026)</a:t>
            </a:r>
          </a:p>
          <a:p>
            <a:pPr marL="0" indent="0">
              <a:buNone/>
            </a:pPr>
            <a:r>
              <a:rPr lang="en-GB" sz="2400" dirty="0">
                <a:solidFill>
                  <a:schemeClr val="tx2">
                    <a:lumMod val="75000"/>
                  </a:schemeClr>
                </a:solidFill>
              </a:rPr>
              <a:t>Skinner, B.F.  (1976) </a:t>
            </a:r>
            <a:r>
              <a:rPr lang="en-GB" sz="2400" i="1" dirty="0">
                <a:solidFill>
                  <a:schemeClr val="tx2">
                    <a:lumMod val="75000"/>
                  </a:schemeClr>
                </a:solidFill>
              </a:rPr>
              <a:t>About </a:t>
            </a:r>
            <a:r>
              <a:rPr lang="en-GB" sz="2400" i="1" dirty="0" err="1">
                <a:solidFill>
                  <a:schemeClr val="tx2">
                    <a:lumMod val="75000"/>
                  </a:schemeClr>
                </a:solidFill>
              </a:rPr>
              <a:t>Behaviorism</a:t>
            </a:r>
            <a:r>
              <a:rPr lang="en-GB" sz="2400" i="1" dirty="0">
                <a:solidFill>
                  <a:schemeClr val="tx2">
                    <a:lumMod val="75000"/>
                  </a:schemeClr>
                </a:solidFill>
              </a:rPr>
              <a:t>. </a:t>
            </a:r>
            <a:r>
              <a:rPr lang="en-GB" sz="2400" dirty="0">
                <a:solidFill>
                  <a:schemeClr val="tx2">
                    <a:lumMod val="75000"/>
                  </a:schemeClr>
                </a:solidFill>
              </a:rPr>
              <a:t>New Jersey: Random House</a:t>
            </a:r>
          </a:p>
          <a:p>
            <a:pPr marL="0" indent="0">
              <a:buNone/>
            </a:pPr>
            <a:r>
              <a:rPr lang="en-GB" sz="2400" dirty="0">
                <a:solidFill>
                  <a:schemeClr val="tx2">
                    <a:lumMod val="75000"/>
                  </a:schemeClr>
                </a:solidFill>
              </a:rPr>
              <a:t>Snap Cymru (2022) </a:t>
            </a:r>
            <a:r>
              <a:rPr lang="en-GB" sz="2400" i="1" dirty="0">
                <a:solidFill>
                  <a:schemeClr val="tx2">
                    <a:lumMod val="75000"/>
                  </a:schemeClr>
                </a:solidFill>
              </a:rPr>
              <a:t>Getting exam support. </a:t>
            </a:r>
            <a:r>
              <a:rPr lang="cy-GB" sz="2400" dirty="0">
                <a:solidFill>
                  <a:schemeClr val="tx2">
                    <a:lumMod val="75000"/>
                  </a:schemeClr>
                </a:solidFill>
              </a:rPr>
              <a:t>Ar gael yn </a:t>
            </a:r>
            <a:r>
              <a:rPr lang="en-GB" sz="2400" dirty="0">
                <a:solidFill>
                  <a:schemeClr val="tx2">
                    <a:lumMod val="75000"/>
                  </a:schemeClr>
                </a:solidFill>
              </a:rPr>
              <a:t>/ Available at </a:t>
            </a:r>
            <a:r>
              <a:rPr lang="en-GB" sz="2400" dirty="0">
                <a:solidFill>
                  <a:schemeClr val="tx2">
                    <a:lumMod val="75000"/>
                  </a:schemeClr>
                </a:solidFill>
                <a:hlinkClick r:id="rId11">
                  <a:extLst>
                    <a:ext uri="{A12FA001-AC4F-418D-AE19-62706E023703}">
                      <ahyp:hlinkClr xmlns:ahyp="http://schemas.microsoft.com/office/drawing/2018/hyperlinkcolor" val="tx"/>
                    </a:ext>
                  </a:extLst>
                </a:hlinkClick>
              </a:rPr>
              <a:t>https://www.snapcymru.org/get-support/exam-support/</a:t>
            </a:r>
            <a:r>
              <a:rPr lang="en-GB" sz="2400" dirty="0">
                <a:solidFill>
                  <a:schemeClr val="tx2">
                    <a:lumMod val="75000"/>
                  </a:schemeClr>
                </a:solidFill>
              </a:rPr>
              <a:t> (</a:t>
            </a:r>
            <a:r>
              <a:rPr lang="cy-GB" sz="2400" dirty="0">
                <a:solidFill>
                  <a:schemeClr val="tx2">
                    <a:lumMod val="75000"/>
                  </a:schemeClr>
                </a:solidFill>
              </a:rPr>
              <a:t>Cyrchwyd / </a:t>
            </a:r>
            <a:r>
              <a:rPr lang="en-GB" sz="2400" dirty="0">
                <a:solidFill>
                  <a:schemeClr val="tx2">
                    <a:lumMod val="75000"/>
                  </a:schemeClr>
                </a:solidFill>
              </a:rPr>
              <a:t>Accessed 01.07.2026)</a:t>
            </a:r>
          </a:p>
          <a:p>
            <a:pPr marL="0" indent="0">
              <a:buNone/>
            </a:pPr>
            <a:r>
              <a:rPr lang="en-GB" sz="2400" dirty="0">
                <a:solidFill>
                  <a:schemeClr val="tx2">
                    <a:lumMod val="75000"/>
                  </a:schemeClr>
                </a:solidFill>
              </a:rPr>
              <a:t>Stevens-Fulbrook, P. (2020) </a:t>
            </a:r>
            <a:r>
              <a:rPr lang="en-GB" sz="2400" i="1" dirty="0">
                <a:solidFill>
                  <a:schemeClr val="tx2">
                    <a:lumMod val="75000"/>
                  </a:schemeClr>
                </a:solidFill>
                <a:cs typeface="Calibri Light" panose="020F0302020204030204" pitchFamily="34" charset="0"/>
              </a:rPr>
              <a:t>Vygotsky, Piaget and Bloom.: The Definitive Guide to their Educational Theories with Examples of How they can be Applied.</a:t>
            </a:r>
            <a:r>
              <a:rPr lang="en-GB" sz="2400" dirty="0">
                <a:solidFill>
                  <a:schemeClr val="tx2">
                    <a:lumMod val="75000"/>
                  </a:schemeClr>
                </a:solidFill>
                <a:cs typeface="Calibri Light" panose="020F0302020204030204" pitchFamily="34" charset="0"/>
              </a:rPr>
              <a:t> Brighton: Independent Publishing</a:t>
            </a:r>
          </a:p>
          <a:p>
            <a:pPr marL="0" indent="0">
              <a:buNone/>
            </a:pPr>
            <a:r>
              <a:rPr lang="en-GB" sz="2400" dirty="0">
                <a:solidFill>
                  <a:schemeClr val="tx2">
                    <a:lumMod val="75000"/>
                  </a:schemeClr>
                </a:solidFill>
                <a:cs typeface="Calibri Light" panose="020F0302020204030204" pitchFamily="34" charset="0"/>
              </a:rPr>
              <a:t>UNICEF (2025) </a:t>
            </a:r>
            <a:r>
              <a:rPr lang="en-GB" sz="2400" i="1" dirty="0">
                <a:solidFill>
                  <a:schemeClr val="tx2">
                    <a:lumMod val="75000"/>
                  </a:schemeClr>
                </a:solidFill>
                <a:cs typeface="Calibri Light" panose="020F0302020204030204" pitchFamily="34" charset="0"/>
              </a:rPr>
              <a:t>United Nations Convention on the Rights of the Child. </a:t>
            </a:r>
            <a:r>
              <a:rPr lang="en-GB" sz="2400" i="1" dirty="0" err="1">
                <a:solidFill>
                  <a:schemeClr val="tx2">
                    <a:lumMod val="75000"/>
                  </a:schemeClr>
                </a:solidFill>
                <a:cs typeface="Calibri Light" panose="020F0302020204030204" pitchFamily="34" charset="0"/>
              </a:rPr>
              <a:t>Ar</a:t>
            </a:r>
            <a:r>
              <a:rPr lang="en-GB" sz="2400" i="1" dirty="0">
                <a:solidFill>
                  <a:schemeClr val="tx2">
                    <a:lumMod val="75000"/>
                  </a:schemeClr>
                </a:solidFill>
                <a:cs typeface="Calibri Light" panose="020F0302020204030204" pitchFamily="34" charset="0"/>
              </a:rPr>
              <a:t> </a:t>
            </a:r>
            <a:r>
              <a:rPr lang="en-GB" sz="2400" i="1" dirty="0" err="1">
                <a:solidFill>
                  <a:schemeClr val="tx2">
                    <a:lumMod val="75000"/>
                  </a:schemeClr>
                </a:solidFill>
                <a:cs typeface="Calibri Light" panose="020F0302020204030204" pitchFamily="34" charset="0"/>
              </a:rPr>
              <a:t>gael</a:t>
            </a:r>
            <a:r>
              <a:rPr lang="en-GB" sz="2400" i="1" dirty="0">
                <a:solidFill>
                  <a:schemeClr val="tx2">
                    <a:lumMod val="75000"/>
                  </a:schemeClr>
                </a:solidFill>
                <a:cs typeface="Calibri Light" panose="020F0302020204030204" pitchFamily="34" charset="0"/>
              </a:rPr>
              <a:t> </a:t>
            </a:r>
            <a:r>
              <a:rPr lang="en-GB" sz="2400" i="1" dirty="0" err="1">
                <a:solidFill>
                  <a:schemeClr val="tx2">
                    <a:lumMod val="75000"/>
                  </a:schemeClr>
                </a:solidFill>
                <a:cs typeface="Calibri Light" panose="020F0302020204030204" pitchFamily="34" charset="0"/>
              </a:rPr>
              <a:t>yn</a:t>
            </a:r>
            <a:r>
              <a:rPr lang="en-GB" sz="2400" i="1" dirty="0">
                <a:solidFill>
                  <a:schemeClr val="tx2">
                    <a:lumMod val="75000"/>
                  </a:schemeClr>
                </a:solidFill>
                <a:cs typeface="Calibri Light" panose="020F0302020204030204" pitchFamily="34" charset="0"/>
              </a:rPr>
              <a:t>/ Available at </a:t>
            </a:r>
            <a:r>
              <a:rPr lang="en-GB" sz="2400" dirty="0">
                <a:hlinkClick r:id="rId12"/>
              </a:rPr>
              <a:t>UN Convention on Rights of a Child (UNCRC) - UNICEF UK</a:t>
            </a:r>
            <a:r>
              <a:rPr lang="en-GB" sz="2400" dirty="0"/>
              <a:t> (</a:t>
            </a:r>
            <a:r>
              <a:rPr lang="en-GB" sz="2400" dirty="0" err="1"/>
              <a:t>Cyrchwyd</a:t>
            </a:r>
            <a:r>
              <a:rPr lang="en-GB" sz="2400" dirty="0"/>
              <a:t>/Accessed on 01.07.2026)</a:t>
            </a:r>
            <a:endParaRPr lang="cy-GB" sz="2200" dirty="0"/>
          </a:p>
          <a:p>
            <a:pPr marL="0" indent="0">
              <a:buNone/>
            </a:pPr>
            <a:r>
              <a:rPr lang="en-GB" sz="2200" dirty="0"/>
              <a:t>Welsh Government (2021) </a:t>
            </a:r>
            <a:r>
              <a:rPr lang="en-GB" sz="2200" i="1" dirty="0"/>
              <a:t>The Additional Learning Needs Code for Wales</a:t>
            </a:r>
            <a:r>
              <a:rPr lang="en-GB" sz="2200" dirty="0"/>
              <a:t>. Available at </a:t>
            </a:r>
            <a:r>
              <a:rPr lang="en-GB" sz="2200" dirty="0">
                <a:hlinkClick r:id="rId13"/>
              </a:rPr>
              <a:t>The additional learning needs code | GOV.WALES</a:t>
            </a:r>
            <a:r>
              <a:rPr lang="en-GB" sz="2200" dirty="0"/>
              <a:t> (Accessed on 29/06.2026)</a:t>
            </a:r>
          </a:p>
          <a:p>
            <a:pPr marL="0" indent="0">
              <a:buNone/>
            </a:pPr>
            <a:r>
              <a:rPr lang="en-GB" sz="2200" dirty="0"/>
              <a:t>Welsh Government (2021) </a:t>
            </a:r>
            <a:r>
              <a:rPr lang="en-GB" sz="2200" i="1" dirty="0"/>
              <a:t>The Equality Act 2010 (Disabled School Pupils) (Wales) Regulations 2021. </a:t>
            </a:r>
            <a:r>
              <a:rPr lang="en-GB" sz="2200" dirty="0"/>
              <a:t>Available at </a:t>
            </a:r>
            <a:r>
              <a:rPr lang="en-GB" sz="2200" u="sng" dirty="0">
                <a:hlinkClick r:id="rId14"/>
              </a:rPr>
              <a:t>The Equality Act 2010 (Disabled School Pupils) (Wales) Regulations 2021 | GOV.WALES</a:t>
            </a:r>
            <a:r>
              <a:rPr lang="en-GB" sz="2200" u="sng" dirty="0"/>
              <a:t> </a:t>
            </a:r>
            <a:r>
              <a:rPr lang="en-GB" sz="2200" dirty="0"/>
              <a:t>(Accessed 29.06.2026)</a:t>
            </a:r>
          </a:p>
          <a:p>
            <a:pPr marL="0" indent="0">
              <a:buNone/>
            </a:pPr>
            <a:endParaRPr lang="en-GB" dirty="0"/>
          </a:p>
        </p:txBody>
      </p:sp>
    </p:spTree>
    <p:extLst>
      <p:ext uri="{BB962C8B-B14F-4D97-AF65-F5344CB8AC3E}">
        <p14:creationId xmlns:p14="http://schemas.microsoft.com/office/powerpoint/2010/main" val="2957419809"/>
      </p:ext>
    </p:extLst>
  </p:cSld>
  <p:clrMapOvr>
    <a:masterClrMapping/>
  </p:clrMapOvr>
</p:sld>
</file>

<file path=ppt/theme/theme1.xml><?xml version="1.0" encoding="utf-8"?>
<a:theme xmlns:a="http://schemas.openxmlformats.org/drawingml/2006/main" name="UWTSD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Accessible Widescreen_2023 Sept" id="{0A7EDB79-F6AC-4334-B78B-BC162DB55B31}" vid="{3ADACCA7-A0F1-4AED-8127-65658204012C}"/>
    </a:ext>
  </a:extLst>
</a:theme>
</file>

<file path=ppt/theme/theme2.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UWTSD_Powerpoint Template Accessible Widescreen_2023 Sept</Template>
  <TotalTime>0</TotalTime>
  <Words>3232</Words>
  <Application>Microsoft Office PowerPoint</Application>
  <PresentationFormat>Widescreen</PresentationFormat>
  <Paragraphs>282</Paragraphs>
  <Slides>27</Slides>
  <Notes>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27</vt:i4>
      </vt:variant>
    </vt:vector>
  </HeadingPairs>
  <TitlesOfParts>
    <vt:vector size="33" baseType="lpstr">
      <vt:lpstr>Arial</vt:lpstr>
      <vt:lpstr>Calibri</vt:lpstr>
      <vt:lpstr>Calibri Light</vt:lpstr>
      <vt:lpstr>Times New Roman</vt:lpstr>
      <vt:lpstr>UWTSD Holding Page</vt:lpstr>
      <vt:lpstr>Accessible 2</vt:lpstr>
      <vt:lpstr> ECIE4017C</vt:lpstr>
      <vt:lpstr>PowerPoint Presentation</vt:lpstr>
      <vt:lpstr> Deilliannau Dysgu Learning Outcomes </vt:lpstr>
      <vt:lpstr>Aseiniad Assignment</vt:lpstr>
      <vt:lpstr>PowerPoint Presentation</vt:lpstr>
      <vt:lpstr>PowerPoint Presentation</vt:lpstr>
      <vt:lpstr>Elfen 3 Element 3</vt:lpstr>
      <vt:lpstr>   The changing perceptions of additional needs </vt:lpstr>
      <vt:lpstr>Model Meddygol Anabledd Medical Model of Disability</vt:lpstr>
      <vt:lpstr>Model Meddygol Anabledd Medical Model of Disability</vt:lpstr>
      <vt:lpstr> Model Cymdeithasol Anabledd Social Model of Disability </vt:lpstr>
      <vt:lpstr>Model Cymdeithasol Anabledd Social Model of Disability</vt:lpstr>
      <vt:lpstr>Model Cymdeithasol Anabledd Social Model of Disability</vt:lpstr>
      <vt:lpstr>Model Cymdeithasol</vt:lpstr>
      <vt:lpstr>Social Model</vt:lpstr>
      <vt:lpstr>Modelau cymdeithasol a meddygol anabledd The social and medical models of disability</vt:lpstr>
      <vt:lpstr>Canfyddiadau ac agweddau’r cyhoedd tuag at bobl anabl: adroddiad thematig (2026)  Public perceptions and attitudes towards disabled people: a thematic report (2026) </vt:lpstr>
      <vt:lpstr>Last week- Theories</vt:lpstr>
      <vt:lpstr>Dylunio Cyffredinol ar gyfer Dysgu (DCD) Universal Design for Learning (UDL)</vt:lpstr>
      <vt:lpstr> Dylunio Cyffredinol ar gyfer Dysgu yn ymarferol </vt:lpstr>
      <vt:lpstr>Universal Design for Learning in practice</vt:lpstr>
      <vt:lpstr>Policies</vt:lpstr>
      <vt:lpstr>Good practice</vt:lpstr>
      <vt:lpstr>Elfen 3 Element 3</vt:lpstr>
      <vt:lpstr> Elfen 3 - Yn eich cyflwyniad bydd angen i chi: Element 3 - In your presentation, you will need to: </vt:lpstr>
      <vt:lpstr>Elfen 3 (Gweler meini prawf marcio generig llawn) Element 3 (See full generic marking criteria)</vt:lpstr>
      <vt:lpstr>Cyfeiriadau  Reference List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Natasha Young</dc:creator>
  <cp:lastModifiedBy>Sue Ainsworth</cp:lastModifiedBy>
  <cp:revision>8</cp:revision>
  <dcterms:created xsi:type="dcterms:W3CDTF">2022-06-22T10:03:12Z</dcterms:created>
  <dcterms:modified xsi:type="dcterms:W3CDTF">2026-08-16T07:28:51Z</dcterms:modified>
</cp:coreProperties>
</file>