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69" r:id="rId3"/>
    <p:sldId id="267" r:id="rId4"/>
    <p:sldId id="268" r:id="rId5"/>
    <p:sldId id="257" r:id="rId6"/>
    <p:sldId id="258" r:id="rId7"/>
    <p:sldId id="259" r:id="rId8"/>
    <p:sldId id="260" r:id="rId9"/>
    <p:sldId id="261" r:id="rId10"/>
    <p:sldId id="262" r:id="rId11"/>
    <p:sldId id="263" r:id="rId12"/>
    <p:sldId id="264" r:id="rId13"/>
    <p:sldId id="265" r:id="rId14"/>
    <p:sldId id="266" r:id="rId15"/>
    <p:sldId id="270" r:id="rId16"/>
  </p:sldIdLst>
  <p:sldSz cx="9144000" cy="5143500" type="screen16x9"/>
  <p:notesSz cx="5143500" cy="9144000"/>
  <p:embeddedFontLst>
    <p:embeddedFont>
      <p:font typeface="Bitter" panose="020B0604020202020204" charset="0"/>
      <p:regular r:id="rId18"/>
    </p:embeddedFont>
    <p:embeddedFont>
      <p:font typeface="Bitter Bold" panose="020B0604020202020204" charset="0"/>
      <p:regular r:id="rId19"/>
    </p:embeddedFont>
    <p:embeddedFont>
      <p:font typeface="Outfit Bold" panose="020B0604020202020204" charset="0"/>
      <p:regular r:id="rId20"/>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98AF35-A6D1-4B82-9F11-CEF3D33B45B6}">
          <p14:sldIdLst>
            <p14:sldId id="256"/>
            <p14:sldId id="269"/>
            <p14:sldId id="267"/>
            <p14:sldId id="268"/>
            <p14:sldId id="257"/>
            <p14:sldId id="258"/>
            <p14:sldId id="259"/>
            <p14:sldId id="260"/>
            <p14:sldId id="261"/>
            <p14:sldId id="262"/>
            <p14:sldId id="263"/>
            <p14:sldId id="264"/>
            <p14:sldId id="265"/>
            <p14:sldId id="266"/>
            <p14:sldId id="270"/>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9DCF4B1-329D-2F8A-A6E7-69830F9CFAC1}" name="Bayo Abolarin" initials="BA" userId="c9d97f914fb858b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2C356-116E-03F2-5106-55E4E60983CB}" v="1" dt="2026-08-08T10:55:38.851"/>
    <p1510:client id="{506E6D59-7B55-2A46-B8E8-70ED0522CD40}" v="2405" dt="2026-08-09T16:16:42.795"/>
    <p1510:client id="{678B7945-6B8C-30A0-5F4D-205149A6261A}" v="216" dt="2026-08-09T17:13:07.773"/>
    <p1510:client id="{68F341C9-20AA-D64F-B614-F81594465255}" v="26" dt="2026-08-09T10:34:05.673"/>
    <p1510:client id="{7334E13E-3CF3-C645-6A06-71F19C5BB3A8}" v="13" dt="2026-08-08T11:52:07.190"/>
    <p1510:client id="{936C0F4D-E77C-A945-A38A-AFBC755F12FC}" v="37" dt="2026-08-09T12:58:46.353"/>
    <p1510:client id="{F1148247-F996-EEB8-06CC-33F17ADF66C0}" v="37" dt="2026-08-09T12:43:54.2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A5FCEA6D-5712-B54D-A373-34740C2564AF}" type="datetimeFigureOut">
              <a:rPr lang="en-US" smtClean="0"/>
              <a:t>8/9/2026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EC68D2F1-7FFE-3145-BD01-0D44AD23BC04}" type="slidenum">
              <a:rPr lang="en-US" smtClean="0"/>
              <a:t>‹#›</a:t>
            </a:fld>
            <a:endParaRPr lang="en-US"/>
          </a:p>
        </p:txBody>
      </p:sp>
    </p:spTree>
    <p:extLst>
      <p:ext uri="{BB962C8B-B14F-4D97-AF65-F5344CB8AC3E}">
        <p14:creationId xmlns:p14="http://schemas.microsoft.com/office/powerpoint/2010/main" val="971843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0B1012"/>
          </a:solidFill>
          <a:ln/>
        </p:spPr>
      </p:sp>
      <p:sp>
        <p:nvSpPr>
          <p:cNvPr id="3" name="Shape 1"/>
          <p:cNvSpPr/>
          <p:nvPr/>
        </p:nvSpPr>
        <p:spPr>
          <a:xfrm>
            <a:off x="0" y="0"/>
            <a:ext cx="9144000" cy="5143500"/>
          </a:xfrm>
          <a:prstGeom prst="rect">
            <a:avLst/>
          </a:prstGeom>
          <a:solidFill>
            <a:srgbClr val="1C1D1F"/>
          </a:solidFill>
          <a:ln/>
        </p:spPr>
      </p:sp>
      <p:pic>
        <p:nvPicPr>
          <p:cNvPr id="4" name="Image 0" descr="preencoded.png">
            <a:hlinkClick r:id="rId2"/>
          </p:cNvPr>
          <p:cNvPicPr>
            <a:picLocks noChangeAspect="1"/>
          </p:cNvPicPr>
          <p:nvPr/>
        </p:nvPicPr>
        <p:blipFill>
          <a:blip r:embed="rId3"/>
          <a:stretch>
            <a:fillRect/>
          </a:stretch>
        </p:blipFill>
        <p:spPr>
          <a:xfrm>
            <a:off x="8029180" y="4844491"/>
            <a:ext cx="1071843" cy="256032"/>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flipH="1">
            <a:off x="6060612" y="1"/>
            <a:ext cx="3083388" cy="5143500"/>
          </a:xfrm>
          <a:prstGeom prst="rect">
            <a:avLst/>
          </a:prstGeom>
        </p:spPr>
      </p:pic>
      <p:sp>
        <p:nvSpPr>
          <p:cNvPr id="3" name="Text 0"/>
          <p:cNvSpPr/>
          <p:nvPr/>
        </p:nvSpPr>
        <p:spPr>
          <a:xfrm>
            <a:off x="622549" y="730835"/>
            <a:ext cx="4355093" cy="2071701"/>
          </a:xfrm>
          <a:prstGeom prst="rect">
            <a:avLst/>
          </a:prstGeom>
          <a:noFill/>
          <a:ln/>
        </p:spPr>
        <p:txBody>
          <a:bodyPr wrap="square" lIns="0" tIns="0" rIns="0" bIns="0" rtlCol="0" anchor="t">
            <a:noAutofit/>
          </a:bodyPr>
          <a:lstStyle/>
          <a:p>
            <a:pPr>
              <a:lnSpc>
                <a:spcPct val="104000"/>
              </a:lnSpc>
            </a:pPr>
            <a:r>
              <a:rPr lang="en-US" sz="1400" b="1">
                <a:solidFill>
                  <a:schemeClr val="bg1"/>
                </a:solidFill>
                <a:latin typeface="Outfit Bold"/>
              </a:rPr>
              <a:t>MODULE NAME: EFFECTIVE TEAM  WORK AND COMMUNICATION</a:t>
            </a:r>
          </a:p>
          <a:p>
            <a:pPr>
              <a:lnSpc>
                <a:spcPct val="104000"/>
              </a:lnSpc>
            </a:pPr>
            <a:endParaRPr lang="en-US" sz="1400" b="1">
              <a:solidFill>
                <a:schemeClr val="bg1"/>
              </a:solidFill>
              <a:latin typeface="Outfit Bold"/>
            </a:endParaRPr>
          </a:p>
          <a:p>
            <a:pPr>
              <a:lnSpc>
                <a:spcPct val="104000"/>
              </a:lnSpc>
            </a:pPr>
            <a:r>
              <a:rPr lang="en-US" sz="1400" b="1">
                <a:solidFill>
                  <a:schemeClr val="bg1"/>
                </a:solidFill>
                <a:latin typeface="Outfit Bold"/>
              </a:rPr>
              <a:t>TITLE : LCLM4003 - LONDON</a:t>
            </a:r>
          </a:p>
          <a:p>
            <a:pPr>
              <a:lnSpc>
                <a:spcPct val="104000"/>
              </a:lnSpc>
            </a:pPr>
            <a:endParaRPr lang="en-US" sz="1400" b="1">
              <a:solidFill>
                <a:schemeClr val="bg1"/>
              </a:solidFill>
              <a:latin typeface="Outfit Bold"/>
            </a:endParaRPr>
          </a:p>
          <a:p>
            <a:pPr>
              <a:lnSpc>
                <a:spcPct val="104000"/>
              </a:lnSpc>
            </a:pPr>
            <a:r>
              <a:rPr lang="en-US" sz="1400" b="1">
                <a:solidFill>
                  <a:schemeClr val="bg1"/>
                </a:solidFill>
                <a:latin typeface="Outfit Bold"/>
              </a:rPr>
              <a:t>ASSIGNMENT GROUP 2 </a:t>
            </a:r>
          </a:p>
          <a:p>
            <a:pPr>
              <a:lnSpc>
                <a:spcPct val="104000"/>
              </a:lnSpc>
            </a:pPr>
            <a:endParaRPr lang="en-US" sz="1400" b="1">
              <a:solidFill>
                <a:schemeClr val="bg1"/>
              </a:solidFill>
              <a:latin typeface="Outfit Bold"/>
              <a:ea typeface="Calibri"/>
              <a:cs typeface="Calibri"/>
            </a:endParaRPr>
          </a:p>
          <a:p>
            <a:pPr>
              <a:lnSpc>
                <a:spcPct val="104000"/>
              </a:lnSpc>
            </a:pPr>
            <a:r>
              <a:rPr lang="en-US" sz="1400" b="1">
                <a:solidFill>
                  <a:schemeClr val="bg1"/>
                </a:solidFill>
                <a:latin typeface="Outfit Bold"/>
                <a:ea typeface="Calibri"/>
                <a:cs typeface="Calibri"/>
              </a:rPr>
              <a:t>LECTURER NAME; MOHAMED RAHMAN</a:t>
            </a:r>
          </a:p>
          <a:p>
            <a:pPr>
              <a:lnSpc>
                <a:spcPct val="104000"/>
              </a:lnSpc>
            </a:pPr>
            <a:endParaRPr lang="en-US" sz="1400" b="1">
              <a:solidFill>
                <a:schemeClr val="bg1"/>
              </a:solidFill>
              <a:latin typeface="Outfit Bold"/>
              <a:ea typeface="Calibri"/>
              <a:cs typeface="Calibri"/>
            </a:endParaRPr>
          </a:p>
          <a:p>
            <a:pPr>
              <a:lnSpc>
                <a:spcPct val="104000"/>
              </a:lnSpc>
            </a:pPr>
            <a:r>
              <a:rPr lang="en-US" sz="1400" b="1">
                <a:solidFill>
                  <a:schemeClr val="bg1"/>
                </a:solidFill>
                <a:latin typeface="Outfit Bold"/>
                <a:ea typeface="Calibri"/>
                <a:cs typeface="Calibri"/>
              </a:rPr>
              <a:t>GROUP MEMBERS NAMES</a:t>
            </a:r>
          </a:p>
          <a:p>
            <a:pPr>
              <a:lnSpc>
                <a:spcPct val="104000"/>
              </a:lnSpc>
            </a:pPr>
            <a:endParaRPr lang="en-US" sz="1400" b="1">
              <a:solidFill>
                <a:schemeClr val="bg1"/>
              </a:solidFill>
              <a:latin typeface="Outfit Bold"/>
              <a:ea typeface="Calibri"/>
              <a:cs typeface="Calibri"/>
            </a:endParaRPr>
          </a:p>
          <a:p>
            <a:pPr>
              <a:lnSpc>
                <a:spcPct val="104000"/>
              </a:lnSpc>
            </a:pPr>
            <a:r>
              <a:rPr lang="en-US" sz="1400" b="1">
                <a:solidFill>
                  <a:schemeClr val="bg1"/>
                </a:solidFill>
                <a:latin typeface="Outfit Bold"/>
                <a:ea typeface="Calibri"/>
                <a:cs typeface="Calibri"/>
              </a:rPr>
              <a:t>LUCY ROGERS  2533623</a:t>
            </a:r>
          </a:p>
          <a:p>
            <a:pPr>
              <a:lnSpc>
                <a:spcPct val="104000"/>
              </a:lnSpc>
            </a:pPr>
            <a:r>
              <a:rPr lang="en-US" sz="1400" b="1">
                <a:solidFill>
                  <a:schemeClr val="bg1"/>
                </a:solidFill>
                <a:latin typeface="Outfit Bold"/>
                <a:ea typeface="Calibri"/>
                <a:cs typeface="Calibri"/>
              </a:rPr>
              <a:t>BAYO ABOLARIN  2352683</a:t>
            </a:r>
          </a:p>
          <a:p>
            <a:pPr>
              <a:lnSpc>
                <a:spcPct val="104000"/>
              </a:lnSpc>
            </a:pPr>
            <a:r>
              <a:rPr lang="en-US" sz="1400" b="1">
                <a:solidFill>
                  <a:schemeClr val="bg1"/>
                </a:solidFill>
                <a:latin typeface="Outfit Bold"/>
                <a:ea typeface="Calibri"/>
                <a:cs typeface="Calibri"/>
              </a:rPr>
              <a:t>OSCAR KOFI AYISA  2527165</a:t>
            </a:r>
          </a:p>
          <a:p>
            <a:pPr>
              <a:lnSpc>
                <a:spcPct val="104000"/>
              </a:lnSpc>
            </a:pPr>
            <a:r>
              <a:rPr lang="en-US" sz="1400" b="1">
                <a:solidFill>
                  <a:schemeClr val="bg1"/>
                </a:solidFill>
                <a:latin typeface="Outfit Bold"/>
                <a:ea typeface="Calibri"/>
                <a:cs typeface="Calibri"/>
              </a:rPr>
              <a:t>MUNA SALAH  2533876</a:t>
            </a:r>
          </a:p>
          <a:p>
            <a:pPr>
              <a:lnSpc>
                <a:spcPct val="104000"/>
              </a:lnSpc>
            </a:pPr>
            <a:r>
              <a:rPr lang="en-US" sz="1400" b="1">
                <a:solidFill>
                  <a:schemeClr val="bg1"/>
                </a:solidFill>
                <a:latin typeface="Outfit Bold"/>
                <a:ea typeface="Calibri"/>
                <a:cs typeface="Calibri"/>
              </a:rPr>
              <a:t>DIPENDRA PAULDEL  2534135</a:t>
            </a:r>
          </a:p>
          <a:p>
            <a:pPr>
              <a:lnSpc>
                <a:spcPct val="104000"/>
              </a:lnSpc>
            </a:pPr>
            <a:r>
              <a:rPr lang="en-US" sz="1400" b="1">
                <a:solidFill>
                  <a:schemeClr val="bg1"/>
                </a:solidFill>
                <a:latin typeface="Outfit Bold"/>
                <a:ea typeface="Calibri"/>
                <a:cs typeface="Calibri"/>
              </a:rPr>
              <a:t>ALLAHASSAN FOFANAH  2516564</a:t>
            </a:r>
          </a:p>
          <a:p>
            <a:pPr>
              <a:lnSpc>
                <a:spcPct val="104000"/>
              </a:lnSpc>
            </a:pPr>
            <a:endParaRPr lang="en-US" sz="1400" b="1">
              <a:solidFill>
                <a:schemeClr val="bg1"/>
              </a:solidFill>
              <a:latin typeface="Outfit Bold"/>
              <a:ea typeface="Calibri"/>
              <a:cs typeface="Calibri"/>
            </a:endParaRPr>
          </a:p>
          <a:p>
            <a:pPr>
              <a:lnSpc>
                <a:spcPct val="104000"/>
              </a:lnSpc>
            </a:pPr>
            <a:endParaRPr lang="en-US" sz="1400" b="1">
              <a:solidFill>
                <a:schemeClr val="bg1"/>
              </a:solidFill>
              <a:latin typeface="Outfit Bold"/>
              <a:ea typeface="Calibri"/>
              <a:cs typeface="Calibri"/>
            </a:endParaRPr>
          </a:p>
          <a:p>
            <a:pPr>
              <a:lnSpc>
                <a:spcPct val="104000"/>
              </a:lnSpc>
            </a:pPr>
            <a:endParaRPr lang="en-US" sz="1100">
              <a:solidFill>
                <a:srgbClr val="000000"/>
              </a:solidFill>
              <a:latin typeface="Calibri" panose="020F0502020204030204"/>
              <a:ea typeface="Calibri"/>
              <a:cs typeface="Calibri"/>
            </a:endParaRPr>
          </a:p>
          <a:p>
            <a:pPr>
              <a:lnSpc>
                <a:spcPct val="104000"/>
              </a:lnSpc>
            </a:pPr>
            <a:endParaRPr lang="en-US" sz="1100">
              <a:solidFill>
                <a:srgbClr val="000000"/>
              </a:solidFill>
              <a:latin typeface="Calibri" panose="020F0502020204030204"/>
              <a:ea typeface="Calibri"/>
              <a:cs typeface="Calibri"/>
            </a:endParaRPr>
          </a:p>
          <a:p>
            <a:pPr>
              <a:lnSpc>
                <a:spcPct val="104000"/>
              </a:lnSpc>
            </a:pPr>
            <a:endParaRPr lang="en-US">
              <a:solidFill>
                <a:srgbClr val="000000"/>
              </a:solidFill>
              <a:latin typeface="Calibri" panose="020F0502020204030204"/>
              <a:ea typeface="Calibri"/>
              <a:cs typeface="Calibri"/>
            </a:endParaRPr>
          </a:p>
          <a:p>
            <a:pPr>
              <a:lnSpc>
                <a:spcPct val="104000"/>
              </a:lnSpc>
            </a:pPr>
            <a:endParaRPr lang="en-US" sz="2750" b="1">
              <a:solidFill>
                <a:srgbClr val="E1E5CD"/>
              </a:solidFill>
              <a:latin typeface="Outfit Bold"/>
            </a:endParaRPr>
          </a:p>
        </p:txBody>
      </p:sp>
      <p:sp>
        <p:nvSpPr>
          <p:cNvPr id="4" name="Text 1"/>
          <p:cNvSpPr/>
          <p:nvPr/>
        </p:nvSpPr>
        <p:spPr>
          <a:xfrm>
            <a:off x="622549" y="3121037"/>
            <a:ext cx="4722763" cy="613097"/>
          </a:xfrm>
          <a:prstGeom prst="rect">
            <a:avLst/>
          </a:prstGeom>
          <a:noFill/>
          <a:ln/>
        </p:spPr>
        <p:txBody>
          <a:bodyPr wrap="square" lIns="0" tIns="0" rIns="0" bIns="0" rtlCol="0" anchor="t"/>
          <a:lstStyle/>
          <a:p>
            <a:pPr marL="0" indent="0" algn="l">
              <a:lnSpc>
                <a:spcPct val="133000"/>
              </a:lnSpc>
              <a:buNone/>
            </a:pPr>
            <a:endParaRPr lang="en-US" sz="1100" i="1">
              <a:solidFill>
                <a:srgbClr val="C2C4B5"/>
              </a:solidFill>
              <a:latin typeface="Bitte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EC3B84-5CCC-2571-4B0D-7600CF32391A}"/>
              </a:ext>
            </a:extLst>
          </p:cNvPr>
          <p:cNvSpPr txBox="1"/>
          <p:nvPr/>
        </p:nvSpPr>
        <p:spPr>
          <a:xfrm>
            <a:off x="549466" y="458577"/>
            <a:ext cx="8224090" cy="3416320"/>
          </a:xfrm>
          <a:prstGeom prst="rect">
            <a:avLst/>
          </a:prstGeom>
        </p:spPr>
        <p:style>
          <a:lnRef idx="3">
            <a:schemeClr val="lt1"/>
          </a:lnRef>
          <a:fillRef idx="1">
            <a:schemeClr val="dk1"/>
          </a:fillRef>
          <a:effectRef idx="1">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a:ea typeface="Calibri"/>
                <a:cs typeface="Calibri"/>
              </a:rPr>
              <a:t>Introduction and Background</a:t>
            </a:r>
          </a:p>
          <a:p>
            <a:endParaRPr lang="en-US">
              <a:ea typeface="Calibri"/>
              <a:cs typeface="Calibri"/>
            </a:endParaRPr>
          </a:p>
          <a:p>
            <a:r>
              <a:rPr lang="en-US">
                <a:ea typeface="Calibri"/>
                <a:cs typeface="Calibri"/>
              </a:rPr>
              <a:t>Flights food limited is a company that produced and distribute food for the aviation </a:t>
            </a:r>
            <a:r>
              <a:rPr lang="en-US" err="1">
                <a:ea typeface="Calibri"/>
                <a:cs typeface="Calibri"/>
              </a:rPr>
              <a:t>industry,</a:t>
            </a:r>
            <a:r>
              <a:rPr lang="en-US">
                <a:ea typeface="Calibri"/>
                <a:cs typeface="Calibri"/>
              </a:rPr>
              <a:t>  however it was having issues with communication barrier, a manager that lack leadership quality, an outdated machinery and a very diverse employee.</a:t>
            </a:r>
          </a:p>
          <a:p>
            <a:endParaRPr lang="en-US">
              <a:ea typeface="Calibri"/>
              <a:cs typeface="Calibri"/>
            </a:endParaRPr>
          </a:p>
          <a:p>
            <a:r>
              <a:rPr lang="en-US">
                <a:ea typeface="Calibri"/>
                <a:cs typeface="Calibri"/>
              </a:rPr>
              <a:t>Airline foods are regulated </a:t>
            </a:r>
            <a:r>
              <a:rPr lang="en-US" err="1">
                <a:ea typeface="Calibri"/>
                <a:cs typeface="Calibri"/>
              </a:rPr>
              <a:t>to</a:t>
            </a:r>
            <a:r>
              <a:rPr lang="en-US">
                <a:ea typeface="Calibri"/>
                <a:cs typeface="Calibri"/>
              </a:rPr>
              <a:t> a certain standard that has been set out by global aviation industry however flights food was struggling to keep up with standard.</a:t>
            </a:r>
          </a:p>
          <a:p>
            <a:endParaRPr lang="en-US">
              <a:ea typeface="Calibri"/>
              <a:cs typeface="Calibri"/>
            </a:endParaRPr>
          </a:p>
          <a:p>
            <a:r>
              <a:rPr lang="en-US">
                <a:ea typeface="Calibri"/>
                <a:cs typeface="Calibri"/>
              </a:rPr>
              <a:t>Today we are going to look at what is wrong with flight food Limited, also why the communication barrier is important ,why food safety should not be overlooked, also why customer satisfaction is utmost.</a:t>
            </a:r>
          </a:p>
        </p:txBody>
      </p:sp>
    </p:spTree>
    <p:extLst>
      <p:ext uri="{BB962C8B-B14F-4D97-AF65-F5344CB8AC3E}">
        <p14:creationId xmlns:p14="http://schemas.microsoft.com/office/powerpoint/2010/main" val="139935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6CC2EF-BB86-897C-C698-65D9E3F78C09}"/>
              </a:ext>
            </a:extLst>
          </p:cNvPr>
          <p:cNvSpPr txBox="1"/>
          <p:nvPr/>
        </p:nvSpPr>
        <p:spPr>
          <a:xfrm>
            <a:off x="563230" y="440594"/>
            <a:ext cx="752336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bg1"/>
                </a:solidFill>
                <a:ea typeface="Calibri"/>
                <a:cs typeface="Calibri"/>
              </a:rPr>
              <a:t>Content: </a:t>
            </a:r>
          </a:p>
          <a:p>
            <a:pPr marL="285750" indent="-285750">
              <a:buFont typeface="Arial"/>
              <a:buChar char="•"/>
            </a:pPr>
            <a:r>
              <a:rPr lang="en-GB" sz="2000">
                <a:solidFill>
                  <a:schemeClr val="bg1"/>
                </a:solidFill>
                <a:ea typeface="Calibri"/>
                <a:cs typeface="Calibri"/>
              </a:rPr>
              <a:t>Background of flight foods Ltd</a:t>
            </a:r>
          </a:p>
          <a:p>
            <a:pPr marL="285750" indent="-285750">
              <a:buFont typeface="Arial"/>
              <a:buChar char="•"/>
            </a:pPr>
            <a:r>
              <a:rPr lang="en-GB" sz="2000">
                <a:solidFill>
                  <a:schemeClr val="bg1"/>
                </a:solidFill>
                <a:ea typeface="Calibri"/>
                <a:cs typeface="Calibri"/>
              </a:rPr>
              <a:t>Identify Communication barriers </a:t>
            </a:r>
          </a:p>
          <a:p>
            <a:pPr marL="285750" indent="-285750">
              <a:buFont typeface="Arial"/>
              <a:buChar char="•"/>
            </a:pPr>
            <a:r>
              <a:rPr lang="en-GB" sz="2000">
                <a:solidFill>
                  <a:schemeClr val="bg1"/>
                </a:solidFill>
                <a:ea typeface="Calibri"/>
                <a:cs typeface="Calibri"/>
              </a:rPr>
              <a:t>Relevant communication theories models</a:t>
            </a:r>
          </a:p>
          <a:p>
            <a:pPr marL="285750" indent="-285750">
              <a:buFont typeface="Arial"/>
              <a:buChar char="•"/>
            </a:pPr>
            <a:r>
              <a:rPr lang="en-GB" sz="2000">
                <a:solidFill>
                  <a:schemeClr val="bg1"/>
                </a:solidFill>
                <a:ea typeface="Calibri"/>
                <a:cs typeface="Calibri"/>
              </a:rPr>
              <a:t>Solutions to overcome barriers</a:t>
            </a:r>
          </a:p>
          <a:p>
            <a:pPr marL="285750" indent="-285750">
              <a:buFont typeface="Arial"/>
              <a:buChar char="•"/>
            </a:pPr>
            <a:r>
              <a:rPr lang="en-GB" sz="2000">
                <a:solidFill>
                  <a:schemeClr val="bg1"/>
                </a:solidFill>
                <a:ea typeface="Calibri"/>
                <a:cs typeface="Calibri"/>
              </a:rPr>
              <a:t>Conclusion</a:t>
            </a:r>
          </a:p>
          <a:p>
            <a:pPr marL="285750" indent="-285750">
              <a:buFont typeface="Arial"/>
              <a:buChar char="•"/>
            </a:pPr>
            <a:r>
              <a:rPr lang="en-GB" sz="2000">
                <a:solidFill>
                  <a:schemeClr val="bg1"/>
                </a:solidFill>
                <a:ea typeface="Calibri"/>
                <a:cs typeface="Calibri"/>
              </a:rPr>
              <a:t>References </a:t>
            </a:r>
          </a:p>
          <a:p>
            <a:pPr marL="285750" indent="-285750">
              <a:buFont typeface="Arial"/>
              <a:buChar char="•"/>
            </a:pPr>
            <a:endParaRPr lang="en-GB">
              <a:solidFill>
                <a:schemeClr val="bg1"/>
              </a:solidFill>
              <a:ea typeface="Calibri"/>
              <a:cs typeface="Calibri"/>
            </a:endParaRPr>
          </a:p>
          <a:p>
            <a:pPr marL="285750" indent="-285750">
              <a:buFont typeface="Arial"/>
              <a:buChar char="•"/>
            </a:pPr>
            <a:endParaRPr lang="en-GB">
              <a:solidFill>
                <a:schemeClr val="bg1"/>
              </a:solidFill>
              <a:ea typeface="Calibri"/>
              <a:cs typeface="Calibri"/>
            </a:endParaRPr>
          </a:p>
          <a:p>
            <a:pPr marL="285750" indent="-285750">
              <a:buFont typeface="Arial"/>
              <a:buChar char="•"/>
            </a:pPr>
            <a:endParaRPr lang="en-GB">
              <a:solidFill>
                <a:schemeClr val="bg1"/>
              </a:solidFill>
              <a:ea typeface="Calibri"/>
              <a:cs typeface="Calibri"/>
            </a:endParaRPr>
          </a:p>
        </p:txBody>
      </p:sp>
    </p:spTree>
    <p:extLst>
      <p:ext uri="{BB962C8B-B14F-4D97-AF65-F5344CB8AC3E}">
        <p14:creationId xmlns:p14="http://schemas.microsoft.com/office/powerpoint/2010/main" val="2936722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1C2C77-2A5D-6590-05FD-CB56A2083B86}"/>
              </a:ext>
            </a:extLst>
          </p:cNvPr>
          <p:cNvSpPr txBox="1"/>
          <p:nvPr/>
        </p:nvSpPr>
        <p:spPr>
          <a:xfrm>
            <a:off x="2794758" y="150916"/>
            <a:ext cx="33135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bg1"/>
                </a:solidFill>
                <a:ea typeface="Calibri"/>
                <a:cs typeface="Calibri"/>
              </a:rPr>
              <a:t>Presentation Overview </a:t>
            </a:r>
          </a:p>
        </p:txBody>
      </p:sp>
      <p:sp>
        <p:nvSpPr>
          <p:cNvPr id="4" name="TextBox 3">
            <a:extLst>
              <a:ext uri="{FF2B5EF4-FFF2-40B4-BE49-F238E27FC236}">
                <a16:creationId xmlns:a16="http://schemas.microsoft.com/office/drawing/2014/main" id="{7E31FD1E-9E8D-D521-198A-57BA28D265DF}"/>
              </a:ext>
            </a:extLst>
          </p:cNvPr>
          <p:cNvSpPr txBox="1"/>
          <p:nvPr/>
        </p:nvSpPr>
        <p:spPr>
          <a:xfrm>
            <a:off x="1178186" y="607830"/>
            <a:ext cx="678516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chemeClr val="bg1"/>
                </a:solidFill>
                <a:ea typeface="Calibri"/>
                <a:cs typeface="Calibri"/>
              </a:rPr>
              <a:t>The Crisis</a:t>
            </a:r>
            <a:endParaRPr lang="en-US">
              <a:solidFill>
                <a:schemeClr val="bg1"/>
              </a:solidFill>
            </a:endParaRPr>
          </a:p>
          <a:p>
            <a:r>
              <a:rPr lang="en-GB">
                <a:solidFill>
                  <a:schemeClr val="bg1"/>
                </a:solidFill>
                <a:ea typeface="Calibri"/>
                <a:cs typeface="Calibri"/>
              </a:rPr>
              <a:t>They are losing customers because their food is under cooked, the packaging is poor quality, and meat is being accidentally mixed with vegetables.</a:t>
            </a:r>
          </a:p>
          <a:p>
            <a:endParaRPr lang="en-GB">
              <a:solidFill>
                <a:schemeClr val="bg1"/>
              </a:solidFill>
              <a:ea typeface="Calibri"/>
              <a:cs typeface="Calibri"/>
            </a:endParaRPr>
          </a:p>
          <a:p>
            <a:r>
              <a:rPr lang="en-GB" b="1" u="sng">
                <a:solidFill>
                  <a:schemeClr val="bg1"/>
                </a:solidFill>
                <a:ea typeface="Calibri"/>
                <a:cs typeface="Calibri"/>
              </a:rPr>
              <a:t>The workforce</a:t>
            </a:r>
          </a:p>
          <a:p>
            <a:r>
              <a:rPr lang="en-GB">
                <a:solidFill>
                  <a:schemeClr val="bg1"/>
                </a:solidFill>
                <a:ea typeface="+mn-lt"/>
                <a:cs typeface="+mn-lt"/>
              </a:rPr>
              <a:t>The workforce consists of 40 employees aged between 16 and 60, representing five immigrant communities. The majority have limited proficiency in English. The factory environment is characterised by high noise levels, and the machinery in use is outdated.</a:t>
            </a:r>
            <a:endParaRPr lang="en-GB"/>
          </a:p>
          <a:p>
            <a:endParaRPr lang="en-GB">
              <a:solidFill>
                <a:schemeClr val="bg1"/>
              </a:solidFill>
              <a:ea typeface="Calibri"/>
              <a:cs typeface="Calibri"/>
            </a:endParaRPr>
          </a:p>
          <a:p>
            <a:r>
              <a:rPr lang="en-GB" b="1" u="sng">
                <a:solidFill>
                  <a:schemeClr val="bg1"/>
                </a:solidFill>
                <a:ea typeface="Calibri"/>
                <a:cs typeface="Calibri"/>
              </a:rPr>
              <a:t>The Manager</a:t>
            </a:r>
          </a:p>
          <a:p>
            <a:r>
              <a:rPr lang="en-GB">
                <a:solidFill>
                  <a:schemeClr val="bg1"/>
                </a:solidFill>
                <a:ea typeface="+mn-lt"/>
                <a:cs typeface="+mn-lt"/>
              </a:rPr>
              <a:t>Although Gary possesses knowledge of food safety standards, he frequently assigns new staff to the production line without adequate training, prioritising operational speed over thorough understanding.</a:t>
            </a:r>
            <a:endParaRPr lang="en-GB"/>
          </a:p>
          <a:p>
            <a:endParaRPr lang="en-GB">
              <a:solidFill>
                <a:schemeClr val="bg1"/>
              </a:solidFill>
              <a:ea typeface="Calibri"/>
              <a:cs typeface="Calibri"/>
            </a:endParaRPr>
          </a:p>
          <a:p>
            <a:endParaRPr lang="en-GB">
              <a:solidFill>
                <a:schemeClr val="bg1"/>
              </a:solidFill>
              <a:ea typeface="Calibri"/>
              <a:cs typeface="Calibri"/>
            </a:endParaRPr>
          </a:p>
          <a:p>
            <a:endParaRPr lang="en-GB">
              <a:solidFill>
                <a:schemeClr val="bg1"/>
              </a:solidFill>
              <a:ea typeface="Calibri"/>
              <a:cs typeface="Calibri"/>
            </a:endParaRPr>
          </a:p>
        </p:txBody>
      </p:sp>
    </p:spTree>
    <p:extLst>
      <p:ext uri="{BB962C8B-B14F-4D97-AF65-F5344CB8AC3E}">
        <p14:creationId xmlns:p14="http://schemas.microsoft.com/office/powerpoint/2010/main" val="784367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338939" y="0"/>
            <a:ext cx="3600450" cy="5143500"/>
          </a:xfrm>
          <a:prstGeom prst="rect">
            <a:avLst/>
          </a:prstGeom>
        </p:spPr>
      </p:pic>
      <p:sp>
        <p:nvSpPr>
          <p:cNvPr id="3" name="Text 0"/>
          <p:cNvSpPr/>
          <p:nvPr/>
        </p:nvSpPr>
        <p:spPr>
          <a:xfrm>
            <a:off x="496119" y="400794"/>
            <a:ext cx="4722763" cy="719882"/>
          </a:xfrm>
          <a:prstGeom prst="rect">
            <a:avLst/>
          </a:prstGeom>
          <a:noFill/>
          <a:ln/>
        </p:spPr>
        <p:txBody>
          <a:bodyPr wrap="square" lIns="0" tIns="0" rIns="0" bIns="0" rtlCol="0" anchor="t">
            <a:normAutofit/>
          </a:bodyPr>
          <a:lstStyle/>
          <a:p>
            <a:pPr marL="0" indent="0" algn="l">
              <a:lnSpc>
                <a:spcPct val="104000"/>
              </a:lnSpc>
              <a:buNone/>
            </a:pPr>
            <a:r>
              <a:rPr lang="en-US" sz="2250" b="1">
                <a:solidFill>
                  <a:schemeClr val="bg1"/>
                </a:solidFill>
                <a:latin typeface="Outfit Bold" pitchFamily="34" charset="0"/>
                <a:ea typeface="Outfit Bold" pitchFamily="34" charset="-122"/>
                <a:cs typeface="Outfit Bold" pitchFamily="34" charset="-120"/>
              </a:rPr>
              <a:t>What Is Going Wrong at Flight Foods?</a:t>
            </a:r>
            <a:endParaRPr lang="en-US" sz="2250">
              <a:solidFill>
                <a:schemeClr val="bg1"/>
              </a:solidFill>
            </a:endParaRPr>
          </a:p>
        </p:txBody>
      </p:sp>
      <p:sp>
        <p:nvSpPr>
          <p:cNvPr id="4" name="Shape 1"/>
          <p:cNvSpPr/>
          <p:nvPr/>
        </p:nvSpPr>
        <p:spPr>
          <a:xfrm>
            <a:off x="496118" y="1248035"/>
            <a:ext cx="4722763" cy="800249"/>
          </a:xfrm>
          <a:prstGeom prst="roundRect">
            <a:avLst>
              <a:gd name="adj" fmla="val 2159"/>
            </a:avLst>
          </a:prstGeom>
          <a:solidFill>
            <a:srgbClr val="3B3C3E"/>
          </a:solidFill>
          <a:ln/>
        </p:spPr>
        <p:txBody>
          <a:bodyPr/>
          <a:lstStyle/>
          <a:p>
            <a:endParaRPr lang="en-US"/>
          </a:p>
        </p:txBody>
      </p:sp>
      <p:sp>
        <p:nvSpPr>
          <p:cNvPr id="5" name="Text 2"/>
          <p:cNvSpPr/>
          <p:nvPr/>
        </p:nvSpPr>
        <p:spPr>
          <a:xfrm>
            <a:off x="611236" y="1250175"/>
            <a:ext cx="1439763" cy="179933"/>
          </a:xfrm>
          <a:prstGeom prst="rect">
            <a:avLst/>
          </a:prstGeom>
          <a:noFill/>
          <a:ln/>
        </p:spPr>
        <p:txBody>
          <a:bodyPr wrap="none" lIns="0" tIns="0" rIns="0" bIns="0" rtlCol="0" anchor="t"/>
          <a:lstStyle/>
          <a:p>
            <a:pPr marL="0" indent="0" algn="l">
              <a:lnSpc>
                <a:spcPct val="104000"/>
              </a:lnSpc>
              <a:buNone/>
            </a:pPr>
            <a:r>
              <a:rPr lang="en-US" sz="1600" b="1" u="sng">
                <a:solidFill>
                  <a:schemeClr val="bg1"/>
                </a:solidFill>
                <a:latin typeface="Outfit Bold" pitchFamily="34" charset="0"/>
                <a:ea typeface="Outfit Bold" pitchFamily="34" charset="-122"/>
                <a:cs typeface="Outfit Bold" pitchFamily="34" charset="-120"/>
              </a:rPr>
              <a:t>The Business</a:t>
            </a:r>
            <a:endParaRPr lang="en-US" sz="1600" b="1" u="sng">
              <a:solidFill>
                <a:schemeClr val="bg1"/>
              </a:solidFill>
            </a:endParaRPr>
          </a:p>
        </p:txBody>
      </p:sp>
      <p:sp>
        <p:nvSpPr>
          <p:cNvPr id="6" name="Text 3"/>
          <p:cNvSpPr/>
          <p:nvPr/>
        </p:nvSpPr>
        <p:spPr>
          <a:xfrm>
            <a:off x="551764" y="1557906"/>
            <a:ext cx="4492526" cy="333970"/>
          </a:xfrm>
          <a:prstGeom prst="rect">
            <a:avLst/>
          </a:prstGeom>
          <a:noFill/>
          <a:ln/>
        </p:spPr>
        <p:txBody>
          <a:bodyPr wrap="square" lIns="0" tIns="0" rIns="0" bIns="0" rtlCol="0" anchor="t">
            <a:normAutofit fontScale="70000" lnSpcReduction="20000"/>
          </a:bodyPr>
          <a:lstStyle/>
          <a:p>
            <a:pPr marL="0" indent="0" algn="l">
              <a:lnSpc>
                <a:spcPct val="121000"/>
              </a:lnSpc>
              <a:buNone/>
            </a:pPr>
            <a:r>
              <a:rPr lang="en-GB" sz="900">
                <a:solidFill>
                  <a:srgbClr val="C2C4B5"/>
                </a:solidFill>
                <a:latin typeface="Bitter" pitchFamily="34" charset="0"/>
                <a:ea typeface="Bitter" pitchFamily="34" charset="-122"/>
                <a:cs typeface="Bitter" pitchFamily="34" charset="-120"/>
              </a:rPr>
              <a:t>. </a:t>
            </a:r>
            <a:r>
              <a:rPr lang="en-GB" sz="1500">
                <a:solidFill>
                  <a:schemeClr val="bg1"/>
                </a:solidFill>
              </a:rPr>
              <a:t>Flight Foods manufactures pre‑prepared meals for major airline clients, and any decline in product quality could jeopardise these commercial relationships</a:t>
            </a:r>
            <a:r>
              <a:rPr lang="en-GB" sz="1300"/>
              <a:t>.</a:t>
            </a:r>
            <a:endParaRPr lang="en-US" sz="900"/>
          </a:p>
        </p:txBody>
      </p:sp>
      <p:sp>
        <p:nvSpPr>
          <p:cNvPr id="7" name="Shape 4"/>
          <p:cNvSpPr/>
          <p:nvPr/>
        </p:nvSpPr>
        <p:spPr>
          <a:xfrm>
            <a:off x="496119" y="2154808"/>
            <a:ext cx="4722763" cy="800249"/>
          </a:xfrm>
          <a:prstGeom prst="roundRect">
            <a:avLst>
              <a:gd name="adj" fmla="val 2159"/>
            </a:avLst>
          </a:prstGeom>
          <a:solidFill>
            <a:srgbClr val="3B3C3E"/>
          </a:solidFill>
          <a:ln/>
        </p:spPr>
        <p:txBody>
          <a:bodyPr/>
          <a:lstStyle/>
          <a:p>
            <a:endParaRPr lang="en-US"/>
          </a:p>
        </p:txBody>
      </p:sp>
      <p:sp>
        <p:nvSpPr>
          <p:cNvPr id="8" name="Text 5"/>
          <p:cNvSpPr/>
          <p:nvPr/>
        </p:nvSpPr>
        <p:spPr>
          <a:xfrm>
            <a:off x="611237" y="2213398"/>
            <a:ext cx="1439763" cy="179933"/>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The Crisis</a:t>
            </a:r>
            <a:endParaRPr lang="en-US" sz="1400" u="sng">
              <a:solidFill>
                <a:schemeClr val="bg1"/>
              </a:solidFill>
            </a:endParaRPr>
          </a:p>
        </p:txBody>
      </p:sp>
      <p:sp>
        <p:nvSpPr>
          <p:cNvPr id="9" name="Text 6"/>
          <p:cNvSpPr/>
          <p:nvPr/>
        </p:nvSpPr>
        <p:spPr>
          <a:xfrm>
            <a:off x="551764" y="2461765"/>
            <a:ext cx="4607644" cy="486518"/>
          </a:xfrm>
          <a:prstGeom prst="rect">
            <a:avLst/>
          </a:prstGeom>
          <a:noFill/>
          <a:ln/>
        </p:spPr>
        <p:txBody>
          <a:bodyPr wrap="square" lIns="0" tIns="0" rIns="0" bIns="0" rtlCol="0" anchor="t">
            <a:normAutofit fontScale="92500" lnSpcReduction="20000"/>
          </a:bodyPr>
          <a:lstStyle/>
          <a:p>
            <a:pPr marL="0" indent="0" algn="l">
              <a:lnSpc>
                <a:spcPct val="121000"/>
              </a:lnSpc>
              <a:buNone/>
            </a:pPr>
            <a:r>
              <a:rPr lang="en-GB" sz="1100">
                <a:solidFill>
                  <a:schemeClr val="bg1"/>
                </a:solidFill>
              </a:rPr>
              <a:t>The company is experiencing a decline in customer retention due to recurrent issues with undercooked food, low‑quality packaging, and incidents in which meat products are inadvertently mixed with vegetarian items</a:t>
            </a:r>
            <a:r>
              <a:rPr lang="en-GB" sz="700">
                <a:solidFill>
                  <a:schemeClr val="bg1"/>
                </a:solidFill>
              </a:rPr>
              <a:t>.</a:t>
            </a:r>
            <a:endParaRPr lang="en-US" sz="700">
              <a:solidFill>
                <a:schemeClr val="bg1"/>
              </a:solidFill>
            </a:endParaRPr>
          </a:p>
        </p:txBody>
      </p:sp>
      <p:sp>
        <p:nvSpPr>
          <p:cNvPr id="10" name="Shape 7"/>
          <p:cNvSpPr/>
          <p:nvPr/>
        </p:nvSpPr>
        <p:spPr>
          <a:xfrm>
            <a:off x="496119" y="3061581"/>
            <a:ext cx="4722763" cy="800249"/>
          </a:xfrm>
          <a:prstGeom prst="roundRect">
            <a:avLst>
              <a:gd name="adj" fmla="val 2159"/>
            </a:avLst>
          </a:prstGeom>
          <a:solidFill>
            <a:srgbClr val="3B3C3E"/>
          </a:solidFill>
          <a:ln/>
        </p:spPr>
        <p:txBody>
          <a:bodyPr/>
          <a:lstStyle/>
          <a:p>
            <a:endParaRPr lang="en-US"/>
          </a:p>
        </p:txBody>
      </p:sp>
      <p:sp>
        <p:nvSpPr>
          <p:cNvPr id="11" name="Text 8"/>
          <p:cNvSpPr/>
          <p:nvPr/>
        </p:nvSpPr>
        <p:spPr>
          <a:xfrm>
            <a:off x="611235" y="3114361"/>
            <a:ext cx="1439763" cy="179933"/>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The Workforce</a:t>
            </a:r>
            <a:endParaRPr lang="en-US" sz="1400" u="sng">
              <a:solidFill>
                <a:schemeClr val="bg1"/>
              </a:solidFill>
            </a:endParaRPr>
          </a:p>
        </p:txBody>
      </p:sp>
      <p:sp>
        <p:nvSpPr>
          <p:cNvPr id="12" name="Text 9"/>
          <p:cNvSpPr/>
          <p:nvPr/>
        </p:nvSpPr>
        <p:spPr>
          <a:xfrm>
            <a:off x="551764" y="3360837"/>
            <a:ext cx="4492526" cy="333970"/>
          </a:xfrm>
          <a:prstGeom prst="rect">
            <a:avLst/>
          </a:prstGeom>
          <a:noFill/>
          <a:ln/>
        </p:spPr>
        <p:txBody>
          <a:bodyPr wrap="square" lIns="0" tIns="0" rIns="0" bIns="0" rtlCol="0" anchor="t">
            <a:normAutofit fontScale="25000" lnSpcReduction="20000"/>
          </a:bodyPr>
          <a:lstStyle/>
          <a:p>
            <a:pPr marL="0" indent="0" algn="l">
              <a:lnSpc>
                <a:spcPct val="121000"/>
              </a:lnSpc>
              <a:buNone/>
            </a:pPr>
            <a:r>
              <a:rPr lang="en-US" sz="900">
                <a:solidFill>
                  <a:srgbClr val="C2C4B5"/>
                </a:solidFill>
                <a:latin typeface="Bitter" pitchFamily="34" charset="0"/>
                <a:ea typeface="Bitter" pitchFamily="34" charset="-122"/>
                <a:cs typeface="Bitter" pitchFamily="34" charset="-120"/>
              </a:rPr>
              <a:t>.</a:t>
            </a:r>
            <a:r>
              <a:rPr lang="en-GB" sz="900"/>
              <a:t> </a:t>
            </a:r>
            <a:r>
              <a:rPr lang="en-GB" sz="4000">
                <a:solidFill>
                  <a:schemeClr val="bg1"/>
                </a:solidFill>
              </a:rPr>
              <a:t>The workforce comprises 40 employees aged between 16 and 60, drawn from five immigrant communities. The majority have limited English proficiency. The factory environment is characterised by high noise levels, and the machinery is outdated.</a:t>
            </a:r>
            <a:endParaRPr lang="en-US" sz="900">
              <a:solidFill>
                <a:schemeClr val="bg1"/>
              </a:solidFill>
            </a:endParaRPr>
          </a:p>
        </p:txBody>
      </p:sp>
      <p:sp>
        <p:nvSpPr>
          <p:cNvPr id="13" name="Shape 10"/>
          <p:cNvSpPr/>
          <p:nvPr/>
        </p:nvSpPr>
        <p:spPr>
          <a:xfrm>
            <a:off x="496119" y="3942383"/>
            <a:ext cx="4722763" cy="882378"/>
          </a:xfrm>
          <a:prstGeom prst="roundRect">
            <a:avLst>
              <a:gd name="adj" fmla="val 2159"/>
            </a:avLst>
          </a:prstGeom>
          <a:solidFill>
            <a:srgbClr val="3B3C3E"/>
          </a:solidFill>
          <a:ln/>
        </p:spPr>
        <p:txBody>
          <a:bodyPr/>
          <a:lstStyle/>
          <a:p>
            <a:endParaRPr lang="en-US"/>
          </a:p>
        </p:txBody>
      </p:sp>
      <p:sp>
        <p:nvSpPr>
          <p:cNvPr id="14" name="Text 11"/>
          <p:cNvSpPr/>
          <p:nvPr/>
        </p:nvSpPr>
        <p:spPr>
          <a:xfrm>
            <a:off x="611237" y="4057501"/>
            <a:ext cx="1439763" cy="179933"/>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The Manager</a:t>
            </a:r>
            <a:endParaRPr lang="en-US" sz="1400" u="sng">
              <a:solidFill>
                <a:schemeClr val="bg1"/>
              </a:solidFill>
            </a:endParaRPr>
          </a:p>
        </p:txBody>
      </p:sp>
      <p:sp>
        <p:nvSpPr>
          <p:cNvPr id="15" name="Text 12"/>
          <p:cNvSpPr/>
          <p:nvPr/>
        </p:nvSpPr>
        <p:spPr>
          <a:xfrm>
            <a:off x="611237" y="4293543"/>
            <a:ext cx="4492526" cy="333970"/>
          </a:xfrm>
          <a:prstGeom prst="rect">
            <a:avLst/>
          </a:prstGeom>
          <a:noFill/>
          <a:ln/>
        </p:spPr>
        <p:txBody>
          <a:bodyPr wrap="square" lIns="0" tIns="0" rIns="0" bIns="0" rtlCol="0" anchor="t">
            <a:noAutofit/>
          </a:bodyPr>
          <a:lstStyle/>
          <a:p>
            <a:pPr marL="0" indent="0" algn="l">
              <a:lnSpc>
                <a:spcPct val="121000"/>
              </a:lnSpc>
              <a:buNone/>
            </a:pPr>
            <a:r>
              <a:rPr lang="en-GB" sz="900">
                <a:solidFill>
                  <a:schemeClr val="bg1"/>
                </a:solidFill>
                <a:latin typeface="Bitter" pitchFamily="34" charset="0"/>
                <a:ea typeface="Bitter" pitchFamily="34" charset="-122"/>
                <a:cs typeface="Bitter" pitchFamily="34" charset="-120"/>
              </a:rPr>
              <a:t>Although Gary is knowledgeable about food safety standards, he routinely places new staff on the production line without providing sufficient training, thereby prioritising operational speed over comprehensive understanding.</a:t>
            </a:r>
            <a:endParaRPr lang="en-US" sz="90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401613"/>
            <a:ext cx="5184874" cy="339179"/>
          </a:xfrm>
          <a:prstGeom prst="rect">
            <a:avLst/>
          </a:prstGeom>
          <a:noFill/>
          <a:ln/>
        </p:spPr>
        <p:txBody>
          <a:bodyPr wrap="none" lIns="0" tIns="0" rIns="0" bIns="0" rtlCol="0" anchor="t"/>
          <a:lstStyle/>
          <a:p>
            <a:pPr marL="0" indent="0" algn="l">
              <a:lnSpc>
                <a:spcPct val="104000"/>
              </a:lnSpc>
              <a:buNone/>
            </a:pPr>
            <a:r>
              <a:rPr lang="en-US" sz="2100" b="1">
                <a:solidFill>
                  <a:srgbClr val="E1E5CD"/>
                </a:solidFill>
                <a:latin typeface="Outfit Bold" pitchFamily="34" charset="0"/>
                <a:ea typeface="Outfit Bold" pitchFamily="34" charset="-122"/>
                <a:cs typeface="Outfit Bold" pitchFamily="34" charset="-120"/>
              </a:rPr>
              <a:t>Why Nobody Understands Each Other</a:t>
            </a:r>
            <a:endParaRPr lang="en-US" sz="2100"/>
          </a:p>
        </p:txBody>
      </p:sp>
      <p:sp>
        <p:nvSpPr>
          <p:cNvPr id="3" name="Text 1"/>
          <p:cNvSpPr/>
          <p:nvPr/>
        </p:nvSpPr>
        <p:spPr>
          <a:xfrm>
            <a:off x="496119" y="906959"/>
            <a:ext cx="8608963" cy="153293"/>
          </a:xfrm>
          <a:prstGeom prst="rect">
            <a:avLst/>
          </a:prstGeom>
          <a:noFill/>
          <a:ln/>
        </p:spPr>
        <p:txBody>
          <a:bodyPr wrap="none" lIns="0" tIns="0" rIns="0" bIns="0" rtlCol="0" anchor="t"/>
          <a:lstStyle/>
          <a:p>
            <a:pPr marL="0" indent="0" algn="l">
              <a:lnSpc>
                <a:spcPct val="118000"/>
              </a:lnSpc>
              <a:buNone/>
            </a:pPr>
            <a:r>
              <a:rPr lang="en-US" sz="850">
                <a:solidFill>
                  <a:srgbClr val="C2C4B5"/>
                </a:solidFill>
                <a:latin typeface="Bitter" pitchFamily="34" charset="0"/>
                <a:ea typeface="Bitter" pitchFamily="34" charset="-122"/>
                <a:cs typeface="Bitter" pitchFamily="34" charset="-120"/>
              </a:rPr>
              <a:t>Five interconnected communication failures are driving the quality crisis.</a:t>
            </a:r>
            <a:endParaRPr lang="en-US" sz="85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073443"/>
            <a:ext cx="8598002" cy="698169"/>
          </a:xfrm>
          <a:prstGeom prst="rect">
            <a:avLst/>
          </a:prstGeom>
        </p:spPr>
      </p:pic>
      <p:sp>
        <p:nvSpPr>
          <p:cNvPr id="5" name="Text 2"/>
          <p:cNvSpPr/>
          <p:nvPr/>
        </p:nvSpPr>
        <p:spPr>
          <a:xfrm>
            <a:off x="646063" y="1377553"/>
            <a:ext cx="162744" cy="203448"/>
          </a:xfrm>
          <a:prstGeom prst="rect">
            <a:avLst/>
          </a:prstGeom>
          <a:noFill/>
          <a:ln/>
        </p:spPr>
        <p:txBody>
          <a:bodyPr wrap="none" lIns="0" tIns="0" rIns="0" bIns="0" rtlCol="0" anchor="ctr"/>
          <a:lstStyle/>
          <a:p>
            <a:pPr marL="0" indent="0" algn="ctr">
              <a:lnSpc>
                <a:spcPct val="100000"/>
              </a:lnSpc>
              <a:buNone/>
            </a:pPr>
            <a:r>
              <a:rPr lang="en-US" sz="1250" b="1">
                <a:solidFill>
                  <a:srgbClr val="C2C4B5"/>
                </a:solidFill>
                <a:latin typeface="Outfit Bold" pitchFamily="34" charset="0"/>
                <a:ea typeface="Outfit Bold" pitchFamily="34" charset="-122"/>
                <a:cs typeface="Outfit Bold" pitchFamily="34" charset="-120"/>
              </a:rPr>
              <a:t>1</a:t>
            </a:r>
            <a:endParaRPr lang="en-US" sz="1250"/>
          </a:p>
        </p:txBody>
      </p:sp>
      <p:sp>
        <p:nvSpPr>
          <p:cNvPr id="6" name="Text 3"/>
          <p:cNvSpPr/>
          <p:nvPr/>
        </p:nvSpPr>
        <p:spPr>
          <a:xfrm>
            <a:off x="1027584" y="1190736"/>
            <a:ext cx="1356717" cy="169515"/>
          </a:xfrm>
          <a:prstGeom prst="rect">
            <a:avLst/>
          </a:prstGeom>
          <a:noFill/>
          <a:ln/>
        </p:spPr>
        <p:txBody>
          <a:bodyPr wrap="none" lIns="0" tIns="0" rIns="0" bIns="0" rtlCol="0" anchor="t"/>
          <a:lstStyle/>
          <a:p>
            <a:pPr marL="0" indent="0" algn="l">
              <a:lnSpc>
                <a:spcPct val="104000"/>
              </a:lnSpc>
              <a:buNone/>
            </a:pPr>
            <a:r>
              <a:rPr lang="en-US" sz="1600" b="1" u="sng">
                <a:solidFill>
                  <a:schemeClr val="bg1"/>
                </a:solidFill>
                <a:latin typeface="Outfit Bold" pitchFamily="34" charset="0"/>
                <a:ea typeface="Outfit Bold" pitchFamily="34" charset="-122"/>
                <a:cs typeface="Outfit Bold" pitchFamily="34" charset="-120"/>
              </a:rPr>
              <a:t>Excessive Noise</a:t>
            </a:r>
            <a:endParaRPr lang="en-US" sz="1600" u="sng">
              <a:solidFill>
                <a:schemeClr val="bg1"/>
              </a:solidFill>
            </a:endParaRPr>
          </a:p>
        </p:txBody>
      </p:sp>
      <p:sp>
        <p:nvSpPr>
          <p:cNvPr id="7" name="Text 4"/>
          <p:cNvSpPr/>
          <p:nvPr/>
        </p:nvSpPr>
        <p:spPr>
          <a:xfrm>
            <a:off x="1027584" y="1495871"/>
            <a:ext cx="7497514" cy="153293"/>
          </a:xfrm>
          <a:prstGeom prst="rect">
            <a:avLst/>
          </a:prstGeom>
          <a:noFill/>
          <a:ln/>
        </p:spPr>
        <p:txBody>
          <a:bodyPr wrap="none" lIns="0" tIns="0" rIns="0" bIns="0" rtlCol="0" anchor="t"/>
          <a:lstStyle/>
          <a:p>
            <a:pPr marL="0" indent="0" algn="l">
              <a:lnSpc>
                <a:spcPct val="118000"/>
              </a:lnSpc>
              <a:buNone/>
            </a:pPr>
            <a:r>
              <a:rPr lang="en-GB" sz="1050">
                <a:solidFill>
                  <a:schemeClr val="bg1"/>
                </a:solidFill>
              </a:rPr>
              <a:t>Due to the noise generated by the ageing machinery, verbal instructions cannot be heard clearly</a:t>
            </a:r>
            <a:r>
              <a:rPr lang="en-GB" sz="1050"/>
              <a:t>.</a:t>
            </a:r>
            <a:r>
              <a:rPr lang="en-US" sz="850">
                <a:solidFill>
                  <a:srgbClr val="C2C4B5"/>
                </a:solidFill>
                <a:latin typeface="Bitter" pitchFamily="34" charset="0"/>
                <a:ea typeface="Bitter" pitchFamily="34" charset="-122"/>
                <a:cs typeface="Bitter" pitchFamily="34" charset="-120"/>
              </a:rPr>
              <a:t>.</a:t>
            </a:r>
            <a:endParaRPr lang="en-US" sz="85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87959"/>
            <a:ext cx="8590173" cy="674683"/>
          </a:xfrm>
          <a:prstGeom prst="rect">
            <a:avLst/>
          </a:prstGeom>
        </p:spPr>
      </p:pic>
      <p:sp>
        <p:nvSpPr>
          <p:cNvPr id="9" name="Text 5"/>
          <p:cNvSpPr/>
          <p:nvPr/>
        </p:nvSpPr>
        <p:spPr>
          <a:xfrm>
            <a:off x="646063" y="2111797"/>
            <a:ext cx="162744" cy="203448"/>
          </a:xfrm>
          <a:prstGeom prst="rect">
            <a:avLst/>
          </a:prstGeom>
          <a:noFill/>
          <a:ln/>
        </p:spPr>
        <p:txBody>
          <a:bodyPr wrap="none" lIns="0" tIns="0" rIns="0" bIns="0" rtlCol="0" anchor="ctr"/>
          <a:lstStyle/>
          <a:p>
            <a:pPr marL="0" indent="0" algn="ctr">
              <a:lnSpc>
                <a:spcPct val="100000"/>
              </a:lnSpc>
              <a:buNone/>
            </a:pPr>
            <a:r>
              <a:rPr lang="en-US" sz="1250" b="1">
                <a:solidFill>
                  <a:srgbClr val="C2C4B5"/>
                </a:solidFill>
                <a:latin typeface="Outfit Bold" pitchFamily="34" charset="0"/>
                <a:ea typeface="Outfit Bold" pitchFamily="34" charset="-122"/>
                <a:cs typeface="Outfit Bold" pitchFamily="34" charset="-120"/>
              </a:rPr>
              <a:t>2</a:t>
            </a:r>
            <a:endParaRPr lang="en-US" sz="1250"/>
          </a:p>
        </p:txBody>
      </p:sp>
      <p:sp>
        <p:nvSpPr>
          <p:cNvPr id="10" name="Text 6"/>
          <p:cNvSpPr/>
          <p:nvPr/>
        </p:nvSpPr>
        <p:spPr>
          <a:xfrm>
            <a:off x="1027584" y="2010742"/>
            <a:ext cx="1356717" cy="169515"/>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Language Barriers</a:t>
            </a:r>
            <a:endParaRPr lang="en-US" sz="1400" u="sng">
              <a:solidFill>
                <a:schemeClr val="bg1"/>
              </a:solidFill>
            </a:endParaRPr>
          </a:p>
        </p:txBody>
      </p:sp>
      <p:sp>
        <p:nvSpPr>
          <p:cNvPr id="11" name="Text 7"/>
          <p:cNvSpPr/>
          <p:nvPr/>
        </p:nvSpPr>
        <p:spPr>
          <a:xfrm>
            <a:off x="1027584" y="2230115"/>
            <a:ext cx="7497514" cy="153293"/>
          </a:xfrm>
          <a:prstGeom prst="rect">
            <a:avLst/>
          </a:prstGeom>
          <a:noFill/>
          <a:ln/>
        </p:spPr>
        <p:txBody>
          <a:bodyPr wrap="none" lIns="0" tIns="0" rIns="0" bIns="0" rtlCol="0" anchor="t"/>
          <a:lstStyle/>
          <a:p>
            <a:pPr marL="0" indent="0" algn="l">
              <a:lnSpc>
                <a:spcPct val="118000"/>
              </a:lnSpc>
              <a:buNone/>
            </a:pPr>
            <a:r>
              <a:rPr lang="en-GB" sz="1050">
                <a:solidFill>
                  <a:schemeClr val="bg1"/>
                </a:solidFill>
              </a:rPr>
              <a:t>If signage is provided only in English, employees with limited English proficiency may be unable to understand the information</a:t>
            </a:r>
            <a:r>
              <a:rPr lang="en-GB" sz="900"/>
              <a:t>.</a:t>
            </a:r>
            <a:endParaRPr lang="en-US" sz="85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583060"/>
            <a:ext cx="8590173" cy="643368"/>
          </a:xfrm>
          <a:prstGeom prst="rect">
            <a:avLst/>
          </a:prstGeom>
        </p:spPr>
      </p:pic>
      <p:sp>
        <p:nvSpPr>
          <p:cNvPr id="13" name="Text 8"/>
          <p:cNvSpPr/>
          <p:nvPr/>
        </p:nvSpPr>
        <p:spPr>
          <a:xfrm>
            <a:off x="646063" y="2846040"/>
            <a:ext cx="162744" cy="203448"/>
          </a:xfrm>
          <a:prstGeom prst="rect">
            <a:avLst/>
          </a:prstGeom>
          <a:noFill/>
          <a:ln/>
        </p:spPr>
        <p:txBody>
          <a:bodyPr wrap="none" lIns="0" tIns="0" rIns="0" bIns="0" rtlCol="0" anchor="ctr"/>
          <a:lstStyle/>
          <a:p>
            <a:pPr marL="0" indent="0" algn="ctr">
              <a:lnSpc>
                <a:spcPct val="100000"/>
              </a:lnSpc>
              <a:buNone/>
            </a:pPr>
            <a:r>
              <a:rPr lang="en-US" sz="1250" b="1">
                <a:solidFill>
                  <a:srgbClr val="C2C4B5"/>
                </a:solidFill>
                <a:latin typeface="Outfit Bold" pitchFamily="34" charset="0"/>
                <a:ea typeface="Outfit Bold" pitchFamily="34" charset="-122"/>
                <a:cs typeface="Outfit Bold" pitchFamily="34" charset="-120"/>
              </a:rPr>
              <a:t>3</a:t>
            </a:r>
            <a:endParaRPr lang="en-US" sz="1250"/>
          </a:p>
        </p:txBody>
      </p:sp>
      <p:sp>
        <p:nvSpPr>
          <p:cNvPr id="14" name="Text 9"/>
          <p:cNvSpPr/>
          <p:nvPr/>
        </p:nvSpPr>
        <p:spPr>
          <a:xfrm>
            <a:off x="1035412" y="2549267"/>
            <a:ext cx="1348889" cy="357406"/>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Age Gaps</a:t>
            </a:r>
          </a:p>
          <a:p>
            <a:pPr marL="0" indent="0" algn="l">
              <a:lnSpc>
                <a:spcPct val="104000"/>
              </a:lnSpc>
              <a:buNone/>
            </a:pPr>
            <a:endParaRPr lang="en-US" sz="1400" u="sng">
              <a:solidFill>
                <a:schemeClr val="bg1"/>
              </a:solidFill>
            </a:endParaRPr>
          </a:p>
        </p:txBody>
      </p:sp>
      <p:sp>
        <p:nvSpPr>
          <p:cNvPr id="15" name="Text 10"/>
          <p:cNvSpPr/>
          <p:nvPr/>
        </p:nvSpPr>
        <p:spPr>
          <a:xfrm>
            <a:off x="1027585" y="2721667"/>
            <a:ext cx="8045528" cy="762023"/>
          </a:xfrm>
          <a:prstGeom prst="rect">
            <a:avLst/>
          </a:prstGeom>
          <a:noFill/>
          <a:ln/>
        </p:spPr>
        <p:txBody>
          <a:bodyPr wrap="none" lIns="0" tIns="0" rIns="0" bIns="0" rtlCol="0" anchor="t"/>
          <a:lstStyle/>
          <a:p>
            <a:pPr marL="0" indent="0" algn="l">
              <a:lnSpc>
                <a:spcPct val="118000"/>
              </a:lnSpc>
              <a:buNone/>
            </a:pPr>
            <a:r>
              <a:rPr lang="en-GB" sz="800">
                <a:solidFill>
                  <a:schemeClr val="bg1"/>
                </a:solidFill>
                <a:latin typeface="Bitter" pitchFamily="34" charset="0"/>
                <a:ea typeface="Bitter" pitchFamily="34" charset="-122"/>
                <a:cs typeface="Bitter" pitchFamily="34" charset="-120"/>
              </a:rPr>
              <a:t>Some younger employees demonstrate low compliance with supervisory instructions, while some older employees appear disengaged from management directives.. </a:t>
            </a:r>
          </a:p>
          <a:p>
            <a:pPr>
              <a:lnSpc>
                <a:spcPct val="118000"/>
              </a:lnSpc>
            </a:pPr>
            <a:r>
              <a:rPr lang="en-GB" sz="800">
                <a:solidFill>
                  <a:schemeClr val="bg1"/>
                </a:solidFill>
                <a:latin typeface="Bitter"/>
              </a:rPr>
              <a:t>Age gabs can affect workmates in both negative and positive ways and the following are some of the positives and </a:t>
            </a:r>
            <a:r>
              <a:rPr lang="en-GB" sz="800" err="1">
                <a:solidFill>
                  <a:schemeClr val="bg1"/>
                </a:solidFill>
                <a:latin typeface="Bitter"/>
              </a:rPr>
              <a:t>nagatives</a:t>
            </a:r>
            <a:r>
              <a:rPr lang="en-GB" sz="800">
                <a:solidFill>
                  <a:schemeClr val="bg1"/>
                </a:solidFill>
                <a:latin typeface="Bitter"/>
              </a:rPr>
              <a:t>#</a:t>
            </a:r>
          </a:p>
          <a:p>
            <a:pPr>
              <a:lnSpc>
                <a:spcPct val="118000"/>
              </a:lnSpc>
            </a:pPr>
            <a:r>
              <a:rPr lang="en-GB" sz="800">
                <a:solidFill>
                  <a:schemeClr val="bg1"/>
                </a:solidFill>
                <a:latin typeface="Bitter"/>
              </a:rPr>
              <a:t>POSITIVES  EFFECTS– 1. Older employees have the monitoring skill, experience, attention to details. 2. Younger employees have the digital knowhow, 3. new </a:t>
            </a:r>
            <a:r>
              <a:rPr lang="en-GB" sz="800" err="1">
                <a:solidFill>
                  <a:schemeClr val="bg1"/>
                </a:solidFill>
                <a:latin typeface="Bitter"/>
              </a:rPr>
              <a:t>idears</a:t>
            </a:r>
            <a:r>
              <a:rPr lang="en-GB" sz="800">
                <a:solidFill>
                  <a:schemeClr val="bg1"/>
                </a:solidFill>
                <a:latin typeface="Bitter"/>
              </a:rPr>
              <a:t>, </a:t>
            </a:r>
          </a:p>
          <a:p>
            <a:pPr>
              <a:lnSpc>
                <a:spcPct val="118000"/>
              </a:lnSpc>
            </a:pPr>
            <a:r>
              <a:rPr lang="en-GB" sz="800">
                <a:solidFill>
                  <a:schemeClr val="bg1"/>
                </a:solidFill>
                <a:latin typeface="Bitter"/>
              </a:rPr>
              <a:t>4. Ability to learn quicker.</a:t>
            </a:r>
          </a:p>
          <a:p>
            <a:pPr>
              <a:lnSpc>
                <a:spcPct val="118000"/>
              </a:lnSpc>
            </a:pPr>
            <a:r>
              <a:rPr lang="en-GB" sz="800">
                <a:solidFill>
                  <a:schemeClr val="bg1"/>
                </a:solidFill>
                <a:latin typeface="Bitter"/>
              </a:rPr>
              <a:t>NEGATIVES  EFFECTS– 1. Old style of doing things may bring misunderstanding, Age gabs may bring </a:t>
            </a:r>
            <a:r>
              <a:rPr lang="en-GB" sz="800" err="1">
                <a:solidFill>
                  <a:schemeClr val="bg1"/>
                </a:solidFill>
                <a:latin typeface="Bitter"/>
              </a:rPr>
              <a:t>discriminatin</a:t>
            </a:r>
          </a:p>
          <a:p>
            <a:pPr>
              <a:lnSpc>
                <a:spcPct val="118000"/>
              </a:lnSpc>
            </a:pPr>
            <a:endParaRPr lang="en-GB" sz="800">
              <a:solidFill>
                <a:schemeClr val="bg1"/>
              </a:solidFill>
              <a:latin typeface="Bitter"/>
            </a:endParaRPr>
          </a:p>
          <a:p>
            <a:pPr>
              <a:lnSpc>
                <a:spcPct val="118000"/>
              </a:lnSpc>
            </a:pPr>
            <a:endParaRPr lang="en-GB" sz="800">
              <a:solidFill>
                <a:schemeClr val="bg1"/>
              </a:solidFill>
              <a:latin typeface="Bitter"/>
            </a:endParaRPr>
          </a:p>
        </p:txBody>
      </p:sp>
      <p:pic>
        <p:nvPicPr>
          <p:cNvPr id="16"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6578" y="3779199"/>
            <a:ext cx="8511886" cy="439821"/>
          </a:xfrm>
          <a:prstGeom prst="rect">
            <a:avLst/>
          </a:prstGeom>
        </p:spPr>
      </p:pic>
      <p:sp>
        <p:nvSpPr>
          <p:cNvPr id="17" name="Text 11"/>
          <p:cNvSpPr/>
          <p:nvPr/>
        </p:nvSpPr>
        <p:spPr>
          <a:xfrm>
            <a:off x="646063" y="3580284"/>
            <a:ext cx="162744" cy="203448"/>
          </a:xfrm>
          <a:prstGeom prst="rect">
            <a:avLst/>
          </a:prstGeom>
          <a:noFill/>
          <a:ln/>
        </p:spPr>
        <p:txBody>
          <a:bodyPr wrap="none" lIns="0" tIns="0" rIns="0" bIns="0" rtlCol="0" anchor="ctr"/>
          <a:lstStyle/>
          <a:p>
            <a:pPr marL="0" indent="0" algn="ctr">
              <a:lnSpc>
                <a:spcPct val="100000"/>
              </a:lnSpc>
              <a:buNone/>
            </a:pPr>
            <a:r>
              <a:rPr lang="en-US" sz="1250" b="1">
                <a:solidFill>
                  <a:srgbClr val="C2C4B5"/>
                </a:solidFill>
                <a:latin typeface="Outfit Bold" pitchFamily="34" charset="0"/>
                <a:ea typeface="Outfit Bold" pitchFamily="34" charset="-122"/>
                <a:cs typeface="Outfit Bold" pitchFamily="34" charset="-120"/>
              </a:rPr>
              <a:t>4</a:t>
            </a:r>
            <a:endParaRPr lang="en-US" sz="1250"/>
          </a:p>
        </p:txBody>
      </p:sp>
      <p:sp>
        <p:nvSpPr>
          <p:cNvPr id="18" name="Text 12"/>
          <p:cNvSpPr/>
          <p:nvPr/>
        </p:nvSpPr>
        <p:spPr>
          <a:xfrm>
            <a:off x="1027584" y="3479229"/>
            <a:ext cx="1356717" cy="169515"/>
          </a:xfrm>
          <a:prstGeom prst="rect">
            <a:avLst/>
          </a:prstGeom>
          <a:noFill/>
          <a:ln/>
        </p:spPr>
        <p:txBody>
          <a:bodyPr wrap="none" lIns="0" tIns="0" rIns="0" bIns="0" rtlCol="0" anchor="t"/>
          <a:lstStyle/>
          <a:p>
            <a:pPr marL="0" indent="0" algn="l">
              <a:lnSpc>
                <a:spcPct val="104000"/>
              </a:lnSpc>
              <a:buNone/>
            </a:pPr>
            <a:r>
              <a:rPr lang="en-US" sz="1400" b="1" u="sng">
                <a:solidFill>
                  <a:schemeClr val="bg1"/>
                </a:solidFill>
                <a:latin typeface="Outfit Bold" pitchFamily="34" charset="0"/>
                <a:ea typeface="Outfit Bold" pitchFamily="34" charset="-122"/>
                <a:cs typeface="Outfit Bold" pitchFamily="34" charset="-120"/>
              </a:rPr>
              <a:t>Cultural Differences</a:t>
            </a:r>
            <a:endParaRPr lang="en-US" sz="1400" u="sng">
              <a:solidFill>
                <a:schemeClr val="bg1"/>
              </a:solidFill>
            </a:endParaRPr>
          </a:p>
        </p:txBody>
      </p:sp>
      <p:sp>
        <p:nvSpPr>
          <p:cNvPr id="19" name="Text 13"/>
          <p:cNvSpPr/>
          <p:nvPr/>
        </p:nvSpPr>
        <p:spPr>
          <a:xfrm>
            <a:off x="1051070" y="3831691"/>
            <a:ext cx="7497514" cy="153293"/>
          </a:xfrm>
          <a:prstGeom prst="rect">
            <a:avLst/>
          </a:prstGeom>
          <a:noFill/>
          <a:ln/>
        </p:spPr>
        <p:txBody>
          <a:bodyPr wrap="none" lIns="0" tIns="0" rIns="0" bIns="0" rtlCol="0" anchor="t"/>
          <a:lstStyle/>
          <a:p>
            <a:pPr marL="0" indent="0" algn="l">
              <a:lnSpc>
                <a:spcPct val="118000"/>
              </a:lnSpc>
              <a:buNone/>
            </a:pPr>
            <a:r>
              <a:rPr lang="en-GB" sz="900"/>
              <a:t> </a:t>
            </a:r>
            <a:r>
              <a:rPr lang="en-GB" sz="1100">
                <a:solidFill>
                  <a:schemeClr val="bg1"/>
                </a:solidFill>
              </a:rPr>
              <a:t>The five immigrant groups hold differing views on hygiene and workplace practices.</a:t>
            </a:r>
            <a:r>
              <a:rPr lang="en-GB" sz="1050">
                <a:solidFill>
                  <a:schemeClr val="bg1"/>
                </a:solidFill>
                <a:latin typeface="Bitter" pitchFamily="34" charset="0"/>
                <a:ea typeface="Bitter" pitchFamily="34" charset="-122"/>
                <a:cs typeface="Bitter" pitchFamily="34" charset="-120"/>
              </a:rPr>
              <a:t> </a:t>
            </a:r>
            <a:endParaRPr lang="en-US" sz="850">
              <a:solidFill>
                <a:schemeClr val="bg1"/>
              </a:solidFill>
            </a:endParaRPr>
          </a:p>
        </p:txBody>
      </p:sp>
      <p:pic>
        <p:nvPicPr>
          <p:cNvPr id="20"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6578" y="4388183"/>
            <a:ext cx="8519715" cy="651197"/>
          </a:xfrm>
          <a:prstGeom prst="rect">
            <a:avLst/>
          </a:prstGeom>
        </p:spPr>
      </p:pic>
      <p:sp>
        <p:nvSpPr>
          <p:cNvPr id="21" name="Text 14"/>
          <p:cNvSpPr/>
          <p:nvPr/>
        </p:nvSpPr>
        <p:spPr>
          <a:xfrm>
            <a:off x="646063" y="4314527"/>
            <a:ext cx="162744" cy="203448"/>
          </a:xfrm>
          <a:prstGeom prst="rect">
            <a:avLst/>
          </a:prstGeom>
          <a:noFill/>
          <a:ln/>
        </p:spPr>
        <p:txBody>
          <a:bodyPr wrap="none" lIns="0" tIns="0" rIns="0" bIns="0" rtlCol="0" anchor="ctr"/>
          <a:lstStyle/>
          <a:p>
            <a:pPr marL="0" indent="0" algn="ctr">
              <a:lnSpc>
                <a:spcPct val="100000"/>
              </a:lnSpc>
              <a:buNone/>
            </a:pPr>
            <a:r>
              <a:rPr lang="en-US" sz="1250" b="1">
                <a:solidFill>
                  <a:srgbClr val="C2C4B5"/>
                </a:solidFill>
                <a:latin typeface="Outfit Bold" pitchFamily="34" charset="0"/>
                <a:ea typeface="Outfit Bold" pitchFamily="34" charset="-122"/>
                <a:cs typeface="Outfit Bold" pitchFamily="34" charset="-120"/>
              </a:rPr>
              <a:t>5</a:t>
            </a:r>
            <a:endParaRPr lang="en-US" sz="1250"/>
          </a:p>
        </p:txBody>
      </p:sp>
      <p:sp>
        <p:nvSpPr>
          <p:cNvPr id="22" name="Text 15"/>
          <p:cNvSpPr/>
          <p:nvPr/>
        </p:nvSpPr>
        <p:spPr>
          <a:xfrm>
            <a:off x="1027584" y="4213473"/>
            <a:ext cx="1356717" cy="169515"/>
          </a:xfrm>
          <a:prstGeom prst="rect">
            <a:avLst/>
          </a:prstGeom>
          <a:noFill/>
          <a:ln/>
        </p:spPr>
        <p:txBody>
          <a:bodyPr wrap="none" lIns="0" tIns="0" rIns="0" bIns="0" rtlCol="0" anchor="t"/>
          <a:lstStyle/>
          <a:p>
            <a:pPr marL="0" indent="0" algn="l">
              <a:lnSpc>
                <a:spcPct val="104000"/>
              </a:lnSpc>
              <a:buNone/>
            </a:pPr>
            <a:r>
              <a:rPr lang="en-US" sz="1200" b="1" u="sng">
                <a:solidFill>
                  <a:schemeClr val="bg1"/>
                </a:solidFill>
                <a:latin typeface="Outfit Bold" pitchFamily="34" charset="0"/>
                <a:ea typeface="Outfit Bold" pitchFamily="34" charset="-122"/>
                <a:cs typeface="Outfit Bold" pitchFamily="34" charset="-120"/>
              </a:rPr>
              <a:t>Stress &amp; Frustration</a:t>
            </a:r>
            <a:endParaRPr lang="en-US" sz="1200" u="sng">
              <a:solidFill>
                <a:schemeClr val="bg1"/>
              </a:solidFill>
            </a:endParaRPr>
          </a:p>
        </p:txBody>
      </p:sp>
      <p:sp>
        <p:nvSpPr>
          <p:cNvPr id="23" name="Text 16"/>
          <p:cNvSpPr/>
          <p:nvPr/>
        </p:nvSpPr>
        <p:spPr>
          <a:xfrm>
            <a:off x="1035412" y="4417189"/>
            <a:ext cx="7466200" cy="317696"/>
          </a:xfrm>
          <a:prstGeom prst="rect">
            <a:avLst/>
          </a:prstGeom>
          <a:noFill/>
          <a:ln/>
        </p:spPr>
        <p:txBody>
          <a:bodyPr wrap="none" lIns="0" tIns="0" rIns="0" bIns="0" rtlCol="0" anchor="t"/>
          <a:lstStyle/>
          <a:p>
            <a:pPr marL="0" indent="0" algn="l">
              <a:lnSpc>
                <a:spcPct val="118000"/>
              </a:lnSpc>
              <a:buNone/>
            </a:pPr>
            <a:r>
              <a:rPr lang="en-GB" sz="1050">
                <a:solidFill>
                  <a:schemeClr val="bg1"/>
                </a:solidFill>
                <a:latin typeface="Bitter" pitchFamily="34" charset="0"/>
              </a:rPr>
              <a:t>As Gary’s behaviour increases pressure on staff, it contributes to a hostile work environment and heightened frustration. </a:t>
            </a:r>
            <a:endParaRPr lang="en-US" sz="105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496119" y="389855"/>
            <a:ext cx="342528" cy="110430"/>
          </a:xfrm>
          <a:prstGeom prst="roundRect">
            <a:avLst>
              <a:gd name="adj" fmla="val 7703"/>
            </a:avLst>
          </a:prstGeom>
          <a:solidFill>
            <a:srgbClr val="2A2C20"/>
          </a:solidFill>
          <a:ln/>
        </p:spPr>
        <p:txBody>
          <a:bodyPr/>
          <a:lstStyle/>
          <a:p>
            <a:endParaRPr lang="en-US"/>
          </a:p>
        </p:txBody>
      </p:sp>
      <p:sp>
        <p:nvSpPr>
          <p:cNvPr id="3" name="Text 1"/>
          <p:cNvSpPr/>
          <p:nvPr/>
        </p:nvSpPr>
        <p:spPr>
          <a:xfrm>
            <a:off x="538609" y="411063"/>
            <a:ext cx="714747" cy="68014"/>
          </a:xfrm>
          <a:prstGeom prst="rect">
            <a:avLst/>
          </a:prstGeom>
          <a:noFill/>
          <a:ln/>
        </p:spPr>
        <p:txBody>
          <a:bodyPr wrap="none" lIns="0" tIns="0" rIns="0" bIns="0" rtlCol="0" anchor="t"/>
          <a:lstStyle/>
          <a:p>
            <a:pPr marL="0" indent="0" algn="l">
              <a:lnSpc>
                <a:spcPct val="100000"/>
              </a:lnSpc>
              <a:buNone/>
            </a:pPr>
            <a:r>
              <a:rPr lang="en-US" sz="400">
                <a:solidFill>
                  <a:srgbClr val="C2C4B5"/>
                </a:solidFill>
                <a:latin typeface="Bitter" pitchFamily="34" charset="0"/>
                <a:ea typeface="Bitter" pitchFamily="34" charset="-122"/>
                <a:cs typeface="Bitter" pitchFamily="34" charset="-120"/>
              </a:rPr>
              <a:t>THEORY 1</a:t>
            </a:r>
            <a:endParaRPr lang="en-US" sz="400"/>
          </a:p>
        </p:txBody>
      </p:sp>
      <p:sp>
        <p:nvSpPr>
          <p:cNvPr id="4" name="Text 2"/>
          <p:cNvSpPr/>
          <p:nvPr/>
        </p:nvSpPr>
        <p:spPr>
          <a:xfrm>
            <a:off x="496119" y="514424"/>
            <a:ext cx="5005685" cy="221456"/>
          </a:xfrm>
          <a:prstGeom prst="rect">
            <a:avLst/>
          </a:prstGeom>
          <a:noFill/>
          <a:ln/>
        </p:spPr>
        <p:txBody>
          <a:bodyPr wrap="none" lIns="0" tIns="0" rIns="0" bIns="0" rtlCol="0" anchor="t"/>
          <a:lstStyle/>
          <a:p>
            <a:pPr marL="0" indent="0" algn="l">
              <a:lnSpc>
                <a:spcPct val="104000"/>
              </a:lnSpc>
              <a:buNone/>
            </a:pPr>
            <a:r>
              <a:rPr lang="en-US" sz="1350" b="1">
                <a:solidFill>
                  <a:srgbClr val="E1E5CD"/>
                </a:solidFill>
                <a:latin typeface="Outfit Bold" pitchFamily="34" charset="0"/>
                <a:ea typeface="Outfit Bold" pitchFamily="34" charset="-122"/>
                <a:cs typeface="Outfit Bold" pitchFamily="34" charset="-120"/>
              </a:rPr>
              <a:t>Shannon-Weaver Model: Loud Noise Blocks the Message</a:t>
            </a:r>
            <a:endParaRPr lang="en-US" sz="1350"/>
          </a:p>
        </p:txBody>
      </p:sp>
      <p:pic>
        <p:nvPicPr>
          <p:cNvPr id="5" name="Image 0" descr="preencoded.png"/>
          <p:cNvPicPr>
            <a:picLocks noChangeAspect="1"/>
          </p:cNvPicPr>
          <p:nvPr/>
        </p:nvPicPr>
        <p:blipFill>
          <a:blip r:embed="rId3"/>
          <a:stretch>
            <a:fillRect/>
          </a:stretch>
        </p:blipFill>
        <p:spPr>
          <a:xfrm>
            <a:off x="496120" y="828824"/>
            <a:ext cx="4733292" cy="4314676"/>
          </a:xfrm>
          <a:prstGeom prst="rect">
            <a:avLst/>
          </a:prstGeom>
        </p:spPr>
      </p:pic>
      <p:sp>
        <p:nvSpPr>
          <p:cNvPr id="6" name="Text 3"/>
          <p:cNvSpPr/>
          <p:nvPr/>
        </p:nvSpPr>
        <p:spPr>
          <a:xfrm>
            <a:off x="5355431" y="750019"/>
            <a:ext cx="1343174" cy="761633"/>
          </a:xfrm>
          <a:prstGeom prst="rect">
            <a:avLst/>
          </a:prstGeom>
          <a:noFill/>
          <a:ln/>
        </p:spPr>
        <p:txBody>
          <a:bodyPr wrap="none" lIns="0" tIns="0" rIns="0" bIns="0" rtlCol="0" anchor="t"/>
          <a:lstStyle/>
          <a:p>
            <a:pPr marL="0" indent="0" algn="l">
              <a:lnSpc>
                <a:spcPct val="104000"/>
              </a:lnSpc>
              <a:buNone/>
            </a:pPr>
            <a:r>
              <a:rPr lang="en-US" sz="2100" b="1">
                <a:solidFill>
                  <a:srgbClr val="E1E5CD"/>
                </a:solidFill>
                <a:latin typeface="Outfit Bold" pitchFamily="34" charset="0"/>
                <a:ea typeface="Outfit Bold" pitchFamily="34" charset="-122"/>
                <a:cs typeface="Outfit Bold" pitchFamily="34" charset="-120"/>
              </a:rPr>
              <a:t>The Theory</a:t>
            </a:r>
            <a:endParaRPr lang="en-US" sz="2100"/>
          </a:p>
        </p:txBody>
      </p:sp>
      <p:sp>
        <p:nvSpPr>
          <p:cNvPr id="7" name="Text 4"/>
          <p:cNvSpPr/>
          <p:nvPr/>
        </p:nvSpPr>
        <p:spPr>
          <a:xfrm>
            <a:off x="5355431" y="1311403"/>
            <a:ext cx="3380732" cy="493886"/>
          </a:xfrm>
          <a:prstGeom prst="rect">
            <a:avLst/>
          </a:prstGeom>
          <a:noFill/>
          <a:ln/>
        </p:spPr>
        <p:txBody>
          <a:bodyPr wrap="square" lIns="0" tIns="0" rIns="0" bIns="0" rtlCol="0" anchor="t">
            <a:noAutofit/>
          </a:bodyPr>
          <a:lstStyle/>
          <a:p>
            <a:pPr marL="0" indent="0" algn="l">
              <a:lnSpc>
                <a:spcPct val="100000"/>
              </a:lnSpc>
              <a:buNone/>
            </a:pPr>
            <a:r>
              <a:rPr lang="en-US" sz="1300">
                <a:solidFill>
                  <a:srgbClr val="C2C4B5"/>
                </a:solidFill>
                <a:latin typeface="Bitter" pitchFamily="34" charset="0"/>
                <a:ea typeface="Bitter" pitchFamily="34" charset="-122"/>
                <a:cs typeface="Bitter" pitchFamily="34" charset="-120"/>
              </a:rPr>
              <a:t>Communication is a one-way transmission: sender → channel → receiver. </a:t>
            </a:r>
            <a:endParaRPr lang="en-GB" sz="1300">
              <a:solidFill>
                <a:srgbClr val="C2C4B5"/>
              </a:solidFill>
              <a:latin typeface="Bitter" pitchFamily="34" charset="0"/>
              <a:ea typeface="Bitter" pitchFamily="34" charset="-122"/>
              <a:cs typeface="Bitter" pitchFamily="34" charset="-120"/>
            </a:endParaRPr>
          </a:p>
          <a:p>
            <a:pPr marL="0" indent="0" algn="l">
              <a:lnSpc>
                <a:spcPct val="100000"/>
              </a:lnSpc>
              <a:buNone/>
            </a:pPr>
            <a:endParaRPr lang="en-GB" sz="1300" b="1">
              <a:solidFill>
                <a:srgbClr val="C2C4B5"/>
              </a:solidFill>
              <a:latin typeface="Bitter" pitchFamily="34" charset="0"/>
              <a:ea typeface="Bitter Bold" pitchFamily="34" charset="-122"/>
              <a:cs typeface="Bitter Bold" pitchFamily="34" charset="-120"/>
            </a:endParaRPr>
          </a:p>
          <a:p>
            <a:pPr marL="0" indent="0" algn="l">
              <a:lnSpc>
                <a:spcPct val="100000"/>
              </a:lnSpc>
              <a:buNone/>
            </a:pPr>
            <a:r>
              <a:rPr lang="en-US" sz="1300" b="1">
                <a:solidFill>
                  <a:srgbClr val="C2C4B5"/>
                </a:solidFill>
                <a:latin typeface="Bitter Bold" pitchFamily="34" charset="0"/>
                <a:ea typeface="Bitter Bold" pitchFamily="34" charset="-122"/>
                <a:cs typeface="Bitter Bold" pitchFamily="34" charset="-120"/>
              </a:rPr>
              <a:t>Physical noise</a:t>
            </a:r>
            <a:r>
              <a:rPr lang="en-US" sz="1300">
                <a:solidFill>
                  <a:srgbClr val="C2C4B5"/>
                </a:solidFill>
                <a:latin typeface="Bitter" pitchFamily="34" charset="0"/>
                <a:ea typeface="Bitter" pitchFamily="34" charset="-122"/>
                <a:cs typeface="Bitter" pitchFamily="34" charset="-120"/>
              </a:rPr>
              <a:t> in the channel distorts or destroys the message before it arrives.</a:t>
            </a:r>
          </a:p>
          <a:p>
            <a:r>
              <a:rPr lang="en-US" sz="1300">
                <a:solidFill>
                  <a:srgbClr val="C2C4B5"/>
                </a:solidFill>
                <a:latin typeface="Bitter"/>
              </a:rPr>
              <a:t>(Shannon and Weaver,1949)</a:t>
            </a:r>
          </a:p>
        </p:txBody>
      </p:sp>
      <p:sp>
        <p:nvSpPr>
          <p:cNvPr id="8" name="Text 5"/>
          <p:cNvSpPr/>
          <p:nvPr/>
        </p:nvSpPr>
        <p:spPr>
          <a:xfrm>
            <a:off x="5355431" y="2516386"/>
            <a:ext cx="1392362" cy="110728"/>
          </a:xfrm>
          <a:prstGeom prst="rect">
            <a:avLst/>
          </a:prstGeom>
          <a:noFill/>
          <a:ln/>
        </p:spPr>
        <p:txBody>
          <a:bodyPr wrap="none" lIns="0" tIns="0" rIns="0" bIns="0" rtlCol="0" anchor="t"/>
          <a:lstStyle/>
          <a:p>
            <a:pPr marL="0" indent="0" algn="l">
              <a:lnSpc>
                <a:spcPct val="104000"/>
              </a:lnSpc>
              <a:buNone/>
            </a:pPr>
            <a:r>
              <a:rPr lang="en-US" sz="1900" b="1">
                <a:solidFill>
                  <a:srgbClr val="E1E5CD"/>
                </a:solidFill>
                <a:latin typeface="Outfit Bold" pitchFamily="34" charset="0"/>
                <a:ea typeface="Outfit Bold" pitchFamily="34" charset="-122"/>
                <a:cs typeface="Outfit Bold" pitchFamily="34" charset="-120"/>
              </a:rPr>
              <a:t>Applied to Flight Foods</a:t>
            </a:r>
            <a:endParaRPr lang="en-US" sz="1900"/>
          </a:p>
        </p:txBody>
      </p:sp>
      <p:sp>
        <p:nvSpPr>
          <p:cNvPr id="9" name="Text 6"/>
          <p:cNvSpPr/>
          <p:nvPr/>
        </p:nvSpPr>
        <p:spPr>
          <a:xfrm>
            <a:off x="5363544" y="2961481"/>
            <a:ext cx="2987716" cy="886487"/>
          </a:xfrm>
          <a:prstGeom prst="rect">
            <a:avLst/>
          </a:prstGeom>
          <a:noFill/>
          <a:ln/>
        </p:spPr>
        <p:txBody>
          <a:bodyPr wrap="square" lIns="0" tIns="0" rIns="0" bIns="0" rtlCol="0" anchor="t">
            <a:noAutofit/>
          </a:bodyPr>
          <a:lstStyle/>
          <a:p>
            <a:r>
              <a:rPr lang="en-US" sz="1300">
                <a:solidFill>
                  <a:srgbClr val="C2C4B5"/>
                </a:solidFill>
                <a:latin typeface="Bitter"/>
                <a:ea typeface="Bitter" pitchFamily="34" charset="-122"/>
                <a:cs typeface="Bitter" pitchFamily="34" charset="-120"/>
              </a:rPr>
              <a:t>Ga</a:t>
            </a:r>
            <a:r>
              <a:rPr lang="en-GB" sz="1300" err="1">
                <a:solidFill>
                  <a:srgbClr val="C2C4B5"/>
                </a:solidFill>
                <a:latin typeface="Bitter"/>
                <a:ea typeface="Bitter" pitchFamily="34" charset="-122"/>
                <a:cs typeface="Bitter" pitchFamily="34" charset="-120"/>
              </a:rPr>
              <a:t>ry</a:t>
            </a:r>
            <a:r>
              <a:rPr lang="en-GB" sz="1300">
                <a:solidFill>
                  <a:srgbClr val="C2C4B5"/>
                </a:solidFill>
                <a:latin typeface="Bitter"/>
                <a:ea typeface="Bitter" pitchFamily="34" charset="-122"/>
                <a:cs typeface="Bitter" pitchFamily="34" charset="-120"/>
              </a:rPr>
              <a:t> does issue a safety notice, but the problem is due to the noise from the machinery, nobody can hear him. Therefore, no one can act on the safety notification.  </a:t>
            </a:r>
            <a:endParaRPr lang="en-US" sz="1300">
              <a:latin typeface="Bitter"/>
            </a:endParaRPr>
          </a:p>
        </p:txBody>
      </p:sp>
      <p:sp>
        <p:nvSpPr>
          <p:cNvPr id="10" name="Shape 7"/>
          <p:cNvSpPr/>
          <p:nvPr/>
        </p:nvSpPr>
        <p:spPr>
          <a:xfrm>
            <a:off x="5355430" y="4239250"/>
            <a:ext cx="2987717" cy="493885"/>
          </a:xfrm>
          <a:prstGeom prst="roundRect">
            <a:avLst>
              <a:gd name="adj" fmla="val 3949"/>
            </a:avLst>
          </a:prstGeom>
          <a:solidFill>
            <a:srgbClr val="474A35"/>
          </a:solidFill>
          <a:ln/>
        </p:spPr>
        <p:txBody>
          <a:bodyPr/>
          <a:lstStyle/>
          <a:p>
            <a:endParaRPr lang="en-US"/>
          </a:p>
        </p:txBody>
      </p:sp>
      <p:pic>
        <p:nvPicPr>
          <p:cNvPr id="11" name="Image 1" descr="preencoded.png"/>
          <p:cNvPicPr>
            <a:picLocks noChangeAspect="1"/>
          </p:cNvPicPr>
          <p:nvPr/>
        </p:nvPicPr>
        <p:blipFill>
          <a:blip r:embed="rId4"/>
          <a:stretch>
            <a:fillRect/>
          </a:stretch>
        </p:blipFill>
        <p:spPr>
          <a:xfrm flipH="1" flipV="1">
            <a:off x="5422402" y="4320439"/>
            <a:ext cx="182689" cy="146150"/>
          </a:xfrm>
          <a:prstGeom prst="rect">
            <a:avLst/>
          </a:prstGeom>
        </p:spPr>
      </p:pic>
      <p:sp>
        <p:nvSpPr>
          <p:cNvPr id="12" name="Text 8"/>
          <p:cNvSpPr/>
          <p:nvPr/>
        </p:nvSpPr>
        <p:spPr>
          <a:xfrm>
            <a:off x="5623452" y="4291636"/>
            <a:ext cx="2571442" cy="493884"/>
          </a:xfrm>
          <a:prstGeom prst="rect">
            <a:avLst/>
          </a:prstGeom>
          <a:noFill/>
          <a:ln/>
        </p:spPr>
        <p:txBody>
          <a:bodyPr wrap="square" lIns="0" tIns="0" rIns="0" bIns="0" rtlCol="0" anchor="t">
            <a:noAutofit/>
          </a:bodyPr>
          <a:lstStyle/>
          <a:p>
            <a:pPr marL="0" indent="0" algn="l">
              <a:lnSpc>
                <a:spcPct val="100000"/>
              </a:lnSpc>
              <a:buNone/>
            </a:pPr>
            <a:r>
              <a:rPr lang="en-US" sz="900">
                <a:solidFill>
                  <a:srgbClr val="FFFFFF"/>
                </a:solidFill>
                <a:latin typeface="Bitter" pitchFamily="34" charset="0"/>
                <a:ea typeface="Bitter" pitchFamily="34" charset="-122"/>
                <a:cs typeface="Bitter" pitchFamily="34" charset="-120"/>
              </a:rPr>
              <a:t>If workers cannot physically hear instructions, no amount of training will prevent errors.</a:t>
            </a:r>
            <a:endParaRPr lang="en-US"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496119" y="389855"/>
            <a:ext cx="350341" cy="110430"/>
          </a:xfrm>
          <a:prstGeom prst="roundRect">
            <a:avLst>
              <a:gd name="adj" fmla="val 7703"/>
            </a:avLst>
          </a:prstGeom>
          <a:solidFill>
            <a:srgbClr val="2A2C20"/>
          </a:solidFill>
          <a:ln/>
        </p:spPr>
        <p:txBody>
          <a:bodyPr/>
          <a:lstStyle/>
          <a:p>
            <a:endParaRPr lang="en-US"/>
          </a:p>
        </p:txBody>
      </p:sp>
      <p:sp>
        <p:nvSpPr>
          <p:cNvPr id="3" name="Text 1"/>
          <p:cNvSpPr/>
          <p:nvPr/>
        </p:nvSpPr>
        <p:spPr>
          <a:xfrm>
            <a:off x="538609" y="411063"/>
            <a:ext cx="722561" cy="68014"/>
          </a:xfrm>
          <a:prstGeom prst="rect">
            <a:avLst/>
          </a:prstGeom>
          <a:noFill/>
          <a:ln/>
        </p:spPr>
        <p:txBody>
          <a:bodyPr wrap="none" lIns="0" tIns="0" rIns="0" bIns="0" rtlCol="0" anchor="t"/>
          <a:lstStyle/>
          <a:p>
            <a:pPr marL="0" indent="0" algn="l">
              <a:lnSpc>
                <a:spcPct val="100000"/>
              </a:lnSpc>
              <a:buNone/>
            </a:pPr>
            <a:r>
              <a:rPr lang="en-US" sz="400">
                <a:solidFill>
                  <a:srgbClr val="C2C4B5"/>
                </a:solidFill>
                <a:latin typeface="Bitter" pitchFamily="34" charset="0"/>
                <a:ea typeface="Bitter" pitchFamily="34" charset="-122"/>
                <a:cs typeface="Bitter" pitchFamily="34" charset="-120"/>
              </a:rPr>
              <a:t>THEORY 2</a:t>
            </a:r>
            <a:endParaRPr lang="en-US" sz="400"/>
          </a:p>
        </p:txBody>
      </p:sp>
      <p:sp>
        <p:nvSpPr>
          <p:cNvPr id="4" name="Text 2"/>
          <p:cNvSpPr/>
          <p:nvPr/>
        </p:nvSpPr>
        <p:spPr>
          <a:xfrm>
            <a:off x="496119" y="514424"/>
            <a:ext cx="4620816" cy="221456"/>
          </a:xfrm>
          <a:prstGeom prst="rect">
            <a:avLst/>
          </a:prstGeom>
          <a:noFill/>
          <a:ln/>
        </p:spPr>
        <p:txBody>
          <a:bodyPr wrap="none" lIns="0" tIns="0" rIns="0" bIns="0" rtlCol="0" anchor="t"/>
          <a:lstStyle/>
          <a:p>
            <a:pPr marL="0" indent="0" algn="l">
              <a:lnSpc>
                <a:spcPct val="104000"/>
              </a:lnSpc>
              <a:buNone/>
            </a:pPr>
            <a:r>
              <a:rPr lang="en-US" sz="1350" b="1">
                <a:solidFill>
                  <a:srgbClr val="E1E5CD"/>
                </a:solidFill>
                <a:latin typeface="Outfit Bold" pitchFamily="34" charset="0"/>
                <a:ea typeface="Outfit Bold" pitchFamily="34" charset="-122"/>
                <a:cs typeface="Outfit Bold" pitchFamily="34" charset="-120"/>
              </a:rPr>
              <a:t>Schramm's Model: No Shared Ground, No Feedback</a:t>
            </a:r>
            <a:endParaRPr lang="en-US" sz="1350"/>
          </a:p>
        </p:txBody>
      </p:sp>
      <p:sp>
        <p:nvSpPr>
          <p:cNvPr id="5" name="Text 3"/>
          <p:cNvSpPr/>
          <p:nvPr/>
        </p:nvSpPr>
        <p:spPr>
          <a:xfrm>
            <a:off x="515634" y="987390"/>
            <a:ext cx="1601033" cy="1393265"/>
          </a:xfrm>
          <a:prstGeom prst="rect">
            <a:avLst/>
          </a:prstGeom>
          <a:noFill/>
          <a:ln/>
        </p:spPr>
        <p:txBody>
          <a:bodyPr wrap="none" lIns="0" tIns="0" rIns="0" bIns="0" rtlCol="0" anchor="t"/>
          <a:lstStyle/>
          <a:p>
            <a:pPr marL="0" indent="0" algn="l">
              <a:lnSpc>
                <a:spcPct val="104000"/>
              </a:lnSpc>
              <a:buNone/>
            </a:pPr>
            <a:r>
              <a:rPr lang="en-US" sz="2100" b="1">
                <a:solidFill>
                  <a:srgbClr val="E1E5CD"/>
                </a:solidFill>
                <a:latin typeface="Outfit Bold" pitchFamily="34" charset="0"/>
                <a:ea typeface="Outfit Bold" pitchFamily="34" charset="-122"/>
                <a:cs typeface="Outfit Bold" pitchFamily="34" charset="-120"/>
              </a:rPr>
              <a:t>The Theory</a:t>
            </a:r>
            <a:endParaRPr lang="en-US" sz="2100"/>
          </a:p>
        </p:txBody>
      </p:sp>
      <p:sp>
        <p:nvSpPr>
          <p:cNvPr id="6" name="Text 4"/>
          <p:cNvSpPr/>
          <p:nvPr/>
        </p:nvSpPr>
        <p:spPr>
          <a:xfrm>
            <a:off x="423119" y="1458318"/>
            <a:ext cx="4117359" cy="221290"/>
          </a:xfrm>
          <a:prstGeom prst="rect">
            <a:avLst/>
          </a:prstGeom>
          <a:noFill/>
          <a:ln/>
        </p:spPr>
        <p:txBody>
          <a:bodyPr wrap="square" lIns="0" tIns="0" rIns="0" bIns="0" rtlCol="0" anchor="t">
            <a:noAutofit/>
          </a:bodyPr>
          <a:lstStyle/>
          <a:p>
            <a:r>
              <a:rPr lang="en-GB" sz="1100">
                <a:solidFill>
                  <a:srgbClr val="C2C4B5"/>
                </a:solidFill>
                <a:latin typeface="Bitter"/>
              </a:rPr>
              <a:t>Effective communication depends on a shared understanding, which is established through a common language or cultural context, interactions should be reciprocal, meaning that the speaker must confirm the listener's understanding.</a:t>
            </a:r>
          </a:p>
        </p:txBody>
      </p:sp>
      <p:sp>
        <p:nvSpPr>
          <p:cNvPr id="7" name="Text 5"/>
          <p:cNvSpPr/>
          <p:nvPr/>
        </p:nvSpPr>
        <p:spPr>
          <a:xfrm>
            <a:off x="496119" y="2842989"/>
            <a:ext cx="1392362" cy="110728"/>
          </a:xfrm>
          <a:prstGeom prst="rect">
            <a:avLst/>
          </a:prstGeom>
          <a:noFill/>
          <a:ln/>
        </p:spPr>
        <p:txBody>
          <a:bodyPr wrap="none" lIns="0" tIns="0" rIns="0" bIns="0" rtlCol="0" anchor="t"/>
          <a:lstStyle/>
          <a:p>
            <a:pPr marL="0" indent="0" algn="l">
              <a:lnSpc>
                <a:spcPct val="104000"/>
              </a:lnSpc>
              <a:buNone/>
            </a:pPr>
            <a:r>
              <a:rPr lang="en-US" sz="1700" b="1">
                <a:solidFill>
                  <a:srgbClr val="E1E5CD"/>
                </a:solidFill>
                <a:latin typeface="Outfit Bold" pitchFamily="34" charset="0"/>
                <a:ea typeface="Outfit Bold" pitchFamily="34" charset="-122"/>
                <a:cs typeface="Outfit Bold" pitchFamily="34" charset="-120"/>
              </a:rPr>
              <a:t>Applied to Flight Foods</a:t>
            </a:r>
            <a:endParaRPr lang="en-US" sz="1700"/>
          </a:p>
        </p:txBody>
      </p:sp>
      <p:sp>
        <p:nvSpPr>
          <p:cNvPr id="8" name="Text 6"/>
          <p:cNvSpPr/>
          <p:nvPr/>
        </p:nvSpPr>
        <p:spPr>
          <a:xfrm>
            <a:off x="424682" y="3177736"/>
            <a:ext cx="4132287" cy="827336"/>
          </a:xfrm>
          <a:prstGeom prst="rect">
            <a:avLst/>
          </a:prstGeom>
          <a:noFill/>
          <a:ln/>
        </p:spPr>
        <p:txBody>
          <a:bodyPr wrap="square" lIns="0" tIns="0" rIns="0" bIns="0" rtlCol="0" anchor="t">
            <a:noAutofit/>
          </a:bodyPr>
          <a:lstStyle/>
          <a:p>
            <a:r>
              <a:rPr lang="en-US" sz="1100">
                <a:solidFill>
                  <a:srgbClr val="C2C4B5"/>
                </a:solidFill>
                <a:latin typeface="Bitter"/>
                <a:ea typeface="Bitter" pitchFamily="34" charset="-122"/>
                <a:cs typeface="Bitter" pitchFamily="34" charset="-120"/>
              </a:rPr>
              <a:t>Gary, an English speaker from London, manages a multicultural workforce of five nationalities with limited English proficiency. The lack of shared experiences or common ground hinders effective communicat</a:t>
            </a:r>
            <a:r>
              <a:rPr lang="en-US" sz="1100">
                <a:solidFill>
                  <a:srgbClr val="C2C4B5"/>
                </a:solidFill>
                <a:latin typeface="Bitter"/>
              </a:rPr>
              <a:t>ion. His direct approach, which does not include verifying understanding, shows poor communication practices and inadequate feedback.</a:t>
            </a:r>
          </a:p>
        </p:txBody>
      </p:sp>
      <p:pic>
        <p:nvPicPr>
          <p:cNvPr id="9" name="Image 0" descr="preencoded.png"/>
          <p:cNvPicPr>
            <a:picLocks noChangeAspect="1"/>
          </p:cNvPicPr>
          <p:nvPr/>
        </p:nvPicPr>
        <p:blipFill>
          <a:blip r:embed="rId3"/>
          <a:stretch>
            <a:fillRect/>
          </a:stretch>
        </p:blipFill>
        <p:spPr>
          <a:xfrm>
            <a:off x="4867843" y="444010"/>
            <a:ext cx="4480768" cy="448076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496119" y="389855"/>
            <a:ext cx="351830" cy="110430"/>
          </a:xfrm>
          <a:prstGeom prst="roundRect">
            <a:avLst>
              <a:gd name="adj" fmla="val 7703"/>
            </a:avLst>
          </a:prstGeom>
          <a:solidFill>
            <a:srgbClr val="2A2C20"/>
          </a:solidFill>
          <a:ln/>
        </p:spPr>
        <p:txBody>
          <a:bodyPr/>
          <a:lstStyle/>
          <a:p>
            <a:endParaRPr lang="en-US"/>
          </a:p>
        </p:txBody>
      </p:sp>
      <p:sp>
        <p:nvSpPr>
          <p:cNvPr id="3" name="Text 1"/>
          <p:cNvSpPr/>
          <p:nvPr/>
        </p:nvSpPr>
        <p:spPr>
          <a:xfrm>
            <a:off x="538609" y="411063"/>
            <a:ext cx="724049" cy="68014"/>
          </a:xfrm>
          <a:prstGeom prst="rect">
            <a:avLst/>
          </a:prstGeom>
          <a:noFill/>
          <a:ln/>
        </p:spPr>
        <p:txBody>
          <a:bodyPr wrap="none" lIns="0" tIns="0" rIns="0" bIns="0" rtlCol="0" anchor="t"/>
          <a:lstStyle/>
          <a:p>
            <a:pPr marL="0" indent="0" algn="l">
              <a:lnSpc>
                <a:spcPct val="100000"/>
              </a:lnSpc>
              <a:buNone/>
            </a:pPr>
            <a:r>
              <a:rPr lang="en-US" sz="400">
                <a:solidFill>
                  <a:srgbClr val="C2C4B5"/>
                </a:solidFill>
                <a:latin typeface="Bitter" pitchFamily="34" charset="0"/>
                <a:ea typeface="Bitter" pitchFamily="34" charset="-122"/>
                <a:cs typeface="Bitter" pitchFamily="34" charset="-120"/>
              </a:rPr>
              <a:t>THEORY 3</a:t>
            </a:r>
            <a:endParaRPr lang="en-US" sz="400"/>
          </a:p>
        </p:txBody>
      </p:sp>
      <p:sp>
        <p:nvSpPr>
          <p:cNvPr id="4" name="Text 2"/>
          <p:cNvSpPr/>
          <p:nvPr/>
        </p:nvSpPr>
        <p:spPr>
          <a:xfrm>
            <a:off x="496119" y="514424"/>
            <a:ext cx="4747766" cy="221456"/>
          </a:xfrm>
          <a:prstGeom prst="rect">
            <a:avLst/>
          </a:prstGeom>
          <a:noFill/>
          <a:ln/>
        </p:spPr>
        <p:txBody>
          <a:bodyPr wrap="none" lIns="0" tIns="0" rIns="0" bIns="0" rtlCol="0" anchor="t"/>
          <a:lstStyle/>
          <a:p>
            <a:pPr marL="0" indent="0" algn="l">
              <a:lnSpc>
                <a:spcPct val="104000"/>
              </a:lnSpc>
              <a:buNone/>
            </a:pPr>
            <a:r>
              <a:rPr lang="en-US" sz="1350" b="1">
                <a:solidFill>
                  <a:srgbClr val="E1E5CD"/>
                </a:solidFill>
                <a:latin typeface="Outfit Bold" pitchFamily="34" charset="0"/>
                <a:ea typeface="Outfit Bold" pitchFamily="34" charset="-122"/>
                <a:cs typeface="Outfit Bold" pitchFamily="34" charset="-120"/>
              </a:rPr>
              <a:t>Berlo's SMCR Model: Boss and Workers Do Not Match</a:t>
            </a:r>
            <a:endParaRPr lang="en-US" sz="1350"/>
          </a:p>
        </p:txBody>
      </p:sp>
      <p:sp>
        <p:nvSpPr>
          <p:cNvPr id="5" name="Text 3"/>
          <p:cNvSpPr/>
          <p:nvPr/>
        </p:nvSpPr>
        <p:spPr>
          <a:xfrm>
            <a:off x="496119" y="789012"/>
            <a:ext cx="8608963" cy="85055"/>
          </a:xfrm>
          <a:prstGeom prst="rect">
            <a:avLst/>
          </a:prstGeom>
          <a:noFill/>
          <a:ln/>
        </p:spPr>
        <p:txBody>
          <a:bodyPr wrap="none" lIns="0" tIns="0" rIns="0" bIns="0" rtlCol="0" anchor="t"/>
          <a:lstStyle/>
          <a:p>
            <a:pPr marL="0" indent="0" algn="l">
              <a:lnSpc>
                <a:spcPct val="100000"/>
              </a:lnSpc>
              <a:buNone/>
            </a:pPr>
            <a:r>
              <a:rPr lang="en-US" sz="1050">
                <a:solidFill>
                  <a:srgbClr val="C2C4B5"/>
                </a:solidFill>
                <a:latin typeface="Bitter"/>
                <a:ea typeface="Bitter" pitchFamily="34" charset="-122"/>
                <a:cs typeface="Bitter" pitchFamily="34" charset="-120"/>
              </a:rPr>
              <a:t>Berlo's model states that effective communication requires alignment across four dimensions: </a:t>
            </a:r>
            <a:r>
              <a:rPr lang="en-US" sz="1050" b="1">
                <a:solidFill>
                  <a:srgbClr val="C2C4B5"/>
                </a:solidFill>
                <a:latin typeface="Bitter Bold"/>
                <a:ea typeface="Bitter Bold" pitchFamily="34" charset="-122"/>
                <a:cs typeface="Bitter Bold" pitchFamily="34" charset="-120"/>
              </a:rPr>
              <a:t>Skills, Attitudes, Knowledge,</a:t>
            </a:r>
            <a:r>
              <a:rPr lang="en-US" sz="1050">
                <a:solidFill>
                  <a:srgbClr val="C2C4B5"/>
                </a:solidFill>
                <a:latin typeface="Bitter"/>
                <a:ea typeface="Bitter" pitchFamily="34" charset="-122"/>
                <a:cs typeface="Bitter" pitchFamily="34" charset="-120"/>
              </a:rPr>
              <a:t> and </a:t>
            </a:r>
            <a:r>
              <a:rPr lang="en-US" sz="1050" b="1">
                <a:solidFill>
                  <a:srgbClr val="C2C4B5"/>
                </a:solidFill>
                <a:latin typeface="Bitter Bold"/>
                <a:ea typeface="Bitter Bold" pitchFamily="34" charset="-122"/>
                <a:cs typeface="Bitter Bold" pitchFamily="34" charset="-120"/>
              </a:rPr>
              <a:t>Culture</a:t>
            </a:r>
            <a:r>
              <a:rPr lang="en-US" sz="550" b="1">
                <a:solidFill>
                  <a:srgbClr val="C2C4B5"/>
                </a:solidFill>
                <a:latin typeface="Bitter Bold"/>
                <a:ea typeface="Bitter Bold" pitchFamily="34" charset="-122"/>
                <a:cs typeface="Bitter Bold" pitchFamily="34" charset="-120"/>
              </a:rPr>
              <a:t>.</a:t>
            </a:r>
            <a:endParaRPr lang="en-US" sz="550">
              <a:latin typeface="Bitter Bold"/>
            </a:endParaRPr>
          </a:p>
        </p:txBody>
      </p:sp>
      <p:pic>
        <p:nvPicPr>
          <p:cNvPr id="6" name="Image 0" descr="preencoded.png"/>
          <p:cNvPicPr>
            <a:picLocks noChangeAspect="1"/>
          </p:cNvPicPr>
          <p:nvPr/>
        </p:nvPicPr>
        <p:blipFill>
          <a:blip r:embed="rId3"/>
          <a:stretch>
            <a:fillRect/>
          </a:stretch>
        </p:blipFill>
        <p:spPr>
          <a:xfrm>
            <a:off x="496119" y="1004870"/>
            <a:ext cx="3989412" cy="3989412"/>
          </a:xfrm>
          <a:prstGeom prst="rect">
            <a:avLst/>
          </a:prstGeom>
        </p:spPr>
      </p:pic>
      <p:sp>
        <p:nvSpPr>
          <p:cNvPr id="7" name="Text 4"/>
          <p:cNvSpPr/>
          <p:nvPr/>
        </p:nvSpPr>
        <p:spPr>
          <a:xfrm rot="10800000" flipV="1">
            <a:off x="5160560" y="1370437"/>
            <a:ext cx="1734090" cy="264585"/>
          </a:xfrm>
          <a:prstGeom prst="rect">
            <a:avLst/>
          </a:prstGeom>
          <a:noFill/>
          <a:ln/>
        </p:spPr>
        <p:txBody>
          <a:bodyPr wrap="none" lIns="0" tIns="0" rIns="0" bIns="0" rtlCol="0" anchor="t"/>
          <a:lstStyle/>
          <a:p>
            <a:pPr marL="0" indent="0" algn="l">
              <a:lnSpc>
                <a:spcPct val="104000"/>
              </a:lnSpc>
              <a:buNone/>
            </a:pPr>
            <a:r>
              <a:rPr lang="en-US" sz="1400" b="1">
                <a:solidFill>
                  <a:srgbClr val="E1E5CD"/>
                </a:solidFill>
                <a:latin typeface="Outfit Bold" pitchFamily="34" charset="0"/>
                <a:ea typeface="Outfit Bold" pitchFamily="34" charset="-122"/>
                <a:cs typeface="Outfit Bold" pitchFamily="34" charset="-120"/>
              </a:rPr>
              <a:t>The Mismatch at Flight Foods</a:t>
            </a:r>
            <a:endParaRPr lang="en-US" sz="1400"/>
          </a:p>
        </p:txBody>
      </p:sp>
      <p:sp>
        <p:nvSpPr>
          <p:cNvPr id="8" name="Text 5"/>
          <p:cNvSpPr/>
          <p:nvPr/>
        </p:nvSpPr>
        <p:spPr>
          <a:xfrm>
            <a:off x="4798898" y="1745527"/>
            <a:ext cx="3989412" cy="255166"/>
          </a:xfrm>
          <a:prstGeom prst="rect">
            <a:avLst/>
          </a:prstGeom>
          <a:noFill/>
          <a:ln/>
        </p:spPr>
        <p:txBody>
          <a:bodyPr wrap="square" lIns="0" tIns="0" rIns="0" bIns="0" rtlCol="0" anchor="t">
            <a:noAutofit/>
          </a:bodyPr>
          <a:lstStyle/>
          <a:p>
            <a:r>
              <a:rPr lang="en-US" sz="1200">
                <a:solidFill>
                  <a:srgbClr val="C2C4B5"/>
                </a:solidFill>
                <a:latin typeface="Bitter"/>
              </a:rPr>
              <a:t>Gary and his team lack effective communication. His fast English speech and the worker's limited language proficiency create misunderstanding. He assumes knowledge of safety procedures not taught to the workers and respond with frustration rather than clarification . Consequently, workers disengage, and operational declines.(Berl,1960)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05718"/>
            <a:ext cx="5123334" cy="429146"/>
          </a:xfrm>
          <a:prstGeom prst="rect">
            <a:avLst/>
          </a:prstGeom>
          <a:noFill/>
          <a:ln/>
        </p:spPr>
        <p:txBody>
          <a:bodyPr wrap="none" lIns="0" tIns="0" rIns="0" bIns="0" rtlCol="0" anchor="t"/>
          <a:lstStyle/>
          <a:p>
            <a:pPr marL="0" indent="0" algn="l">
              <a:lnSpc>
                <a:spcPct val="104000"/>
              </a:lnSpc>
              <a:buNone/>
            </a:pPr>
            <a:r>
              <a:rPr lang="en-US" sz="2700" b="1">
                <a:solidFill>
                  <a:srgbClr val="E1E5CD"/>
                </a:solidFill>
                <a:latin typeface="Outfit Bold" pitchFamily="34" charset="0"/>
                <a:ea typeface="Outfit Bold" pitchFamily="34" charset="-122"/>
                <a:cs typeface="Outfit Bold" pitchFamily="34" charset="-120"/>
              </a:rPr>
              <a:t>Fixing the Noise and the Signs</a:t>
            </a:r>
            <a:endParaRPr lang="en-US" sz="270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1134368"/>
            <a:ext cx="274662" cy="274662"/>
          </a:xfrm>
          <a:prstGeom prst="rect">
            <a:avLst/>
          </a:prstGeom>
        </p:spPr>
      </p:pic>
      <p:sp>
        <p:nvSpPr>
          <p:cNvPr id="5" name="Text 1"/>
          <p:cNvSpPr/>
          <p:nvPr/>
        </p:nvSpPr>
        <p:spPr>
          <a:xfrm>
            <a:off x="937022" y="1181546"/>
            <a:ext cx="1716658" cy="214536"/>
          </a:xfrm>
          <a:prstGeom prst="rect">
            <a:avLst/>
          </a:prstGeom>
          <a:noFill/>
          <a:ln/>
        </p:spPr>
        <p:txBody>
          <a:bodyPr wrap="none" lIns="0" tIns="0" rIns="0" bIns="0" rtlCol="0" anchor="t"/>
          <a:lstStyle/>
          <a:p>
            <a:pPr marL="0" indent="0" algn="l">
              <a:lnSpc>
                <a:spcPct val="104000"/>
              </a:lnSpc>
              <a:buNone/>
            </a:pPr>
            <a:r>
              <a:rPr lang="en-US" sz="1350" b="1">
                <a:solidFill>
                  <a:srgbClr val="C2C4B5"/>
                </a:solidFill>
                <a:latin typeface="Outfit Bold" pitchFamily="34" charset="0"/>
                <a:ea typeface="Outfit Bold" pitchFamily="34" charset="-122"/>
                <a:cs typeface="Outfit Bold" pitchFamily="34" charset="-120"/>
              </a:rPr>
              <a:t>Block the Noise</a:t>
            </a:r>
            <a:endParaRPr lang="en-US" sz="1350"/>
          </a:p>
        </p:txBody>
      </p:sp>
      <p:sp>
        <p:nvSpPr>
          <p:cNvPr id="6" name="Text 2"/>
          <p:cNvSpPr/>
          <p:nvPr/>
        </p:nvSpPr>
        <p:spPr>
          <a:xfrm>
            <a:off x="937022" y="1475854"/>
            <a:ext cx="4281860" cy="648965"/>
          </a:xfrm>
          <a:prstGeom prst="rect">
            <a:avLst/>
          </a:prstGeom>
          <a:noFill/>
          <a:ln/>
        </p:spPr>
        <p:txBody>
          <a:bodyPr wrap="square" lIns="0" tIns="0" rIns="0" bIns="0" rtlCol="0" anchor="t">
            <a:normAutofit/>
          </a:bodyPr>
          <a:lstStyle/>
          <a:p>
            <a:pPr marL="0" indent="0" algn="l">
              <a:lnSpc>
                <a:spcPct val="131000"/>
              </a:lnSpc>
              <a:buNone/>
            </a:pPr>
            <a:r>
              <a:rPr lang="en-GB" sz="1050">
                <a:solidFill>
                  <a:srgbClr val="C2C4B5"/>
                </a:solidFill>
                <a:latin typeface="Bitter" pitchFamily="34" charset="0"/>
              </a:rPr>
              <a:t>Give bosses and team leaders headsets with built in walkie-talkies so they can hear the clear instructions over the loud machines. </a:t>
            </a:r>
            <a:endParaRPr lang="en-US" sz="105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390849"/>
            <a:ext cx="274662" cy="274662"/>
          </a:xfrm>
          <a:prstGeom prst="rect">
            <a:avLst/>
          </a:prstGeom>
        </p:spPr>
      </p:pic>
      <p:sp>
        <p:nvSpPr>
          <p:cNvPr id="8" name="Text 3"/>
          <p:cNvSpPr/>
          <p:nvPr/>
        </p:nvSpPr>
        <p:spPr>
          <a:xfrm>
            <a:off x="937022" y="2438028"/>
            <a:ext cx="1716658" cy="214536"/>
          </a:xfrm>
          <a:prstGeom prst="rect">
            <a:avLst/>
          </a:prstGeom>
          <a:noFill/>
          <a:ln/>
        </p:spPr>
        <p:txBody>
          <a:bodyPr wrap="none" lIns="0" tIns="0" rIns="0" bIns="0" rtlCol="0" anchor="t"/>
          <a:lstStyle/>
          <a:p>
            <a:pPr marL="0" indent="0" algn="l">
              <a:lnSpc>
                <a:spcPct val="104000"/>
              </a:lnSpc>
              <a:buNone/>
            </a:pPr>
            <a:r>
              <a:rPr lang="en-US" sz="1350" b="1">
                <a:solidFill>
                  <a:srgbClr val="C2C4B5"/>
                </a:solidFill>
                <a:latin typeface="Outfit Bold" pitchFamily="34" charset="0"/>
                <a:ea typeface="Outfit Bold" pitchFamily="34" charset="-122"/>
                <a:cs typeface="Outfit Bold" pitchFamily="34" charset="-120"/>
              </a:rPr>
              <a:t>Use Picture Signs</a:t>
            </a:r>
            <a:endParaRPr lang="en-US" sz="1350"/>
          </a:p>
        </p:txBody>
      </p:sp>
      <p:sp>
        <p:nvSpPr>
          <p:cNvPr id="9" name="Text 4"/>
          <p:cNvSpPr/>
          <p:nvPr/>
        </p:nvSpPr>
        <p:spPr>
          <a:xfrm>
            <a:off x="937022" y="2732336"/>
            <a:ext cx="4281860" cy="648965"/>
          </a:xfrm>
          <a:prstGeom prst="rect">
            <a:avLst/>
          </a:prstGeom>
          <a:noFill/>
          <a:ln/>
        </p:spPr>
        <p:txBody>
          <a:bodyPr wrap="square" lIns="0" tIns="0" rIns="0" bIns="0" rtlCol="0" anchor="t">
            <a:normAutofit/>
          </a:bodyPr>
          <a:lstStyle/>
          <a:p>
            <a:pPr marL="0" indent="0" algn="l">
              <a:lnSpc>
                <a:spcPct val="131000"/>
              </a:lnSpc>
              <a:buNone/>
            </a:pPr>
            <a:r>
              <a:rPr lang="en-GB" sz="1050">
                <a:solidFill>
                  <a:srgbClr val="C2C4B5"/>
                </a:solidFill>
                <a:latin typeface="Bitter" pitchFamily="34" charset="0"/>
                <a:ea typeface="Bitter" pitchFamily="34" charset="-122"/>
                <a:cs typeface="Bitter" pitchFamily="34" charset="-120"/>
              </a:rPr>
              <a:t>Swap out Gary’s wordy signs for simple pictures or pictograms that show how to use hairnets, wash hands and wear gloves so that everyone can understand</a:t>
            </a:r>
            <a:r>
              <a:rPr lang="en-US" sz="1050">
                <a:solidFill>
                  <a:srgbClr val="C2C4B5"/>
                </a:solidFill>
                <a:latin typeface="Bitter" pitchFamily="34" charset="0"/>
                <a:ea typeface="Bitter" pitchFamily="34" charset="-122"/>
                <a:cs typeface="Bitter" pitchFamily="34" charset="-120"/>
              </a:rPr>
              <a:t>.</a:t>
            </a:r>
            <a:endParaRPr lang="en-US" sz="105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6119" y="3647331"/>
            <a:ext cx="274662" cy="274662"/>
          </a:xfrm>
          <a:prstGeom prst="rect">
            <a:avLst/>
          </a:prstGeom>
        </p:spPr>
      </p:pic>
      <p:sp>
        <p:nvSpPr>
          <p:cNvPr id="11" name="Text 5"/>
          <p:cNvSpPr/>
          <p:nvPr/>
        </p:nvSpPr>
        <p:spPr>
          <a:xfrm>
            <a:off x="937022" y="3694509"/>
            <a:ext cx="1759967" cy="214536"/>
          </a:xfrm>
          <a:prstGeom prst="rect">
            <a:avLst/>
          </a:prstGeom>
          <a:noFill/>
          <a:ln/>
        </p:spPr>
        <p:txBody>
          <a:bodyPr wrap="none" lIns="0" tIns="0" rIns="0" bIns="0" rtlCol="0" anchor="t"/>
          <a:lstStyle/>
          <a:p>
            <a:pPr marL="0" indent="0" algn="l">
              <a:lnSpc>
                <a:spcPct val="104000"/>
              </a:lnSpc>
              <a:buNone/>
            </a:pPr>
            <a:r>
              <a:rPr lang="en-US" sz="1350" b="1">
                <a:solidFill>
                  <a:srgbClr val="C2C4B5"/>
                </a:solidFill>
                <a:latin typeface="Outfit Bold" pitchFamily="34" charset="0"/>
                <a:ea typeface="Outfit Bold" pitchFamily="34" charset="-122"/>
                <a:cs typeface="Outfit Bold" pitchFamily="34" charset="-120"/>
              </a:rPr>
              <a:t>Colour-Code the Floor</a:t>
            </a:r>
            <a:endParaRPr lang="en-US" sz="1350"/>
          </a:p>
        </p:txBody>
      </p:sp>
      <p:sp>
        <p:nvSpPr>
          <p:cNvPr id="12" name="Text 6"/>
          <p:cNvSpPr/>
          <p:nvPr/>
        </p:nvSpPr>
        <p:spPr>
          <a:xfrm>
            <a:off x="937022" y="3988817"/>
            <a:ext cx="4281860" cy="648965"/>
          </a:xfrm>
          <a:prstGeom prst="rect">
            <a:avLst/>
          </a:prstGeom>
          <a:noFill/>
          <a:ln/>
        </p:spPr>
        <p:txBody>
          <a:bodyPr wrap="square" lIns="0" tIns="0" rIns="0" bIns="0" rtlCol="0" anchor="t">
            <a:normAutofit/>
          </a:bodyPr>
          <a:lstStyle/>
          <a:p>
            <a:pPr marL="0" indent="0" algn="l">
              <a:lnSpc>
                <a:spcPct val="131000"/>
              </a:lnSpc>
              <a:buNone/>
            </a:pPr>
            <a:r>
              <a:rPr lang="en-US" sz="1050">
                <a:solidFill>
                  <a:srgbClr val="C2C4B5"/>
                </a:solidFill>
                <a:latin typeface="Bitter" pitchFamily="34" charset="0"/>
                <a:ea typeface="Bitter" pitchFamily="34" charset="-122"/>
                <a:cs typeface="Bitter" pitchFamily="34" charset="-120"/>
              </a:rPr>
              <a:t>Paint green lanes </a:t>
            </a:r>
            <a:r>
              <a:rPr lang="en-GB" sz="1050">
                <a:solidFill>
                  <a:srgbClr val="C2C4B5"/>
                </a:solidFill>
                <a:latin typeface="Bitter" pitchFamily="34" charset="0"/>
                <a:ea typeface="Bitter" pitchFamily="34" charset="-122"/>
                <a:cs typeface="Bitter" pitchFamily="34" charset="-120"/>
              </a:rPr>
              <a:t>on the floor for veggie foods and red lines for meat</a:t>
            </a:r>
            <a:r>
              <a:rPr lang="en-US" sz="1050">
                <a:solidFill>
                  <a:srgbClr val="C2C4B5"/>
                </a:solidFill>
                <a:latin typeface="Bitter" pitchFamily="34" charset="0"/>
                <a:ea typeface="Bitter" pitchFamily="34" charset="-122"/>
                <a:cs typeface="Bitter" pitchFamily="34" charset="-120"/>
              </a:rPr>
              <a:t>.</a:t>
            </a:r>
            <a:r>
              <a:rPr lang="en-GB" sz="1050">
                <a:solidFill>
                  <a:srgbClr val="C2C4B5"/>
                </a:solidFill>
                <a:latin typeface="Bitter" pitchFamily="34" charset="0"/>
                <a:ea typeface="Bitter" pitchFamily="34" charset="-122"/>
                <a:cs typeface="Bitter" pitchFamily="34" charset="-120"/>
              </a:rPr>
              <a:t> Keeping them separate will lead to less cross contamination and stop the workers from mixing them up without using much words. </a:t>
            </a:r>
            <a:endParaRPr lang="en-US" sz="10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389855"/>
            <a:ext cx="3528417" cy="221456"/>
          </a:xfrm>
          <a:prstGeom prst="rect">
            <a:avLst/>
          </a:prstGeom>
          <a:noFill/>
          <a:ln/>
        </p:spPr>
        <p:txBody>
          <a:bodyPr wrap="none" lIns="0" tIns="0" rIns="0" bIns="0" rtlCol="0" anchor="t"/>
          <a:lstStyle/>
          <a:p>
            <a:pPr marL="0" indent="0" algn="l">
              <a:lnSpc>
                <a:spcPct val="104000"/>
              </a:lnSpc>
              <a:buNone/>
            </a:pPr>
            <a:r>
              <a:rPr lang="en-US" sz="1350" b="1">
                <a:solidFill>
                  <a:srgbClr val="E1E5CD"/>
                </a:solidFill>
                <a:latin typeface="Outfit Bold" pitchFamily="34" charset="0"/>
                <a:ea typeface="Outfit Bold" pitchFamily="34" charset="-122"/>
                <a:cs typeface="Outfit Bold" pitchFamily="34" charset="-120"/>
              </a:rPr>
              <a:t>Better Training and Better Leadership</a:t>
            </a:r>
            <a:endParaRPr lang="en-US" sz="1350"/>
          </a:p>
        </p:txBody>
      </p:sp>
      <p:pic>
        <p:nvPicPr>
          <p:cNvPr id="3" name="Image 0" descr="preencoded.png"/>
          <p:cNvPicPr>
            <a:picLocks noChangeAspect="1"/>
          </p:cNvPicPr>
          <p:nvPr/>
        </p:nvPicPr>
        <p:blipFill>
          <a:blip r:embed="rId3"/>
          <a:stretch>
            <a:fillRect/>
          </a:stretch>
        </p:blipFill>
        <p:spPr>
          <a:xfrm>
            <a:off x="5119467" y="-18053"/>
            <a:ext cx="4024534" cy="5232834"/>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0" y="1041497"/>
            <a:ext cx="5032979" cy="925758"/>
          </a:xfrm>
          <a:prstGeom prst="rect">
            <a:avLst/>
          </a:prstGeom>
        </p:spPr>
      </p:pic>
      <p:pic>
        <p:nvPicPr>
          <p:cNvPr id="14" name="Image 1" descr="preencoded.png">
            <a:extLst>
              <a:ext uri="{FF2B5EF4-FFF2-40B4-BE49-F238E27FC236}">
                <a16:creationId xmlns:a16="http://schemas.microsoft.com/office/drawing/2014/main" id="{D7BFB7F8-162E-457C-BFD7-DAAFF40DA46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0" y="2397441"/>
            <a:ext cx="5032979" cy="925758"/>
          </a:xfrm>
          <a:prstGeom prst="rect">
            <a:avLst/>
          </a:prstGeom>
        </p:spPr>
      </p:pic>
      <p:pic>
        <p:nvPicPr>
          <p:cNvPr id="16" name="Image 1" descr="preencoded.png">
            <a:extLst>
              <a:ext uri="{FF2B5EF4-FFF2-40B4-BE49-F238E27FC236}">
                <a16:creationId xmlns:a16="http://schemas.microsoft.com/office/drawing/2014/main" id="{A27E9187-DD4C-DCAC-3EE4-D15FE0FDA85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 y="3829121"/>
            <a:ext cx="5032979" cy="925758"/>
          </a:xfrm>
          <a:prstGeom prst="rect">
            <a:avLst/>
          </a:prstGeom>
        </p:spPr>
      </p:pic>
      <p:sp>
        <p:nvSpPr>
          <p:cNvPr id="18" name="Text 2">
            <a:extLst>
              <a:ext uri="{FF2B5EF4-FFF2-40B4-BE49-F238E27FC236}">
                <a16:creationId xmlns:a16="http://schemas.microsoft.com/office/drawing/2014/main" id="{797DBCC6-D37F-3DCA-6107-FBF659C7FD86}"/>
              </a:ext>
            </a:extLst>
          </p:cNvPr>
          <p:cNvSpPr/>
          <p:nvPr/>
        </p:nvSpPr>
        <p:spPr>
          <a:xfrm>
            <a:off x="144534" y="1126461"/>
            <a:ext cx="4281860" cy="489052"/>
          </a:xfrm>
          <a:prstGeom prst="rect">
            <a:avLst/>
          </a:prstGeom>
          <a:noFill/>
          <a:ln/>
        </p:spPr>
        <p:txBody>
          <a:bodyPr wrap="square" lIns="0" tIns="0" rIns="0" bIns="0" rtlCol="0" anchor="t">
            <a:noAutofit/>
          </a:bodyPr>
          <a:lstStyle/>
          <a:p>
            <a:pPr marL="0" indent="0" algn="l">
              <a:lnSpc>
                <a:spcPct val="131000"/>
              </a:lnSpc>
              <a:buNone/>
            </a:pPr>
            <a:r>
              <a:rPr lang="en-GB" sz="1200" b="1" u="sng">
                <a:solidFill>
                  <a:srgbClr val="C2C4B5"/>
                </a:solidFill>
                <a:latin typeface="Bitter" pitchFamily="34" charset="0"/>
              </a:rPr>
              <a:t>No more rushing:</a:t>
            </a:r>
            <a:r>
              <a:rPr lang="en-GB" sz="1200">
                <a:solidFill>
                  <a:srgbClr val="C2C4B5"/>
                </a:solidFill>
                <a:latin typeface="Bitter" pitchFamily="34" charset="0"/>
              </a:rPr>
              <a:t> Make a rule that no worker should touch food until they finish a simple training course with videos and pictures so they understand. </a:t>
            </a:r>
            <a:endParaRPr lang="en-US" sz="1200"/>
          </a:p>
        </p:txBody>
      </p:sp>
      <p:sp>
        <p:nvSpPr>
          <p:cNvPr id="20" name="Text 2">
            <a:extLst>
              <a:ext uri="{FF2B5EF4-FFF2-40B4-BE49-F238E27FC236}">
                <a16:creationId xmlns:a16="http://schemas.microsoft.com/office/drawing/2014/main" id="{55130B38-F15A-9ECF-9CA1-402D0BA27154}"/>
              </a:ext>
            </a:extLst>
          </p:cNvPr>
          <p:cNvSpPr/>
          <p:nvPr/>
        </p:nvSpPr>
        <p:spPr>
          <a:xfrm>
            <a:off x="144534" y="2478980"/>
            <a:ext cx="4281860" cy="419208"/>
          </a:xfrm>
          <a:prstGeom prst="rect">
            <a:avLst/>
          </a:prstGeom>
          <a:noFill/>
          <a:ln/>
        </p:spPr>
        <p:txBody>
          <a:bodyPr wrap="square" lIns="0" tIns="0" rIns="0" bIns="0" rtlCol="0" anchor="t">
            <a:noAutofit/>
          </a:bodyPr>
          <a:lstStyle/>
          <a:p>
            <a:pPr marL="0" indent="0" algn="l">
              <a:lnSpc>
                <a:spcPct val="131000"/>
              </a:lnSpc>
              <a:buNone/>
            </a:pPr>
            <a:r>
              <a:rPr lang="en-GB" sz="1200" b="1" u="sng">
                <a:solidFill>
                  <a:srgbClr val="C2C4B5"/>
                </a:solidFill>
                <a:latin typeface="Bitter" pitchFamily="34" charset="0"/>
              </a:rPr>
              <a:t>Buddy system</a:t>
            </a:r>
            <a:r>
              <a:rPr lang="en-GB" sz="1200">
                <a:solidFill>
                  <a:srgbClr val="C2C4B5"/>
                </a:solidFill>
                <a:latin typeface="Bitter" pitchFamily="34" charset="0"/>
              </a:rPr>
              <a:t>: Pair up experienced workers with younger inexperienced workers that speak the same language as them. They can translate and help them follow the rules. </a:t>
            </a:r>
            <a:endParaRPr lang="en-US" sz="1200"/>
          </a:p>
        </p:txBody>
      </p:sp>
      <p:sp>
        <p:nvSpPr>
          <p:cNvPr id="22" name="Text 2">
            <a:extLst>
              <a:ext uri="{FF2B5EF4-FFF2-40B4-BE49-F238E27FC236}">
                <a16:creationId xmlns:a16="http://schemas.microsoft.com/office/drawing/2014/main" id="{7A89B77D-2655-5FBD-557B-6A6A6C44805D}"/>
              </a:ext>
            </a:extLst>
          </p:cNvPr>
          <p:cNvSpPr/>
          <p:nvPr/>
        </p:nvSpPr>
        <p:spPr>
          <a:xfrm>
            <a:off x="144534" y="3882338"/>
            <a:ext cx="4743908" cy="819323"/>
          </a:xfrm>
          <a:prstGeom prst="rect">
            <a:avLst/>
          </a:prstGeom>
          <a:noFill/>
          <a:ln/>
        </p:spPr>
        <p:txBody>
          <a:bodyPr wrap="square" lIns="0" tIns="0" rIns="0" bIns="0" rtlCol="0" anchor="t">
            <a:noAutofit/>
          </a:bodyPr>
          <a:lstStyle/>
          <a:p>
            <a:pPr marL="0" indent="0" algn="l">
              <a:lnSpc>
                <a:spcPct val="131000"/>
              </a:lnSpc>
              <a:buNone/>
            </a:pPr>
            <a:r>
              <a:rPr lang="en-GB" sz="1200" b="1" u="sng">
                <a:solidFill>
                  <a:srgbClr val="C2C4B5"/>
                </a:solidFill>
                <a:latin typeface="Bitter" pitchFamily="34" charset="0"/>
              </a:rPr>
              <a:t>Gary needs to lead by example: </a:t>
            </a:r>
            <a:r>
              <a:rPr lang="en-GB" sz="1200">
                <a:solidFill>
                  <a:srgbClr val="C2C4B5"/>
                </a:solidFill>
                <a:latin typeface="Bitter" pitchFamily="34" charset="0"/>
              </a:rPr>
              <a:t>Gary needs to follow the rules too. He has to wear the hairnets,  wear a clean uniform and keep his fingernails clean so his workers respect him more. </a:t>
            </a:r>
            <a:endParaRPr lang="en-US"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632147"/>
            <a:ext cx="4028852" cy="442987"/>
          </a:xfrm>
          <a:prstGeom prst="rect">
            <a:avLst/>
          </a:prstGeom>
          <a:noFill/>
          <a:ln/>
        </p:spPr>
        <p:txBody>
          <a:bodyPr wrap="none" lIns="0" tIns="0" rIns="0" bIns="0" rtlCol="0" anchor="t"/>
          <a:lstStyle/>
          <a:p>
            <a:pPr marL="0" indent="0" algn="l">
              <a:lnSpc>
                <a:spcPct val="104000"/>
              </a:lnSpc>
              <a:buNone/>
            </a:pPr>
            <a:r>
              <a:rPr lang="en-US" sz="2750" b="1">
                <a:solidFill>
                  <a:srgbClr val="E1E5CD"/>
                </a:solidFill>
                <a:latin typeface="Outfit Bold" pitchFamily="34" charset="0"/>
                <a:ea typeface="Outfit Bold" pitchFamily="34" charset="-122"/>
                <a:cs typeface="Outfit Bold" pitchFamily="34" charset="-120"/>
              </a:rPr>
              <a:t>What to Do and When</a:t>
            </a:r>
            <a:endParaRPr lang="en-US" sz="2750"/>
          </a:p>
        </p:txBody>
      </p:sp>
      <p:sp>
        <p:nvSpPr>
          <p:cNvPr id="3" name="Shape 1"/>
          <p:cNvSpPr/>
          <p:nvPr/>
        </p:nvSpPr>
        <p:spPr>
          <a:xfrm>
            <a:off x="4562475" y="1358652"/>
            <a:ext cx="19050" cy="2766417"/>
          </a:xfrm>
          <a:prstGeom prst="roundRect">
            <a:avLst>
              <a:gd name="adj" fmla="val 111628"/>
            </a:avLst>
          </a:prstGeom>
          <a:solidFill>
            <a:srgbClr val="545557"/>
          </a:solidFill>
          <a:ln/>
        </p:spPr>
        <p:txBody>
          <a:bodyPr/>
          <a:lstStyle/>
          <a:p>
            <a:endParaRPr lang="en-US"/>
          </a:p>
        </p:txBody>
      </p:sp>
      <p:sp>
        <p:nvSpPr>
          <p:cNvPr id="4" name="Shape 2"/>
          <p:cNvSpPr/>
          <p:nvPr/>
        </p:nvSpPr>
        <p:spPr>
          <a:xfrm>
            <a:off x="4006304" y="1508596"/>
            <a:ext cx="425276" cy="19050"/>
          </a:xfrm>
          <a:prstGeom prst="roundRect">
            <a:avLst>
              <a:gd name="adj" fmla="val 111628"/>
            </a:avLst>
          </a:prstGeom>
          <a:solidFill>
            <a:srgbClr val="545557"/>
          </a:solidFill>
          <a:ln/>
        </p:spPr>
        <p:txBody>
          <a:bodyPr/>
          <a:lstStyle/>
          <a:p>
            <a:endParaRPr lang="en-US"/>
          </a:p>
        </p:txBody>
      </p:sp>
      <p:sp>
        <p:nvSpPr>
          <p:cNvPr id="5" name="Shape 3"/>
          <p:cNvSpPr/>
          <p:nvPr/>
        </p:nvSpPr>
        <p:spPr>
          <a:xfrm>
            <a:off x="4361352" y="1384242"/>
            <a:ext cx="318939" cy="318939"/>
          </a:xfrm>
          <a:prstGeom prst="roundRect">
            <a:avLst>
              <a:gd name="adj" fmla="val 6667"/>
            </a:avLst>
          </a:prstGeom>
          <a:solidFill>
            <a:srgbClr val="3B3C3E"/>
          </a:solidFill>
          <a:ln/>
        </p:spPr>
        <p:txBody>
          <a:bodyPr/>
          <a:lstStyle/>
          <a:p>
            <a:endParaRPr lang="en-US"/>
          </a:p>
        </p:txBody>
      </p:sp>
      <p:sp>
        <p:nvSpPr>
          <p:cNvPr id="6" name="Text 4"/>
          <p:cNvSpPr/>
          <p:nvPr/>
        </p:nvSpPr>
        <p:spPr>
          <a:xfrm>
            <a:off x="4465700" y="1385218"/>
            <a:ext cx="212601" cy="265807"/>
          </a:xfrm>
          <a:prstGeom prst="rect">
            <a:avLst/>
          </a:prstGeom>
          <a:noFill/>
          <a:ln/>
        </p:spPr>
        <p:txBody>
          <a:bodyPr wrap="none" lIns="0" tIns="0" rIns="0" bIns="0" rtlCol="0" anchor="ctr"/>
          <a:lstStyle/>
          <a:p>
            <a:pPr marL="0" indent="0" algn="ctr">
              <a:lnSpc>
                <a:spcPct val="100000"/>
              </a:lnSpc>
              <a:buNone/>
            </a:pPr>
            <a:r>
              <a:rPr lang="en-US" sz="1650" b="1">
                <a:solidFill>
                  <a:srgbClr val="C2C4B5"/>
                </a:solidFill>
                <a:latin typeface="Outfit Bold" pitchFamily="34" charset="0"/>
                <a:ea typeface="Outfit Bold" pitchFamily="34" charset="-122"/>
                <a:cs typeface="Outfit Bold" pitchFamily="34" charset="-120"/>
              </a:rPr>
              <a:t>1</a:t>
            </a:r>
            <a:endParaRPr lang="en-US" sz="1650"/>
          </a:p>
        </p:txBody>
      </p:sp>
      <p:sp>
        <p:nvSpPr>
          <p:cNvPr id="7" name="Text 5"/>
          <p:cNvSpPr/>
          <p:nvPr/>
        </p:nvSpPr>
        <p:spPr>
          <a:xfrm>
            <a:off x="1502718" y="1407319"/>
            <a:ext cx="2360488" cy="221456"/>
          </a:xfrm>
          <a:prstGeom prst="rect">
            <a:avLst/>
          </a:prstGeom>
          <a:noFill/>
          <a:ln/>
        </p:spPr>
        <p:txBody>
          <a:bodyPr wrap="none" lIns="0" tIns="0" rIns="0" bIns="0" rtlCol="0" anchor="t"/>
          <a:lstStyle/>
          <a:p>
            <a:pPr marL="0" indent="0" algn="r">
              <a:lnSpc>
                <a:spcPct val="104000"/>
              </a:lnSpc>
              <a:buNone/>
            </a:pPr>
            <a:r>
              <a:rPr lang="en-US" sz="1350" b="1">
                <a:solidFill>
                  <a:srgbClr val="C2C4B5"/>
                </a:solidFill>
                <a:latin typeface="Outfit Bold" pitchFamily="34" charset="0"/>
                <a:ea typeface="Outfit Bold" pitchFamily="34" charset="-122"/>
                <a:cs typeface="Outfit Bold" pitchFamily="34" charset="-120"/>
              </a:rPr>
              <a:t>Weeks 1–2: Immediate Action</a:t>
            </a:r>
            <a:endParaRPr lang="en-US" sz="1350"/>
          </a:p>
        </p:txBody>
      </p:sp>
      <p:sp>
        <p:nvSpPr>
          <p:cNvPr id="8" name="Text 6"/>
          <p:cNvSpPr/>
          <p:nvPr/>
        </p:nvSpPr>
        <p:spPr>
          <a:xfrm>
            <a:off x="496119" y="1713830"/>
            <a:ext cx="3367088" cy="680442"/>
          </a:xfrm>
          <a:prstGeom prst="rect">
            <a:avLst/>
          </a:prstGeom>
          <a:noFill/>
          <a:ln/>
        </p:spPr>
        <p:txBody>
          <a:bodyPr wrap="square" lIns="0" tIns="0" rIns="0" bIns="0" rtlCol="0" anchor="t">
            <a:normAutofit fontScale="92500"/>
          </a:bodyPr>
          <a:lstStyle/>
          <a:p>
            <a:pPr marL="0" indent="0" algn="r">
              <a:lnSpc>
                <a:spcPct val="133000"/>
              </a:lnSpc>
              <a:buNone/>
            </a:pPr>
            <a:r>
              <a:rPr lang="en-GB" sz="1200" dirty="0">
                <a:solidFill>
                  <a:srgbClr val="C2C4B5"/>
                </a:solidFill>
                <a:latin typeface="Bitter"/>
                <a:ea typeface="Bitter" pitchFamily="34" charset="-122"/>
                <a:cs typeface="Bitter" pitchFamily="34" charset="-120"/>
              </a:rPr>
              <a:t>Use simple pictures or pictograms and also translate the most important rules in the five languages to make sure the workers understan</a:t>
            </a:r>
            <a:r>
              <a:rPr lang="en-GB" sz="1100" dirty="0">
                <a:solidFill>
                  <a:srgbClr val="C2C4B5"/>
                </a:solidFill>
                <a:latin typeface="Bitter"/>
                <a:ea typeface="Bitter" pitchFamily="34" charset="-122"/>
                <a:cs typeface="Bitter" pitchFamily="34" charset="-120"/>
              </a:rPr>
              <a:t>d</a:t>
            </a:r>
            <a:r>
              <a:rPr lang="en-US" sz="1100" dirty="0">
                <a:solidFill>
                  <a:srgbClr val="C2C4B5"/>
                </a:solidFill>
                <a:latin typeface="Bitter"/>
                <a:ea typeface="Bitter" pitchFamily="34" charset="-122"/>
                <a:cs typeface="Bitter" pitchFamily="34" charset="-120"/>
              </a:rPr>
              <a:t>.</a:t>
            </a:r>
            <a:endParaRPr lang="en-US" sz="1100" dirty="0">
              <a:latin typeface="Bitter"/>
            </a:endParaRPr>
          </a:p>
        </p:txBody>
      </p:sp>
      <p:sp>
        <p:nvSpPr>
          <p:cNvPr id="9" name="Shape 7"/>
          <p:cNvSpPr/>
          <p:nvPr/>
        </p:nvSpPr>
        <p:spPr>
          <a:xfrm>
            <a:off x="4712419" y="2359149"/>
            <a:ext cx="425276" cy="19050"/>
          </a:xfrm>
          <a:prstGeom prst="roundRect">
            <a:avLst>
              <a:gd name="adj" fmla="val 111628"/>
            </a:avLst>
          </a:prstGeom>
          <a:solidFill>
            <a:srgbClr val="545557"/>
          </a:solidFill>
          <a:ln/>
        </p:spPr>
        <p:txBody>
          <a:bodyPr/>
          <a:lstStyle/>
          <a:p>
            <a:endParaRPr lang="en-US"/>
          </a:p>
        </p:txBody>
      </p:sp>
      <p:sp>
        <p:nvSpPr>
          <p:cNvPr id="10" name="Shape 8"/>
          <p:cNvSpPr/>
          <p:nvPr/>
        </p:nvSpPr>
        <p:spPr>
          <a:xfrm>
            <a:off x="4412531" y="2209205"/>
            <a:ext cx="318939" cy="318939"/>
          </a:xfrm>
          <a:prstGeom prst="roundRect">
            <a:avLst>
              <a:gd name="adj" fmla="val 6667"/>
            </a:avLst>
          </a:prstGeom>
          <a:solidFill>
            <a:srgbClr val="3B3C3E"/>
          </a:solidFill>
          <a:ln/>
        </p:spPr>
        <p:txBody>
          <a:bodyPr/>
          <a:lstStyle/>
          <a:p>
            <a:endParaRPr lang="en-US"/>
          </a:p>
        </p:txBody>
      </p:sp>
      <p:sp>
        <p:nvSpPr>
          <p:cNvPr id="11" name="Text 9"/>
          <p:cNvSpPr/>
          <p:nvPr/>
        </p:nvSpPr>
        <p:spPr>
          <a:xfrm>
            <a:off x="4465700" y="2235771"/>
            <a:ext cx="212601" cy="265807"/>
          </a:xfrm>
          <a:prstGeom prst="rect">
            <a:avLst/>
          </a:prstGeom>
          <a:noFill/>
          <a:ln/>
        </p:spPr>
        <p:txBody>
          <a:bodyPr wrap="none" lIns="0" tIns="0" rIns="0" bIns="0" rtlCol="0" anchor="ctr"/>
          <a:lstStyle/>
          <a:p>
            <a:pPr marL="0" indent="0" algn="ctr">
              <a:lnSpc>
                <a:spcPct val="100000"/>
              </a:lnSpc>
              <a:buNone/>
            </a:pPr>
            <a:r>
              <a:rPr lang="en-US" sz="1650" b="1">
                <a:solidFill>
                  <a:srgbClr val="C2C4B5"/>
                </a:solidFill>
                <a:latin typeface="Outfit Bold" pitchFamily="34" charset="0"/>
                <a:ea typeface="Outfit Bold" pitchFamily="34" charset="-122"/>
                <a:cs typeface="Outfit Bold" pitchFamily="34" charset="-120"/>
              </a:rPr>
              <a:t>2</a:t>
            </a:r>
            <a:endParaRPr lang="en-US" sz="1650"/>
          </a:p>
        </p:txBody>
      </p:sp>
      <p:sp>
        <p:nvSpPr>
          <p:cNvPr id="12" name="Text 10"/>
          <p:cNvSpPr/>
          <p:nvPr/>
        </p:nvSpPr>
        <p:spPr>
          <a:xfrm>
            <a:off x="5280794" y="2257871"/>
            <a:ext cx="2297088" cy="221456"/>
          </a:xfrm>
          <a:prstGeom prst="rect">
            <a:avLst/>
          </a:prstGeom>
          <a:noFill/>
          <a:ln/>
        </p:spPr>
        <p:txBody>
          <a:bodyPr wrap="none" lIns="0" tIns="0" rIns="0" bIns="0" rtlCol="0" anchor="t"/>
          <a:lstStyle/>
          <a:p>
            <a:pPr marL="0" indent="0" algn="l">
              <a:lnSpc>
                <a:spcPct val="104000"/>
              </a:lnSpc>
              <a:buNone/>
            </a:pPr>
            <a:r>
              <a:rPr lang="en-US" sz="1350" b="1">
                <a:solidFill>
                  <a:srgbClr val="C2C4B5"/>
                </a:solidFill>
                <a:latin typeface="Outfit Bold" pitchFamily="34" charset="0"/>
                <a:ea typeface="Outfit Bold" pitchFamily="34" charset="-122"/>
                <a:cs typeface="Outfit Bold" pitchFamily="34" charset="-120"/>
              </a:rPr>
              <a:t>Weeks 3–4: Build the System</a:t>
            </a:r>
            <a:endParaRPr lang="en-US" sz="1350"/>
          </a:p>
        </p:txBody>
      </p:sp>
      <p:sp>
        <p:nvSpPr>
          <p:cNvPr id="13" name="Text 11"/>
          <p:cNvSpPr/>
          <p:nvPr/>
        </p:nvSpPr>
        <p:spPr>
          <a:xfrm>
            <a:off x="5280794" y="2564383"/>
            <a:ext cx="3367088" cy="680442"/>
          </a:xfrm>
          <a:prstGeom prst="rect">
            <a:avLst/>
          </a:prstGeom>
          <a:noFill/>
          <a:ln/>
        </p:spPr>
        <p:txBody>
          <a:bodyPr wrap="square" lIns="0" tIns="0" rIns="0" bIns="0" rtlCol="0" anchor="t">
            <a:normAutofit fontScale="85000" lnSpcReduction="10000"/>
          </a:bodyPr>
          <a:lstStyle/>
          <a:p>
            <a:pPr marL="0" indent="0" algn="l">
              <a:lnSpc>
                <a:spcPct val="133000"/>
              </a:lnSpc>
              <a:buNone/>
            </a:pPr>
            <a:r>
              <a:rPr lang="en-GB" sz="1100">
                <a:solidFill>
                  <a:srgbClr val="C2C4B5"/>
                </a:solidFill>
                <a:latin typeface="Bitter"/>
                <a:ea typeface="Bitter" pitchFamily="34" charset="-122"/>
                <a:cs typeface="Bitter" pitchFamily="34" charset="-120"/>
              </a:rPr>
              <a:t>P</a:t>
            </a:r>
            <a:r>
              <a:rPr lang="en-GB" sz="1200">
                <a:solidFill>
                  <a:srgbClr val="C2C4B5"/>
                </a:solidFill>
                <a:latin typeface="Bitter"/>
                <a:ea typeface="Bitter" pitchFamily="34" charset="-122"/>
                <a:cs typeface="Bitter" pitchFamily="34" charset="-120"/>
              </a:rPr>
              <a:t>ut in more mandatory training that is simple for the workers to understand and implement a buddy system to also provide understanding and increase workflow</a:t>
            </a:r>
            <a:r>
              <a:rPr lang="en-US" sz="1200">
                <a:solidFill>
                  <a:srgbClr val="C2C4B5"/>
                </a:solidFill>
                <a:latin typeface="Bitter"/>
                <a:ea typeface="Bitter" pitchFamily="34" charset="-122"/>
                <a:cs typeface="Bitter" pitchFamily="34" charset="-120"/>
              </a:rPr>
              <a:t>.</a:t>
            </a:r>
            <a:endParaRPr lang="en-US" sz="1200">
              <a:latin typeface="Bitter"/>
              <a:ea typeface="Calibri"/>
              <a:cs typeface="Calibri"/>
            </a:endParaRPr>
          </a:p>
        </p:txBody>
      </p:sp>
      <p:sp>
        <p:nvSpPr>
          <p:cNvPr id="14" name="Shape 12"/>
          <p:cNvSpPr/>
          <p:nvPr/>
        </p:nvSpPr>
        <p:spPr>
          <a:xfrm>
            <a:off x="4006304" y="3092276"/>
            <a:ext cx="425276" cy="19050"/>
          </a:xfrm>
          <a:prstGeom prst="roundRect">
            <a:avLst>
              <a:gd name="adj" fmla="val 111628"/>
            </a:avLst>
          </a:prstGeom>
          <a:solidFill>
            <a:srgbClr val="545557"/>
          </a:solidFill>
          <a:ln/>
        </p:spPr>
        <p:txBody>
          <a:bodyPr/>
          <a:lstStyle/>
          <a:p>
            <a:endParaRPr lang="en-US"/>
          </a:p>
        </p:txBody>
      </p:sp>
      <p:sp>
        <p:nvSpPr>
          <p:cNvPr id="15" name="Shape 13"/>
          <p:cNvSpPr/>
          <p:nvPr/>
        </p:nvSpPr>
        <p:spPr>
          <a:xfrm>
            <a:off x="4412531" y="2942332"/>
            <a:ext cx="318939" cy="318939"/>
          </a:xfrm>
          <a:prstGeom prst="roundRect">
            <a:avLst>
              <a:gd name="adj" fmla="val 6667"/>
            </a:avLst>
          </a:prstGeom>
          <a:solidFill>
            <a:srgbClr val="3B3C3E"/>
          </a:solidFill>
          <a:ln/>
        </p:spPr>
        <p:txBody>
          <a:bodyPr/>
          <a:lstStyle/>
          <a:p>
            <a:endParaRPr lang="en-US"/>
          </a:p>
        </p:txBody>
      </p:sp>
      <p:sp>
        <p:nvSpPr>
          <p:cNvPr id="16" name="Text 14"/>
          <p:cNvSpPr/>
          <p:nvPr/>
        </p:nvSpPr>
        <p:spPr>
          <a:xfrm>
            <a:off x="4465700" y="2968898"/>
            <a:ext cx="212601" cy="265807"/>
          </a:xfrm>
          <a:prstGeom prst="rect">
            <a:avLst/>
          </a:prstGeom>
          <a:noFill/>
          <a:ln/>
        </p:spPr>
        <p:txBody>
          <a:bodyPr wrap="none" lIns="0" tIns="0" rIns="0" bIns="0" rtlCol="0" anchor="ctr"/>
          <a:lstStyle/>
          <a:p>
            <a:pPr marL="0" indent="0" algn="ctr">
              <a:lnSpc>
                <a:spcPct val="100000"/>
              </a:lnSpc>
              <a:buNone/>
            </a:pPr>
            <a:r>
              <a:rPr lang="en-US" sz="1650" b="1">
                <a:solidFill>
                  <a:srgbClr val="C2C4B5"/>
                </a:solidFill>
                <a:latin typeface="Outfit Bold" pitchFamily="34" charset="0"/>
                <a:ea typeface="Outfit Bold" pitchFamily="34" charset="-122"/>
                <a:cs typeface="Outfit Bold" pitchFamily="34" charset="-120"/>
              </a:rPr>
              <a:t>3</a:t>
            </a:r>
            <a:endParaRPr lang="en-US" sz="1650"/>
          </a:p>
        </p:txBody>
      </p:sp>
      <p:sp>
        <p:nvSpPr>
          <p:cNvPr id="17" name="Text 15"/>
          <p:cNvSpPr/>
          <p:nvPr/>
        </p:nvSpPr>
        <p:spPr>
          <a:xfrm>
            <a:off x="1632198" y="2990999"/>
            <a:ext cx="2231008" cy="221456"/>
          </a:xfrm>
          <a:prstGeom prst="rect">
            <a:avLst/>
          </a:prstGeom>
          <a:noFill/>
          <a:ln/>
        </p:spPr>
        <p:txBody>
          <a:bodyPr wrap="none" lIns="0" tIns="0" rIns="0" bIns="0" rtlCol="0" anchor="t"/>
          <a:lstStyle/>
          <a:p>
            <a:pPr marL="0" indent="0" algn="r">
              <a:lnSpc>
                <a:spcPct val="104000"/>
              </a:lnSpc>
              <a:buNone/>
            </a:pPr>
            <a:r>
              <a:rPr lang="en-US" sz="1350" b="1">
                <a:solidFill>
                  <a:srgbClr val="C2C4B5"/>
                </a:solidFill>
                <a:latin typeface="Outfit Bold" pitchFamily="34" charset="0"/>
                <a:ea typeface="Outfit Bold" pitchFamily="34" charset="-122"/>
                <a:cs typeface="Outfit Bold" pitchFamily="34" charset="-120"/>
              </a:rPr>
              <a:t>Month 2: Structural Change</a:t>
            </a:r>
            <a:endParaRPr lang="en-US" sz="1350"/>
          </a:p>
        </p:txBody>
      </p:sp>
      <p:sp>
        <p:nvSpPr>
          <p:cNvPr id="18" name="Text 16"/>
          <p:cNvSpPr/>
          <p:nvPr/>
        </p:nvSpPr>
        <p:spPr>
          <a:xfrm>
            <a:off x="496119" y="3297510"/>
            <a:ext cx="3367088" cy="680442"/>
          </a:xfrm>
          <a:prstGeom prst="rect">
            <a:avLst/>
          </a:prstGeom>
          <a:noFill/>
          <a:ln/>
        </p:spPr>
        <p:txBody>
          <a:bodyPr wrap="square" lIns="0" tIns="0" rIns="0" bIns="0" rtlCol="0" anchor="t">
            <a:normAutofit lnSpcReduction="10000"/>
          </a:bodyPr>
          <a:lstStyle/>
          <a:p>
            <a:pPr marL="0" indent="0" algn="r">
              <a:lnSpc>
                <a:spcPct val="133000"/>
              </a:lnSpc>
              <a:buNone/>
            </a:pPr>
            <a:r>
              <a:rPr lang="en-GB" sz="1200" dirty="0">
                <a:solidFill>
                  <a:srgbClr val="C2C4B5"/>
                </a:solidFill>
                <a:latin typeface="Bitter"/>
                <a:ea typeface="Bitter" pitchFamily="34" charset="-122"/>
                <a:cs typeface="Bitter" pitchFamily="34" charset="-120"/>
              </a:rPr>
              <a:t>You have to change or service the machinery that is quite noisy and also colour code the floor to separate the meat and veggie productio</a:t>
            </a:r>
            <a:r>
              <a:rPr lang="en-GB" sz="1100" dirty="0">
                <a:solidFill>
                  <a:srgbClr val="C2C4B5"/>
                </a:solidFill>
                <a:latin typeface="Bitter"/>
                <a:ea typeface="Bitter" pitchFamily="34" charset="-122"/>
                <a:cs typeface="Bitter" pitchFamily="34" charset="-120"/>
              </a:rPr>
              <a:t>n</a:t>
            </a:r>
            <a:r>
              <a:rPr lang="en-US" sz="1100" dirty="0">
                <a:solidFill>
                  <a:srgbClr val="C2C4B5"/>
                </a:solidFill>
                <a:latin typeface="Bitter"/>
                <a:ea typeface="Bitter" pitchFamily="34" charset="-122"/>
                <a:cs typeface="Bitter" pitchFamily="34" charset="-120"/>
              </a:rPr>
              <a:t>.</a:t>
            </a:r>
            <a:endParaRPr lang="en-US" sz="1100" dirty="0">
              <a:latin typeface="Bitter"/>
            </a:endParaRPr>
          </a:p>
        </p:txBody>
      </p:sp>
      <p:sp>
        <p:nvSpPr>
          <p:cNvPr id="19" name="Text 17"/>
          <p:cNvSpPr/>
          <p:nvPr/>
        </p:nvSpPr>
        <p:spPr>
          <a:xfrm>
            <a:off x="2179663" y="4378272"/>
            <a:ext cx="8608963" cy="226814"/>
          </a:xfrm>
          <a:prstGeom prst="rect">
            <a:avLst/>
          </a:prstGeom>
          <a:noFill/>
          <a:ln/>
        </p:spPr>
        <p:txBody>
          <a:bodyPr wrap="none" lIns="0" tIns="0" rIns="0" bIns="0" rtlCol="0" anchor="t"/>
          <a:lstStyle/>
          <a:p>
            <a:pPr marL="0" indent="0" algn="l">
              <a:lnSpc>
                <a:spcPct val="133000"/>
              </a:lnSpc>
              <a:buNone/>
            </a:pPr>
            <a:r>
              <a:rPr lang="en-GB" sz="1100">
                <a:solidFill>
                  <a:srgbClr val="C2C4B5"/>
                </a:solidFill>
                <a:latin typeface="Bitter" pitchFamily="34" charset="0"/>
              </a:rPr>
              <a:t>You have to take it step by step. Take your time and celebrate the small wins. </a:t>
            </a:r>
            <a:endParaRPr lang="en-US" sz="11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03932"/>
            <a:ext cx="3779862" cy="415305"/>
          </a:xfrm>
          <a:prstGeom prst="rect">
            <a:avLst/>
          </a:prstGeom>
          <a:noFill/>
          <a:ln/>
        </p:spPr>
        <p:txBody>
          <a:bodyPr wrap="none" lIns="0" tIns="0" rIns="0" bIns="0" rtlCol="0" anchor="t"/>
          <a:lstStyle/>
          <a:p>
            <a:pPr marL="0" indent="0" algn="l">
              <a:lnSpc>
                <a:spcPct val="104000"/>
              </a:lnSpc>
              <a:buNone/>
            </a:pPr>
            <a:r>
              <a:rPr lang="en-US" sz="2600" b="1">
                <a:solidFill>
                  <a:srgbClr val="E1E5CD"/>
                </a:solidFill>
                <a:latin typeface="Outfit Bold" pitchFamily="34" charset="0"/>
                <a:ea typeface="Outfit Bold" pitchFamily="34" charset="-122"/>
                <a:cs typeface="Outfit Bold" pitchFamily="34" charset="-120"/>
              </a:rPr>
              <a:t>Final Thoughts</a:t>
            </a:r>
            <a:endParaRPr lang="en-US" sz="2600"/>
          </a:p>
        </p:txBody>
      </p:sp>
      <p:sp>
        <p:nvSpPr>
          <p:cNvPr id="4" name="Text 1"/>
          <p:cNvSpPr/>
          <p:nvPr/>
        </p:nvSpPr>
        <p:spPr>
          <a:xfrm>
            <a:off x="496119" y="1106091"/>
            <a:ext cx="4722763" cy="617934"/>
          </a:xfrm>
          <a:prstGeom prst="rect">
            <a:avLst/>
          </a:prstGeom>
          <a:noFill/>
          <a:ln/>
        </p:spPr>
        <p:txBody>
          <a:bodyPr wrap="square" lIns="0" tIns="0" rIns="0" bIns="0" rtlCol="0" anchor="t">
            <a:normAutofit fontScale="85000" lnSpcReduction="20000"/>
          </a:bodyPr>
          <a:lstStyle/>
          <a:p>
            <a:pPr>
              <a:lnSpc>
                <a:spcPct val="129000"/>
              </a:lnSpc>
            </a:pPr>
            <a:r>
              <a:rPr lang="en-US" sz="1000">
                <a:solidFill>
                  <a:srgbClr val="C2C4B5"/>
                </a:solidFill>
                <a:latin typeface="Bitter"/>
                <a:ea typeface="Bitter" pitchFamily="34" charset="-122"/>
                <a:cs typeface="Bitter" pitchFamily="34" charset="-120"/>
              </a:rPr>
              <a:t>The crisis </a:t>
            </a:r>
            <a:r>
              <a:rPr lang="en-GB" sz="1000">
                <a:solidFill>
                  <a:srgbClr val="C2C4B5"/>
                </a:solidFill>
                <a:latin typeface="Bitter"/>
                <a:ea typeface="Bitter" pitchFamily="34" charset="-122"/>
                <a:cs typeface="Bitter" pitchFamily="34" charset="-120"/>
              </a:rPr>
              <a:t>at Flight Foods is not a food problem but a communication problem</a:t>
            </a:r>
            <a:r>
              <a:rPr lang="en-US" sz="1000">
                <a:solidFill>
                  <a:srgbClr val="C2C4B5"/>
                </a:solidFill>
                <a:latin typeface="Bitter"/>
                <a:ea typeface="Bitter" pitchFamily="34" charset="-122"/>
                <a:cs typeface="Bitter" pitchFamily="34" charset="-120"/>
              </a:rPr>
              <a:t>.</a:t>
            </a:r>
            <a:r>
              <a:rPr lang="en-GB" sz="1000">
                <a:solidFill>
                  <a:srgbClr val="C2C4B5"/>
                </a:solidFill>
                <a:latin typeface="Bitter"/>
                <a:ea typeface="Bitter" pitchFamily="34" charset="-122"/>
                <a:cs typeface="Bitter" pitchFamily="34" charset="-120"/>
              </a:rPr>
              <a:t> The floor is too noisy because of the machine. The management and workers are not communicating due to lack of understanding and common ground and there is no safety measures in place. </a:t>
            </a:r>
            <a:endParaRPr lang="en-US" sz="1000">
              <a:latin typeface="Bitter"/>
            </a:endParaRPr>
          </a:p>
        </p:txBody>
      </p:sp>
      <p:sp>
        <p:nvSpPr>
          <p:cNvPr id="5" name="Shape 2"/>
          <p:cNvSpPr/>
          <p:nvPr/>
        </p:nvSpPr>
        <p:spPr>
          <a:xfrm>
            <a:off x="496119" y="1864147"/>
            <a:ext cx="4722763" cy="1714351"/>
          </a:xfrm>
          <a:prstGeom prst="roundRect">
            <a:avLst>
              <a:gd name="adj" fmla="val 1163"/>
            </a:avLst>
          </a:prstGeom>
          <a:solidFill>
            <a:srgbClr val="3B3C3E"/>
          </a:solidFill>
          <a:ln/>
        </p:spPr>
        <p:txBody>
          <a:bodyPr/>
          <a:lstStyle/>
          <a:p>
            <a:endParaRPr lang="en-US"/>
          </a:p>
        </p:txBody>
      </p:sp>
      <p:sp>
        <p:nvSpPr>
          <p:cNvPr id="6" name="Shape 3"/>
          <p:cNvSpPr/>
          <p:nvPr/>
        </p:nvSpPr>
        <p:spPr>
          <a:xfrm>
            <a:off x="496119" y="1864147"/>
            <a:ext cx="2361381" cy="960165"/>
          </a:xfrm>
          <a:prstGeom prst="rect">
            <a:avLst/>
          </a:prstGeom>
          <a:solidFill>
            <a:srgbClr val="3B3C3E"/>
          </a:solidFill>
          <a:ln/>
        </p:spPr>
        <p:txBody>
          <a:bodyPr/>
          <a:lstStyle/>
          <a:p>
            <a:endParaRPr lang="en-US"/>
          </a:p>
        </p:txBody>
      </p:sp>
      <p:sp>
        <p:nvSpPr>
          <p:cNvPr id="7" name="Text 4"/>
          <p:cNvSpPr/>
          <p:nvPr/>
        </p:nvSpPr>
        <p:spPr>
          <a:xfrm>
            <a:off x="629022" y="1997050"/>
            <a:ext cx="1661294" cy="207690"/>
          </a:xfrm>
          <a:prstGeom prst="rect">
            <a:avLst/>
          </a:prstGeom>
          <a:noFill/>
          <a:ln/>
        </p:spPr>
        <p:txBody>
          <a:bodyPr wrap="none" lIns="0" tIns="0" rIns="0" bIns="0" rtlCol="0" anchor="t"/>
          <a:lstStyle/>
          <a:p>
            <a:pPr marL="0" indent="0" algn="l">
              <a:lnSpc>
                <a:spcPct val="104000"/>
              </a:lnSpc>
              <a:buNone/>
            </a:pPr>
            <a:r>
              <a:rPr lang="en-US" sz="1300" b="1">
                <a:solidFill>
                  <a:srgbClr val="C2C4B5"/>
                </a:solidFill>
                <a:latin typeface="Outfit Bold" pitchFamily="34" charset="0"/>
                <a:ea typeface="Outfit Bold" pitchFamily="34" charset="-122"/>
                <a:cs typeface="Outfit Bold" pitchFamily="34" charset="-120"/>
              </a:rPr>
              <a:t>Fix the Environment</a:t>
            </a:r>
            <a:endParaRPr lang="en-US" sz="1300"/>
          </a:p>
        </p:txBody>
      </p:sp>
      <p:sp>
        <p:nvSpPr>
          <p:cNvPr id="8" name="Text 5"/>
          <p:cNvSpPr/>
          <p:nvPr/>
        </p:nvSpPr>
        <p:spPr>
          <a:xfrm>
            <a:off x="629022" y="2279452"/>
            <a:ext cx="2095574" cy="411956"/>
          </a:xfrm>
          <a:prstGeom prst="rect">
            <a:avLst/>
          </a:prstGeom>
          <a:noFill/>
          <a:ln/>
        </p:spPr>
        <p:txBody>
          <a:bodyPr wrap="square" lIns="0" tIns="0" rIns="0" bIns="0" rtlCol="0" anchor="t">
            <a:normAutofit fontScale="92500"/>
          </a:bodyPr>
          <a:lstStyle/>
          <a:p>
            <a:pPr marL="0" indent="0" algn="l">
              <a:lnSpc>
                <a:spcPct val="129000"/>
              </a:lnSpc>
              <a:buNone/>
            </a:pPr>
            <a:r>
              <a:rPr lang="en-US" sz="1000">
                <a:solidFill>
                  <a:srgbClr val="C2C4B5"/>
                </a:solidFill>
                <a:latin typeface="Bitter" pitchFamily="34" charset="0"/>
                <a:ea typeface="Bitter" pitchFamily="34" charset="-122"/>
                <a:cs typeface="Bitter" pitchFamily="34" charset="-120"/>
              </a:rPr>
              <a:t>Reduce noise, use </a:t>
            </a:r>
            <a:r>
              <a:rPr lang="en-GB" sz="1000">
                <a:solidFill>
                  <a:srgbClr val="C2C4B5"/>
                </a:solidFill>
                <a:latin typeface="Bitter" pitchFamily="34" charset="0"/>
                <a:ea typeface="Bitter" pitchFamily="34" charset="-122"/>
                <a:cs typeface="Bitter" pitchFamily="34" charset="-120"/>
              </a:rPr>
              <a:t>simple pictures and signs</a:t>
            </a:r>
            <a:r>
              <a:rPr lang="en-US" sz="1000">
                <a:solidFill>
                  <a:srgbClr val="C2C4B5"/>
                </a:solidFill>
                <a:latin typeface="Bitter" pitchFamily="34" charset="0"/>
                <a:ea typeface="Bitter" pitchFamily="34" charset="-122"/>
                <a:cs typeface="Bitter" pitchFamily="34" charset="-120"/>
              </a:rPr>
              <a:t>, separate zones physically.</a:t>
            </a:r>
            <a:endParaRPr lang="en-US" sz="1000"/>
          </a:p>
        </p:txBody>
      </p:sp>
      <p:sp>
        <p:nvSpPr>
          <p:cNvPr id="9" name="Shape 6"/>
          <p:cNvSpPr/>
          <p:nvPr/>
        </p:nvSpPr>
        <p:spPr>
          <a:xfrm>
            <a:off x="2857500" y="1864147"/>
            <a:ext cx="2361381" cy="960165"/>
          </a:xfrm>
          <a:prstGeom prst="rect">
            <a:avLst/>
          </a:prstGeom>
          <a:solidFill>
            <a:srgbClr val="3B3C3E"/>
          </a:solidFill>
          <a:ln/>
        </p:spPr>
        <p:txBody>
          <a:bodyPr/>
          <a:lstStyle/>
          <a:p>
            <a:endParaRPr lang="en-US"/>
          </a:p>
        </p:txBody>
      </p:sp>
      <p:sp>
        <p:nvSpPr>
          <p:cNvPr id="10" name="Shape 7"/>
          <p:cNvSpPr/>
          <p:nvPr/>
        </p:nvSpPr>
        <p:spPr>
          <a:xfrm>
            <a:off x="2857500" y="1864147"/>
            <a:ext cx="14288" cy="960165"/>
          </a:xfrm>
          <a:prstGeom prst="roundRect">
            <a:avLst>
              <a:gd name="adj" fmla="val 139530"/>
            </a:avLst>
          </a:prstGeom>
          <a:solidFill>
            <a:srgbClr val="545557"/>
          </a:solidFill>
          <a:ln/>
        </p:spPr>
        <p:txBody>
          <a:bodyPr/>
          <a:lstStyle/>
          <a:p>
            <a:endParaRPr lang="en-US"/>
          </a:p>
        </p:txBody>
      </p:sp>
      <p:sp>
        <p:nvSpPr>
          <p:cNvPr id="11" name="Text 8"/>
          <p:cNvSpPr/>
          <p:nvPr/>
        </p:nvSpPr>
        <p:spPr>
          <a:xfrm>
            <a:off x="2999929" y="1873225"/>
            <a:ext cx="1594619" cy="398190"/>
          </a:xfrm>
          <a:prstGeom prst="rect">
            <a:avLst/>
          </a:prstGeom>
          <a:noFill/>
          <a:ln/>
        </p:spPr>
        <p:txBody>
          <a:bodyPr wrap="none" lIns="0" tIns="0" rIns="0" bIns="0" rtlCol="0" anchor="t"/>
          <a:lstStyle/>
          <a:p>
            <a:pPr marL="0" indent="0" algn="l">
              <a:lnSpc>
                <a:spcPct val="104000"/>
              </a:lnSpc>
              <a:buNone/>
            </a:pPr>
            <a:r>
              <a:rPr lang="en-US" sz="1300" b="1">
                <a:solidFill>
                  <a:srgbClr val="C2C4B5"/>
                </a:solidFill>
                <a:latin typeface="Outfit Bold" pitchFamily="34" charset="0"/>
                <a:ea typeface="Outfit Bold" pitchFamily="34" charset="-122"/>
                <a:cs typeface="Outfit Bold" pitchFamily="34" charset="-120"/>
              </a:rPr>
              <a:t>Fix the Training</a:t>
            </a:r>
            <a:endParaRPr lang="en-US" sz="1300"/>
          </a:p>
        </p:txBody>
      </p:sp>
      <p:sp>
        <p:nvSpPr>
          <p:cNvPr id="12" name="Text 9"/>
          <p:cNvSpPr/>
          <p:nvPr/>
        </p:nvSpPr>
        <p:spPr>
          <a:xfrm>
            <a:off x="2999929" y="2098477"/>
            <a:ext cx="2095574" cy="611981"/>
          </a:xfrm>
          <a:prstGeom prst="rect">
            <a:avLst/>
          </a:prstGeom>
          <a:noFill/>
          <a:ln/>
        </p:spPr>
        <p:txBody>
          <a:bodyPr wrap="square" lIns="0" tIns="0" rIns="0" bIns="0" rtlCol="0" anchor="t">
            <a:normAutofit fontScale="92500"/>
          </a:bodyPr>
          <a:lstStyle/>
          <a:p>
            <a:pPr>
              <a:lnSpc>
                <a:spcPct val="129000"/>
              </a:lnSpc>
            </a:pPr>
            <a:r>
              <a:rPr lang="en-US" sz="1100">
                <a:solidFill>
                  <a:srgbClr val="C2C4B5"/>
                </a:solidFill>
                <a:ea typeface="+mn-lt"/>
                <a:cs typeface="+mn-lt"/>
              </a:rPr>
              <a:t>A mandatory induction programme, establish a buddy system, and provide multilingual training materials.”</a:t>
            </a:r>
            <a:endParaRPr lang="en-US" sz="1100">
              <a:ea typeface="Calibri"/>
              <a:cs typeface="Calibri"/>
            </a:endParaRPr>
          </a:p>
        </p:txBody>
      </p:sp>
      <p:sp>
        <p:nvSpPr>
          <p:cNvPr id="13" name="Shape 10"/>
          <p:cNvSpPr/>
          <p:nvPr/>
        </p:nvSpPr>
        <p:spPr>
          <a:xfrm>
            <a:off x="496119" y="2824311"/>
            <a:ext cx="4722763" cy="754187"/>
          </a:xfrm>
          <a:prstGeom prst="rect">
            <a:avLst/>
          </a:prstGeom>
          <a:solidFill>
            <a:srgbClr val="3B3C3E"/>
          </a:solidFill>
          <a:ln/>
        </p:spPr>
        <p:txBody>
          <a:bodyPr/>
          <a:lstStyle/>
          <a:p>
            <a:endParaRPr lang="en-US"/>
          </a:p>
        </p:txBody>
      </p:sp>
      <p:sp>
        <p:nvSpPr>
          <p:cNvPr id="14" name="Shape 11"/>
          <p:cNvSpPr/>
          <p:nvPr/>
        </p:nvSpPr>
        <p:spPr>
          <a:xfrm>
            <a:off x="496119" y="2824311"/>
            <a:ext cx="4722763" cy="14288"/>
          </a:xfrm>
          <a:prstGeom prst="roundRect">
            <a:avLst>
              <a:gd name="adj" fmla="val 139530"/>
            </a:avLst>
          </a:prstGeom>
          <a:solidFill>
            <a:srgbClr val="545557"/>
          </a:solidFill>
          <a:ln/>
        </p:spPr>
        <p:txBody>
          <a:bodyPr/>
          <a:lstStyle/>
          <a:p>
            <a:endParaRPr lang="en-US"/>
          </a:p>
        </p:txBody>
      </p:sp>
      <p:sp>
        <p:nvSpPr>
          <p:cNvPr id="15" name="Text 12"/>
          <p:cNvSpPr/>
          <p:nvPr/>
        </p:nvSpPr>
        <p:spPr>
          <a:xfrm>
            <a:off x="629022" y="2833390"/>
            <a:ext cx="1661294" cy="207690"/>
          </a:xfrm>
          <a:prstGeom prst="rect">
            <a:avLst/>
          </a:prstGeom>
          <a:noFill/>
          <a:ln/>
        </p:spPr>
        <p:txBody>
          <a:bodyPr wrap="none" lIns="0" tIns="0" rIns="0" bIns="0" rtlCol="0" anchor="t"/>
          <a:lstStyle/>
          <a:p>
            <a:pPr marL="0" indent="0" algn="l">
              <a:lnSpc>
                <a:spcPct val="104000"/>
              </a:lnSpc>
              <a:buNone/>
            </a:pPr>
            <a:r>
              <a:rPr lang="en-US" sz="1300" b="1">
                <a:solidFill>
                  <a:srgbClr val="C2C4B5"/>
                </a:solidFill>
                <a:latin typeface="Outfit Bold" pitchFamily="34" charset="0"/>
                <a:ea typeface="Outfit Bold" pitchFamily="34" charset="-122"/>
                <a:cs typeface="Outfit Bold" pitchFamily="34" charset="-120"/>
              </a:rPr>
              <a:t>Fix the Leadership</a:t>
            </a:r>
            <a:endParaRPr lang="en-US" sz="1300"/>
          </a:p>
        </p:txBody>
      </p:sp>
      <p:sp>
        <p:nvSpPr>
          <p:cNvPr id="16" name="Text 13"/>
          <p:cNvSpPr/>
          <p:nvPr/>
        </p:nvSpPr>
        <p:spPr>
          <a:xfrm>
            <a:off x="629022" y="3044576"/>
            <a:ext cx="4820269" cy="444636"/>
          </a:xfrm>
          <a:prstGeom prst="rect">
            <a:avLst/>
          </a:prstGeom>
          <a:noFill/>
          <a:ln/>
        </p:spPr>
        <p:txBody>
          <a:bodyPr wrap="none" lIns="0" tIns="0" rIns="0" bIns="0" rtlCol="0" anchor="t"/>
          <a:lstStyle/>
          <a:p>
            <a:pPr>
              <a:lnSpc>
                <a:spcPct val="129000"/>
              </a:lnSpc>
            </a:pPr>
            <a:r>
              <a:rPr lang="en-US" sz="1000">
                <a:solidFill>
                  <a:srgbClr val="C2C4B5"/>
                </a:solidFill>
                <a:latin typeface="Bitter"/>
                <a:ea typeface="Bitter" pitchFamily="34" charset="-122"/>
                <a:cs typeface="Bitter" pitchFamily="34" charset="-120"/>
              </a:rPr>
              <a:t>Gary should model the standards he expects from the workers. A calm approach</a:t>
            </a:r>
            <a:endParaRPr lang="en-GB" sz="1000">
              <a:solidFill>
                <a:srgbClr val="C2C4B5"/>
              </a:solidFill>
              <a:latin typeface="Bitter"/>
              <a:ea typeface="Bitter" pitchFamily="34" charset="-122"/>
              <a:cs typeface="Bitter" pitchFamily="34" charset="-120"/>
            </a:endParaRPr>
          </a:p>
          <a:p>
            <a:pPr>
              <a:lnSpc>
                <a:spcPct val="129000"/>
              </a:lnSpc>
            </a:pPr>
            <a:r>
              <a:rPr lang="en-US" sz="1000">
                <a:solidFill>
                  <a:srgbClr val="C2C4B5"/>
                </a:solidFill>
                <a:latin typeface="Bitter"/>
                <a:ea typeface="Bitter" pitchFamily="34" charset="-122"/>
                <a:cs typeface="Bitter" pitchFamily="34" charset="-120"/>
              </a:rPr>
              <a:t>And professional approach [s likely more effective than displaying anger and </a:t>
            </a:r>
          </a:p>
          <a:p>
            <a:pPr>
              <a:lnSpc>
                <a:spcPct val="129000"/>
              </a:lnSpc>
            </a:pPr>
            <a:r>
              <a:rPr lang="en-US" sz="1000">
                <a:solidFill>
                  <a:srgbClr val="C2C4B5"/>
                </a:solidFill>
                <a:latin typeface="Bitter"/>
              </a:rPr>
              <a:t>frustration.</a:t>
            </a:r>
          </a:p>
          <a:p>
            <a:pPr>
              <a:lnSpc>
                <a:spcPct val="129000"/>
              </a:lnSpc>
            </a:pPr>
            <a:endParaRPr lang="en-US" sz="1000">
              <a:latin typeface="Bitter"/>
            </a:endParaRPr>
          </a:p>
        </p:txBody>
      </p:sp>
      <p:sp>
        <p:nvSpPr>
          <p:cNvPr id="17" name="Shape 14"/>
          <p:cNvSpPr/>
          <p:nvPr/>
        </p:nvSpPr>
        <p:spPr>
          <a:xfrm>
            <a:off x="496119" y="3718620"/>
            <a:ext cx="4722763" cy="920948"/>
          </a:xfrm>
          <a:prstGeom prst="roundRect">
            <a:avLst>
              <a:gd name="adj" fmla="val 2165"/>
            </a:avLst>
          </a:prstGeom>
          <a:solidFill>
            <a:srgbClr val="183A13"/>
          </a:solidFill>
          <a:ln/>
        </p:spPr>
        <p:txBody>
          <a:bodyPr/>
          <a:lstStyle/>
          <a:p>
            <a:endParaRPr lang="en-US"/>
          </a:p>
        </p:txBody>
      </p:sp>
      <p:pic>
        <p:nvPicPr>
          <p:cNvPr id="18" name="Image 1" descr="preencoded.png"/>
          <p:cNvPicPr>
            <a:picLocks noChangeAspect="1"/>
          </p:cNvPicPr>
          <p:nvPr/>
        </p:nvPicPr>
        <p:blipFill>
          <a:blip r:embed="rId4"/>
          <a:stretch>
            <a:fillRect/>
          </a:stretch>
        </p:blipFill>
        <p:spPr>
          <a:xfrm>
            <a:off x="629022" y="3906515"/>
            <a:ext cx="166092" cy="132904"/>
          </a:xfrm>
          <a:prstGeom prst="rect">
            <a:avLst/>
          </a:prstGeom>
        </p:spPr>
      </p:pic>
      <p:sp>
        <p:nvSpPr>
          <p:cNvPr id="19" name="Text 15"/>
          <p:cNvSpPr/>
          <p:nvPr/>
        </p:nvSpPr>
        <p:spPr>
          <a:xfrm>
            <a:off x="928018" y="3876377"/>
            <a:ext cx="4157960" cy="617934"/>
          </a:xfrm>
          <a:prstGeom prst="rect">
            <a:avLst/>
          </a:prstGeom>
          <a:noFill/>
          <a:ln/>
        </p:spPr>
        <p:txBody>
          <a:bodyPr wrap="square" lIns="0" tIns="0" rIns="0" bIns="0" rtlCol="0" anchor="t">
            <a:normAutofit/>
          </a:bodyPr>
          <a:lstStyle/>
          <a:p>
            <a:pPr marL="0" indent="0" algn="l">
              <a:lnSpc>
                <a:spcPct val="129000"/>
              </a:lnSpc>
              <a:buNone/>
            </a:pPr>
            <a:r>
              <a:rPr lang="en-US" sz="1000">
                <a:solidFill>
                  <a:srgbClr val="FFFFFF"/>
                </a:solidFill>
                <a:latin typeface="Bitter" pitchFamily="34" charset="0"/>
                <a:ea typeface="Bitter" pitchFamily="34" charset="-122"/>
                <a:cs typeface="Bitter" pitchFamily="34" charset="-120"/>
              </a:rPr>
              <a:t>Address these three areas and Flight Foods can produce safe food, regain customer trust, and build a workforce that actually understands what is expected of them.</a:t>
            </a:r>
            <a:endParaRPr lang="en-US" sz="1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53B1ABAD-7FE1-968D-BA3F-EB878D6515FF}"/>
              </a:ext>
            </a:extLst>
          </p:cNvPr>
          <p:cNvSpPr/>
          <p:nvPr/>
        </p:nvSpPr>
        <p:spPr>
          <a:xfrm>
            <a:off x="496119" y="80600"/>
            <a:ext cx="3779862" cy="1205526"/>
          </a:xfrm>
          <a:prstGeom prst="rect">
            <a:avLst/>
          </a:prstGeom>
          <a:noFill/>
          <a:ln/>
        </p:spPr>
        <p:txBody>
          <a:bodyPr wrap="none" lIns="0" tIns="0" rIns="0" bIns="0" rtlCol="0" anchor="t"/>
          <a:lstStyle/>
          <a:p>
            <a:pPr marL="0" indent="0" algn="l">
              <a:lnSpc>
                <a:spcPct val="104000"/>
              </a:lnSpc>
              <a:buNone/>
            </a:pPr>
            <a:r>
              <a:rPr lang="en-GB" sz="2600" b="1">
                <a:solidFill>
                  <a:schemeClr val="bg1"/>
                </a:solidFill>
                <a:latin typeface="Outfit Bold"/>
              </a:rPr>
              <a:t>References </a:t>
            </a:r>
            <a:endParaRPr lang="en-US" sz="2600">
              <a:solidFill>
                <a:schemeClr val="bg1"/>
              </a:solidFill>
              <a:latin typeface="Outfit Bold"/>
            </a:endParaRPr>
          </a:p>
        </p:txBody>
      </p:sp>
      <p:sp>
        <p:nvSpPr>
          <p:cNvPr id="5" name="Text 1">
            <a:extLst>
              <a:ext uri="{FF2B5EF4-FFF2-40B4-BE49-F238E27FC236}">
                <a16:creationId xmlns:a16="http://schemas.microsoft.com/office/drawing/2014/main" id="{5415ACC3-53D7-641D-A2C5-84EB305EDFB4}"/>
              </a:ext>
            </a:extLst>
          </p:cNvPr>
          <p:cNvSpPr/>
          <p:nvPr/>
        </p:nvSpPr>
        <p:spPr>
          <a:xfrm>
            <a:off x="496119" y="584321"/>
            <a:ext cx="5463596" cy="2607599"/>
          </a:xfrm>
          <a:prstGeom prst="rect">
            <a:avLst/>
          </a:prstGeom>
          <a:noFill/>
          <a:ln/>
        </p:spPr>
        <p:txBody>
          <a:bodyPr wrap="square" lIns="0" tIns="0" rIns="0" bIns="0" rtlCol="0" anchor="t">
            <a:normAutofit fontScale="25000" lnSpcReduction="20000"/>
          </a:bodyPr>
          <a:lstStyle/>
          <a:p>
            <a:r>
              <a:rPr lang="en-GB" sz="7600" b="0" i="0" u="none" strike="noStrike">
                <a:solidFill>
                  <a:schemeClr val="bg1"/>
                </a:solidFill>
                <a:effectLst/>
                <a:latin typeface="Calibri"/>
                <a:ea typeface="Calibri"/>
                <a:cs typeface="Calibri"/>
              </a:rPr>
              <a:t>Berlo, D.K. (1960). </a:t>
            </a:r>
            <a:r>
              <a:rPr lang="en-GB" sz="7600" b="0" i="1" u="none" strike="noStrike">
                <a:solidFill>
                  <a:schemeClr val="bg1"/>
                </a:solidFill>
                <a:effectLst/>
                <a:latin typeface="Calibri"/>
                <a:ea typeface="Calibri"/>
                <a:cs typeface="Calibri"/>
              </a:rPr>
              <a:t>The process of communication : an introduction to theory and practice</a:t>
            </a:r>
            <a:r>
              <a:rPr lang="en-GB" sz="7600" b="0" i="0" u="none" strike="noStrike">
                <a:solidFill>
                  <a:schemeClr val="bg1"/>
                </a:solidFill>
                <a:effectLst/>
                <a:latin typeface="Calibri"/>
                <a:ea typeface="Calibri"/>
                <a:cs typeface="Calibri"/>
              </a:rPr>
              <a:t>. New York: Holt, Rinehart And Winston</a:t>
            </a:r>
            <a:endParaRPr lang="en-GB" sz="7600" b="0" i="0" u="none" strike="noStrike" dirty="0">
              <a:solidFill>
                <a:schemeClr val="bg1"/>
              </a:solidFill>
              <a:effectLst/>
              <a:latin typeface="Calibri"/>
              <a:ea typeface="Calibri"/>
              <a:cs typeface="Calibri"/>
            </a:endParaRPr>
          </a:p>
          <a:p>
            <a:endParaRPr lang="en-GB" sz="7600" dirty="0">
              <a:solidFill>
                <a:schemeClr val="bg1"/>
              </a:solidFill>
              <a:latin typeface="Calibri"/>
              <a:ea typeface="Calibri"/>
              <a:cs typeface="Calibri"/>
            </a:endParaRPr>
          </a:p>
          <a:p>
            <a:r>
              <a:rPr lang="en-GB" sz="7600" dirty="0">
                <a:solidFill>
                  <a:schemeClr val="bg1"/>
                </a:solidFill>
                <a:latin typeface="Calibri"/>
                <a:ea typeface="Calibri"/>
                <a:cs typeface="Calibri"/>
              </a:rPr>
              <a:t>Mustafa SIMSEK(2024).Man using Angle Grinder. Free professional photo.{online} </a:t>
            </a:r>
            <a:r>
              <a:rPr lang="en-GB" sz="7600" dirty="0" err="1">
                <a:solidFill>
                  <a:schemeClr val="bg1"/>
                </a:solidFill>
                <a:latin typeface="Calibri"/>
                <a:ea typeface="Calibri"/>
                <a:cs typeface="Calibri"/>
              </a:rPr>
              <a:t>Pexels</a:t>
            </a:r>
            <a:r>
              <a:rPr lang="en-GB" sz="7600" dirty="0">
                <a:solidFill>
                  <a:schemeClr val="bg1"/>
                </a:solidFill>
                <a:latin typeface="Calibri"/>
                <a:ea typeface="Calibri"/>
                <a:cs typeface="Calibri"/>
              </a:rPr>
              <a:t>. </a:t>
            </a:r>
            <a:r>
              <a:rPr lang="en-GB" sz="7600" dirty="0" err="1">
                <a:solidFill>
                  <a:schemeClr val="bg1"/>
                </a:solidFill>
                <a:latin typeface="Calibri"/>
                <a:ea typeface="Calibri"/>
                <a:cs typeface="Calibri"/>
              </a:rPr>
              <a:t>Avaliabe</a:t>
            </a:r>
            <a:r>
              <a:rPr lang="en-GB" sz="7600" dirty="0">
                <a:solidFill>
                  <a:schemeClr val="bg1"/>
                </a:solidFill>
                <a:latin typeface="Calibri"/>
                <a:ea typeface="Calibri"/>
                <a:cs typeface="Calibri"/>
              </a:rPr>
              <a:t> </a:t>
            </a:r>
            <a:r>
              <a:rPr lang="en-GB" sz="7600" dirty="0" err="1">
                <a:solidFill>
                  <a:schemeClr val="bg1"/>
                </a:solidFill>
                <a:latin typeface="Calibri"/>
                <a:ea typeface="Calibri"/>
                <a:cs typeface="Calibri"/>
              </a:rPr>
              <a:t>at:https</a:t>
            </a:r>
            <a:r>
              <a:rPr lang="en-GB" sz="7600" dirty="0">
                <a:solidFill>
                  <a:schemeClr val="bg1"/>
                </a:solidFill>
                <a:latin typeface="Calibri"/>
                <a:ea typeface="Calibri"/>
                <a:cs typeface="Calibri"/>
              </a:rPr>
              <a:t>://www.pexels.com/pt-br/foto/homem-trabalhanado-armazem-deposito-22735543/[Accessed 4 Aug.2026}</a:t>
            </a:r>
            <a:endParaRPr lang="en-GB" sz="7600" b="0" i="0" u="none" strike="noStrike">
              <a:solidFill>
                <a:schemeClr val="bg1"/>
              </a:solidFill>
              <a:effectLst/>
              <a:latin typeface="Calibri" panose="020F0502020204030204" pitchFamily="34" charset="0"/>
              <a:ea typeface="Calibri"/>
              <a:cs typeface="Calibri"/>
            </a:endParaRPr>
          </a:p>
          <a:p>
            <a:endParaRPr lang="en-GB" sz="7600" b="0" i="0"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p>
            <a:r>
              <a:rPr lang="en-GB" sz="7600" b="0" i="0" u="none" strike="noStrike">
                <a:solidFill>
                  <a:schemeClr val="bg1"/>
                </a:solidFill>
                <a:effectLst/>
                <a:latin typeface="Calibri"/>
                <a:ea typeface="Calibri"/>
                <a:cs typeface="Calibri"/>
              </a:rPr>
              <a:t>Schramm, W. (1961). </a:t>
            </a:r>
            <a:r>
              <a:rPr lang="en-GB" sz="7600" b="0" i="1" u="none" strike="noStrike">
                <a:solidFill>
                  <a:schemeClr val="bg1"/>
                </a:solidFill>
                <a:effectLst/>
                <a:latin typeface="Calibri"/>
                <a:ea typeface="Calibri"/>
                <a:cs typeface="Calibri"/>
              </a:rPr>
              <a:t>The Process and Effects of Mass Communication</a:t>
            </a:r>
            <a:r>
              <a:rPr lang="en-GB" sz="7600" b="0" i="0" u="none" strike="noStrike">
                <a:solidFill>
                  <a:schemeClr val="bg1"/>
                </a:solidFill>
                <a:effectLst/>
                <a:latin typeface="Calibri"/>
                <a:ea typeface="Calibri"/>
                <a:cs typeface="Calibri"/>
              </a:rPr>
              <a:t>.</a:t>
            </a:r>
            <a:endParaRPr lang="en-GB" sz="7600" b="0" i="0" u="none" strike="noStrike" dirty="0">
              <a:solidFill>
                <a:schemeClr val="bg1"/>
              </a:solidFill>
              <a:effectLst/>
              <a:latin typeface="Calibri"/>
              <a:ea typeface="Calibri"/>
              <a:cs typeface="Calibri"/>
            </a:endParaRPr>
          </a:p>
          <a:p>
            <a:endParaRPr lang="en-GB" sz="7600" b="0" i="0" u="none" strike="noStrike" dirty="0">
              <a:solidFill>
                <a:schemeClr val="bg1"/>
              </a:solidFill>
              <a:effectLst/>
              <a:latin typeface="Calibri" panose="020F0502020204030204" pitchFamily="34" charset="0"/>
              <a:ea typeface="Calibri"/>
              <a:cs typeface="Calibri"/>
            </a:endParaRPr>
          </a:p>
          <a:p>
            <a:r>
              <a:rPr lang="en-GB" sz="7600" b="0" i="0" u="none" strike="noStrike">
                <a:solidFill>
                  <a:schemeClr val="bg1"/>
                </a:solidFill>
                <a:effectLst/>
                <a:latin typeface="Calibri"/>
                <a:ea typeface="Calibri"/>
                <a:cs typeface="Calibri"/>
              </a:rPr>
              <a:t>Shannon, C.E. and Weaver, W. (1949). </a:t>
            </a:r>
            <a:r>
              <a:rPr lang="en-GB" sz="7600" b="0" i="1" u="none" strike="noStrike">
                <a:solidFill>
                  <a:schemeClr val="bg1"/>
                </a:solidFill>
                <a:effectLst/>
                <a:latin typeface="Calibri"/>
                <a:ea typeface="Calibri"/>
                <a:cs typeface="Calibri"/>
              </a:rPr>
              <a:t>The Mathematical Theory of Communication</a:t>
            </a:r>
            <a:r>
              <a:rPr lang="en-GB" sz="7600" b="0" i="0" u="none" strike="noStrike">
                <a:solidFill>
                  <a:schemeClr val="bg1"/>
                </a:solidFill>
                <a:effectLst/>
                <a:latin typeface="Calibri"/>
                <a:ea typeface="Calibri"/>
                <a:cs typeface="Calibri"/>
              </a:rPr>
              <a:t>. [online] Urbana: University Of Illinois Press. Available at: </a:t>
            </a:r>
            <a:r>
              <a:rPr lang="en-GB" sz="7600" b="0" i="0" u="none" strike="noStrike" dirty="0">
                <a:solidFill>
                  <a:schemeClr val="bg1"/>
                </a:solidFill>
                <a:effectLst/>
                <a:latin typeface="Calibri"/>
                <a:ea typeface="Calibri"/>
                <a:cs typeface="Calibri"/>
              </a:rPr>
              <a:t>https://pure.mpg.de/rest/items/item_2383164_3/component/file_2383163/</a:t>
            </a:r>
            <a:r>
              <a:rPr lang="en-GB" sz="7600" dirty="0">
                <a:solidFill>
                  <a:schemeClr val="bg1"/>
                </a:solidFill>
                <a:latin typeface="Calibri"/>
                <a:ea typeface="Calibri"/>
                <a:cs typeface="Calibri"/>
              </a:rPr>
              <a:t>content.</a:t>
            </a:r>
            <a:endParaRPr lang="en-GB" sz="7600" b="0" i="0" u="none" strike="noStrike" dirty="0">
              <a:solidFill>
                <a:schemeClr val="bg1"/>
              </a:solidFill>
              <a:effectLst/>
              <a:latin typeface="Calibri"/>
              <a:ea typeface="Calibri"/>
              <a:cs typeface="Calibri"/>
            </a:endParaRPr>
          </a:p>
          <a:p>
            <a:endParaRPr lang="en-GB" sz="7600" b="0" i="0" u="none" strike="noStrike">
              <a:solidFill>
                <a:schemeClr val="accent6">
                  <a:lumMod val="40000"/>
                  <a:lumOff val="60000"/>
                </a:schemeClr>
              </a:solidFill>
              <a:effectLst/>
              <a:latin typeface="Calibri" panose="020F0502020204030204" pitchFamily="34" charset="0"/>
            </a:endParaRPr>
          </a:p>
          <a:p>
            <a:endParaRPr lang="en-GB" sz="1000" b="0" i="0" u="none" strike="noStrike">
              <a:solidFill>
                <a:schemeClr val="accent6">
                  <a:lumMod val="40000"/>
                  <a:lumOff val="60000"/>
                </a:schemeClr>
              </a:solidFill>
              <a:effectLst/>
              <a:latin typeface="Calibri" panose="020F0502020204030204" pitchFamily="34" charset="0"/>
            </a:endParaRPr>
          </a:p>
        </p:txBody>
      </p:sp>
    </p:spTree>
    <p:extLst>
      <p:ext uri="{BB962C8B-B14F-4D97-AF65-F5344CB8AC3E}">
        <p14:creationId xmlns:p14="http://schemas.microsoft.com/office/powerpoint/2010/main" val="2823963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D4C926B-00A9-1FE7-2C03-4D3E851D81BB}"/>
              </a:ext>
            </a:extLst>
          </p:cNvPr>
          <p:cNvSpPr txBox="1"/>
          <p:nvPr/>
        </p:nvSpPr>
        <p:spPr>
          <a:xfrm>
            <a:off x="3139807" y="118982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u</a:t>
            </a:r>
            <a:endParaRPr lang="en-US"/>
          </a:p>
        </p:txBody>
      </p:sp>
      <p:sp>
        <p:nvSpPr>
          <p:cNvPr id="22" name="TextBox 21">
            <a:extLst>
              <a:ext uri="{FF2B5EF4-FFF2-40B4-BE49-F238E27FC236}">
                <a16:creationId xmlns:a16="http://schemas.microsoft.com/office/drawing/2014/main" id="{261B908F-4CDC-667B-8A90-936B6D69DA12}"/>
              </a:ext>
            </a:extLst>
          </p:cNvPr>
          <p:cNvSpPr txBox="1"/>
          <p:nvPr/>
        </p:nvSpPr>
        <p:spPr>
          <a:xfrm>
            <a:off x="275065" y="91575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Calibri"/>
                <a:cs typeface="Calibri"/>
              </a:rPr>
              <a:t>s</a:t>
            </a:r>
            <a:endParaRPr lang="en-US"/>
          </a:p>
        </p:txBody>
      </p:sp>
      <p:sp>
        <p:nvSpPr>
          <p:cNvPr id="3" name="TextBox 2">
            <a:extLst>
              <a:ext uri="{FF2B5EF4-FFF2-40B4-BE49-F238E27FC236}">
                <a16:creationId xmlns:a16="http://schemas.microsoft.com/office/drawing/2014/main" id="{F95A5B47-4563-E202-0C3B-28AF3633680F}"/>
              </a:ext>
            </a:extLst>
          </p:cNvPr>
          <p:cNvSpPr txBox="1"/>
          <p:nvPr/>
        </p:nvSpPr>
        <p:spPr>
          <a:xfrm>
            <a:off x="89485" y="114118"/>
            <a:ext cx="8673860" cy="4247317"/>
          </a:xfrm>
          <a:prstGeom prst="rect">
            <a:avLst/>
          </a:prstGeom>
        </p:spPr>
        <p:style>
          <a:lnRef idx="1">
            <a:schemeClr val="dk1"/>
          </a:lnRef>
          <a:fillRef idx="3">
            <a:schemeClr val="dk1"/>
          </a:fillRef>
          <a:effectRef idx="2">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Shvets, A. (2020). Men in Factory Making Dough. [online] </a:t>
            </a:r>
            <a:r>
              <a:rPr lang="en-US" dirty="0" err="1"/>
              <a:t>Pexels</a:t>
            </a:r>
            <a:r>
              <a:rPr lang="en-US" dirty="0"/>
              <a:t>. Available at: https://www.pexels.com/photo/men-infactory-making-dough-5953804/ [Accessed 4 Aug. 2026].</a:t>
            </a:r>
          </a:p>
          <a:p>
            <a:endParaRPr lang="en-US" dirty="0"/>
          </a:p>
          <a:p>
            <a:r>
              <a:rPr lang="en-US" dirty="0"/>
              <a:t> </a:t>
            </a:r>
            <a:r>
              <a:rPr lang="en-US" dirty="0" err="1"/>
              <a:t>igrafic</a:t>
            </a:r>
            <a:r>
              <a:rPr lang="en-US" dirty="0"/>
              <a:t> (2025). Foods | </a:t>
            </a:r>
            <a:r>
              <a:rPr lang="en-US" dirty="0" err="1"/>
              <a:t>Klimabefuktning</a:t>
            </a:r>
            <a:r>
              <a:rPr lang="en-US" dirty="0"/>
              <a:t> AS. [online] </a:t>
            </a:r>
            <a:r>
              <a:rPr lang="en-US" dirty="0" err="1"/>
              <a:t>Klimabefuktning</a:t>
            </a:r>
            <a:r>
              <a:rPr lang="en-US" dirty="0"/>
              <a:t> AS. Available at: https://klimabefuktning.com/foods [Accessed 4 Aug. 2026]. XIA, J. (2021). Prohibition Signs on Wall · Free Stock Photo. [online] </a:t>
            </a:r>
            <a:r>
              <a:rPr lang="en-US" dirty="0" err="1"/>
              <a:t>Pexels</a:t>
            </a:r>
            <a:r>
              <a:rPr lang="en-US" dirty="0"/>
              <a:t>. Available at: https://www.pexels.com/photo/prohibitionsigns-on-wall-8920674/ [Accessed 4 Aug. 2026].</a:t>
            </a:r>
          </a:p>
          <a:p>
            <a:endParaRPr lang="en-US" dirty="0"/>
          </a:p>
          <a:p>
            <a:r>
              <a:rPr lang="en-US" dirty="0"/>
              <a:t> K, M. (2022). Woman Leader and Man Working Together on Laptop in Office · Free Stock Photo. [online] </a:t>
            </a:r>
            <a:r>
              <a:rPr lang="en-US" dirty="0" err="1"/>
              <a:t>Pexels</a:t>
            </a:r>
            <a:r>
              <a:rPr lang="en-US" dirty="0"/>
              <a:t>. Available at: https://www.pexels.com/photo/womanleader-and-man-working-together-on-laptopin-office-12903276/ [Accessed 4 Aug. 2026]. Shvets, A. (2020). Man Working in Kitchen · Free Stock Photo. [online] </a:t>
            </a:r>
            <a:r>
              <a:rPr lang="en-US" dirty="0" err="1"/>
              <a:t>Pexels</a:t>
            </a:r>
            <a:r>
              <a:rPr lang="en-US" dirty="0"/>
              <a:t>. Available at: https://www.pexels.com/photo/manworking-in-kitchen-5953790/ [Accessed 4 Aug.2026</a:t>
            </a:r>
            <a:endParaRPr lang="en-US" dirty="0">
              <a:ea typeface="Calibri"/>
              <a:cs typeface="Calibri"/>
            </a:endParaRPr>
          </a:p>
        </p:txBody>
      </p:sp>
    </p:spTree>
    <p:extLst>
      <p:ext uri="{BB962C8B-B14F-4D97-AF65-F5344CB8AC3E}">
        <p14:creationId xmlns:p14="http://schemas.microsoft.com/office/powerpoint/2010/main" val="214991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15</Slides>
  <Notes>10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revision>325</cp:revision>
  <dcterms:created xsi:type="dcterms:W3CDTF">2026-07-05T00:22:51Z</dcterms:created>
  <dcterms:modified xsi:type="dcterms:W3CDTF">2026-08-09T17:15:38Z</dcterms:modified>
</cp:coreProperties>
</file>