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8" r:id="rId3"/>
    <p:sldId id="276" r:id="rId4"/>
    <p:sldId id="259" r:id="rId5"/>
    <p:sldId id="277" r:id="rId6"/>
    <p:sldId id="260" r:id="rId7"/>
    <p:sldId id="279" r:id="rId8"/>
    <p:sldId id="261" r:id="rId9"/>
    <p:sldId id="264" r:id="rId10"/>
    <p:sldId id="265" r:id="rId11"/>
    <p:sldId id="280" r:id="rId12"/>
    <p:sldId id="266" r:id="rId13"/>
    <p:sldId id="281" r:id="rId14"/>
    <p:sldId id="267" r:id="rId15"/>
    <p:sldId id="282" r:id="rId16"/>
    <p:sldId id="283" r:id="rId17"/>
    <p:sldId id="284" r:id="rId18"/>
    <p:sldId id="268" r:id="rId19"/>
    <p:sldId id="269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92" r:id="rId28"/>
    <p:sldId id="293" r:id="rId29"/>
    <p:sldId id="294" r:id="rId30"/>
    <p:sldId id="295" r:id="rId31"/>
    <p:sldId id="296" r:id="rId32"/>
    <p:sldId id="297" r:id="rId33"/>
    <p:sldId id="270" r:id="rId34"/>
    <p:sldId id="271" r:id="rId35"/>
    <p:sldId id="272" r:id="rId36"/>
    <p:sldId id="273" r:id="rId37"/>
    <p:sldId id="274" r:id="rId38"/>
    <p:sldId id="275" r:id="rId39"/>
    <p:sldId id="29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63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57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84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038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326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95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960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61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124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860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53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92E5D-F0FA-4F6D-B8C3-B9AA6DB54807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4975A-3BFE-45CF-86F1-BF3E66D010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22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/2001/nov/21/transport.publicservice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hyperlink" Target="20171022%20Economic%20Benifit%20Heathrow%20terminal%205%204504.final.report.pdf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ost" TargetMode="External"/><Relationship Id="rId2" Type="http://schemas.openxmlformats.org/officeDocument/2006/relationships/hyperlink" Target="http://en.wikipedia.org/wiki/Economi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Debt" TargetMode="External"/><Relationship Id="rId5" Type="http://schemas.openxmlformats.org/officeDocument/2006/relationships/hyperlink" Target="http://en.wikipedia.org/wiki/Hospital" TargetMode="External"/><Relationship Id="rId4" Type="http://schemas.openxmlformats.org/officeDocument/2006/relationships/hyperlink" Target="http://en.wikipedia.org/wiki/City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ost%E2%80%93benefit_analysis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19570653" TargetMode="External"/><Relationship Id="rId2" Type="http://schemas.openxmlformats.org/officeDocument/2006/relationships/hyperlink" Target="http://www.bbc.co.uk/news/uk-20176851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4E536CA-1E49-4FF2-BFB5-F9692B78B9EF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Environmental Impact Assessment: Cost Benefit Analysis</a:t>
            </a:r>
            <a:r>
              <a:rPr lang="en-GB" altLang="en-US" sz="40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02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D7D4F9-5D0C-4799-8A56-9CE2065D9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418" y="3162299"/>
            <a:ext cx="10257182" cy="21120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8A705B-EDC6-4418-A750-F95A622EDB6D}"/>
              </a:ext>
            </a:extLst>
          </p:cNvPr>
          <p:cNvSpPr txBox="1"/>
          <p:nvPr/>
        </p:nvSpPr>
        <p:spPr>
          <a:xfrm>
            <a:off x="1152939" y="887896"/>
            <a:ext cx="97801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Environmental Impact </a:t>
            </a:r>
          </a:p>
        </p:txBody>
      </p:sp>
    </p:spTree>
    <p:extLst>
      <p:ext uri="{BB962C8B-B14F-4D97-AF65-F5344CB8AC3E}">
        <p14:creationId xmlns:p14="http://schemas.microsoft.com/office/powerpoint/2010/main" val="4103354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7D95B7-05FB-4F03-BE91-23943BD04B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" y="560439"/>
            <a:ext cx="10325100" cy="558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669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B44825F-1A70-4BA4-A69B-C001380DDCBF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Environmental Impact Assessment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	Economic tools to cope with the environmental consequences of </a:t>
            </a:r>
            <a:r>
              <a:rPr lang="en-GB" altLang="en-US" i="1"/>
              <a:t>past</a:t>
            </a:r>
            <a:r>
              <a:rPr lang="en-GB" altLang="en-US"/>
              <a:t> decisions:</a:t>
            </a:r>
          </a:p>
          <a:p>
            <a:pPr eaLnBrk="1" hangingPunct="1"/>
            <a:r>
              <a:rPr lang="en-GB" altLang="en-US"/>
              <a:t>economic instruments such as taxes and trading</a:t>
            </a:r>
          </a:p>
          <a:p>
            <a:pPr eaLnBrk="1" hangingPunct="1"/>
            <a:r>
              <a:rPr lang="en-GB" altLang="en-US"/>
              <a:t>pollution standards</a:t>
            </a:r>
          </a:p>
        </p:txBody>
      </p:sp>
    </p:spTree>
    <p:extLst>
      <p:ext uri="{BB962C8B-B14F-4D97-AF65-F5344CB8AC3E}">
        <p14:creationId xmlns:p14="http://schemas.microsoft.com/office/powerpoint/2010/main" val="3216971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61CDDF-EEF0-4569-A66A-CA0A4FE487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270" y="516194"/>
            <a:ext cx="9940053" cy="545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274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6BF4E70-442C-454C-9584-906C3F4009FF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Environmental Impact Assessment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/>
              <a:t>	For </a:t>
            </a:r>
            <a:r>
              <a:rPr lang="en-GB" altLang="en-US" sz="2400" b="1" i="1"/>
              <a:t>future</a:t>
            </a:r>
            <a:r>
              <a:rPr lang="en-GB" altLang="en-US" sz="2400" b="1"/>
              <a:t> decisions, other techniques can be used:</a:t>
            </a: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One of the most important </a:t>
            </a:r>
            <a:r>
              <a:rPr lang="en-GB" altLang="en-US" sz="2400" i="1"/>
              <a:t>environmental impact assessment</a:t>
            </a: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EIAs are required for large new projects in many countries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The main economics technique for EIA is </a:t>
            </a:r>
            <a:r>
              <a:rPr lang="en-GB" altLang="en-US" sz="2400" i="1"/>
              <a:t>cost-benefit analysis</a:t>
            </a: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Cost-benefit analysis aims to look at economic and environmental aspects together in an integrated way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This way, we can try to prevent environmental damage</a:t>
            </a:r>
          </a:p>
        </p:txBody>
      </p:sp>
    </p:spTree>
    <p:extLst>
      <p:ext uri="{BB962C8B-B14F-4D97-AF65-F5344CB8AC3E}">
        <p14:creationId xmlns:p14="http://schemas.microsoft.com/office/powerpoint/2010/main" val="255853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CE9B46-F215-454B-80FB-7DC047F73D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26" y="796413"/>
            <a:ext cx="10589342" cy="424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401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27DA736-5350-49EC-BDAB-1853248085AC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Cost Benefit Analysis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/>
              <a:t>Principles</a:t>
            </a: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The principles of cost-benefit analysis (CBA) are simple: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It is an economic technique for project appraisal, widely used in business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It can, if required, include wider social/environmental impacts as well as ‘private’ economic costs and benefits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It can also take account of the economics of time – also known as </a:t>
            </a:r>
            <a:r>
              <a:rPr lang="en-GB" altLang="en-US" sz="2400" i="1"/>
              <a:t>discounting</a:t>
            </a:r>
            <a:r>
              <a:rPr lang="en-GB" altLang="en-US" sz="2400"/>
              <a:t>. This is particularly important when looking at environmental impacts.</a:t>
            </a:r>
          </a:p>
        </p:txBody>
      </p:sp>
    </p:spTree>
    <p:extLst>
      <p:ext uri="{BB962C8B-B14F-4D97-AF65-F5344CB8AC3E}">
        <p14:creationId xmlns:p14="http://schemas.microsoft.com/office/powerpoint/2010/main" val="4244679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44FD093-275C-4A4C-8B86-DC7733652013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Issues</a:t>
            </a:r>
            <a:endParaRPr lang="en-GB" altLang="en-US"/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There are several objections to the use of CBA for environmental impact assessment: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The CBA may not cover everyone affected (i.e. all third parties)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Costs and benefits mean different things to different income groups - benefits to the poor are usually worth more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It is not certain that all categories of costs and benefits can be compared directly in this way - similar problems to environmental valuation.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Despite these problems, economists argue that CBA is better than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other ways of including the environment in project appraisal.</a:t>
            </a:r>
          </a:p>
        </p:txBody>
      </p:sp>
    </p:spTree>
    <p:extLst>
      <p:ext uri="{BB962C8B-B14F-4D97-AF65-F5344CB8AC3E}">
        <p14:creationId xmlns:p14="http://schemas.microsoft.com/office/powerpoint/2010/main" val="166192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CC38050-0F70-465B-AA43-F36E6F0B7846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Case Study:Transport Strategy</a:t>
            </a:r>
            <a:r>
              <a:rPr lang="en-GB" altLang="en-US" sz="4000"/>
              <a:t> 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b="1"/>
              <a:t>Heathrow Terminal 5</a:t>
            </a: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A topical example of a major project with both private and wider (social and environmental) costs and benefits.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The planning enquiry reported yesterday after 5 years.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It showed many examples of environmental impact - noise, air quality, rivers etc. - but concluded that these were not enough to refuse planning permission.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‘The Secretary of State … is satisfied that those applications or orders are not likely to have significant effects on the environment whether viewed in isolation or as part of the overall Terminal 5 project.’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Decision letter from Steve Byers, Transport Secretary (20th Nov 2001)</a:t>
            </a:r>
          </a:p>
        </p:txBody>
      </p:sp>
    </p:spTree>
    <p:extLst>
      <p:ext uri="{BB962C8B-B14F-4D97-AF65-F5344CB8AC3E}">
        <p14:creationId xmlns:p14="http://schemas.microsoft.com/office/powerpoint/2010/main" val="3449347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8C7120-2A02-41DE-8958-6A8198968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632" y="339214"/>
            <a:ext cx="9896167" cy="51805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5EB2B5-F4B0-4BE2-8175-35DFCC49BEE9}"/>
              </a:ext>
            </a:extLst>
          </p:cNvPr>
          <p:cNvSpPr txBox="1"/>
          <p:nvPr/>
        </p:nvSpPr>
        <p:spPr>
          <a:xfrm>
            <a:off x="1430594" y="5707626"/>
            <a:ext cx="9542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https://www.theguardian.com/uk/2001/nov/21/transport.publicservices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633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11F185E-292E-48D6-B5F3-9C9546AF0020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Heathrow Terminal 5</a:t>
            </a:r>
            <a:br>
              <a:rPr lang="en-GB" altLang="en-US" sz="4000" b="1"/>
            </a:br>
            <a:r>
              <a:rPr lang="en-GB" altLang="en-US" sz="4000" b="1"/>
              <a:t>The Arguments</a:t>
            </a:r>
            <a:r>
              <a:rPr lang="en-GB" altLang="en-US" sz="4000"/>
              <a:t> 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00" b="1"/>
              <a:t>	FOR (BAA)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Growth: </a:t>
            </a:r>
            <a:r>
              <a:rPr lang="en-GB" altLang="en-US" sz="2000"/>
              <a:t>Demand for air travel in south-east England is forecast to double in the next 20 years, making expansion vital.</a:t>
            </a:r>
            <a:endParaRPr lang="en-GB" altLang="en-US" sz="2000" b="1"/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The economy:</a:t>
            </a:r>
            <a:r>
              <a:rPr lang="en-GB" altLang="en-US" sz="2000"/>
              <a:t> The UK will lose airlines and investment to European rivals if it does not meet demand. The benefits of a world-beating industry would be diminished.</a:t>
            </a:r>
            <a:endParaRPr lang="en-GB" altLang="en-US" sz="2000" b="1"/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Jobs:</a:t>
            </a:r>
            <a:r>
              <a:rPr lang="en-GB" altLang="en-US" sz="2000"/>
              <a:t> The project will create or safeguard 16,500 jobs, as well as creating 6,000 construction jobs during the building phase.</a:t>
            </a:r>
            <a:endParaRPr lang="en-GB" altLang="en-US" sz="2000" b="1"/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Transport:: </a:t>
            </a:r>
            <a:r>
              <a:rPr lang="en-GB" altLang="en-US" sz="2000"/>
              <a:t>The terminal will be the centre of a world-class transport interchange, with new Tube and rail links. Car traffic would rise only slightly.</a:t>
            </a:r>
            <a:endParaRPr lang="en-GB" altLang="en-US" sz="2000" b="1"/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Environment:</a:t>
            </a:r>
            <a:r>
              <a:rPr lang="en-GB" altLang="en-US" sz="2000"/>
              <a:t> The site is currently a disused sludge works, and any displaced wildlife and plant life will be carefully relocated.</a:t>
            </a:r>
            <a:endParaRPr lang="en-GB" altLang="en-US" sz="2000" b="1"/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Noise and night flights:</a:t>
            </a:r>
            <a:r>
              <a:rPr lang="en-GB" altLang="en-US" sz="2000"/>
              <a:t> BAA promise no increase in overall noise levels or in night flying. The number of flights would rise only 8%. </a:t>
            </a:r>
          </a:p>
        </p:txBody>
      </p:sp>
    </p:spTree>
    <p:extLst>
      <p:ext uri="{BB962C8B-B14F-4D97-AF65-F5344CB8AC3E}">
        <p14:creationId xmlns:p14="http://schemas.microsoft.com/office/powerpoint/2010/main" val="1114738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EF0245-38E2-4013-82C2-07782AE43B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55" y="589935"/>
            <a:ext cx="10899058" cy="5191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062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2117D4C-5329-4645-ADE4-BAD91FE91E12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Heathrow Terminal 5</a:t>
            </a:r>
            <a:br>
              <a:rPr lang="en-GB" altLang="en-US" sz="4000" b="1"/>
            </a:br>
            <a:r>
              <a:rPr lang="en-GB" altLang="en-US" sz="4000" b="1"/>
              <a:t>The Arguments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800" b="1"/>
              <a:t>	AGAINST (Friends of the Earth)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b="1"/>
              <a:t>Growth:</a:t>
            </a:r>
            <a:r>
              <a:rPr lang="en-GB" altLang="en-US" sz="1800"/>
              <a:t> BAA forecasts are misleading and will lead to uncontrolled expansion, rather than targeting better solutions such as using space at other airports.</a:t>
            </a:r>
            <a:endParaRPr lang="en-GB" altLang="en-US" sz="1800" b="1"/>
          </a:p>
          <a:p>
            <a:pPr eaLnBrk="1" hangingPunct="1">
              <a:lnSpc>
                <a:spcPct val="80000"/>
              </a:lnSpc>
            </a:pPr>
            <a:r>
              <a:rPr lang="en-GB" altLang="en-US" sz="1800" b="1"/>
              <a:t>The economy:</a:t>
            </a:r>
            <a:r>
              <a:rPr lang="en-GB" altLang="en-US" sz="1800"/>
              <a:t> Heathrow already has the biggest capacity in Europe, and ambitions to extend its lead are merely "commercial prestige".</a:t>
            </a:r>
            <a:endParaRPr lang="en-GB" altLang="en-US" sz="1800" b="1"/>
          </a:p>
          <a:p>
            <a:pPr eaLnBrk="1" hangingPunct="1">
              <a:lnSpc>
                <a:spcPct val="80000"/>
              </a:lnSpc>
            </a:pPr>
            <a:r>
              <a:rPr lang="en-GB" altLang="en-US" sz="1800" b="1"/>
              <a:t>Jobs:</a:t>
            </a:r>
            <a:r>
              <a:rPr lang="en-GB" altLang="en-US" sz="1800"/>
              <a:t> Only 6,000 jobs will be created - a tiny fraction of all the new jobs in the South East. Local studies say jobs will increase even without a fifth terminal.</a:t>
            </a:r>
            <a:endParaRPr lang="en-GB" altLang="en-US" sz="1800" b="1"/>
          </a:p>
          <a:p>
            <a:pPr eaLnBrk="1" hangingPunct="1">
              <a:lnSpc>
                <a:spcPct val="80000"/>
              </a:lnSpc>
            </a:pPr>
            <a:r>
              <a:rPr lang="en-GB" altLang="en-US" sz="1800" b="1"/>
              <a:t>Transport:</a:t>
            </a:r>
            <a:r>
              <a:rPr lang="en-GB" altLang="en-US" sz="1800"/>
              <a:t> There will be a significant increase in road-widening and car parks to cater for the tens of thousands of extra car journeys to the airport every year.</a:t>
            </a:r>
            <a:endParaRPr lang="en-GB" altLang="en-US" sz="1800" b="1"/>
          </a:p>
          <a:p>
            <a:pPr eaLnBrk="1" hangingPunct="1">
              <a:lnSpc>
                <a:spcPct val="80000"/>
              </a:lnSpc>
            </a:pPr>
            <a:r>
              <a:rPr lang="en-GB" altLang="en-US" sz="1800" b="1"/>
              <a:t>Environment:</a:t>
            </a:r>
            <a:r>
              <a:rPr lang="en-GB" altLang="en-US" sz="1800"/>
              <a:t> Air pollution will increase significantly, and hundreds of acres of wildlife and Green Belt land will be lost forever.</a:t>
            </a:r>
            <a:endParaRPr lang="en-GB" altLang="en-US" sz="1800" b="1"/>
          </a:p>
          <a:p>
            <a:pPr eaLnBrk="1" hangingPunct="1">
              <a:lnSpc>
                <a:spcPct val="80000"/>
              </a:lnSpc>
            </a:pPr>
            <a:r>
              <a:rPr lang="en-GB" altLang="en-US" sz="1800" b="1"/>
              <a:t>Noise and night flights:</a:t>
            </a:r>
            <a:r>
              <a:rPr lang="en-GB" altLang="en-US" sz="1800"/>
              <a:t> More flights will mean more noise under the flight paths, and the pressure for controversial night flights and a third runway will increase.</a:t>
            </a:r>
            <a:endParaRPr lang="en-GB" altLang="en-US" sz="18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800" b="1"/>
              <a:t>	Sources: </a:t>
            </a:r>
            <a:r>
              <a:rPr lang="en-GB" altLang="en-US" sz="1800"/>
              <a:t>BAA, FOE,</a:t>
            </a:r>
            <a:r>
              <a:rPr lang="en-GB" altLang="en-US" sz="1800" b="1"/>
              <a:t> </a:t>
            </a:r>
            <a:r>
              <a:rPr lang="en-GB" altLang="en-US" sz="1800"/>
              <a:t>BBC News Online</a:t>
            </a:r>
          </a:p>
        </p:txBody>
      </p:sp>
    </p:spTree>
    <p:extLst>
      <p:ext uri="{BB962C8B-B14F-4D97-AF65-F5344CB8AC3E}">
        <p14:creationId xmlns:p14="http://schemas.microsoft.com/office/powerpoint/2010/main" val="2447652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873A4E-1BF2-4ABB-8C4C-76DD52322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174" y="619432"/>
            <a:ext cx="10618839" cy="516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811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9454A1-EB49-42D1-9686-2585CE609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452" y="280218"/>
            <a:ext cx="10972800" cy="613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69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hlinkClick r:id="rId2" action="ppaction://hlinkfile"/>
            <a:extLst>
              <a:ext uri="{FF2B5EF4-FFF2-40B4-BE49-F238E27FC236}">
                <a16:creationId xmlns:a16="http://schemas.microsoft.com/office/drawing/2014/main" id="{AD5246D9-E86B-44D3-974C-A8D2C29FBEBB}"/>
              </a:ext>
            </a:extLst>
          </p:cNvPr>
          <p:cNvSpPr txBox="1"/>
          <p:nvPr/>
        </p:nvSpPr>
        <p:spPr>
          <a:xfrm>
            <a:off x="1424609" y="1464365"/>
            <a:ext cx="9276521" cy="596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hlinkClick r:id="rId3" action="ppaction://hlinksldjump"/>
            <a:extLst>
              <a:ext uri="{FF2B5EF4-FFF2-40B4-BE49-F238E27FC236}">
                <a16:creationId xmlns:a16="http://schemas.microsoft.com/office/drawing/2014/main" id="{0919064C-3BBE-4A5F-B6AE-8CB064C04CB3}"/>
              </a:ext>
            </a:extLst>
          </p:cNvPr>
          <p:cNvSpPr txBox="1"/>
          <p:nvPr/>
        </p:nvSpPr>
        <p:spPr>
          <a:xfrm>
            <a:off x="1311964" y="1577873"/>
            <a:ext cx="9276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highlight>
                <a:srgbClr val="00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61766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D006069-8E27-42EA-A704-9EE7CD4953CA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Opportunity Cost</a:t>
            </a:r>
            <a:endParaRPr lang="en-GB" altLang="en-US" b="1" dirty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	In </a:t>
            </a:r>
            <a:r>
              <a:rPr lang="en-US" altLang="en-US" sz="2400" dirty="0">
                <a:hlinkClick r:id="rId2" tooltip="Economics"/>
              </a:rPr>
              <a:t>economics</a:t>
            </a:r>
            <a:r>
              <a:rPr lang="en-US" altLang="en-US" sz="2400" dirty="0"/>
              <a:t>, </a:t>
            </a:r>
            <a:r>
              <a:rPr lang="en-US" altLang="en-US" sz="2400" b="1" dirty="0"/>
              <a:t>opportunity cost</a:t>
            </a:r>
            <a:r>
              <a:rPr lang="en-US" altLang="en-US" sz="2400" dirty="0"/>
              <a:t>, or </a:t>
            </a:r>
            <a:r>
              <a:rPr lang="en-US" altLang="en-US" sz="2400" b="1" dirty="0"/>
              <a:t>economic cost</a:t>
            </a:r>
            <a:r>
              <a:rPr lang="en-US" altLang="en-US" sz="2400" dirty="0"/>
              <a:t>, is </a:t>
            </a:r>
            <a:r>
              <a:rPr lang="en-US" altLang="en-US" sz="2400" i="1" dirty="0"/>
              <a:t>the </a:t>
            </a:r>
            <a:r>
              <a:rPr lang="en-US" altLang="en-US" sz="2400" i="1" dirty="0">
                <a:hlinkClick r:id="rId3" tooltip="Cost"/>
              </a:rPr>
              <a:t>cost</a:t>
            </a:r>
            <a:r>
              <a:rPr lang="en-US" altLang="en-US" sz="2400" i="1" dirty="0"/>
              <a:t> of something in terms of an opportunity forgone</a:t>
            </a:r>
            <a:r>
              <a:rPr lang="en-US" altLang="en-US" sz="2400" dirty="0"/>
              <a:t> (and the benefits that could be received from that opportunity), or </a:t>
            </a:r>
            <a:r>
              <a:rPr lang="en-US" altLang="en-US" sz="2400" i="1" dirty="0"/>
              <a:t>the most valuable forgone alternative</a:t>
            </a:r>
            <a:r>
              <a:rPr lang="en-US" altLang="en-US" sz="2400" dirty="0"/>
              <a:t> (or highest-valued option forgone), i.e. the second best alternative.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    For example, if a </a:t>
            </a:r>
            <a:r>
              <a:rPr lang="en-US" altLang="en-US" sz="2400" dirty="0">
                <a:hlinkClick r:id="rId4" tooltip="City"/>
              </a:rPr>
              <a:t>city</a:t>
            </a:r>
            <a:r>
              <a:rPr lang="en-US" altLang="en-US" sz="2400" dirty="0"/>
              <a:t> decides to build a </a:t>
            </a:r>
            <a:r>
              <a:rPr lang="en-US" altLang="en-US" sz="2400" dirty="0">
                <a:hlinkClick r:id="rId5" tooltip="Hospital"/>
              </a:rPr>
              <a:t>hospital</a:t>
            </a:r>
            <a:r>
              <a:rPr lang="en-US" altLang="en-US" sz="2400" dirty="0"/>
              <a:t> on vacant land that it owns, the opportunity cost is </a:t>
            </a:r>
            <a:r>
              <a:rPr lang="en-US" altLang="en-US" sz="2400" i="1" dirty="0"/>
              <a:t>some other thing</a:t>
            </a:r>
            <a:r>
              <a:rPr lang="en-US" altLang="en-US" sz="2400" dirty="0"/>
              <a:t> that might have been done with the land and construction funds instead.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   In building the hospital, the city has forgone the opportunity to build a sporting centre on that land, or a parking lot, or the ability to sell the land to reduce the city's </a:t>
            </a:r>
            <a:r>
              <a:rPr lang="en-US" altLang="en-US" sz="2400" dirty="0">
                <a:hlinkClick r:id="rId6" tooltip="Debt"/>
              </a:rPr>
              <a:t>debt</a:t>
            </a:r>
            <a:r>
              <a:rPr lang="en-US" altLang="en-US" sz="2400" dirty="0"/>
              <a:t>, and so on.</a:t>
            </a:r>
            <a:r>
              <a:rPr lang="en-GB" alt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5024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A69FC7F-A423-4692-9D70-18618784465E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Principles of Discounting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The technique of discounting reflects the following:</a:t>
            </a:r>
          </a:p>
          <a:p>
            <a:pPr eaLnBrk="1" hangingPunct="1"/>
            <a:r>
              <a:rPr lang="en-GB" altLang="en-US"/>
              <a:t>The value of a cost or benefit now &gt;The value of a cost or benefit in future years</a:t>
            </a:r>
          </a:p>
          <a:p>
            <a:pPr eaLnBrk="1" hangingPunct="1"/>
            <a:r>
              <a:rPr lang="en-GB" altLang="en-US"/>
              <a:t>This means that if you were offered £100 in a year’s time or £100 now, you would normally take £100 now.</a:t>
            </a:r>
          </a:p>
          <a:p>
            <a:pPr eaLnBrk="1" hangingPunct="1"/>
            <a:r>
              <a:rPr lang="en-GB" altLang="en-US"/>
              <a:t>Discounting reflects this by reducing all future costs and benefits to express them as today’s values</a:t>
            </a:r>
          </a:p>
        </p:txBody>
      </p:sp>
    </p:spTree>
    <p:extLst>
      <p:ext uri="{BB962C8B-B14F-4D97-AF65-F5344CB8AC3E}">
        <p14:creationId xmlns:p14="http://schemas.microsoft.com/office/powerpoint/2010/main" val="32502598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C099AA-9D54-4951-948F-93DB172E9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26" y="781666"/>
            <a:ext cx="10323871" cy="3576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8635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116EFA-1C3C-4AB5-8058-48C57D602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98" y="663677"/>
            <a:ext cx="10928554" cy="5324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3677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C013BB-EA08-4602-9AD7-3B890C34D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94" y="353961"/>
            <a:ext cx="10677832" cy="613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0360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C72B48-9764-4A8B-877B-1F5BF1004C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916" y="383459"/>
            <a:ext cx="10589342" cy="4837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4774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BE741D0-89BB-4AC5-938C-17132EC25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7" y="398206"/>
            <a:ext cx="10906125" cy="47643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B83489-EC18-4218-8E8D-0510F4574664}"/>
              </a:ext>
            </a:extLst>
          </p:cNvPr>
          <p:cNvSpPr txBox="1"/>
          <p:nvPr/>
        </p:nvSpPr>
        <p:spPr>
          <a:xfrm>
            <a:off x="825910" y="5501148"/>
            <a:ext cx="10618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https://en.wikipedia.org/wiki/Cost%E2%80%93benefit_analysis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720975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AF780-4BCD-401F-B626-9D7DD84BA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32735"/>
            <a:ext cx="11029950" cy="6533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1726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E0685B-027E-4E55-AAD0-8C822F8C5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25" y="206477"/>
            <a:ext cx="10953750" cy="6548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3130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F7519F-4307-45CA-992E-AD783AEDB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23" y="235974"/>
            <a:ext cx="11739716" cy="6622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679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D0172E-CEDB-4121-B620-8DDB0512A1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2" y="0"/>
            <a:ext cx="10963275" cy="362810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30AED7-4A99-42E8-AC89-E5FF0BC4D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419" y="3628102"/>
            <a:ext cx="10840218" cy="2787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3977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44D5531-4C6E-47F4-9F46-039AC82FB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961" y="235974"/>
            <a:ext cx="11577484" cy="6253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2218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2780D4-9103-433A-A370-A1BFB881D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412956"/>
            <a:ext cx="10934700" cy="5456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971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4C0B3C-B994-4B14-A234-B0110D30D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188" y="265471"/>
            <a:ext cx="10913806" cy="53257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67A854-9C57-400D-8959-8C9DC8390422}"/>
              </a:ext>
            </a:extLst>
          </p:cNvPr>
          <p:cNvSpPr txBox="1"/>
          <p:nvPr/>
        </p:nvSpPr>
        <p:spPr>
          <a:xfrm>
            <a:off x="737419" y="5899355"/>
            <a:ext cx="10884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44 individual references  cited in the web page.</a:t>
            </a:r>
          </a:p>
        </p:txBody>
      </p:sp>
    </p:spTree>
    <p:extLst>
      <p:ext uri="{BB962C8B-B14F-4D97-AF65-F5344CB8AC3E}">
        <p14:creationId xmlns:p14="http://schemas.microsoft.com/office/powerpoint/2010/main" val="23541836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54660B-00FD-440F-8769-B4825ED5D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5" y="162232"/>
            <a:ext cx="10839450" cy="57813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17194A7-EA99-4BC4-96EF-1558FC824B4C}"/>
              </a:ext>
            </a:extLst>
          </p:cNvPr>
          <p:cNvSpPr txBox="1"/>
          <p:nvPr/>
        </p:nvSpPr>
        <p:spPr>
          <a:xfrm>
            <a:off x="676275" y="6268065"/>
            <a:ext cx="10839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Just to name a few</a:t>
            </a:r>
          </a:p>
        </p:txBody>
      </p:sp>
    </p:spTree>
    <p:extLst>
      <p:ext uri="{BB962C8B-B14F-4D97-AF65-F5344CB8AC3E}">
        <p14:creationId xmlns:p14="http://schemas.microsoft.com/office/powerpoint/2010/main" val="38329325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55EBFFF-C1DF-4D9A-A986-45D4C4F1A635}" type="slidenum">
              <a:rPr lang="en-GB" altLang="en-US"/>
              <a:pPr eaLnBrk="1" hangingPunct="1"/>
              <a:t>33</a:t>
            </a:fld>
            <a:endParaRPr lang="en-GB" altLang="en-US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Choosing a Discount Rate</a:t>
            </a:r>
            <a:r>
              <a:rPr lang="en-GB" altLang="en-US"/>
              <a:t> 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Key question: How do you choose a ‘rate’ for reducing future costs and benefits 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Common answer: Look at opportunity costs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This asks what rate could we have earned money in the next best alternative use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For example, investing £100 now might earn 5% per year, and return £105 in a year’s time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Therefore, you would have to be promised at least £105 in a year’s time to forego £100 now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Looking at this another way, you are discounting £105 next year to £100 today - at an effective </a:t>
            </a:r>
            <a:r>
              <a:rPr lang="en-GB" altLang="en-US" sz="2400" i="1"/>
              <a:t>discount rate</a:t>
            </a:r>
            <a:r>
              <a:rPr lang="en-GB" altLang="en-US" sz="2400"/>
              <a:t> of 5% </a:t>
            </a:r>
          </a:p>
        </p:txBody>
      </p:sp>
    </p:spTree>
    <p:extLst>
      <p:ext uri="{BB962C8B-B14F-4D97-AF65-F5344CB8AC3E}">
        <p14:creationId xmlns:p14="http://schemas.microsoft.com/office/powerpoint/2010/main" val="4341465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178CFDC-9655-44C0-8672-07DBEDDB2251}" type="slidenum">
              <a:rPr lang="en-GB" altLang="en-US"/>
              <a:pPr eaLnBrk="1" hangingPunct="1"/>
              <a:t>34</a:t>
            </a:fld>
            <a:endParaRPr lang="en-GB" altLang="en-US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An illustration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00"/>
              <a:t>	This illustrates the minimum amount you would have to be offered in each year up to 5 years ahead to forego £100 now ...</a:t>
            </a:r>
            <a:endParaRPr lang="en-GB" altLang="en-US" sz="2000" b="1"/>
          </a:p>
          <a:p>
            <a:pPr eaLnBrk="1" hangingPunct="1">
              <a:lnSpc>
                <a:spcPct val="80000"/>
              </a:lnSpc>
            </a:pPr>
            <a:r>
              <a:rPr lang="en-GB" altLang="en-US" sz="2000" b="1"/>
              <a:t>Time when money available			Minimum amount accepted</a:t>
            </a:r>
            <a:endParaRPr lang="en-GB" altLang="en-US" sz="2000"/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Now							£100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Next year						£105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2 year’s time						£110.25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3 year’s time						£115.76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4 year’s time						£121.55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5 year’s time						£127.63	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Assumption: the next best investment grows at 5% per year. </a:t>
            </a:r>
          </a:p>
        </p:txBody>
      </p:sp>
    </p:spTree>
    <p:extLst>
      <p:ext uri="{BB962C8B-B14F-4D97-AF65-F5344CB8AC3E}">
        <p14:creationId xmlns:p14="http://schemas.microsoft.com/office/powerpoint/2010/main" val="29430849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0ADEA3A-A0D8-4A6F-8B36-566F33371A61}" type="slidenum">
              <a:rPr lang="en-GB" altLang="en-US"/>
              <a:pPr eaLnBrk="1" hangingPunct="1"/>
              <a:t>35</a:t>
            </a:fld>
            <a:endParaRPr lang="en-GB" altLang="en-US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Other Rationales for Discounting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/>
              <a:t>	</a:t>
            </a:r>
            <a:r>
              <a:rPr lang="en-GB" altLang="en-US" sz="2400"/>
              <a:t>In addition to ‘opportunity cost’, there are many other reasons to discount (i.e. to favour present costs and benefits over those in the future):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Uncertainty and risk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Short-sightedness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Fear of mortality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Poverty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Discounting is widely used in business and government as part of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Cost Benefit Analyses.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It works best over relatively short periods and where costs and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benefits are similar </a:t>
            </a:r>
          </a:p>
        </p:txBody>
      </p:sp>
    </p:spTree>
    <p:extLst>
      <p:ext uri="{BB962C8B-B14F-4D97-AF65-F5344CB8AC3E}">
        <p14:creationId xmlns:p14="http://schemas.microsoft.com/office/powerpoint/2010/main" val="19142953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3A062E-90EC-4FCC-AE56-B337DBC01F96}" type="slidenum">
              <a:rPr lang="en-GB" altLang="en-US"/>
              <a:pPr eaLnBrk="1" hangingPunct="1"/>
              <a:t>36</a:t>
            </a:fld>
            <a:endParaRPr lang="en-GB" altLang="en-US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Discounting and the Environment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	Setting a general discount rate for new projects has important implications for the environment:</a:t>
            </a:r>
          </a:p>
          <a:p>
            <a:pPr eaLnBrk="1" hangingPunct="1"/>
            <a:r>
              <a:rPr lang="en-GB" altLang="en-US"/>
              <a:t>A </a:t>
            </a:r>
            <a:r>
              <a:rPr lang="en-GB" altLang="en-US" u="sng"/>
              <a:t>low</a:t>
            </a:r>
            <a:r>
              <a:rPr lang="en-GB" altLang="en-US"/>
              <a:t> discount rate is often favoured by economists since they argue that investing a high proportion of current income is a good way of providing for the future</a:t>
            </a:r>
          </a:p>
          <a:p>
            <a:pPr eaLnBrk="1" hangingPunct="1"/>
            <a:r>
              <a:rPr lang="en-GB" altLang="en-US"/>
              <a:t>A </a:t>
            </a:r>
            <a:r>
              <a:rPr lang="en-GB" altLang="en-US" u="sng"/>
              <a:t>high</a:t>
            </a:r>
            <a:r>
              <a:rPr lang="en-GB" altLang="en-US"/>
              <a:t> discount rate may also be favoured since it discourages investment (and by implication environmental damage) in the present </a:t>
            </a:r>
          </a:p>
        </p:txBody>
      </p:sp>
    </p:spTree>
    <p:extLst>
      <p:ext uri="{BB962C8B-B14F-4D97-AF65-F5344CB8AC3E}">
        <p14:creationId xmlns:p14="http://schemas.microsoft.com/office/powerpoint/2010/main" val="10093470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8964258-F136-4B66-AFE7-866A724E5517}" type="slidenum">
              <a:rPr lang="en-GB" altLang="en-US"/>
              <a:pPr eaLnBrk="1" hangingPunct="1"/>
              <a:t>37</a:t>
            </a:fld>
            <a:endParaRPr lang="en-GB" altLang="en-US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Conclusion</a:t>
            </a:r>
            <a:r>
              <a:rPr lang="en-GB" altLang="en-US"/>
              <a:t> 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	No discount rate has a completely positive effect on the environment - the effect of a global rate is ambiguous.</a:t>
            </a:r>
          </a:p>
          <a:p>
            <a:pPr eaLnBrk="1" hangingPunct="1">
              <a:buFontTx/>
              <a:buNone/>
            </a:pPr>
            <a:r>
              <a:rPr lang="en-GB" altLang="en-US">
                <a:hlinkClick r:id="rId2"/>
              </a:rPr>
              <a:t>http://www.bbc.co.uk/news/uk-20176851</a:t>
            </a: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>
                <a:hlinkClick r:id="rId3"/>
              </a:rPr>
              <a:t>http://www.bbc.co.uk/news/uk-19570653</a:t>
            </a:r>
            <a:endParaRPr lang="en-GB" altLang="en-US"/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49242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AE6E1B-DB3C-46A9-9C1E-6B779F9E1C7F}" type="slidenum">
              <a:rPr lang="en-GB" altLang="en-US"/>
              <a:pPr eaLnBrk="1" hangingPunct="1"/>
              <a:t>38</a:t>
            </a:fld>
            <a:endParaRPr lang="en-GB" altLang="en-US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Discounting and Nuclear Power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900"/>
              <a:t>	</a:t>
            </a:r>
            <a:r>
              <a:rPr lang="en-GB" altLang="en-US" sz="1800"/>
              <a:t>Most projects have lifetimes of 20-30 years - early costs from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800"/>
              <a:t>	construction and a longer stream of benefits from operation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800"/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Discounting in these cases is not particularly controversial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For a nuclear power station, controversy arises: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There is a long tail of costs from waste management and decommissioning which stretch over 100 years into the future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No benefits exist to offset these costs beyond year 30 or 40 (the station is closed)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The value of decommissioning costs over 100 years away is almost negligible no matter what discount rate we use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This makes discounting difficult to justify</a:t>
            </a:r>
          </a:p>
        </p:txBody>
      </p:sp>
    </p:spTree>
    <p:extLst>
      <p:ext uri="{BB962C8B-B14F-4D97-AF65-F5344CB8AC3E}">
        <p14:creationId xmlns:p14="http://schemas.microsoft.com/office/powerpoint/2010/main" val="15261580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8DA85F-B360-441F-8E77-A553FD454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929" y="1214437"/>
            <a:ext cx="11076039" cy="52306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750873-60AE-476E-B6AB-7963A5AB83F5}"/>
              </a:ext>
            </a:extLst>
          </p:cNvPr>
          <p:cNvSpPr txBox="1"/>
          <p:nvPr/>
        </p:nvSpPr>
        <p:spPr>
          <a:xfrm>
            <a:off x="648929" y="324465"/>
            <a:ext cx="110760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7C88BB-A02F-4053-8A3F-034F23C592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312" y="6268277"/>
            <a:ext cx="5667375" cy="45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309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581</Words>
  <Application>Microsoft Office PowerPoint</Application>
  <PresentationFormat>Widescreen</PresentationFormat>
  <Paragraphs>126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Calibri Light</vt:lpstr>
      <vt:lpstr>Office Theme</vt:lpstr>
      <vt:lpstr>Environmental Impact Assessment: Cost Benefit Analysis </vt:lpstr>
      <vt:lpstr>PowerPoint Presentation</vt:lpstr>
      <vt:lpstr>PowerPoint Presentation</vt:lpstr>
      <vt:lpstr>Environmental Impact Assessment</vt:lpstr>
      <vt:lpstr>PowerPoint Presentation</vt:lpstr>
      <vt:lpstr>Environmental Impact Assessment</vt:lpstr>
      <vt:lpstr>PowerPoint Presentation</vt:lpstr>
      <vt:lpstr>Cost Benefit Analysis</vt:lpstr>
      <vt:lpstr>Issues</vt:lpstr>
      <vt:lpstr>Case Study:Transport Strategy </vt:lpstr>
      <vt:lpstr>PowerPoint Presentation</vt:lpstr>
      <vt:lpstr>Heathrow Terminal 5 The Arguments </vt:lpstr>
      <vt:lpstr>PowerPoint Presentation</vt:lpstr>
      <vt:lpstr>Heathrow Terminal 5 The Arguments</vt:lpstr>
      <vt:lpstr>PowerPoint Presentation</vt:lpstr>
      <vt:lpstr>PowerPoint Presentation</vt:lpstr>
      <vt:lpstr>PowerPoint Presentation</vt:lpstr>
      <vt:lpstr>Opportunity Cost</vt:lpstr>
      <vt:lpstr>Principles of Discounting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Choosing a Discount Rate </vt:lpstr>
      <vt:lpstr>An illustration</vt:lpstr>
      <vt:lpstr>Other Rationales for Discounting</vt:lpstr>
      <vt:lpstr>Discounting and the Environment</vt:lpstr>
      <vt:lpstr>Conclusion </vt:lpstr>
      <vt:lpstr>Discounting and Nuclear Power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 Assessment: Cost Benefit Analysis </dc:title>
  <dc:creator>Ged Edwards</dc:creator>
  <cp:lastModifiedBy>Ged Edwards</cp:lastModifiedBy>
  <cp:revision>13</cp:revision>
  <dcterms:created xsi:type="dcterms:W3CDTF">2017-10-09T08:05:39Z</dcterms:created>
  <dcterms:modified xsi:type="dcterms:W3CDTF">2017-10-22T15:28:38Z</dcterms:modified>
</cp:coreProperties>
</file>