
<file path=[Content_Types].xml><?xml version="1.0" encoding="utf-8"?>
<Types xmlns="http://schemas.openxmlformats.org/package/2006/content-types">
  <Default Extension="png" ContentType="image/png"/>
  <Default Extension="jpeg" ContentType="image/jpeg"/>
  <Default Extension="JPG" ContentType="image/.jp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3" Type="http://schemas.openxmlformats.org/package/2006/relationships/metadata/core-properties" Target="docProps/core.xml"/><Relationship Id="rId2" Type="http://schemas.openxmlformats.org/officeDocument/2006/relationships/extended-properties" Target="docProps/app.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4"/>
  </p:notesMasterIdLst>
  <p:sldIdLst>
    <p:sldId id="256" r:id="rId3"/>
    <p:sldId id="257" r:id="rId5"/>
    <p:sldId id="258" r:id="rId6"/>
    <p:sldId id="259" r:id="rId7"/>
    <p:sldId id="260" r:id="rId8"/>
    <p:sldId id="261" r:id="rId9"/>
    <p:sldId id="262" r:id="rId10"/>
    <p:sldId id="263" r:id="rId11"/>
    <p:sldId id="264" r:id="rId12"/>
    <p:sldId id="266" r:id="rId13"/>
    <p:sldId id="265" r:id="rId14"/>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9B99A"/>
    <a:srgbClr val="E8E0D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1"/>
    <p:restoredTop sz="94610"/>
  </p:normalViewPr>
  <p:slideViewPr>
    <p:cSldViewPr snapToGrid="0" snapToObjects="1">
      <p:cViewPr varScale="1">
        <p:scale>
          <a:sx n="84" d="100"/>
          <a:sy n="84" d="100"/>
        </p:scale>
        <p:origin x="780"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slide" Target="slides/slide2.xml"/><Relationship Id="rId4" Type="http://schemas.openxmlformats.org/officeDocument/2006/relationships/notesMaster" Target="notesMasters/notesMaster1.xml"/><Relationship Id="rId3" Type="http://schemas.openxmlformats.org/officeDocument/2006/relationships/slide" Target="slides/slide1.xml"/><Relationship Id="rId2" Type="http://schemas.openxmlformats.org/officeDocument/2006/relationships/theme" Target="theme/theme1.xml"/><Relationship Id="rId17" Type="http://schemas.openxmlformats.org/officeDocument/2006/relationships/tableStyles" Target="tableStyles.xml"/><Relationship Id="rId16" Type="http://schemas.openxmlformats.org/officeDocument/2006/relationships/viewProps" Target="viewProps.xml"/><Relationship Id="rId15" Type="http://schemas.openxmlformats.org/officeDocument/2006/relationships/presProps" Target="presProps.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morning / good afternoon, panel.
My name is [Your Name], and I'm currently an HR Officer here at Havencares Insurance. I've been asked today to present a critical analysis of my leadership style and make the case for why I'm the right person to step into the HR Manager role.
Over the next ten minutes I'll cover four areas: my leadership profile from questionnaires and feedback, an honest critique of my strengths and limitations, how my style maps onto the real challenges this organisation faces, and finally the development support I'll need in this first senior appointment.
Let me get started.</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Here's the roadmap for today.
I'll start by sharing my leadership profile — what the questionnaires said, and what feedback from my manager and colleagues revealed. Then I'll critically analyse that profile: what genuinely works and where I need to be honest about my gaps.
From there I'll zoom out to the wider context — what external pressures are shaping HR leadership right now, and what the specific Cardiff call centre situation demands. I'll then connect those dots: why my particular style is the right fit. And I'll close with a concrete development plan — because this is my first senior role and I want to be transparent about how I intend to grow into it.</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 the questionnaires. I completed both the Leadership Traits Questionnaire and the Leadership Styles Inventory — the ones we used in Week 2. My dominant profile came out clearly as compassionate and democratic.
In practice that means I score high on relationship-oriented behaviours: empathy, active listening, coaching, ethical judgement. Task-orientation is present but it comes secondary to people.
I also gathered feedback from my line manager and two colleagues. The consistent themes were approachability and trust-building — which matter enormously in an HR role where people need to believe you're in their corner.
Michael West's compassionate leadership model from the King's Fund maps this perfectly: the four behaviours of attending, understanding, empathising, and helping describe how I naturally operate (West, 2021, kingsfund.org.uk).</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Let me be analytical here — not just list what I'm good at but explain why it matters for this organisation specifically.
A compassionate, democratic style creates psychological safety. That's not soft — it's evidence-based. West's research at the King's Fund shows that psychologically safe teams raise issues early, reducing the kind of long-term absence and turnover Havencares Cardiff is already experiencing.
High emotional intelligence means I catch problems early — before a stressed team leader becomes a grievance case or a high performer becomes a resignation. Goleman's foundational work on EI identifies empathy and self-awareness as the core competencies of effective management.
Coaching instead of directing builds internal capability — and CIPD research consistently links coaching cultures to better retention. In a 300-person call centre, retaining good people is cheaper than replacing them.
Ethical, inclusive decision-making aligns directly with the CIPD Code of Conduct — which is the professional standard for this role.</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Now here's where I want to be genuinely self-critical — because this is what separates a reflective leader from one who just sells themselves.
My empathy can tip into over-empathy. We looked at the Wise Compassion Matrix in class — compassion is only effective when paired with accountability. If I'm always "being kind," I risk not tackling poor performance or setting clear expectations. I need to hold both.
There's also the decisiveness issue. Blanchard's situational leadership model — which we covered in Week 2 — makes it clear: you flex your style to what the moment needs. A democratic approach is brilliant for development conversations, but sometimes you just need to make a call. I'm aware I need to build that muscle.
And finally, credibility. This is my first senior appointment. Welch's 2025 research on leadership trends identifies that new leaders need strategic gravitas alongside empathy — warmth alone won't cut it at senior level. I'll need to earn that credibility fast.</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Leadership style only makes sense in context, so let me paint the environment Havencares is operating in.
AI is reshaping insurance. Claims handlers are already seeing automation of routine tasks, which creates real anxiety around job security. CIPD's 2025 research shows this directly drives wellbeing decline if leaders don't manage it through transparent communication and active reskilling investment.
The Cardiff talent market is competitive. Financial services organisations are chasing the same pool, so retention is a strategic priority — and that's fundamentally a people leadership problem.
The mental health picture is stark. The Keep Britain Working review, which Mayfield produced in 2025, identifies mental health as the single biggest driver of long-term absence nationally. For a 300-person call centre doing emotionally demanding claims work, this isn't abstract — it's a weekly management reality.
And the cost-of-living squeeze adds another layer. De Neve and Ward's 2025 Harvard Business Review research shows financial stress impairs concentration and engagement — directly affecting performance in a KPI-driven environment.</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Now the Cardiff context specifically — and this feels personal because I've been dealing with similar dynamics in Swansea.
High turnover is almost never purely a pay problem. De Neve and Ward's research is really clear on this: the biggest predictors of turnover are relational — sense of belonging, development opportunities, autonomy. People leave managers, not companies. That tells me something about the current management culture.
Mental health absence in a claims handling environment makes complete sense. This is emotionally demanding work — dealing with people in distress, meeting tight KPIs, limited autonomy. Without psychological safety and good line management, burnout follows. West's compassionate leadership research shows the causal link.
And longer-serving staff with poor performance and illness? That's almost certainly a development and engagement issue, not a capability issue. These are people who have plateaued. They've stopped growing, and their motivation has gone with it. That's absolutely reversible with the right HR leadership approach.</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 here's the connection — and I want to be specific, not generic.
The evidence chain is clear from the module content: compassionate leadership creates psychological safety, which drives wellbeing, which delivers performance. West's King's Fund research demonstrates this causally, not just correlatively.
For turnover: my coaching approach means I'll invest in developing team leaders so they in turn develop their people. Career development is the strongest retention lever available — stronger than pay for most people at this level.
For absence: creating psychological safety means staff will raise issues early rather than call in sick. I'll also upskill line managers in emotional intelligence and stress recognition — because the module was very clear that managers are the gatekeepers of wellbeing.
For disengaged longer-serving staff: I'll run proper learning needs analyses — the kind we studied in Week 6 — and build personalised development plans. Restoring purpose and growth restores engagement. De Neve and Ward's research identifies development and security as the most powerful wellbeing driver.</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want to close by being transparent about my development needs — because asking for the right support is itself a sign of self-aware leadership.
I'm framing my plan around the 70-20-10 model from the Centre for Creative Leadership, which we covered in Weeks 6 and 7. The research is clear: 70% of leadership development happens through challenging on-the-job experience, not classroom training.
So the 70%: I want real responsibility from day one. Leading the Cardiff wellbeing strategy, sitting on senior team meetings, being trusted with strategic decisions rather than shielded from them.
The 20% is about relationships. I'd ask for an executive coach — someone who can challenge my thinking — and a mentor who's navigated this exact transition before. And regular 360 feedback to keep me honest about blind spots.
The 10% — I'll pursue CIPD Level 7. It gives me the strategic vocabulary and professional credibility this role demands. My SMART goal: complete within 18 months of starting.</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Now the Cardiff context specifically — and this feels personal because I've been dealing with similar dynamics in Swansea.
High turnover is almost never purely a pay problem. De Neve and Ward's research is really clear on this: the biggest predictors of turnover are relational — sense of belonging, development opportunities, autonomy. People leave managers, not companies. That tells me something about the current management culture.
Mental health absence in a claims handling environment makes complete sense. This is emotionally demanding work — dealing with people in distress, meeting tight KPIs, limited autonomy. Without psychological safety and good line management, burnout follows. West's compassionate leadership research shows the causal link.
And longer-serving staff with poor performance and illness? That's almost certainly a development and engagement issue, not a capability issue. These are people who have plateaued. They've stopped growing, and their motivation has gone with it. That's absolutely reversible with the right HR leadership approach.</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Thank you for your time.
To briefly summarise: my profile is compassionate and democratic, grounded in emotional intelligence and ethical practice. I've been honest about both the strengths and the gaps — the over-empathy risk, the need to flex under pressure, and the credibility-building challenge of a first senior role.
But every challenge Cardiff is facing points toward the kind of human-centred, development-focused HR leadership I can provide. And with the right support structure — real responsibility, coaching, mentoring, and CIPD Level 7 — I will grow into this role.
I'm very happy to take your questions.</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9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9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9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9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9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9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9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9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9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image" Target="../media/image1.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1.xml"/><Relationship Id="rId1" Type="http://schemas.openxmlformats.org/officeDocument/2006/relationships/image" Target="../media/image2.png"/></Relationships>
</file>

<file path=ppt/slides/_rels/slide4.xml.rels><?xml version="1.0" encoding="UTF-8" standalone="yes"?>
<Relationships xmlns="http://schemas.openxmlformats.org/package/2006/relationships"><Relationship Id="rId9" Type="http://schemas.openxmlformats.org/officeDocument/2006/relationships/tags" Target="../tags/tag8.xml"/><Relationship Id="rId8" Type="http://schemas.openxmlformats.org/officeDocument/2006/relationships/tags" Target="../tags/tag7.xml"/><Relationship Id="rId7" Type="http://schemas.openxmlformats.org/officeDocument/2006/relationships/tags" Target="../tags/tag6.xml"/><Relationship Id="rId6" Type="http://schemas.openxmlformats.org/officeDocument/2006/relationships/image" Target="../media/image3.jpeg"/><Relationship Id="rId5" Type="http://schemas.openxmlformats.org/officeDocument/2006/relationships/tags" Target="../tags/tag5.xml"/><Relationship Id="rId4" Type="http://schemas.openxmlformats.org/officeDocument/2006/relationships/tags" Target="../tags/tag4.xml"/><Relationship Id="rId3" Type="http://schemas.openxmlformats.org/officeDocument/2006/relationships/tags" Target="../tags/tag3.xml"/><Relationship Id="rId2" Type="http://schemas.openxmlformats.org/officeDocument/2006/relationships/tags" Target="../tags/tag2.xml"/><Relationship Id="rId12" Type="http://schemas.openxmlformats.org/officeDocument/2006/relationships/notesSlide" Target="../notesSlides/notesSlide4.xml"/><Relationship Id="rId11" Type="http://schemas.openxmlformats.org/officeDocument/2006/relationships/slideLayout" Target="../slideLayouts/slideLayout1.xml"/><Relationship Id="rId10" Type="http://schemas.openxmlformats.org/officeDocument/2006/relationships/tags" Target="../tags/tag9.xml"/><Relationship Id="rId1" Type="http://schemas.openxmlformats.org/officeDocument/2006/relationships/tags" Target="../tags/tag1.xml"/></Relationships>
</file>

<file path=ppt/slides/_rels/slide5.xml.rels><?xml version="1.0" encoding="UTF-8" standalone="yes"?>
<Relationships xmlns="http://schemas.openxmlformats.org/package/2006/relationships"><Relationship Id="rId4" Type="http://schemas.openxmlformats.org/officeDocument/2006/relationships/notesSlide" Target="../notesSlides/notesSlide5.xml"/><Relationship Id="rId3" Type="http://schemas.openxmlformats.org/officeDocument/2006/relationships/slideLayout" Target="../slideLayouts/slideLayout1.xml"/><Relationship Id="rId2" Type="http://schemas.openxmlformats.org/officeDocument/2006/relationships/image" Target="../media/image4.jpeg"/><Relationship Id="rId1" Type="http://schemas.openxmlformats.org/officeDocument/2006/relationships/tags" Target="../tags/tag10.xml"/></Relationships>
</file>

<file path=ppt/slides/_rels/slide6.xml.rels><?xml version="1.0" encoding="UTF-8" standalone="yes"?>
<Relationships xmlns="http://schemas.openxmlformats.org/package/2006/relationships"><Relationship Id="rId4" Type="http://schemas.openxmlformats.org/officeDocument/2006/relationships/notesSlide" Target="../notesSlides/notesSlide6.xml"/><Relationship Id="rId3" Type="http://schemas.openxmlformats.org/officeDocument/2006/relationships/slideLayout" Target="../slideLayouts/slideLayout1.xml"/><Relationship Id="rId2" Type="http://schemas.openxmlformats.org/officeDocument/2006/relationships/image" Target="../media/image5.jpeg"/><Relationship Id="rId1" Type="http://schemas.openxmlformats.org/officeDocument/2006/relationships/tags" Target="../tags/tag11.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1.xml"/><Relationship Id="rId1" Type="http://schemas.openxmlformats.org/officeDocument/2006/relationships/image" Target="../media/image6.png"/></Relationships>
</file>

<file path=ppt/slides/_rels/slide8.xml.rels><?xml version="1.0" encoding="UTF-8" standalone="yes"?>
<Relationships xmlns="http://schemas.openxmlformats.org/package/2006/relationships"><Relationship Id="rId6" Type="http://schemas.openxmlformats.org/officeDocument/2006/relationships/notesSlide" Target="../notesSlides/notesSlide8.xml"/><Relationship Id="rId5" Type="http://schemas.openxmlformats.org/officeDocument/2006/relationships/slideLayout" Target="../slideLayouts/slideLayout1.xml"/><Relationship Id="rId4" Type="http://schemas.openxmlformats.org/officeDocument/2006/relationships/tags" Target="../tags/tag15.xml"/><Relationship Id="rId3" Type="http://schemas.openxmlformats.org/officeDocument/2006/relationships/tags" Target="../tags/tag14.xml"/><Relationship Id="rId2" Type="http://schemas.openxmlformats.org/officeDocument/2006/relationships/tags" Target="../tags/tag13.xml"/><Relationship Id="rId1" Type="http://schemas.openxmlformats.org/officeDocument/2006/relationships/tags" Target="../tags/tag12.xml"/></Relationships>
</file>

<file path=ppt/slides/_rels/slide9.xml.rels><?xml version="1.0" encoding="UTF-8" standalone="yes"?>
<Relationships xmlns="http://schemas.openxmlformats.org/package/2006/relationships"><Relationship Id="rId9" Type="http://schemas.openxmlformats.org/officeDocument/2006/relationships/notesSlide" Target="../notesSlides/notesSlide9.xml"/><Relationship Id="rId8" Type="http://schemas.openxmlformats.org/officeDocument/2006/relationships/slideLayout" Target="../slideLayouts/slideLayout1.xml"/><Relationship Id="rId7" Type="http://schemas.openxmlformats.org/officeDocument/2006/relationships/image" Target="../media/image7.png"/><Relationship Id="rId6" Type="http://schemas.openxmlformats.org/officeDocument/2006/relationships/tags" Target="../tags/tag21.xml"/><Relationship Id="rId5" Type="http://schemas.openxmlformats.org/officeDocument/2006/relationships/tags" Target="../tags/tag20.xml"/><Relationship Id="rId4" Type="http://schemas.openxmlformats.org/officeDocument/2006/relationships/tags" Target="../tags/tag19.xml"/><Relationship Id="rId3" Type="http://schemas.openxmlformats.org/officeDocument/2006/relationships/tags" Target="../tags/tag18.xml"/><Relationship Id="rId2" Type="http://schemas.openxmlformats.org/officeDocument/2006/relationships/tags" Target="../tags/tag17.xml"/><Relationship Id="rId1" Type="http://schemas.openxmlformats.org/officeDocument/2006/relationships/tags" Target="../tags/tag16.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1.xml"/><Relationship Id="rId1" Type="http://schemas.openxmlformats.org/officeDocument/2006/relationships/image" Target="../media/image8.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9F8F6"/>
        </a:solidFill>
        <a:effectLst/>
      </p:bgPr>
    </p:bg>
    <p:spTree>
      <p:nvGrpSpPr>
        <p:cNvPr id="1" name=""/>
        <p:cNvGrpSpPr/>
        <p:nvPr/>
      </p:nvGrpSpPr>
      <p:grpSpPr>
        <a:xfrm>
          <a:off x="0" y="0"/>
          <a:ext cx="0" cy="0"/>
          <a:chOff x="0" y="0"/>
          <a:chExt cx="0" cy="0"/>
        </a:xfrm>
      </p:grpSpPr>
      <p:sp>
        <p:nvSpPr>
          <p:cNvPr id="3" name="Shape 1"/>
          <p:cNvSpPr/>
          <p:nvPr/>
        </p:nvSpPr>
        <p:spPr>
          <a:xfrm>
            <a:off x="560928" y="319477"/>
            <a:ext cx="54864" cy="2377440"/>
          </a:xfrm>
          <a:prstGeom prst="rect">
            <a:avLst/>
          </a:prstGeom>
          <a:solidFill>
            <a:srgbClr val="C9B99A"/>
          </a:solidFill>
          <a:ln w="12700">
            <a:solidFill>
              <a:srgbClr val="C9B99A"/>
            </a:solidFill>
            <a:prstDash val="solid"/>
          </a:ln>
        </p:spPr>
      </p:sp>
      <p:sp>
        <p:nvSpPr>
          <p:cNvPr id="4" name="Text 2"/>
          <p:cNvSpPr/>
          <p:nvPr/>
        </p:nvSpPr>
        <p:spPr>
          <a:xfrm>
            <a:off x="396240" y="3663990"/>
            <a:ext cx="8046720" cy="914400"/>
          </a:xfrm>
          <a:prstGeom prst="rect">
            <a:avLst/>
          </a:prstGeom>
          <a:noFill/>
        </p:spPr>
        <p:txBody>
          <a:bodyPr wrap="square" lIns="0" tIns="0" rIns="0" bIns="0" rtlCol="0" anchor="ctr"/>
          <a:lstStyle/>
          <a:p>
            <a:pPr marL="0" indent="0" algn="ctr">
              <a:buNone/>
            </a:pPr>
            <a:r>
              <a:rPr lang="en-US" sz="2800" kern="0" spc="600" dirty="0">
                <a:solidFill>
                  <a:srgbClr val="3C3C3C"/>
                </a:solidFill>
                <a:latin typeface="Georgia" panose="02040502050405090303" pitchFamily="34" charset="0"/>
                <a:ea typeface="Georgia" panose="02040502050405090303" pitchFamily="34" charset="-122"/>
                <a:cs typeface="Georgia" panose="02040502050405090303" pitchFamily="34" charset="-120"/>
              </a:rPr>
              <a:t>A CRITICAL ANALYSIS</a:t>
            </a:r>
            <a:endParaRPr lang="en-US" sz="2800" dirty="0"/>
          </a:p>
          <a:p>
            <a:pPr marL="0" indent="0" algn="ctr">
              <a:buNone/>
            </a:pPr>
            <a:r>
              <a:rPr lang="en-US" sz="2800" kern="0" spc="600" dirty="0">
                <a:solidFill>
                  <a:srgbClr val="3C3C3C"/>
                </a:solidFill>
                <a:latin typeface="Georgia" panose="02040502050405090303" pitchFamily="34" charset="0"/>
                <a:ea typeface="Georgia" panose="02040502050405090303" pitchFamily="34" charset="-122"/>
                <a:cs typeface="Georgia" panose="02040502050405090303" pitchFamily="34" charset="-120"/>
              </a:rPr>
              <a:t>OF MY LEADERSHIP STYLE</a:t>
            </a:r>
            <a:endParaRPr lang="en-US" sz="2800" dirty="0"/>
          </a:p>
        </p:txBody>
      </p:sp>
      <p:sp>
        <p:nvSpPr>
          <p:cNvPr id="5" name="Text 3"/>
          <p:cNvSpPr/>
          <p:nvPr/>
        </p:nvSpPr>
        <p:spPr>
          <a:xfrm>
            <a:off x="548640" y="4503420"/>
            <a:ext cx="8046720" cy="365760"/>
          </a:xfrm>
          <a:prstGeom prst="rect">
            <a:avLst/>
          </a:prstGeom>
          <a:noFill/>
        </p:spPr>
        <p:txBody>
          <a:bodyPr wrap="square" lIns="0" tIns="0" rIns="0" bIns="0" rtlCol="0" anchor="ctr"/>
          <a:lstStyle/>
          <a:p>
            <a:pPr marL="0" indent="0" algn="ctr">
              <a:buNone/>
            </a:pPr>
            <a:r>
              <a:rPr lang="en-US" sz="1600" kern="0" spc="200" dirty="0">
                <a:solidFill>
                  <a:srgbClr val="9A9A9A"/>
                </a:solidFill>
                <a:latin typeface="Calibri" panose="020F0502020204030204" pitchFamily="34" charset="0"/>
                <a:ea typeface="Calibri" panose="020F0502020204030204" pitchFamily="34" charset="-122"/>
                <a:cs typeface="Calibri" panose="020F0502020204030204" pitchFamily="34" charset="-120"/>
              </a:rPr>
              <a:t>HR Manager Application  ·  Havencares Insurance  ·  BMBM6023  ·  2026</a:t>
            </a:r>
            <a:endParaRPr lang="en-US" sz="1600" dirty="0"/>
          </a:p>
        </p:txBody>
      </p:sp>
      <p:pic>
        <p:nvPicPr>
          <p:cNvPr id="6" name="Picture 5"/>
          <p:cNvPicPr>
            <a:picLocks noChangeAspect="1"/>
          </p:cNvPicPr>
          <p:nvPr/>
        </p:nvPicPr>
        <p:blipFill>
          <a:blip r:embed="rId1"/>
          <a:stretch>
            <a:fillRect/>
          </a:stretch>
        </p:blipFill>
        <p:spPr>
          <a:xfrm>
            <a:off x="909158" y="185007"/>
            <a:ext cx="5084505" cy="3389670"/>
          </a:xfrm>
          <a:prstGeom prst="rect">
            <a:avLst/>
          </a:prstGeom>
        </p:spPr>
      </p:pic>
      <p:sp>
        <p:nvSpPr>
          <p:cNvPr id="7" name="TextBox 6"/>
          <p:cNvSpPr txBox="1"/>
          <p:nvPr/>
        </p:nvSpPr>
        <p:spPr>
          <a:xfrm>
            <a:off x="6257365" y="1248853"/>
            <a:ext cx="2590800" cy="922020"/>
          </a:xfrm>
          <a:prstGeom prst="rect">
            <a:avLst/>
          </a:prstGeom>
          <a:noFill/>
        </p:spPr>
        <p:txBody>
          <a:bodyPr wrap="square" rtlCol="0">
            <a:spAutoFit/>
          </a:bodyPr>
          <a:lstStyle/>
          <a:p>
            <a:r>
              <a:rPr lang="en-US" dirty="0"/>
              <a:t>Presenter Name:</a:t>
            </a:r>
            <a:endParaRPr lang="en-US" dirty="0"/>
          </a:p>
          <a:p>
            <a:r>
              <a:rPr lang="en-US" dirty="0"/>
              <a:t>Hui Zhang</a:t>
            </a:r>
            <a:endParaRPr lang="en-US" dirty="0"/>
          </a:p>
          <a:p>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9F8F6"/>
        </a:solidFill>
        <a:effectLst/>
      </p:bgPr>
    </p:bg>
    <p:spTree>
      <p:nvGrpSpPr>
        <p:cNvPr id="1" name=""/>
        <p:cNvGrpSpPr/>
        <p:nvPr/>
      </p:nvGrpSpPr>
      <p:grpSpPr>
        <a:xfrm>
          <a:off x="0" y="0"/>
          <a:ext cx="0" cy="0"/>
          <a:chOff x="0" y="0"/>
          <a:chExt cx="0" cy="0"/>
        </a:xfrm>
      </p:grpSpPr>
      <p:sp>
        <p:nvSpPr>
          <p:cNvPr id="2" name="Text 0"/>
          <p:cNvSpPr/>
          <p:nvPr/>
        </p:nvSpPr>
        <p:spPr>
          <a:xfrm>
            <a:off x="548640" y="365760"/>
            <a:ext cx="3657600" cy="548640"/>
          </a:xfrm>
          <a:prstGeom prst="rect">
            <a:avLst/>
          </a:prstGeom>
          <a:noFill/>
        </p:spPr>
        <p:txBody>
          <a:bodyPr wrap="square" lIns="0" tIns="0" rIns="0" bIns="0" rtlCol="0" anchor="t"/>
          <a:lstStyle/>
          <a:p>
            <a:pPr marL="0" indent="0" algn="l">
              <a:buNone/>
            </a:pPr>
            <a:r>
              <a:rPr lang="en-US" sz="2000" kern="0" spc="500" dirty="0">
                <a:solidFill>
                  <a:srgbClr val="3C3C3C"/>
                </a:solidFill>
                <a:latin typeface="Times New Roman" panose="02020603050405020304" charset="0"/>
                <a:ea typeface="Georgia" panose="02040502050405090303" pitchFamily="34" charset="-122"/>
                <a:cs typeface="Times New Roman" panose="02020603050405020304" charset="0"/>
              </a:rPr>
              <a:t>AGENDA</a:t>
            </a:r>
            <a:endParaRPr lang="en-US" sz="2000" kern="0" spc="500" dirty="0">
              <a:solidFill>
                <a:srgbClr val="3C3C3C"/>
              </a:solidFill>
              <a:latin typeface="Times New Roman" panose="02020603050405020304" charset="0"/>
              <a:ea typeface="Georgia" panose="02040502050405090303" pitchFamily="34" charset="-122"/>
              <a:cs typeface="Times New Roman" panose="02020603050405020304" charset="0"/>
            </a:endParaRPr>
          </a:p>
        </p:txBody>
      </p:sp>
      <p:sp>
        <p:nvSpPr>
          <p:cNvPr id="3" name="Shape 1"/>
          <p:cNvSpPr/>
          <p:nvPr/>
        </p:nvSpPr>
        <p:spPr>
          <a:xfrm>
            <a:off x="548640" y="1005840"/>
            <a:ext cx="8046720" cy="0"/>
          </a:xfrm>
          <a:prstGeom prst="line">
            <a:avLst/>
          </a:prstGeom>
          <a:noFill/>
          <a:ln w="12700">
            <a:solidFill>
              <a:srgbClr val="C9B99A"/>
            </a:solidFill>
            <a:prstDash val="solid"/>
          </a:ln>
        </p:spPr>
      </p:sp>
      <p:sp>
        <p:nvSpPr>
          <p:cNvPr id="4" name="Text 2"/>
          <p:cNvSpPr/>
          <p:nvPr/>
        </p:nvSpPr>
        <p:spPr>
          <a:xfrm>
            <a:off x="548640" y="1188720"/>
            <a:ext cx="548640" cy="457200"/>
          </a:xfrm>
          <a:prstGeom prst="rect">
            <a:avLst/>
          </a:prstGeom>
          <a:noFill/>
        </p:spPr>
        <p:txBody>
          <a:bodyPr wrap="square" lIns="0" tIns="0" rIns="0" bIns="0" rtlCol="0" anchor="ctr"/>
          <a:lstStyle/>
          <a:p>
            <a:pPr marL="0" indent="0">
              <a:buNone/>
            </a:pPr>
            <a:r>
              <a:rPr lang="en-US" sz="1600" kern="0" spc="200" dirty="0">
                <a:solidFill>
                  <a:srgbClr val="C9B99A"/>
                </a:solidFill>
                <a:latin typeface="Times New Roman" panose="02020603050405020304" charset="0"/>
                <a:ea typeface="Georgia" panose="02040502050405090303" pitchFamily="34" charset="-122"/>
                <a:cs typeface="Times New Roman" panose="02020603050405020304" charset="0"/>
              </a:rPr>
              <a:t>01</a:t>
            </a:r>
            <a:endParaRPr lang="en-US" sz="1600" kern="0" spc="200" dirty="0">
              <a:solidFill>
                <a:srgbClr val="C9B99A"/>
              </a:solidFill>
              <a:latin typeface="Times New Roman" panose="02020603050405020304" charset="0"/>
              <a:ea typeface="Georgia" panose="02040502050405090303" pitchFamily="34" charset="-122"/>
              <a:cs typeface="Times New Roman" panose="02020603050405020304" charset="0"/>
            </a:endParaRPr>
          </a:p>
        </p:txBody>
      </p:sp>
      <p:sp>
        <p:nvSpPr>
          <p:cNvPr id="5" name="Text 3"/>
          <p:cNvSpPr/>
          <p:nvPr/>
        </p:nvSpPr>
        <p:spPr>
          <a:xfrm>
            <a:off x="1280160" y="1207008"/>
            <a:ext cx="7132320" cy="548640"/>
          </a:xfrm>
          <a:prstGeom prst="rect">
            <a:avLst/>
          </a:prstGeom>
          <a:noFill/>
        </p:spPr>
        <p:txBody>
          <a:bodyPr wrap="square" lIns="0" tIns="0" rIns="0" bIns="0" rtlCol="0" anchor="ctr"/>
          <a:lstStyle/>
          <a:p>
            <a:pPr marL="0" indent="0">
              <a:buNone/>
            </a:pPr>
            <a:r>
              <a:rPr lang="en-US" sz="1600" dirty="0">
                <a:solidFill>
                  <a:srgbClr val="3C3C3C"/>
                </a:solidFill>
                <a:latin typeface="Times New Roman" panose="02020603050405020304" charset="0"/>
                <a:ea typeface="Calibri" panose="020F0502020204030204" pitchFamily="34" charset="-122"/>
                <a:cs typeface="Times New Roman" panose="02020603050405020304" charset="0"/>
              </a:rPr>
              <a:t>My Leadership Profile</a:t>
            </a:r>
            <a:endParaRPr lang="en-US" sz="1600" dirty="0">
              <a:latin typeface="Times New Roman" panose="02020603050405020304" charset="0"/>
              <a:cs typeface="Times New Roman" panose="02020603050405020304" charset="0"/>
            </a:endParaRPr>
          </a:p>
          <a:p>
            <a:pPr marL="0" indent="0">
              <a:buNone/>
            </a:pPr>
            <a:r>
              <a:rPr lang="en-US" sz="1600" dirty="0">
                <a:solidFill>
                  <a:srgbClr val="9A9A9A"/>
                </a:solidFill>
                <a:latin typeface="Times New Roman" panose="02020603050405020304" charset="0"/>
                <a:ea typeface="Calibri" panose="020F0502020204030204" pitchFamily="34" charset="-122"/>
                <a:cs typeface="Times New Roman" panose="02020603050405020304" charset="0"/>
              </a:rPr>
              <a:t>Questionnaire results &amp; peer feedback</a:t>
            </a:r>
            <a:endParaRPr lang="en-US" sz="1600" dirty="0">
              <a:latin typeface="Times New Roman" panose="02020603050405020304" charset="0"/>
              <a:cs typeface="Times New Roman" panose="02020603050405020304" charset="0"/>
            </a:endParaRPr>
          </a:p>
        </p:txBody>
      </p:sp>
      <p:sp>
        <p:nvSpPr>
          <p:cNvPr id="6" name="Shape 4"/>
          <p:cNvSpPr/>
          <p:nvPr/>
        </p:nvSpPr>
        <p:spPr>
          <a:xfrm>
            <a:off x="548640" y="1847088"/>
            <a:ext cx="8046720" cy="0"/>
          </a:xfrm>
          <a:prstGeom prst="line">
            <a:avLst/>
          </a:prstGeom>
          <a:noFill/>
          <a:ln w="6350">
            <a:solidFill>
              <a:srgbClr val="E8E0D5"/>
            </a:solidFill>
            <a:prstDash val="solid"/>
          </a:ln>
        </p:spPr>
      </p:sp>
      <p:sp>
        <p:nvSpPr>
          <p:cNvPr id="7" name="Text 5"/>
          <p:cNvSpPr/>
          <p:nvPr/>
        </p:nvSpPr>
        <p:spPr>
          <a:xfrm>
            <a:off x="548640" y="1938528"/>
            <a:ext cx="548640" cy="457200"/>
          </a:xfrm>
          <a:prstGeom prst="rect">
            <a:avLst/>
          </a:prstGeom>
          <a:noFill/>
        </p:spPr>
        <p:txBody>
          <a:bodyPr wrap="square" lIns="0" tIns="0" rIns="0" bIns="0" rtlCol="0" anchor="ctr"/>
          <a:lstStyle/>
          <a:p>
            <a:pPr marL="0" indent="0">
              <a:buNone/>
            </a:pPr>
            <a:r>
              <a:rPr lang="en-US" sz="1600" kern="0" spc="200" dirty="0">
                <a:solidFill>
                  <a:srgbClr val="C9B99A"/>
                </a:solidFill>
                <a:latin typeface="Times New Roman" panose="02020603050405020304" charset="0"/>
                <a:ea typeface="Georgia" panose="02040502050405090303" pitchFamily="34" charset="-122"/>
                <a:cs typeface="Times New Roman" panose="02020603050405020304" charset="0"/>
              </a:rPr>
              <a:t>02</a:t>
            </a:r>
            <a:endParaRPr lang="en-US" sz="1600" kern="0" spc="200" dirty="0">
              <a:solidFill>
                <a:srgbClr val="C9B99A"/>
              </a:solidFill>
              <a:latin typeface="Times New Roman" panose="02020603050405020304" charset="0"/>
              <a:ea typeface="Georgia" panose="02040502050405090303" pitchFamily="34" charset="-122"/>
              <a:cs typeface="Times New Roman" panose="02020603050405020304" charset="0"/>
            </a:endParaRPr>
          </a:p>
        </p:txBody>
      </p:sp>
      <p:sp>
        <p:nvSpPr>
          <p:cNvPr id="8" name="Text 6"/>
          <p:cNvSpPr/>
          <p:nvPr/>
        </p:nvSpPr>
        <p:spPr>
          <a:xfrm>
            <a:off x="1280160" y="1956816"/>
            <a:ext cx="7132320" cy="548640"/>
          </a:xfrm>
          <a:prstGeom prst="rect">
            <a:avLst/>
          </a:prstGeom>
          <a:noFill/>
        </p:spPr>
        <p:txBody>
          <a:bodyPr wrap="square" lIns="0" tIns="0" rIns="0" bIns="0" rtlCol="0" anchor="ctr"/>
          <a:lstStyle/>
          <a:p>
            <a:pPr marL="0" indent="0">
              <a:buNone/>
            </a:pPr>
            <a:r>
              <a:rPr lang="en-US" sz="1600" dirty="0">
                <a:solidFill>
                  <a:srgbClr val="3C3C3C"/>
                </a:solidFill>
                <a:latin typeface="Times New Roman" panose="02020603050405020304" charset="0"/>
                <a:ea typeface="Calibri" panose="020F0502020204030204" pitchFamily="34" charset="-122"/>
                <a:cs typeface="Times New Roman" panose="02020603050405020304" charset="0"/>
              </a:rPr>
              <a:t>Critical Analysis</a:t>
            </a:r>
            <a:endParaRPr lang="en-US" sz="1600" dirty="0">
              <a:latin typeface="Times New Roman" panose="02020603050405020304" charset="0"/>
              <a:cs typeface="Times New Roman" panose="02020603050405020304" charset="0"/>
            </a:endParaRPr>
          </a:p>
          <a:p>
            <a:pPr marL="0" indent="0">
              <a:buNone/>
            </a:pPr>
            <a:r>
              <a:rPr lang="en-US" sz="1600" dirty="0">
                <a:solidFill>
                  <a:srgbClr val="9A9A9A"/>
                </a:solidFill>
                <a:latin typeface="Times New Roman" panose="02020603050405020304" charset="0"/>
                <a:ea typeface="Calibri" panose="020F0502020204030204" pitchFamily="34" charset="-122"/>
                <a:cs typeface="Times New Roman" panose="02020603050405020304" charset="0"/>
              </a:rPr>
              <a:t>Strengths and honest limitations</a:t>
            </a:r>
            <a:endParaRPr lang="en-US" sz="1600" dirty="0">
              <a:latin typeface="Times New Roman" panose="02020603050405020304" charset="0"/>
              <a:cs typeface="Times New Roman" panose="02020603050405020304" charset="0"/>
            </a:endParaRPr>
          </a:p>
        </p:txBody>
      </p:sp>
      <p:sp>
        <p:nvSpPr>
          <p:cNvPr id="9" name="Shape 7"/>
          <p:cNvSpPr/>
          <p:nvPr/>
        </p:nvSpPr>
        <p:spPr>
          <a:xfrm>
            <a:off x="548640" y="2596896"/>
            <a:ext cx="8046720" cy="0"/>
          </a:xfrm>
          <a:prstGeom prst="line">
            <a:avLst/>
          </a:prstGeom>
          <a:noFill/>
          <a:ln w="6350">
            <a:solidFill>
              <a:srgbClr val="E8E0D5"/>
            </a:solidFill>
            <a:prstDash val="solid"/>
          </a:ln>
        </p:spPr>
      </p:sp>
      <p:sp>
        <p:nvSpPr>
          <p:cNvPr id="10" name="Text 8"/>
          <p:cNvSpPr/>
          <p:nvPr/>
        </p:nvSpPr>
        <p:spPr>
          <a:xfrm>
            <a:off x="548640" y="2688336"/>
            <a:ext cx="548640" cy="457200"/>
          </a:xfrm>
          <a:prstGeom prst="rect">
            <a:avLst/>
          </a:prstGeom>
          <a:noFill/>
        </p:spPr>
        <p:txBody>
          <a:bodyPr wrap="square" lIns="0" tIns="0" rIns="0" bIns="0" rtlCol="0" anchor="ctr"/>
          <a:lstStyle/>
          <a:p>
            <a:pPr marL="0" indent="0">
              <a:buNone/>
            </a:pPr>
            <a:r>
              <a:rPr lang="en-US" sz="1600" kern="0" spc="200" dirty="0">
                <a:solidFill>
                  <a:srgbClr val="C9B99A"/>
                </a:solidFill>
                <a:latin typeface="Times New Roman" panose="02020603050405020304" charset="0"/>
                <a:ea typeface="Georgia" panose="02040502050405090303" pitchFamily="34" charset="-122"/>
                <a:cs typeface="Times New Roman" panose="02020603050405020304" charset="0"/>
              </a:rPr>
              <a:t>03</a:t>
            </a:r>
            <a:endParaRPr lang="en-US" sz="1600" kern="0" spc="200" dirty="0">
              <a:solidFill>
                <a:srgbClr val="C9B99A"/>
              </a:solidFill>
              <a:latin typeface="Times New Roman" panose="02020603050405020304" charset="0"/>
              <a:ea typeface="Georgia" panose="02040502050405090303" pitchFamily="34" charset="-122"/>
              <a:cs typeface="Times New Roman" panose="02020603050405020304" charset="0"/>
            </a:endParaRPr>
          </a:p>
        </p:txBody>
      </p:sp>
      <p:sp>
        <p:nvSpPr>
          <p:cNvPr id="11" name="Text 9"/>
          <p:cNvSpPr/>
          <p:nvPr/>
        </p:nvSpPr>
        <p:spPr>
          <a:xfrm>
            <a:off x="1280160" y="2706624"/>
            <a:ext cx="7132320" cy="548640"/>
          </a:xfrm>
          <a:prstGeom prst="rect">
            <a:avLst/>
          </a:prstGeom>
          <a:noFill/>
        </p:spPr>
        <p:txBody>
          <a:bodyPr wrap="square" lIns="0" tIns="0" rIns="0" bIns="0" rtlCol="0" anchor="ctr"/>
          <a:lstStyle/>
          <a:p>
            <a:pPr marL="0" indent="0">
              <a:buNone/>
            </a:pPr>
            <a:r>
              <a:rPr lang="en-US" sz="1600" dirty="0">
                <a:solidFill>
                  <a:srgbClr val="3C3C3C"/>
                </a:solidFill>
                <a:latin typeface="Times New Roman" panose="02020603050405020304" charset="0"/>
                <a:ea typeface="Calibri" panose="020F0502020204030204" pitchFamily="34" charset="-122"/>
                <a:cs typeface="Times New Roman" panose="02020603050405020304" charset="0"/>
              </a:rPr>
              <a:t>Organisational Challenges</a:t>
            </a:r>
            <a:endParaRPr lang="en-US" sz="1600" dirty="0">
              <a:latin typeface="Times New Roman" panose="02020603050405020304" charset="0"/>
              <a:cs typeface="Times New Roman" panose="02020603050405020304" charset="0"/>
            </a:endParaRPr>
          </a:p>
          <a:p>
            <a:pPr marL="0" indent="0">
              <a:buNone/>
            </a:pPr>
            <a:r>
              <a:rPr lang="en-US" sz="1600" dirty="0">
                <a:solidFill>
                  <a:srgbClr val="9A9A9A"/>
                </a:solidFill>
                <a:latin typeface="Times New Roman" panose="02020603050405020304" charset="0"/>
                <a:ea typeface="Calibri" panose="020F0502020204030204" pitchFamily="34" charset="-122"/>
                <a:cs typeface="Times New Roman" panose="02020603050405020304" charset="0"/>
              </a:rPr>
              <a:t>External landscape &amp; Cardiff call centre</a:t>
            </a:r>
            <a:endParaRPr lang="en-US" sz="1600" dirty="0">
              <a:latin typeface="Times New Roman" panose="02020603050405020304" charset="0"/>
              <a:cs typeface="Times New Roman" panose="02020603050405020304" charset="0"/>
            </a:endParaRPr>
          </a:p>
        </p:txBody>
      </p:sp>
      <p:sp>
        <p:nvSpPr>
          <p:cNvPr id="12" name="Shape 10"/>
          <p:cNvSpPr/>
          <p:nvPr/>
        </p:nvSpPr>
        <p:spPr>
          <a:xfrm>
            <a:off x="548640" y="3346704"/>
            <a:ext cx="8046720" cy="0"/>
          </a:xfrm>
          <a:prstGeom prst="line">
            <a:avLst/>
          </a:prstGeom>
          <a:noFill/>
          <a:ln w="6350">
            <a:solidFill>
              <a:srgbClr val="E8E0D5"/>
            </a:solidFill>
            <a:prstDash val="solid"/>
          </a:ln>
        </p:spPr>
      </p:sp>
      <p:sp>
        <p:nvSpPr>
          <p:cNvPr id="13" name="Text 11"/>
          <p:cNvSpPr/>
          <p:nvPr/>
        </p:nvSpPr>
        <p:spPr>
          <a:xfrm>
            <a:off x="548640" y="3438144"/>
            <a:ext cx="548640" cy="457200"/>
          </a:xfrm>
          <a:prstGeom prst="rect">
            <a:avLst/>
          </a:prstGeom>
          <a:noFill/>
        </p:spPr>
        <p:txBody>
          <a:bodyPr wrap="square" lIns="0" tIns="0" rIns="0" bIns="0" rtlCol="0" anchor="ctr"/>
          <a:lstStyle/>
          <a:p>
            <a:pPr marL="0" indent="0">
              <a:buNone/>
            </a:pPr>
            <a:r>
              <a:rPr lang="en-US" sz="1600" kern="0" spc="200" dirty="0">
                <a:solidFill>
                  <a:srgbClr val="C9B99A"/>
                </a:solidFill>
                <a:latin typeface="Times New Roman" panose="02020603050405020304" charset="0"/>
                <a:ea typeface="Georgia" panose="02040502050405090303" pitchFamily="34" charset="-122"/>
                <a:cs typeface="Times New Roman" panose="02020603050405020304" charset="0"/>
              </a:rPr>
              <a:t>04</a:t>
            </a:r>
            <a:endParaRPr lang="en-US" sz="1600" kern="0" spc="200" dirty="0">
              <a:solidFill>
                <a:srgbClr val="C9B99A"/>
              </a:solidFill>
              <a:latin typeface="Times New Roman" panose="02020603050405020304" charset="0"/>
              <a:ea typeface="Georgia" panose="02040502050405090303" pitchFamily="34" charset="-122"/>
              <a:cs typeface="Times New Roman" panose="02020603050405020304" charset="0"/>
            </a:endParaRPr>
          </a:p>
        </p:txBody>
      </p:sp>
      <p:sp>
        <p:nvSpPr>
          <p:cNvPr id="14" name="Text 12"/>
          <p:cNvSpPr/>
          <p:nvPr/>
        </p:nvSpPr>
        <p:spPr>
          <a:xfrm>
            <a:off x="1280160" y="3456432"/>
            <a:ext cx="7132320" cy="548640"/>
          </a:xfrm>
          <a:prstGeom prst="rect">
            <a:avLst/>
          </a:prstGeom>
          <a:noFill/>
        </p:spPr>
        <p:txBody>
          <a:bodyPr wrap="square" lIns="0" tIns="0" rIns="0" bIns="0" rtlCol="0" anchor="ctr"/>
          <a:lstStyle/>
          <a:p>
            <a:pPr marL="0" indent="0">
              <a:buNone/>
            </a:pPr>
            <a:r>
              <a:rPr lang="en-US" sz="1600" dirty="0">
                <a:solidFill>
                  <a:srgbClr val="3C3C3C"/>
                </a:solidFill>
                <a:latin typeface="Times New Roman" panose="02020603050405020304" charset="0"/>
                <a:ea typeface="Calibri" panose="020F0502020204030204" pitchFamily="34" charset="-122"/>
                <a:cs typeface="Times New Roman" panose="02020603050405020304" charset="0"/>
              </a:rPr>
              <a:t>Why My Style Fits</a:t>
            </a:r>
            <a:endParaRPr lang="en-US" sz="1600" dirty="0">
              <a:latin typeface="Times New Roman" panose="02020603050405020304" charset="0"/>
              <a:cs typeface="Times New Roman" panose="02020603050405020304" charset="0"/>
            </a:endParaRPr>
          </a:p>
          <a:p>
            <a:pPr marL="0" indent="0">
              <a:buNone/>
            </a:pPr>
            <a:r>
              <a:rPr lang="en-US" sz="1600" dirty="0">
                <a:solidFill>
                  <a:srgbClr val="9A9A9A"/>
                </a:solidFill>
                <a:latin typeface="Times New Roman" panose="02020603050405020304" charset="0"/>
                <a:ea typeface="Calibri" panose="020F0502020204030204" pitchFamily="34" charset="-122"/>
                <a:cs typeface="Times New Roman" panose="02020603050405020304" charset="0"/>
              </a:rPr>
              <a:t>Evidence-based connection to context</a:t>
            </a:r>
            <a:endParaRPr lang="en-US" sz="1600" dirty="0">
              <a:latin typeface="Times New Roman" panose="02020603050405020304" charset="0"/>
              <a:cs typeface="Times New Roman" panose="02020603050405020304" charset="0"/>
            </a:endParaRPr>
          </a:p>
        </p:txBody>
      </p:sp>
      <p:sp>
        <p:nvSpPr>
          <p:cNvPr id="15" name="Shape 13"/>
          <p:cNvSpPr/>
          <p:nvPr/>
        </p:nvSpPr>
        <p:spPr>
          <a:xfrm>
            <a:off x="548640" y="4096512"/>
            <a:ext cx="8046720" cy="0"/>
          </a:xfrm>
          <a:prstGeom prst="line">
            <a:avLst/>
          </a:prstGeom>
          <a:noFill/>
          <a:ln w="6350">
            <a:solidFill>
              <a:srgbClr val="E8E0D5"/>
            </a:solidFill>
            <a:prstDash val="solid"/>
          </a:ln>
        </p:spPr>
      </p:sp>
      <p:sp>
        <p:nvSpPr>
          <p:cNvPr id="16" name="Text 14"/>
          <p:cNvSpPr/>
          <p:nvPr/>
        </p:nvSpPr>
        <p:spPr>
          <a:xfrm>
            <a:off x="548640" y="4187952"/>
            <a:ext cx="548640" cy="457200"/>
          </a:xfrm>
          <a:prstGeom prst="rect">
            <a:avLst/>
          </a:prstGeom>
          <a:noFill/>
        </p:spPr>
        <p:txBody>
          <a:bodyPr wrap="square" lIns="0" tIns="0" rIns="0" bIns="0" rtlCol="0" anchor="ctr"/>
          <a:lstStyle/>
          <a:p>
            <a:pPr marL="0" indent="0">
              <a:buNone/>
            </a:pPr>
            <a:r>
              <a:rPr lang="en-US" sz="1600" kern="0" spc="200" dirty="0">
                <a:solidFill>
                  <a:srgbClr val="C9B99A"/>
                </a:solidFill>
                <a:latin typeface="Times New Roman" panose="02020603050405020304" charset="0"/>
                <a:ea typeface="Georgia" panose="02040502050405090303" pitchFamily="34" charset="-122"/>
                <a:cs typeface="Times New Roman" panose="02020603050405020304" charset="0"/>
              </a:rPr>
              <a:t>05</a:t>
            </a:r>
            <a:endParaRPr lang="en-US" sz="1600" kern="0" spc="200" dirty="0">
              <a:solidFill>
                <a:srgbClr val="C9B99A"/>
              </a:solidFill>
              <a:latin typeface="Times New Roman" panose="02020603050405020304" charset="0"/>
              <a:ea typeface="Georgia" panose="02040502050405090303" pitchFamily="34" charset="-122"/>
              <a:cs typeface="Times New Roman" panose="02020603050405020304" charset="0"/>
            </a:endParaRPr>
          </a:p>
        </p:txBody>
      </p:sp>
      <p:sp>
        <p:nvSpPr>
          <p:cNvPr id="17" name="Text 15"/>
          <p:cNvSpPr/>
          <p:nvPr/>
        </p:nvSpPr>
        <p:spPr>
          <a:xfrm>
            <a:off x="1280160" y="4206240"/>
            <a:ext cx="7132320" cy="548640"/>
          </a:xfrm>
          <a:prstGeom prst="rect">
            <a:avLst/>
          </a:prstGeom>
          <a:noFill/>
        </p:spPr>
        <p:txBody>
          <a:bodyPr wrap="square" lIns="0" tIns="0" rIns="0" bIns="0" rtlCol="0" anchor="ctr"/>
          <a:lstStyle/>
          <a:p>
            <a:pPr marL="0" indent="0">
              <a:buNone/>
            </a:pPr>
            <a:r>
              <a:rPr lang="en-US" sz="1600" dirty="0">
                <a:solidFill>
                  <a:srgbClr val="3C3C3C"/>
                </a:solidFill>
                <a:latin typeface="Times New Roman" panose="02020603050405020304" charset="0"/>
                <a:ea typeface="Calibri" panose="020F0502020204030204" pitchFamily="34" charset="-122"/>
                <a:cs typeface="Times New Roman" panose="02020603050405020304" charset="0"/>
              </a:rPr>
              <a:t>My Development Plan</a:t>
            </a:r>
            <a:endParaRPr lang="en-US" sz="1600" dirty="0">
              <a:latin typeface="Times New Roman" panose="02020603050405020304" charset="0"/>
              <a:cs typeface="Times New Roman" panose="02020603050405020304" charset="0"/>
            </a:endParaRPr>
          </a:p>
          <a:p>
            <a:pPr marL="0" indent="0">
              <a:buNone/>
            </a:pPr>
            <a:r>
              <a:rPr lang="en-US" sz="1600" dirty="0">
                <a:solidFill>
                  <a:srgbClr val="9A9A9A"/>
                </a:solidFill>
                <a:latin typeface="Times New Roman" panose="02020603050405020304" charset="0"/>
                <a:ea typeface="Calibri" panose="020F0502020204030204" pitchFamily="34" charset="-122"/>
                <a:cs typeface="Times New Roman" panose="02020603050405020304" charset="0"/>
              </a:rPr>
              <a:t>70-20-10 framework &amp; SMART goals</a:t>
            </a:r>
            <a:endParaRPr lang="en-US" sz="1600" dirty="0">
              <a:latin typeface="Times New Roman" panose="02020603050405020304" charset="0"/>
              <a:cs typeface="Times New Roman" panose="0202060305040502030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par>
                                <p:cTn id="8" presetID="3" presetClass="entr" presetSubtype="10" fill="hold"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blinds(horizontal)">
                                      <p:cBhvr>
                                        <p:cTn id="10" dur="500"/>
                                        <p:tgtEl>
                                          <p:spTgt spid="3"/>
                                        </p:tgtEl>
                                      </p:cBhvr>
                                    </p:animEffect>
                                  </p:childTnLst>
                                </p:cTn>
                              </p:par>
                              <p:par>
                                <p:cTn id="11" presetID="3" presetClass="entr" presetSubtype="10"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blinds(horizontal)">
                                      <p:cBhvr>
                                        <p:cTn id="13" dur="500"/>
                                        <p:tgtEl>
                                          <p:spTgt spid="4"/>
                                        </p:tgtEl>
                                      </p:cBhvr>
                                    </p:animEffect>
                                  </p:childTnLst>
                                </p:cTn>
                              </p:par>
                              <p:par>
                                <p:cTn id="14" presetID="3" presetClass="entr" presetSubtype="10" fill="hold" grpId="0" nodeType="with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blinds(horizontal)">
                                      <p:cBhvr>
                                        <p:cTn id="16" dur="500"/>
                                        <p:tgtEl>
                                          <p:spTgt spid="5"/>
                                        </p:tgtEl>
                                      </p:cBhvr>
                                    </p:animEffect>
                                  </p:childTnLst>
                                </p:cTn>
                              </p:par>
                              <p:par>
                                <p:cTn id="17" presetID="3" presetClass="entr" presetSubtype="10" fill="hold" nodeType="with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blinds(horizontal)">
                                      <p:cBhvr>
                                        <p:cTn id="19" dur="500"/>
                                        <p:tgtEl>
                                          <p:spTgt spid="6"/>
                                        </p:tgtEl>
                                      </p:cBhvr>
                                    </p:animEffect>
                                  </p:childTnLst>
                                </p:cTn>
                              </p:par>
                              <p:par>
                                <p:cTn id="20" presetID="3" presetClass="entr" presetSubtype="10" fill="hold" grpId="0" nodeType="with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blinds(horizontal)">
                                      <p:cBhvr>
                                        <p:cTn id="22" dur="500"/>
                                        <p:tgtEl>
                                          <p:spTgt spid="7"/>
                                        </p:tgtEl>
                                      </p:cBhvr>
                                    </p:animEffect>
                                  </p:childTnLst>
                                </p:cTn>
                              </p:par>
                              <p:par>
                                <p:cTn id="23" presetID="3" presetClass="entr" presetSubtype="10" fill="hold" grpId="0" nodeType="withEffect">
                                  <p:stCondLst>
                                    <p:cond delay="0"/>
                                  </p:stCondLst>
                                  <p:childTnLst>
                                    <p:set>
                                      <p:cBhvr>
                                        <p:cTn id="24" dur="1" fill="hold">
                                          <p:stCondLst>
                                            <p:cond delay="0"/>
                                          </p:stCondLst>
                                        </p:cTn>
                                        <p:tgtEl>
                                          <p:spTgt spid="8"/>
                                        </p:tgtEl>
                                        <p:attrNameLst>
                                          <p:attrName>style.visibility</p:attrName>
                                        </p:attrNameLst>
                                      </p:cBhvr>
                                      <p:to>
                                        <p:strVal val="visible"/>
                                      </p:to>
                                    </p:set>
                                    <p:animEffect transition="in" filter="blinds(horizontal)">
                                      <p:cBhvr>
                                        <p:cTn id="25" dur="500"/>
                                        <p:tgtEl>
                                          <p:spTgt spid="8"/>
                                        </p:tgtEl>
                                      </p:cBhvr>
                                    </p:animEffect>
                                  </p:childTnLst>
                                </p:cTn>
                              </p:par>
                              <p:par>
                                <p:cTn id="26" presetID="3" presetClass="entr" presetSubtype="10" fill="hold" nodeType="withEffect">
                                  <p:stCondLst>
                                    <p:cond delay="0"/>
                                  </p:stCondLst>
                                  <p:childTnLst>
                                    <p:set>
                                      <p:cBhvr>
                                        <p:cTn id="27" dur="1" fill="hold">
                                          <p:stCondLst>
                                            <p:cond delay="0"/>
                                          </p:stCondLst>
                                        </p:cTn>
                                        <p:tgtEl>
                                          <p:spTgt spid="9"/>
                                        </p:tgtEl>
                                        <p:attrNameLst>
                                          <p:attrName>style.visibility</p:attrName>
                                        </p:attrNameLst>
                                      </p:cBhvr>
                                      <p:to>
                                        <p:strVal val="visible"/>
                                      </p:to>
                                    </p:set>
                                    <p:animEffect transition="in" filter="blinds(horizontal)">
                                      <p:cBhvr>
                                        <p:cTn id="28" dur="500"/>
                                        <p:tgtEl>
                                          <p:spTgt spid="9"/>
                                        </p:tgtEl>
                                      </p:cBhvr>
                                    </p:animEffect>
                                  </p:childTnLst>
                                </p:cTn>
                              </p:par>
                              <p:par>
                                <p:cTn id="29" presetID="3" presetClass="entr" presetSubtype="10" fill="hold" grpId="0" nodeType="withEffect">
                                  <p:stCondLst>
                                    <p:cond delay="0"/>
                                  </p:stCondLst>
                                  <p:childTnLst>
                                    <p:set>
                                      <p:cBhvr>
                                        <p:cTn id="30" dur="1" fill="hold">
                                          <p:stCondLst>
                                            <p:cond delay="0"/>
                                          </p:stCondLst>
                                        </p:cTn>
                                        <p:tgtEl>
                                          <p:spTgt spid="10"/>
                                        </p:tgtEl>
                                        <p:attrNameLst>
                                          <p:attrName>style.visibility</p:attrName>
                                        </p:attrNameLst>
                                      </p:cBhvr>
                                      <p:to>
                                        <p:strVal val="visible"/>
                                      </p:to>
                                    </p:set>
                                    <p:animEffect transition="in" filter="blinds(horizontal)">
                                      <p:cBhvr>
                                        <p:cTn id="31" dur="500"/>
                                        <p:tgtEl>
                                          <p:spTgt spid="10"/>
                                        </p:tgtEl>
                                      </p:cBhvr>
                                    </p:animEffect>
                                  </p:childTnLst>
                                </p:cTn>
                              </p:par>
                              <p:par>
                                <p:cTn id="32" presetID="3" presetClass="entr" presetSubtype="10" fill="hold" grpId="0" nodeType="withEffect">
                                  <p:stCondLst>
                                    <p:cond delay="0"/>
                                  </p:stCondLst>
                                  <p:childTnLst>
                                    <p:set>
                                      <p:cBhvr>
                                        <p:cTn id="33" dur="1" fill="hold">
                                          <p:stCondLst>
                                            <p:cond delay="0"/>
                                          </p:stCondLst>
                                        </p:cTn>
                                        <p:tgtEl>
                                          <p:spTgt spid="11"/>
                                        </p:tgtEl>
                                        <p:attrNameLst>
                                          <p:attrName>style.visibility</p:attrName>
                                        </p:attrNameLst>
                                      </p:cBhvr>
                                      <p:to>
                                        <p:strVal val="visible"/>
                                      </p:to>
                                    </p:set>
                                    <p:animEffect transition="in" filter="blinds(horizontal)">
                                      <p:cBhvr>
                                        <p:cTn id="34" dur="500"/>
                                        <p:tgtEl>
                                          <p:spTgt spid="11"/>
                                        </p:tgtEl>
                                      </p:cBhvr>
                                    </p:animEffect>
                                  </p:childTnLst>
                                </p:cTn>
                              </p:par>
                              <p:par>
                                <p:cTn id="35" presetID="3" presetClass="entr" presetSubtype="10" fill="hold" nodeType="withEffect">
                                  <p:stCondLst>
                                    <p:cond delay="0"/>
                                  </p:stCondLst>
                                  <p:childTnLst>
                                    <p:set>
                                      <p:cBhvr>
                                        <p:cTn id="36" dur="1" fill="hold">
                                          <p:stCondLst>
                                            <p:cond delay="0"/>
                                          </p:stCondLst>
                                        </p:cTn>
                                        <p:tgtEl>
                                          <p:spTgt spid="12"/>
                                        </p:tgtEl>
                                        <p:attrNameLst>
                                          <p:attrName>style.visibility</p:attrName>
                                        </p:attrNameLst>
                                      </p:cBhvr>
                                      <p:to>
                                        <p:strVal val="visible"/>
                                      </p:to>
                                    </p:set>
                                    <p:animEffect transition="in" filter="blinds(horizontal)">
                                      <p:cBhvr>
                                        <p:cTn id="37" dur="500"/>
                                        <p:tgtEl>
                                          <p:spTgt spid="12"/>
                                        </p:tgtEl>
                                      </p:cBhvr>
                                    </p:animEffect>
                                  </p:childTnLst>
                                </p:cTn>
                              </p:par>
                              <p:par>
                                <p:cTn id="38" presetID="3" presetClass="entr" presetSubtype="10" fill="hold" grpId="0" nodeType="withEffect">
                                  <p:stCondLst>
                                    <p:cond delay="0"/>
                                  </p:stCondLst>
                                  <p:childTnLst>
                                    <p:set>
                                      <p:cBhvr>
                                        <p:cTn id="39" dur="1" fill="hold">
                                          <p:stCondLst>
                                            <p:cond delay="0"/>
                                          </p:stCondLst>
                                        </p:cTn>
                                        <p:tgtEl>
                                          <p:spTgt spid="13"/>
                                        </p:tgtEl>
                                        <p:attrNameLst>
                                          <p:attrName>style.visibility</p:attrName>
                                        </p:attrNameLst>
                                      </p:cBhvr>
                                      <p:to>
                                        <p:strVal val="visible"/>
                                      </p:to>
                                    </p:set>
                                    <p:animEffect transition="in" filter="blinds(horizontal)">
                                      <p:cBhvr>
                                        <p:cTn id="40" dur="500"/>
                                        <p:tgtEl>
                                          <p:spTgt spid="13"/>
                                        </p:tgtEl>
                                      </p:cBhvr>
                                    </p:animEffect>
                                  </p:childTnLst>
                                </p:cTn>
                              </p:par>
                              <p:par>
                                <p:cTn id="41" presetID="3" presetClass="entr" presetSubtype="10" fill="hold" grpId="0" nodeType="withEffect">
                                  <p:stCondLst>
                                    <p:cond delay="0"/>
                                  </p:stCondLst>
                                  <p:childTnLst>
                                    <p:set>
                                      <p:cBhvr>
                                        <p:cTn id="42" dur="1" fill="hold">
                                          <p:stCondLst>
                                            <p:cond delay="0"/>
                                          </p:stCondLst>
                                        </p:cTn>
                                        <p:tgtEl>
                                          <p:spTgt spid="14"/>
                                        </p:tgtEl>
                                        <p:attrNameLst>
                                          <p:attrName>style.visibility</p:attrName>
                                        </p:attrNameLst>
                                      </p:cBhvr>
                                      <p:to>
                                        <p:strVal val="visible"/>
                                      </p:to>
                                    </p:set>
                                    <p:animEffect transition="in" filter="blinds(horizontal)">
                                      <p:cBhvr>
                                        <p:cTn id="43" dur="500"/>
                                        <p:tgtEl>
                                          <p:spTgt spid="14"/>
                                        </p:tgtEl>
                                      </p:cBhvr>
                                    </p:animEffect>
                                  </p:childTnLst>
                                </p:cTn>
                              </p:par>
                              <p:par>
                                <p:cTn id="44" presetID="3" presetClass="entr" presetSubtype="10" fill="hold" nodeType="withEffect">
                                  <p:stCondLst>
                                    <p:cond delay="0"/>
                                  </p:stCondLst>
                                  <p:childTnLst>
                                    <p:set>
                                      <p:cBhvr>
                                        <p:cTn id="45" dur="1" fill="hold">
                                          <p:stCondLst>
                                            <p:cond delay="0"/>
                                          </p:stCondLst>
                                        </p:cTn>
                                        <p:tgtEl>
                                          <p:spTgt spid="15"/>
                                        </p:tgtEl>
                                        <p:attrNameLst>
                                          <p:attrName>style.visibility</p:attrName>
                                        </p:attrNameLst>
                                      </p:cBhvr>
                                      <p:to>
                                        <p:strVal val="visible"/>
                                      </p:to>
                                    </p:set>
                                    <p:animEffect transition="in" filter="blinds(horizontal)">
                                      <p:cBhvr>
                                        <p:cTn id="46" dur="500"/>
                                        <p:tgtEl>
                                          <p:spTgt spid="15"/>
                                        </p:tgtEl>
                                      </p:cBhvr>
                                    </p:animEffect>
                                  </p:childTnLst>
                                </p:cTn>
                              </p:par>
                              <p:par>
                                <p:cTn id="47" presetID="3" presetClass="entr" presetSubtype="10" fill="hold" grpId="0" nodeType="withEffect">
                                  <p:stCondLst>
                                    <p:cond delay="0"/>
                                  </p:stCondLst>
                                  <p:childTnLst>
                                    <p:set>
                                      <p:cBhvr>
                                        <p:cTn id="48" dur="1" fill="hold">
                                          <p:stCondLst>
                                            <p:cond delay="0"/>
                                          </p:stCondLst>
                                        </p:cTn>
                                        <p:tgtEl>
                                          <p:spTgt spid="16"/>
                                        </p:tgtEl>
                                        <p:attrNameLst>
                                          <p:attrName>style.visibility</p:attrName>
                                        </p:attrNameLst>
                                      </p:cBhvr>
                                      <p:to>
                                        <p:strVal val="visible"/>
                                      </p:to>
                                    </p:set>
                                    <p:animEffect transition="in" filter="blinds(horizontal)">
                                      <p:cBhvr>
                                        <p:cTn id="49" dur="500"/>
                                        <p:tgtEl>
                                          <p:spTgt spid="16"/>
                                        </p:tgtEl>
                                      </p:cBhvr>
                                    </p:animEffect>
                                  </p:childTnLst>
                                </p:cTn>
                              </p:par>
                              <p:par>
                                <p:cTn id="50" presetID="3" presetClass="entr" presetSubtype="10" fill="hold" grpId="0" nodeType="withEffect">
                                  <p:stCondLst>
                                    <p:cond delay="0"/>
                                  </p:stCondLst>
                                  <p:childTnLst>
                                    <p:set>
                                      <p:cBhvr>
                                        <p:cTn id="51" dur="1" fill="hold">
                                          <p:stCondLst>
                                            <p:cond delay="0"/>
                                          </p:stCondLst>
                                        </p:cTn>
                                        <p:tgtEl>
                                          <p:spTgt spid="17"/>
                                        </p:tgtEl>
                                        <p:attrNameLst>
                                          <p:attrName>style.visibility</p:attrName>
                                        </p:attrNameLst>
                                      </p:cBhvr>
                                      <p:to>
                                        <p:strVal val="visible"/>
                                      </p:to>
                                    </p:set>
                                    <p:animEffect transition="in" filter="blinds(horizontal)">
                                      <p:cBhvr>
                                        <p:cTn id="52"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P spid="4" grpId="0"/>
      <p:bldP spid="4" grpId="1"/>
      <p:bldP spid="5" grpId="0"/>
      <p:bldP spid="5" grpId="1"/>
      <p:bldP spid="7" grpId="0"/>
      <p:bldP spid="7" grpId="1"/>
      <p:bldP spid="8" grpId="0"/>
      <p:bldP spid="8" grpId="1"/>
      <p:bldP spid="10" grpId="0"/>
      <p:bldP spid="10" grpId="1"/>
      <p:bldP spid="11" grpId="0"/>
      <p:bldP spid="11" grpId="1"/>
      <p:bldP spid="13" grpId="0"/>
      <p:bldP spid="13" grpId="1"/>
      <p:bldP spid="14" grpId="0"/>
      <p:bldP spid="14" grpId="1"/>
      <p:bldP spid="16" grpId="0"/>
      <p:bldP spid="16" grpId="1"/>
      <p:bldP spid="17" grpId="0"/>
      <p:bldP spid="17" grpId="1"/>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9F8F6"/>
        </a:solidFill>
        <a:effectLst/>
      </p:bgPr>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
          <a:srcRect l="15883" r="28725"/>
          <a:stretch>
            <a:fillRect/>
          </a:stretch>
        </p:blipFill>
        <p:spPr>
          <a:xfrm>
            <a:off x="716280" y="940435"/>
            <a:ext cx="3619500" cy="3723005"/>
          </a:xfrm>
          <a:prstGeom prst="rect">
            <a:avLst/>
          </a:prstGeom>
        </p:spPr>
      </p:pic>
      <p:sp>
        <p:nvSpPr>
          <p:cNvPr id="4" name="Text 2"/>
          <p:cNvSpPr/>
          <p:nvPr/>
        </p:nvSpPr>
        <p:spPr>
          <a:xfrm>
            <a:off x="2164080" y="238125"/>
            <a:ext cx="4815205" cy="347980"/>
          </a:xfrm>
          <a:prstGeom prst="rect">
            <a:avLst/>
          </a:prstGeom>
          <a:noFill/>
        </p:spPr>
        <p:txBody>
          <a:bodyPr wrap="square" lIns="0" tIns="0" rIns="0" bIns="0" rtlCol="0" anchor="t"/>
          <a:lstStyle/>
          <a:p>
            <a:pPr marL="0" indent="0" algn="l">
              <a:buNone/>
            </a:pPr>
            <a:r>
              <a:rPr lang="en-US" altLang="zh-CN" sz="2800">
                <a:uFillTx/>
                <a:latin typeface="Times New Roman" panose="02020603050405020304" charset="0"/>
                <a:ea typeface="MiSans Medium" panose="00000600000000000000" charset="-122"/>
                <a:cs typeface="Times New Roman" panose="02020603050405020304" charset="0"/>
              </a:rPr>
              <a:t>1. MY LEADERSHIP PROFILE</a:t>
            </a:r>
            <a:endParaRPr lang="en-US" altLang="zh-CN" sz="2800">
              <a:uFillTx/>
              <a:latin typeface="Times New Roman" panose="02020603050405020304" charset="0"/>
              <a:ea typeface="MiSans Medium" panose="00000600000000000000" charset="-122"/>
              <a:cs typeface="Times New Roman" panose="02020603050405020304" charset="0"/>
            </a:endParaRPr>
          </a:p>
        </p:txBody>
      </p:sp>
      <p:sp>
        <p:nvSpPr>
          <p:cNvPr id="6" name="Text 4"/>
          <p:cNvSpPr/>
          <p:nvPr/>
        </p:nvSpPr>
        <p:spPr>
          <a:xfrm>
            <a:off x="4592320" y="817880"/>
            <a:ext cx="4572635" cy="3507740"/>
          </a:xfrm>
          <a:prstGeom prst="rect">
            <a:avLst/>
          </a:prstGeom>
          <a:noFill/>
          <a:ln>
            <a:noFill/>
          </a:ln>
          <a:extLst>
            <a:ext uri="{909E8E84-426E-40DD-AFC4-6F175D3DCCD1}">
              <a14:hiddenFill xmlns:a14="http://schemas.microsoft.com/office/drawing/2010/main">
                <a:solidFill>
                  <a:schemeClr val="bg1"/>
                </a:solidFill>
              </a14:hiddenFill>
            </a:ext>
          </a:extLst>
        </p:spPr>
        <p:txBody>
          <a:bodyPr wrap="square" lIns="0" tIns="0" rIns="0" bIns="0" rtlCol="0" anchor="t"/>
          <a:lstStyle/>
          <a:p>
            <a:pPr indent="0" fontAlgn="auto">
              <a:lnSpc>
                <a:spcPct val="150000"/>
              </a:lnSpc>
              <a:buNone/>
            </a:pPr>
            <a:r>
              <a:rPr lang="en-US" sz="1700" b="1" dirty="0">
                <a:solidFill>
                  <a:srgbClr val="3C3C3C"/>
                </a:solidFill>
                <a:latin typeface="Calibri" panose="020F0502020204030204" pitchFamily="34" charset="0"/>
                <a:ea typeface="Calibri" panose="020F0502020204030204" pitchFamily="34" charset="-122"/>
                <a:cs typeface="Calibri" panose="020F0502020204030204" pitchFamily="34" charset="-120"/>
                <a:sym typeface="+mn-ea"/>
              </a:rPr>
              <a:t> · </a:t>
            </a:r>
            <a:r>
              <a:rPr lang="en-US" sz="1700" dirty="0">
                <a:solidFill>
                  <a:srgbClr val="3C3C3C"/>
                </a:solidFill>
                <a:latin typeface="Times New Roman Regular" panose="02020603050405020304" charset="0"/>
                <a:ea typeface="Calibri" panose="020F0502020204030204" pitchFamily="34" charset="-122"/>
                <a:cs typeface="Times New Roman Regular" panose="02020603050405020304" charset="0"/>
              </a:rPr>
              <a:t>High EI and Coaching, Ethical Integrity. </a:t>
            </a:r>
            <a:endParaRPr lang="en-US" sz="1700" b="1" dirty="0">
              <a:solidFill>
                <a:srgbClr val="3C3C3C"/>
              </a:solidFill>
              <a:latin typeface="Times New Roman Regular" panose="02020603050405020304" charset="0"/>
              <a:ea typeface="Calibri" panose="020F0502020204030204" pitchFamily="34" charset="-122"/>
              <a:cs typeface="Times New Roman Regular" panose="02020603050405020304" charset="0"/>
            </a:endParaRPr>
          </a:p>
          <a:p>
            <a:pPr indent="0" fontAlgn="auto">
              <a:lnSpc>
                <a:spcPct val="150000"/>
              </a:lnSpc>
              <a:buNone/>
            </a:pPr>
            <a:r>
              <a:rPr lang="en-US" sz="1700" b="1" dirty="0">
                <a:solidFill>
                  <a:srgbClr val="3C3C3C"/>
                </a:solidFill>
                <a:latin typeface="Calibri" panose="020F0502020204030204" pitchFamily="34" charset="0"/>
                <a:ea typeface="Calibri" panose="020F0502020204030204" pitchFamily="34" charset="-122"/>
                <a:cs typeface="Calibri" panose="020F0502020204030204" pitchFamily="34" charset="-120"/>
                <a:sym typeface="+mn-ea"/>
              </a:rPr>
              <a:t> · </a:t>
            </a:r>
            <a:r>
              <a:rPr lang="en-US" sz="1700" dirty="0">
                <a:solidFill>
                  <a:srgbClr val="3C3C3C"/>
                </a:solidFill>
                <a:latin typeface="Times New Roman Regular" panose="02020603050405020304" charset="0"/>
                <a:ea typeface="Calibri" panose="020F0502020204030204" pitchFamily="34" charset="-122"/>
                <a:cs typeface="Times New Roman Regular" panose="02020603050405020304" charset="0"/>
              </a:rPr>
              <a:t>Dominant Style </a:t>
            </a:r>
            <a:endParaRPr lang="en-US" sz="1700" dirty="0">
              <a:solidFill>
                <a:srgbClr val="3C3C3C"/>
              </a:solidFill>
              <a:latin typeface="Times New Roman Regular" panose="02020603050405020304" charset="0"/>
              <a:ea typeface="Calibri" panose="020F0502020204030204" pitchFamily="34" charset="-122"/>
              <a:cs typeface="Times New Roman Regular" panose="02020603050405020304" charset="0"/>
            </a:endParaRPr>
          </a:p>
          <a:p>
            <a:pPr indent="0" fontAlgn="auto">
              <a:lnSpc>
                <a:spcPct val="100000"/>
              </a:lnSpc>
              <a:buNone/>
            </a:pPr>
            <a:r>
              <a:rPr lang="en-US" sz="1700" dirty="0">
                <a:solidFill>
                  <a:srgbClr val="3C3C3C"/>
                </a:solidFill>
                <a:latin typeface="Times New Roman Regular" panose="02020603050405020304" charset="0"/>
                <a:ea typeface="Calibri" panose="020F0502020204030204" pitchFamily="34" charset="-122"/>
                <a:cs typeface="Times New Roman Regular" panose="02020603050405020304" charset="0"/>
              </a:rPr>
              <a:t>   Compassionate             Democratic</a:t>
            </a:r>
            <a:endParaRPr lang="en-US" sz="1700" dirty="0">
              <a:solidFill>
                <a:srgbClr val="3C3C3C"/>
              </a:solidFill>
              <a:latin typeface="Times New Roman Regular" panose="02020603050405020304" charset="0"/>
              <a:ea typeface="Calibri" panose="020F0502020204030204" pitchFamily="34" charset="-122"/>
              <a:cs typeface="Times New Roman Regular" panose="02020603050405020304" charset="0"/>
            </a:endParaRPr>
          </a:p>
          <a:p>
            <a:pPr indent="0" fontAlgn="auto">
              <a:lnSpc>
                <a:spcPct val="100000"/>
              </a:lnSpc>
              <a:buNone/>
            </a:pPr>
            <a:endParaRPr lang="en-US" sz="1700" dirty="0">
              <a:solidFill>
                <a:srgbClr val="3C3C3C"/>
              </a:solidFill>
              <a:latin typeface="Times New Roman Regular" panose="02020603050405020304" charset="0"/>
              <a:ea typeface="Calibri" panose="020F0502020204030204" pitchFamily="34" charset="-122"/>
              <a:cs typeface="Times New Roman Regular" panose="02020603050405020304" charset="0"/>
            </a:endParaRPr>
          </a:p>
          <a:p>
            <a:pPr indent="0" fontAlgn="auto">
              <a:lnSpc>
                <a:spcPct val="150000"/>
              </a:lnSpc>
              <a:buNone/>
            </a:pPr>
            <a:r>
              <a:rPr lang="en-US" sz="1700" b="1" dirty="0">
                <a:solidFill>
                  <a:srgbClr val="3C3C3C"/>
                </a:solidFill>
                <a:latin typeface="Calibri" panose="020F0502020204030204" pitchFamily="34" charset="0"/>
                <a:ea typeface="Calibri" panose="020F0502020204030204" pitchFamily="34" charset="-122"/>
                <a:cs typeface="Calibri" panose="020F0502020204030204" pitchFamily="34" charset="-120"/>
                <a:sym typeface="+mn-ea"/>
              </a:rPr>
              <a:t> · </a:t>
            </a:r>
            <a:r>
              <a:rPr lang="en-US" sz="1700" dirty="0">
                <a:solidFill>
                  <a:srgbClr val="3C3C3C"/>
                </a:solidFill>
                <a:latin typeface="Times New Roman Regular" panose="02020603050405020304" charset="0"/>
                <a:ea typeface="Calibri" panose="020F0502020204030204" pitchFamily="34" charset="-122"/>
                <a:cs typeface="Times New Roman Regular" panose="02020603050405020304" charset="0"/>
              </a:rPr>
              <a:t>Questionnaire findings</a:t>
            </a:r>
            <a:endParaRPr lang="en-US" sz="1700" dirty="0">
              <a:solidFill>
                <a:srgbClr val="3C3C3C"/>
              </a:solidFill>
              <a:latin typeface="Times New Roman Regular" panose="02020603050405020304" charset="0"/>
              <a:ea typeface="Calibri" panose="020F0502020204030204" pitchFamily="34" charset="-122"/>
              <a:cs typeface="Times New Roman Regular" panose="02020603050405020304" charset="0"/>
            </a:endParaRPr>
          </a:p>
          <a:p>
            <a:pPr marL="0" indent="0">
              <a:buNone/>
            </a:pPr>
            <a:r>
              <a:rPr lang="en-US" sz="1700" dirty="0">
                <a:solidFill>
                  <a:srgbClr val="3C3C3C"/>
                </a:solidFill>
                <a:latin typeface="Calibri" panose="020F0502020204030204" pitchFamily="34" charset="0"/>
                <a:ea typeface="Calibri" panose="020F0502020204030204" pitchFamily="34" charset="-122"/>
                <a:cs typeface="Calibri" panose="020F0502020204030204" pitchFamily="34" charset="-120"/>
                <a:sym typeface="+mn-ea"/>
              </a:rPr>
              <a:t>  </a:t>
            </a:r>
            <a:r>
              <a:rPr lang="en-US" sz="1700" dirty="0">
                <a:solidFill>
                  <a:srgbClr val="3C3C3C"/>
                </a:solidFill>
                <a:latin typeface="Times New Roman Regular" panose="02020603050405020304" charset="0"/>
                <a:ea typeface="Calibri" panose="020F0502020204030204" pitchFamily="34" charset="-122"/>
                <a:cs typeface="Times New Roman Regular" panose="02020603050405020304" charset="0"/>
              </a:rPr>
              <a:t>High EI                       </a:t>
            </a:r>
            <a:r>
              <a:rPr lang="en-US" sz="1700" dirty="0">
                <a:solidFill>
                  <a:srgbClr val="3C3C3C"/>
                </a:solidFill>
                <a:latin typeface="Calibri" panose="020F0502020204030204" pitchFamily="34" charset="0"/>
                <a:ea typeface="Calibri" panose="020F0502020204030204" pitchFamily="34" charset="-122"/>
                <a:cs typeface="Calibri" panose="020F0502020204030204" pitchFamily="34" charset="-120"/>
                <a:sym typeface="+mn-ea"/>
              </a:rPr>
              <a:t>  </a:t>
            </a:r>
            <a:r>
              <a:rPr lang="en-US" sz="1700" dirty="0">
                <a:solidFill>
                  <a:srgbClr val="3C3C3C"/>
                </a:solidFill>
                <a:latin typeface="Times New Roman Regular" panose="02020603050405020304" charset="0"/>
                <a:ea typeface="Calibri" panose="020F0502020204030204" pitchFamily="34" charset="-122"/>
                <a:cs typeface="Times New Roman Regular" panose="02020603050405020304" charset="0"/>
                <a:sym typeface="+mn-ea"/>
              </a:rPr>
              <a:t>Coaching</a:t>
            </a:r>
            <a:endParaRPr lang="en-US" sz="1700" dirty="0">
              <a:solidFill>
                <a:srgbClr val="3C3C3C"/>
              </a:solidFill>
              <a:latin typeface="Times New Roman Regular" panose="02020603050405020304" charset="0"/>
              <a:ea typeface="Calibri" panose="020F0502020204030204" pitchFamily="34" charset="-122"/>
              <a:cs typeface="Times New Roman Regular" panose="02020603050405020304" charset="0"/>
            </a:endParaRPr>
          </a:p>
          <a:p>
            <a:pPr marL="0" indent="0">
              <a:buNone/>
            </a:pPr>
            <a:r>
              <a:rPr lang="en-US" sz="1700" dirty="0">
                <a:solidFill>
                  <a:srgbClr val="3C3C3C"/>
                </a:solidFill>
                <a:latin typeface="Calibri" panose="020F0502020204030204" pitchFamily="34" charset="0"/>
                <a:ea typeface="Calibri" panose="020F0502020204030204" pitchFamily="34" charset="-122"/>
                <a:cs typeface="Calibri" panose="020F0502020204030204" pitchFamily="34" charset="-120"/>
                <a:sym typeface="+mn-ea"/>
              </a:rPr>
              <a:t>  </a:t>
            </a:r>
            <a:r>
              <a:rPr lang="en-US" sz="1700" dirty="0">
                <a:solidFill>
                  <a:srgbClr val="3C3C3C"/>
                </a:solidFill>
                <a:latin typeface="Times New Roman Regular" panose="02020603050405020304" charset="0"/>
                <a:ea typeface="Calibri" panose="020F0502020204030204" pitchFamily="34" charset="-122"/>
                <a:cs typeface="Times New Roman Regular" panose="02020603050405020304" charset="0"/>
              </a:rPr>
              <a:t>Empathy                     </a:t>
            </a:r>
            <a:r>
              <a:rPr lang="en-US" sz="1700" dirty="0">
                <a:solidFill>
                  <a:srgbClr val="3C3C3C"/>
                </a:solidFill>
                <a:latin typeface="Calibri" panose="020F0502020204030204" pitchFamily="34" charset="0"/>
                <a:ea typeface="Calibri" panose="020F0502020204030204" pitchFamily="34" charset="-122"/>
                <a:cs typeface="Calibri" panose="020F0502020204030204" pitchFamily="34" charset="-120"/>
                <a:sym typeface="+mn-ea"/>
              </a:rPr>
              <a:t>  </a:t>
            </a:r>
            <a:r>
              <a:rPr lang="en-US" sz="1700" dirty="0">
                <a:solidFill>
                  <a:srgbClr val="3C3C3C"/>
                </a:solidFill>
                <a:latin typeface="Times New Roman Regular" panose="02020603050405020304" charset="0"/>
                <a:ea typeface="Calibri" panose="020F0502020204030204" pitchFamily="34" charset="-122"/>
                <a:cs typeface="Times New Roman Regular" panose="02020603050405020304" charset="0"/>
                <a:sym typeface="+mn-ea"/>
              </a:rPr>
              <a:t>Ethical Integrity</a:t>
            </a:r>
            <a:endParaRPr lang="en-US" sz="1700" dirty="0">
              <a:solidFill>
                <a:srgbClr val="3C3C3C"/>
              </a:solidFill>
              <a:latin typeface="Times New Roman Regular" panose="02020603050405020304" charset="0"/>
              <a:ea typeface="Calibri" panose="020F0502020204030204" pitchFamily="34" charset="-122"/>
              <a:cs typeface="Times New Roman Regular" panose="02020603050405020304" charset="0"/>
              <a:sym typeface="+mn-ea"/>
            </a:endParaRPr>
          </a:p>
          <a:p>
            <a:pPr marL="0" indent="0">
              <a:buNone/>
            </a:pPr>
            <a:r>
              <a:rPr lang="en-US" sz="1700" dirty="0">
                <a:solidFill>
                  <a:srgbClr val="3C3C3C"/>
                </a:solidFill>
                <a:latin typeface="Times New Roman Regular" panose="02020603050405020304" charset="0"/>
                <a:ea typeface="Calibri" panose="020F0502020204030204" pitchFamily="34" charset="-122"/>
                <a:cs typeface="Times New Roman Regular" panose="02020603050405020304" charset="0"/>
                <a:sym typeface="+mn-ea"/>
              </a:rPr>
              <a:t> </a:t>
            </a:r>
            <a:r>
              <a:rPr lang="en-US" sz="1700" dirty="0">
                <a:solidFill>
                  <a:srgbClr val="3C3C3C"/>
                </a:solidFill>
                <a:latin typeface="Calibri" panose="020F0502020204030204" pitchFamily="34" charset="0"/>
                <a:ea typeface="Calibri" panose="020F0502020204030204" pitchFamily="34" charset="-122"/>
                <a:cs typeface="Calibri" panose="020F0502020204030204" pitchFamily="34" charset="-120"/>
                <a:sym typeface="+mn-ea"/>
              </a:rPr>
              <a:t> </a:t>
            </a:r>
            <a:r>
              <a:rPr lang="en-US" sz="1700" dirty="0">
                <a:solidFill>
                  <a:srgbClr val="3C3C3C"/>
                </a:solidFill>
                <a:latin typeface="Times New Roman Regular" panose="02020603050405020304" charset="0"/>
                <a:ea typeface="Calibri" panose="020F0502020204030204" pitchFamily="34" charset="-122"/>
                <a:cs typeface="Times New Roman Regular" panose="02020603050405020304" charset="0"/>
              </a:rPr>
              <a:t>Good relationship behaviors, an active listener.</a:t>
            </a:r>
            <a:endParaRPr lang="en-US" sz="1700" dirty="0">
              <a:solidFill>
                <a:srgbClr val="3C3C3C"/>
              </a:solidFill>
              <a:latin typeface="Times New Roman Regular" panose="02020603050405020304" charset="0"/>
              <a:ea typeface="Calibri" panose="020F0502020204030204" pitchFamily="34" charset="-122"/>
              <a:cs typeface="Times New Roman Regular" panose="02020603050405020304" charset="0"/>
            </a:endParaRPr>
          </a:p>
          <a:p>
            <a:pPr marL="0" indent="0">
              <a:buNone/>
            </a:pPr>
            <a:endParaRPr lang="en-US" sz="1700" dirty="0">
              <a:solidFill>
                <a:srgbClr val="3C3C3C"/>
              </a:solidFill>
              <a:latin typeface="Times New Roman Regular" panose="02020603050405020304" charset="0"/>
              <a:ea typeface="Calibri" panose="020F0502020204030204" pitchFamily="34" charset="-122"/>
              <a:cs typeface="Times New Roman Regular" panose="02020603050405020304" charset="0"/>
            </a:endParaRPr>
          </a:p>
          <a:p>
            <a:pPr indent="0" fontAlgn="auto">
              <a:lnSpc>
                <a:spcPct val="150000"/>
              </a:lnSpc>
              <a:buNone/>
            </a:pPr>
            <a:r>
              <a:rPr lang="en-US" sz="1700" b="1" dirty="0">
                <a:solidFill>
                  <a:srgbClr val="3C3C3C"/>
                </a:solidFill>
                <a:latin typeface="Calibri" panose="020F0502020204030204" pitchFamily="34" charset="0"/>
                <a:ea typeface="Calibri" panose="020F0502020204030204" pitchFamily="34" charset="-122"/>
                <a:cs typeface="Calibri" panose="020F0502020204030204" pitchFamily="34" charset="-120"/>
                <a:sym typeface="+mn-ea"/>
              </a:rPr>
              <a:t> · </a:t>
            </a:r>
            <a:r>
              <a:rPr lang="en-US" sz="1700" dirty="0">
                <a:solidFill>
                  <a:srgbClr val="3C3C3C"/>
                </a:solidFill>
                <a:latin typeface="Times New Roman Regular" panose="02020603050405020304" charset="0"/>
                <a:ea typeface="Calibri" panose="020F0502020204030204" pitchFamily="34" charset="-122"/>
                <a:cs typeface="Times New Roman Regular" panose="02020603050405020304" charset="0"/>
              </a:rPr>
              <a:t>Peer &amp; manager feedback</a:t>
            </a:r>
            <a:endParaRPr lang="en-US" sz="1700" dirty="0">
              <a:solidFill>
                <a:srgbClr val="3C3C3C"/>
              </a:solidFill>
              <a:latin typeface="Times New Roman Regular" panose="02020603050405020304" charset="0"/>
              <a:ea typeface="Calibri" panose="020F0502020204030204" pitchFamily="34" charset="-122"/>
              <a:cs typeface="Times New Roman Regular" panose="02020603050405020304" charset="0"/>
            </a:endParaRPr>
          </a:p>
          <a:p>
            <a:pPr marL="0" indent="0">
              <a:buNone/>
            </a:pPr>
            <a:r>
              <a:rPr lang="en-US" sz="1700" dirty="0">
                <a:solidFill>
                  <a:srgbClr val="3C3C3C"/>
                </a:solidFill>
                <a:latin typeface="Calibri" panose="020F0502020204030204" pitchFamily="34" charset="0"/>
                <a:ea typeface="Calibri" panose="020F0502020204030204" pitchFamily="34" charset="-122"/>
                <a:cs typeface="Calibri" panose="020F0502020204030204" pitchFamily="34" charset="-120"/>
                <a:sym typeface="+mn-ea"/>
              </a:rPr>
              <a:t>  </a:t>
            </a:r>
            <a:r>
              <a:rPr lang="en-US" sz="1700" dirty="0">
                <a:solidFill>
                  <a:srgbClr val="3C3C3C"/>
                </a:solidFill>
                <a:latin typeface="Times New Roman Regular" panose="02020603050405020304" charset="0"/>
                <a:ea typeface="Calibri" panose="020F0502020204030204" pitchFamily="34" charset="-122"/>
                <a:cs typeface="Times New Roman Regular" panose="02020603050405020304" charset="0"/>
              </a:rPr>
              <a:t>Approachable               F</a:t>
            </a:r>
            <a:r>
              <a:rPr lang="en-US" sz="1700" dirty="0">
                <a:solidFill>
                  <a:srgbClr val="3C3C3C"/>
                </a:solidFill>
                <a:latin typeface="Times New Roman Regular" panose="02020603050405020304" charset="0"/>
                <a:ea typeface="Calibri" panose="020F0502020204030204" pitchFamily="34" charset="-122"/>
                <a:cs typeface="Times New Roman Regular" panose="02020603050405020304" charset="0"/>
                <a:sym typeface="+mn-ea"/>
              </a:rPr>
              <a:t>air</a:t>
            </a:r>
            <a:endParaRPr lang="en-US" sz="1700" dirty="0">
              <a:solidFill>
                <a:srgbClr val="3C3C3C"/>
              </a:solidFill>
              <a:latin typeface="Times New Roman Regular" panose="02020603050405020304" charset="0"/>
              <a:ea typeface="Calibri" panose="020F0502020204030204" pitchFamily="34" charset="-122"/>
              <a:cs typeface="Times New Roman Regular" panose="02020603050405020304" charset="0"/>
            </a:endParaRPr>
          </a:p>
          <a:p>
            <a:pPr marL="0" indent="0">
              <a:buNone/>
            </a:pPr>
            <a:r>
              <a:rPr lang="en-US" sz="1700" dirty="0">
                <a:solidFill>
                  <a:srgbClr val="3C3C3C"/>
                </a:solidFill>
                <a:latin typeface="Times New Roman Regular" panose="02020603050405020304" charset="0"/>
                <a:ea typeface="Calibri" panose="020F0502020204030204" pitchFamily="34" charset="-122"/>
                <a:cs typeface="Times New Roman Regular" panose="02020603050405020304" charset="0"/>
              </a:rPr>
              <a:t>  Always makes time to listen</a:t>
            </a:r>
            <a:endParaRPr lang="en-US" sz="1700" dirty="0">
              <a:solidFill>
                <a:srgbClr val="3C3C3C"/>
              </a:solidFill>
              <a:latin typeface="Times New Roman Regular" panose="02020603050405020304" charset="0"/>
              <a:ea typeface="Calibri" panose="020F0502020204030204" pitchFamily="34" charset="-122"/>
              <a:cs typeface="Times New Roman Regular" panose="02020603050405020304" charset="0"/>
            </a:endParaRPr>
          </a:p>
          <a:p>
            <a:pPr marL="0" indent="0">
              <a:buNone/>
            </a:pPr>
            <a:r>
              <a:rPr lang="en-US" sz="1700" dirty="0">
                <a:solidFill>
                  <a:srgbClr val="3C3C3C"/>
                </a:solidFill>
                <a:latin typeface="Times New Roman Regular" panose="02020603050405020304" charset="0"/>
                <a:ea typeface="Calibri" panose="020F0502020204030204" pitchFamily="34" charset="-122"/>
                <a:cs typeface="Times New Roman Regular" panose="02020603050405020304" charset="0"/>
              </a:rPr>
              <a:t>  Builds trust quickly — team feels supported.</a:t>
            </a:r>
            <a:endParaRPr lang="en-US" sz="1700" dirty="0">
              <a:solidFill>
                <a:srgbClr val="3C3C3C"/>
              </a:solidFill>
              <a:latin typeface="Times New Roman Regular" panose="02020603050405020304" charset="0"/>
              <a:ea typeface="Calibri" panose="020F0502020204030204" pitchFamily="34" charset="-122"/>
              <a:cs typeface="Times New Roman Regular" panose="02020603050405020304" charset="0"/>
            </a:endParaRPr>
          </a:p>
          <a:p>
            <a:pPr marL="0" indent="0">
              <a:buNone/>
            </a:pPr>
            <a:endParaRPr lang="en-US" sz="1600" dirty="0">
              <a:solidFill>
                <a:srgbClr val="3C3C3C"/>
              </a:solidFill>
              <a:latin typeface="Times New Roman Regular" panose="02020603050405020304" charset="0"/>
              <a:ea typeface="Calibri" panose="020F0502020204030204" pitchFamily="34" charset="-122"/>
              <a:cs typeface="Times New Roman Regular" panose="02020603050405020304" charset="0"/>
            </a:endParaRPr>
          </a:p>
          <a:p>
            <a:pPr marL="0" indent="0">
              <a:buNone/>
            </a:pPr>
            <a:endParaRPr lang="en-US" sz="1600" dirty="0">
              <a:solidFill>
                <a:srgbClr val="3C3C3C"/>
              </a:solidFill>
              <a:latin typeface="Times New Roman Regular" panose="02020603050405020304" charset="0"/>
              <a:ea typeface="Calibri" panose="020F0502020204030204" pitchFamily="34" charset="-122"/>
              <a:cs typeface="Times New Roman Regular" panose="0202060305040502030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linds(horizontal)">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6" grpId="1"/>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9F8F6"/>
        </a:solidFill>
        <a:effectLst/>
      </p:bgPr>
    </p:bg>
    <p:spTree>
      <p:nvGrpSpPr>
        <p:cNvPr id="1" name=""/>
        <p:cNvGrpSpPr/>
        <p:nvPr/>
      </p:nvGrpSpPr>
      <p:grpSpPr>
        <a:xfrm>
          <a:off x="0" y="0"/>
          <a:ext cx="0" cy="0"/>
          <a:chOff x="0" y="0"/>
          <a:chExt cx="0" cy="0"/>
        </a:xfrm>
      </p:grpSpPr>
      <p:sp>
        <p:nvSpPr>
          <p:cNvPr id="2" name="Text 0"/>
          <p:cNvSpPr/>
          <p:nvPr/>
        </p:nvSpPr>
        <p:spPr>
          <a:xfrm>
            <a:off x="548640" y="365760"/>
            <a:ext cx="8229600" cy="502920"/>
          </a:xfrm>
          <a:prstGeom prst="rect">
            <a:avLst/>
          </a:prstGeom>
          <a:noFill/>
        </p:spPr>
        <p:txBody>
          <a:bodyPr wrap="square" lIns="0" tIns="0" rIns="0" bIns="0" rtlCol="0" anchor="t"/>
          <a:lstStyle/>
          <a:p>
            <a:pPr marL="0" algn="l">
              <a:lnSpc>
                <a:spcPct val="111000"/>
              </a:lnSpc>
              <a:buClrTx/>
              <a:buSzTx/>
              <a:buFontTx/>
              <a:buNone/>
            </a:pPr>
            <a:r>
              <a:rPr lang="en-US" altLang="zh-CN" sz="2400">
                <a:uFillTx/>
                <a:latin typeface="Times New Roman" panose="02020603050405020304" charset="0"/>
                <a:ea typeface="MiSans Medium" panose="00000600000000000000" charset="-122"/>
                <a:cs typeface="Times New Roman" panose="02020603050405020304" charset="0"/>
              </a:rPr>
              <a:t>2. CRITICAL ANALYSIS  —  STRENGTHS</a:t>
            </a:r>
            <a:endParaRPr lang="en-US" altLang="zh-CN" sz="2400">
              <a:uFillTx/>
              <a:latin typeface="Times New Roman" panose="02020603050405020304" charset="0"/>
              <a:ea typeface="MiSans Medium" panose="00000600000000000000" charset="-122"/>
              <a:cs typeface="Times New Roman" panose="02020603050405020304" charset="0"/>
            </a:endParaRPr>
          </a:p>
        </p:txBody>
      </p:sp>
      <p:sp>
        <p:nvSpPr>
          <p:cNvPr id="5" name="Text 3"/>
          <p:cNvSpPr/>
          <p:nvPr>
            <p:custDataLst>
              <p:tags r:id="rId1"/>
            </p:custDataLst>
          </p:nvPr>
        </p:nvSpPr>
        <p:spPr>
          <a:xfrm>
            <a:off x="435610" y="1097915"/>
            <a:ext cx="1843405" cy="1463040"/>
          </a:xfrm>
          <a:prstGeom prst="rect">
            <a:avLst/>
          </a:prstGeom>
          <a:noFill/>
        </p:spPr>
        <p:txBody>
          <a:bodyPr wrap="square" lIns="0" tIns="0" rIns="0" bIns="0" rtlCol="0" anchor="t"/>
          <a:lstStyle/>
          <a:p>
            <a:pPr indent="0" algn="ctr" fontAlgn="auto">
              <a:lnSpc>
                <a:spcPct val="150000"/>
              </a:lnSpc>
              <a:buNone/>
            </a:pPr>
            <a:r>
              <a:rPr lang="zh-CN" altLang="en-US" sz="1400" b="1">
                <a:uFillTx/>
                <a:latin typeface="Times New Roman" panose="02020603050405020304" charset="0"/>
                <a:ea typeface="MiSans Normal" panose="00000500000000000000" charset="-122"/>
                <a:cs typeface="Times New Roman" panose="02020603050405020304" charset="0"/>
              </a:rPr>
              <a:t>Psychological Safety</a:t>
            </a:r>
            <a:endParaRPr lang="zh-CN" altLang="en-US" sz="1400" b="1">
              <a:uFillTx/>
              <a:latin typeface="Times New Roman" panose="02020603050405020304" charset="0"/>
              <a:ea typeface="MiSans Normal" panose="00000500000000000000" charset="-122"/>
              <a:cs typeface="Times New Roman" panose="02020603050405020304" charset="0"/>
            </a:endParaRPr>
          </a:p>
          <a:p>
            <a:pPr indent="0" algn="ctr" fontAlgn="auto">
              <a:lnSpc>
                <a:spcPct val="150000"/>
              </a:lnSpc>
              <a:buNone/>
            </a:pPr>
            <a:endParaRPr lang="zh-CN" altLang="en-US" sz="1400" b="1">
              <a:uFillTx/>
              <a:latin typeface="Times New Roman" panose="02020603050405020304" charset="0"/>
              <a:ea typeface="MiSans Normal" panose="00000500000000000000" charset="-122"/>
              <a:cs typeface="Times New Roman" panose="02020603050405020304" charset="0"/>
            </a:endParaRPr>
          </a:p>
          <a:p>
            <a:pPr marL="0" indent="0" algn="just">
              <a:buNone/>
            </a:pPr>
            <a:r>
              <a:rPr lang="zh-CN" altLang="en-US" sz="1400">
                <a:uFillTx/>
                <a:latin typeface="Times New Roman" panose="02020603050405020304" charset="0"/>
                <a:ea typeface="MiSans Normal" panose="00000500000000000000" charset="-122"/>
                <a:cs typeface="Times New Roman" panose="02020603050405020304" charset="0"/>
              </a:rPr>
              <a:t>Makes the staff ready to speak out early enough → direct cuts off absence and turnover.</a:t>
            </a:r>
            <a:endParaRPr lang="zh-CN" altLang="en-US" sz="1400">
              <a:uFillTx/>
              <a:latin typeface="Times New Roman" panose="02020603050405020304" charset="0"/>
              <a:ea typeface="MiSans Normal" panose="00000500000000000000" charset="-122"/>
              <a:cs typeface="Times New Roman" panose="02020603050405020304" charset="0"/>
            </a:endParaRPr>
          </a:p>
          <a:p>
            <a:pPr marL="0" indent="0" algn="just">
              <a:buNone/>
            </a:pPr>
            <a:r>
              <a:rPr lang="zh-CN" altLang="en-US" sz="1400">
                <a:uFillTx/>
                <a:latin typeface="Times New Roman" panose="02020603050405020304" charset="0"/>
                <a:ea typeface="MiSans Normal" panose="00000500000000000000" charset="-122"/>
                <a:cs typeface="Times New Roman" panose="02020603050405020304" charset="0"/>
              </a:rPr>
              <a:t>(West,2021) </a:t>
            </a:r>
            <a:endParaRPr lang="zh-CN" altLang="en-US" sz="1400">
              <a:uFillTx/>
              <a:latin typeface="Times New Roman" panose="02020603050405020304" charset="0"/>
              <a:ea typeface="MiSans Normal" panose="00000500000000000000" charset="-122"/>
              <a:cs typeface="Times New Roman" panose="02020603050405020304" charset="0"/>
            </a:endParaRPr>
          </a:p>
        </p:txBody>
      </p:sp>
      <p:sp>
        <p:nvSpPr>
          <p:cNvPr id="7" name="Text 5"/>
          <p:cNvSpPr/>
          <p:nvPr>
            <p:custDataLst>
              <p:tags r:id="rId2"/>
            </p:custDataLst>
          </p:nvPr>
        </p:nvSpPr>
        <p:spPr>
          <a:xfrm>
            <a:off x="2547620" y="1097280"/>
            <a:ext cx="1888490" cy="1463040"/>
          </a:xfrm>
          <a:prstGeom prst="rect">
            <a:avLst/>
          </a:prstGeom>
          <a:noFill/>
        </p:spPr>
        <p:txBody>
          <a:bodyPr wrap="square" lIns="0" tIns="0" rIns="0" bIns="0" rtlCol="0" anchor="t"/>
          <a:lstStyle/>
          <a:p>
            <a:pPr indent="0" algn="ctr" fontAlgn="auto">
              <a:lnSpc>
                <a:spcPct val="150000"/>
              </a:lnSpc>
              <a:buNone/>
            </a:pPr>
            <a:r>
              <a:rPr lang="zh-CN" altLang="en-US" sz="1400" b="1">
                <a:uFillTx/>
                <a:latin typeface="Times New Roman" panose="02020603050405020304" charset="0"/>
                <a:ea typeface="MiSans Normal" panose="00000500000000000000" charset="-122"/>
                <a:cs typeface="Times New Roman" panose="02020603050405020304" charset="0"/>
              </a:rPr>
              <a:t>Emotional Intelligence</a:t>
            </a:r>
            <a:endParaRPr lang="zh-CN" altLang="en-US" sz="1400" b="1">
              <a:uFillTx/>
              <a:latin typeface="Times New Roman" panose="02020603050405020304" charset="0"/>
              <a:ea typeface="MiSans Normal" panose="00000500000000000000" charset="-122"/>
              <a:cs typeface="Times New Roman" panose="02020603050405020304" charset="0"/>
            </a:endParaRPr>
          </a:p>
          <a:p>
            <a:pPr indent="0" algn="ctr" fontAlgn="auto">
              <a:lnSpc>
                <a:spcPct val="150000"/>
              </a:lnSpc>
              <a:buNone/>
            </a:pPr>
            <a:endParaRPr lang="zh-CN" altLang="en-US" sz="1400" b="1">
              <a:uFillTx/>
              <a:latin typeface="Times New Roman" panose="02020603050405020304" charset="0"/>
              <a:ea typeface="MiSans Normal" panose="00000500000000000000" charset="-122"/>
              <a:cs typeface="Times New Roman" panose="02020603050405020304" charset="0"/>
            </a:endParaRPr>
          </a:p>
          <a:p>
            <a:pPr marL="0" indent="0" algn="just">
              <a:buNone/>
            </a:pPr>
            <a:r>
              <a:rPr lang="zh-CN" altLang="en-US" sz="1400">
                <a:uFillTx/>
                <a:latin typeface="Times New Roman" panose="02020603050405020304" charset="0"/>
                <a:ea typeface="MiSans Normal" panose="00000500000000000000" charset="-122"/>
                <a:cs typeface="Times New Roman" panose="02020603050405020304" charset="0"/>
              </a:rPr>
              <a:t>Identifying stress, conflict, performance reduction and containment early.</a:t>
            </a:r>
            <a:endParaRPr lang="zh-CN" altLang="en-US" sz="1400">
              <a:uFillTx/>
              <a:latin typeface="Times New Roman" panose="02020603050405020304" charset="0"/>
              <a:ea typeface="MiSans Normal" panose="00000500000000000000" charset="-122"/>
              <a:cs typeface="Times New Roman" panose="02020603050405020304" charset="0"/>
            </a:endParaRPr>
          </a:p>
          <a:p>
            <a:pPr marL="0" indent="0" algn="l">
              <a:buNone/>
            </a:pPr>
            <a:r>
              <a:rPr lang="zh-CN" altLang="en-US" sz="1400">
                <a:uFillTx/>
                <a:latin typeface="Times New Roman" panose="02020603050405020304" charset="0"/>
                <a:ea typeface="MiSans Normal" panose="00000500000000000000" charset="-122"/>
                <a:cs typeface="Times New Roman" panose="02020603050405020304" charset="0"/>
              </a:rPr>
              <a:t>(Goleman,2020);</a:t>
            </a:r>
            <a:r>
              <a:rPr lang="en-US" altLang="zh-CN" sz="1400">
                <a:uFillTx/>
                <a:latin typeface="Times New Roman" panose="02020603050405020304" charset="0"/>
                <a:ea typeface="MiSans Normal" panose="00000500000000000000" charset="-122"/>
                <a:cs typeface="Times New Roman" panose="02020603050405020304" charset="0"/>
              </a:rPr>
              <a:t>(</a:t>
            </a:r>
            <a:r>
              <a:rPr lang="zh-CN" altLang="en-US" sz="1400">
                <a:uFillTx/>
                <a:latin typeface="Times New Roman" panose="02020603050405020304" charset="0"/>
                <a:ea typeface="MiSans Normal" panose="00000500000000000000" charset="-122"/>
                <a:cs typeface="Times New Roman" panose="02020603050405020304" charset="0"/>
              </a:rPr>
              <a:t>CIPD,2025)</a:t>
            </a:r>
            <a:endParaRPr lang="zh-CN" altLang="en-US" sz="1400">
              <a:uFillTx/>
              <a:latin typeface="Times New Roman" panose="02020603050405020304" charset="0"/>
              <a:ea typeface="MiSans Normal" panose="00000500000000000000" charset="-122"/>
              <a:cs typeface="Times New Roman" panose="02020603050405020304" charset="0"/>
            </a:endParaRPr>
          </a:p>
        </p:txBody>
      </p:sp>
      <p:sp>
        <p:nvSpPr>
          <p:cNvPr id="9" name="Text 7"/>
          <p:cNvSpPr/>
          <p:nvPr>
            <p:custDataLst>
              <p:tags r:id="rId3"/>
            </p:custDataLst>
          </p:nvPr>
        </p:nvSpPr>
        <p:spPr>
          <a:xfrm>
            <a:off x="7045960" y="1069340"/>
            <a:ext cx="1889125" cy="1755140"/>
          </a:xfrm>
          <a:prstGeom prst="rect">
            <a:avLst/>
          </a:prstGeom>
          <a:noFill/>
        </p:spPr>
        <p:txBody>
          <a:bodyPr wrap="square" lIns="0" tIns="0" rIns="0" bIns="0" rtlCol="0" anchor="t"/>
          <a:lstStyle/>
          <a:p>
            <a:pPr indent="0" algn="ctr" fontAlgn="auto">
              <a:lnSpc>
                <a:spcPct val="150000"/>
              </a:lnSpc>
              <a:buNone/>
            </a:pPr>
            <a:r>
              <a:rPr lang="zh-CN" altLang="en-US" sz="1400" b="1">
                <a:uFillTx/>
                <a:latin typeface="Times New Roman" panose="02020603050405020304" charset="0"/>
                <a:ea typeface="MiSans Normal" panose="00000500000000000000" charset="-122"/>
                <a:cs typeface="Times New Roman" panose="02020603050405020304" charset="0"/>
              </a:rPr>
              <a:t>Coaching Culture</a:t>
            </a:r>
            <a:endParaRPr lang="zh-CN" altLang="en-US" sz="1400" b="1">
              <a:uFillTx/>
              <a:latin typeface="Times New Roman" panose="02020603050405020304" charset="0"/>
              <a:ea typeface="MiSans Normal" panose="00000500000000000000" charset="-122"/>
              <a:cs typeface="Times New Roman" panose="02020603050405020304" charset="0"/>
            </a:endParaRPr>
          </a:p>
          <a:p>
            <a:pPr indent="0" algn="ctr" fontAlgn="auto">
              <a:lnSpc>
                <a:spcPct val="150000"/>
              </a:lnSpc>
              <a:buNone/>
            </a:pPr>
            <a:endParaRPr lang="zh-CN" altLang="en-US" sz="1400" b="1">
              <a:uFillTx/>
              <a:latin typeface="Times New Roman" panose="02020603050405020304" charset="0"/>
              <a:ea typeface="MiSans Normal" panose="00000500000000000000" charset="-122"/>
              <a:cs typeface="Times New Roman" panose="02020603050405020304" charset="0"/>
            </a:endParaRPr>
          </a:p>
          <a:p>
            <a:pPr marL="0" indent="0" algn="just">
              <a:buNone/>
            </a:pPr>
            <a:r>
              <a:rPr lang="zh-CN" altLang="en-US" sz="1400">
                <a:uFillTx/>
                <a:latin typeface="Times New Roman" panose="02020603050405020304" charset="0"/>
                <a:ea typeface="MiSans Normal" panose="00000500000000000000" charset="-122"/>
                <a:cs typeface="Times New Roman" panose="02020603050405020304" charset="0"/>
              </a:rPr>
              <a:t>Companies are interested in developing talent within the organization; retention and engagement are closely related.</a:t>
            </a:r>
            <a:r>
              <a:rPr lang="en-US" altLang="zh-CN" sz="1400">
                <a:uFillTx/>
                <a:latin typeface="Times New Roman" panose="02020603050405020304" charset="0"/>
                <a:ea typeface="MiSans Normal" panose="00000500000000000000" charset="-122"/>
                <a:cs typeface="Times New Roman" panose="02020603050405020304" charset="0"/>
              </a:rPr>
              <a:t> (</a:t>
            </a:r>
            <a:r>
              <a:rPr lang="zh-CN" altLang="en-US" sz="1400">
                <a:uFillTx/>
                <a:latin typeface="Times New Roman" panose="02020603050405020304" charset="0"/>
                <a:ea typeface="MiSans Normal" panose="00000500000000000000" charset="-122"/>
                <a:cs typeface="Times New Roman" panose="02020603050405020304" charset="0"/>
              </a:rPr>
              <a:t>CIPD,2025) </a:t>
            </a:r>
            <a:endParaRPr lang="zh-CN" altLang="en-US" sz="1400">
              <a:uFillTx/>
              <a:latin typeface="Times New Roman" panose="02020603050405020304" charset="0"/>
              <a:ea typeface="MiSans Normal" panose="00000500000000000000" charset="-122"/>
              <a:cs typeface="Times New Roman" panose="02020603050405020304" charset="0"/>
            </a:endParaRPr>
          </a:p>
        </p:txBody>
      </p:sp>
      <p:sp>
        <p:nvSpPr>
          <p:cNvPr id="11" name="Text 9"/>
          <p:cNvSpPr/>
          <p:nvPr>
            <p:custDataLst>
              <p:tags r:id="rId4"/>
            </p:custDataLst>
          </p:nvPr>
        </p:nvSpPr>
        <p:spPr>
          <a:xfrm>
            <a:off x="4784725" y="1097280"/>
            <a:ext cx="1985645" cy="1726565"/>
          </a:xfrm>
          <a:prstGeom prst="rect">
            <a:avLst/>
          </a:prstGeom>
          <a:noFill/>
        </p:spPr>
        <p:txBody>
          <a:bodyPr wrap="square" lIns="0" tIns="0" rIns="0" bIns="0" rtlCol="0" anchor="t"/>
          <a:lstStyle/>
          <a:p>
            <a:pPr indent="0" algn="ctr" fontAlgn="auto">
              <a:lnSpc>
                <a:spcPct val="150000"/>
              </a:lnSpc>
              <a:buNone/>
            </a:pPr>
            <a:r>
              <a:rPr lang="zh-CN" altLang="en-US" sz="1400" b="1" dirty="0">
                <a:uFillTx/>
                <a:latin typeface="Times New Roman" panose="02020603050405020304" charset="0"/>
                <a:ea typeface="MiSans Normal" panose="00000500000000000000" charset="-122"/>
                <a:cs typeface="Times New Roman" panose="02020603050405020304" charset="0"/>
              </a:rPr>
              <a:t>Ethical &amp; Inclusive </a:t>
            </a:r>
            <a:endParaRPr lang="zh-CN" altLang="en-US" sz="1400" b="1" dirty="0">
              <a:uFillTx/>
              <a:latin typeface="Times New Roman" panose="02020603050405020304" charset="0"/>
              <a:ea typeface="MiSans Normal" panose="00000500000000000000" charset="-122"/>
              <a:cs typeface="Times New Roman" panose="02020603050405020304" charset="0"/>
            </a:endParaRPr>
          </a:p>
          <a:p>
            <a:pPr indent="0" algn="ctr" fontAlgn="auto">
              <a:lnSpc>
                <a:spcPct val="150000"/>
              </a:lnSpc>
              <a:buNone/>
            </a:pPr>
            <a:r>
              <a:rPr lang="zh-CN" altLang="en-US" sz="1400" b="1" dirty="0">
                <a:uFillTx/>
                <a:latin typeface="Times New Roman" panose="02020603050405020304" charset="0"/>
                <a:ea typeface="MiSans Normal" panose="00000500000000000000" charset="-122"/>
                <a:cs typeface="Times New Roman" panose="02020603050405020304" charset="0"/>
              </a:rPr>
              <a:t>Decisions</a:t>
            </a:r>
            <a:endParaRPr lang="zh-CN" altLang="en-US" sz="1400" b="1" dirty="0">
              <a:uFillTx/>
              <a:latin typeface="Times New Roman" panose="02020603050405020304" charset="0"/>
              <a:ea typeface="MiSans Normal" panose="00000500000000000000" charset="-122"/>
              <a:cs typeface="Times New Roman" panose="02020603050405020304" charset="0"/>
            </a:endParaRPr>
          </a:p>
          <a:p>
            <a:pPr marL="0" indent="0" algn="just">
              <a:buNone/>
            </a:pPr>
            <a:r>
              <a:rPr lang="zh-CN" altLang="en-US" sz="1400" dirty="0">
                <a:uFillTx/>
                <a:latin typeface="Times New Roman" panose="02020603050405020304" charset="0"/>
                <a:ea typeface="MiSans Normal" panose="00000500000000000000" charset="-122"/>
                <a:cs typeface="Times New Roman" panose="02020603050405020304" charset="0"/>
              </a:rPr>
              <a:t>Next to the CIPD Professional Map and Code of Conduct; drives DEI agenda.</a:t>
            </a:r>
            <a:endParaRPr lang="zh-CN" altLang="en-US" sz="1400" dirty="0">
              <a:uFillTx/>
              <a:latin typeface="Times New Roman" panose="02020603050405020304" charset="0"/>
              <a:ea typeface="MiSans Normal" panose="00000500000000000000" charset="-122"/>
              <a:cs typeface="Times New Roman" panose="02020603050405020304" charset="0"/>
            </a:endParaRPr>
          </a:p>
          <a:p>
            <a:pPr marL="0" indent="0" algn="just">
              <a:buNone/>
            </a:pPr>
            <a:r>
              <a:rPr lang="zh-CN" altLang="en-US" sz="1400" dirty="0">
                <a:uFillTx/>
                <a:latin typeface="Times New Roman" panose="02020603050405020304" charset="0"/>
                <a:ea typeface="MiSans Normal" panose="00000500000000000000" charset="-122"/>
                <a:cs typeface="Times New Roman" panose="02020603050405020304" charset="0"/>
              </a:rPr>
              <a:t>(CIPD,2024) </a:t>
            </a:r>
            <a:endParaRPr lang="zh-CN" altLang="en-US" sz="1400" dirty="0">
              <a:uFillTx/>
              <a:latin typeface="Times New Roman" panose="02020603050405020304" charset="0"/>
              <a:ea typeface="MiSans Normal" panose="00000500000000000000" charset="-122"/>
              <a:cs typeface="Times New Roman" panose="02020603050405020304" charset="0"/>
            </a:endParaRPr>
          </a:p>
        </p:txBody>
      </p:sp>
      <p:pic>
        <p:nvPicPr>
          <p:cNvPr id="12" name="内容占位符 2" descr="15fa3e86-bfd0-11f0-9567-0efa8832aead"/>
          <p:cNvPicPr>
            <a:picLocks noChangeAspect="1"/>
          </p:cNvPicPr>
          <p:nvPr>
            <p:custDataLst>
              <p:tags r:id="rId5"/>
            </p:custDataLst>
          </p:nvPr>
        </p:nvPicPr>
        <p:blipFill>
          <a:blip r:embed="rId6"/>
          <a:srcRect t="1389" b="1389"/>
          <a:stretch>
            <a:fillRect/>
          </a:stretch>
        </p:blipFill>
        <p:spPr>
          <a:xfrm>
            <a:off x="302895" y="3143885"/>
            <a:ext cx="8513445" cy="1631950"/>
          </a:xfrm>
          <a:custGeom>
            <a:avLst>
              <a:gd name="connisteX0" fmla="*/ 0 w 10972800"/>
              <a:gd name="connsiteY0" fmla="*/ 0 h 2540000"/>
              <a:gd name="connisteX1" fmla="*/ 10972800 w 10972800"/>
              <a:gd name="connsiteY1" fmla="*/ 0 h 2540000"/>
              <a:gd name="connisteX2" fmla="*/ 10972800 w 10972800"/>
              <a:gd name="connsiteY2" fmla="*/ 2540000 h 2540000"/>
              <a:gd name="connisteX3" fmla="*/ 0 w 10972800"/>
              <a:gd name="connsiteY3" fmla="*/ 2540000 h 2540000"/>
              <a:gd name="connisteX4" fmla="*/ 0 w 10972800"/>
              <a:gd name="connsiteY4" fmla="*/ 0 h 2540000"/>
            </a:avLst>
            <a:gdLst>
              <a:gd name="connisteX0-1" fmla="*/ 0 w 10972800"/>
              <a:gd name="connsiteY0-2" fmla="*/ 0 h 2540000"/>
              <a:gd name="connisteX1-3" fmla="*/ 10972800 w 10972800"/>
              <a:gd name="connsiteY1-4" fmla="*/ 0 h 2540000"/>
              <a:gd name="connisteX2-5" fmla="*/ 10972800 w 10972800"/>
              <a:gd name="connsiteY2-6" fmla="*/ 2540000 h 2540000"/>
              <a:gd name="connisteX3-7" fmla="*/ 0 w 10972800"/>
              <a:gd name="connsiteY3-8" fmla="*/ 2540000 h 2540000"/>
              <a:gd name="connisteX4-9" fmla="*/ 0 w 10972800"/>
              <a:gd name="connsiteY4-10" fmla="*/ 0 h 2540000"/>
            </a:gdLst>
            <a:ahLst/>
            <a:cxnLst>
              <a:cxn ang="0">
                <a:pos x="connisteX0" y="connsiteY0"/>
              </a:cxn>
              <a:cxn ang="0">
                <a:pos x="connisteX1" y="connsiteY1"/>
              </a:cxn>
              <a:cxn ang="0">
                <a:pos x="connisteX2" y="connsiteY2"/>
              </a:cxn>
              <a:cxn ang="0">
                <a:pos x="connisteX3" y="connsiteY3"/>
              </a:cxn>
              <a:cxn ang="0">
                <a:pos x="connisteX4" y="connsiteY4"/>
              </a:cxn>
              <a:cxn ang="0">
                <a:pos x="connisteX0-1" y="connsiteY0-2"/>
              </a:cxn>
              <a:cxn ang="0">
                <a:pos x="connisteX1-3" y="connsiteY1-4"/>
              </a:cxn>
              <a:cxn ang="0">
                <a:pos x="connisteX2-5" y="connsiteY2-6"/>
              </a:cxn>
              <a:cxn ang="0">
                <a:pos x="connisteX3-7" y="connsiteY3-8"/>
              </a:cxn>
              <a:cxn ang="0">
                <a:pos x="connisteX4-9" y="connsiteY4-10"/>
              </a:cxn>
            </a:cxnLst>
            <a:rect l="0" t="0" r="0" b="0"/>
            <a:pathLst>
              <a:path w="10972800" h="2540000">
                <a:moveTo>
                  <a:pt x="0" y="0"/>
                </a:moveTo>
                <a:lnTo>
                  <a:pt x="10972800" y="0"/>
                </a:lnTo>
                <a:lnTo>
                  <a:pt x="10972800" y="2540000"/>
                </a:lnTo>
                <a:lnTo>
                  <a:pt x="0" y="2540000"/>
                </a:lnTo>
                <a:lnTo>
                  <a:pt x="0" y="0"/>
                </a:lnTo>
                <a:close/>
              </a:path>
              <a:path w="10972800" h="2540000">
                <a:moveTo>
                  <a:pt x="0" y="0"/>
                </a:moveTo>
                <a:lnTo>
                  <a:pt x="10972800" y="0"/>
                </a:lnTo>
                <a:lnTo>
                  <a:pt x="10972800" y="2540000"/>
                </a:lnTo>
                <a:lnTo>
                  <a:pt x="0" y="2540000"/>
                </a:lnTo>
                <a:lnTo>
                  <a:pt x="0" y="0"/>
                </a:lnTo>
                <a:close/>
              </a:path>
            </a:pathLst>
          </a:custGeom>
          <a:solidFill>
            <a:srgbClr val="DDDDDD"/>
          </a:solidFill>
          <a:ln>
            <a:noFill/>
          </a:ln>
        </p:spPr>
      </p:pic>
      <p:sp>
        <p:nvSpPr>
          <p:cNvPr id="13" name="装饰  2"/>
          <p:cNvSpPr>
            <a:spLocks noGrp="1"/>
          </p:cNvSpPr>
          <p:nvPr>
            <p:custDataLst>
              <p:tags r:id="rId7"/>
            </p:custDataLst>
          </p:nvPr>
        </p:nvSpPr>
        <p:spPr>
          <a:xfrm>
            <a:off x="302895" y="1097280"/>
            <a:ext cx="50800" cy="1727200"/>
          </a:xfrm>
          <a:custGeom>
            <a:avLst/>
            <a:gdLst>
              <a:gd name="connisteX0" fmla="*/ 0 w 50800"/>
              <a:gd name="connsiteY0" fmla="*/ 25400 h 1727200"/>
              <a:gd name="connisteX1" fmla="*/ 25400 w 50800"/>
              <a:gd name="connsiteY1" fmla="*/ 0 h 1727200"/>
              <a:gd name="connisteX2" fmla="*/ 25400 w 50800"/>
              <a:gd name="connsiteY2" fmla="*/ 0 h 1727200"/>
              <a:gd name="connisteX3" fmla="*/ 50800 w 50800"/>
              <a:gd name="connsiteY3" fmla="*/ 25400 h 1727200"/>
              <a:gd name="connisteX4" fmla="*/ 50800 w 50800"/>
              <a:gd name="connsiteY4" fmla="*/ 1701800 h 1727200"/>
              <a:gd name="connisteX5" fmla="*/ 25400 w 50800"/>
              <a:gd name="connsiteY5" fmla="*/ 1727200 h 1727200"/>
              <a:gd name="connisteX6" fmla="*/ 25400 w 50800"/>
              <a:gd name="connsiteY6" fmla="*/ 1727200 h 1727200"/>
              <a:gd name="connisteX7" fmla="*/ 0 w 50800"/>
              <a:gd name="connsiteY7" fmla="*/ 1701800 h 1727200"/>
              <a:gd name="connisteX8" fmla="*/ 0 w 50800"/>
              <a:gd name="connsiteY8" fmla="*/ 25400 h 1727200"/>
            </a:gdLst>
            <a:ahLst/>
            <a:cxnLst>
              <a:cxn ang="0">
                <a:pos x="connisteX0" y="connsiteY0"/>
              </a:cxn>
              <a:cxn ang="0">
                <a:pos x="connisteX1" y="connsiteY1"/>
              </a:cxn>
              <a:cxn ang="0">
                <a:pos x="connisteX2" y="connsiteY2"/>
              </a:cxn>
              <a:cxn ang="0">
                <a:pos x="connisteX3" y="connsiteY3"/>
              </a:cxn>
              <a:cxn ang="0">
                <a:pos x="connisteX4" y="connsiteY4"/>
              </a:cxn>
              <a:cxn ang="0">
                <a:pos x="connisteX5" y="connsiteY5"/>
              </a:cxn>
              <a:cxn ang="0">
                <a:pos x="connisteX6" y="connsiteY6"/>
              </a:cxn>
              <a:cxn ang="0">
                <a:pos x="connisteX7" y="connsiteY7"/>
              </a:cxn>
              <a:cxn ang="0">
                <a:pos x="connisteX8" y="connsiteY8"/>
              </a:cxn>
            </a:cxnLst>
            <a:rect l="0" t="0" r="0" b="0"/>
            <a:pathLst>
              <a:path w="50800" h="1727200">
                <a:moveTo>
                  <a:pt x="0" y="25400"/>
                </a:moveTo>
                <a:cubicBezTo>
                  <a:pt x="0" y="11372"/>
                  <a:pt x="11372" y="0"/>
                  <a:pt x="25400" y="0"/>
                </a:cubicBezTo>
                <a:lnTo>
                  <a:pt x="25400" y="0"/>
                </a:lnTo>
                <a:cubicBezTo>
                  <a:pt x="39428" y="0"/>
                  <a:pt x="50800" y="11372"/>
                  <a:pt x="50800" y="25400"/>
                </a:cubicBezTo>
                <a:lnTo>
                  <a:pt x="50800" y="1701800"/>
                </a:lnTo>
                <a:cubicBezTo>
                  <a:pt x="50800" y="1715828"/>
                  <a:pt x="39428" y="1727200"/>
                  <a:pt x="25400" y="1727200"/>
                </a:cubicBezTo>
                <a:lnTo>
                  <a:pt x="25400" y="1727200"/>
                </a:lnTo>
                <a:cubicBezTo>
                  <a:pt x="11372" y="1727200"/>
                  <a:pt x="0" y="1715828"/>
                  <a:pt x="0" y="1701800"/>
                </a:cubicBezTo>
                <a:lnTo>
                  <a:pt x="0" y="25400"/>
                </a:lnTo>
                <a:close/>
              </a:path>
            </a:pathLst>
          </a:custGeom>
          <a:solidFill>
            <a:srgbClr val="C9B99A"/>
          </a:solidFill>
        </p:spPr>
        <p:style>
          <a:lnRef idx="0">
            <a:srgbClr val="FFFFFF"/>
          </a:lnRef>
          <a:fillRef idx="1">
            <a:schemeClr val="accent1"/>
          </a:fillRef>
          <a:effectRef idx="0">
            <a:srgbClr val="FFFFFF"/>
          </a:effectRef>
          <a:fontRef idx="minor">
            <a:schemeClr val="lt1"/>
          </a:fontRef>
        </p:style>
        <p:txBody>
          <a:bodyPr vert="horz" lIns="90000" tIns="46800" rIns="90000" bIns="46800" rtlCol="0">
            <a:noAutofit/>
          </a:bodyPr>
          <a:lstStyle>
            <a:lvl1pPr marL="228600" indent="-228600" algn="l" defTabSz="914400" rtl="0" eaLnBrk="1" fontAlgn="auto" latinLnBrk="0" hangingPunct="1">
              <a:lnSpc>
                <a:spcPct val="130000"/>
              </a:lnSpc>
              <a:spcBef>
                <a:spcPts val="0"/>
              </a:spcBef>
              <a:spcAft>
                <a:spcPts val="1000"/>
              </a:spcAft>
              <a:buFont typeface="Arial" panose="020B0604020202090204" pitchFamily="34" charset="0"/>
              <a:buNone/>
              <a:defRPr sz="1800" u="none" strike="noStrike" kern="1200" cap="none" spc="150" normalizeH="0" baseline="0">
                <a:solidFill>
                  <a:schemeClr val="tx1">
                    <a:lumMod val="65000"/>
                    <a:lumOff val="35000"/>
                  </a:schemeClr>
                </a:solidFill>
                <a:uFillTx/>
                <a:latin typeface="+mn-lt"/>
                <a:ea typeface="+mn-ea"/>
                <a:cs typeface="+mn-cs"/>
              </a:defRPr>
            </a:lvl1pPr>
            <a:lvl2pPr marL="685800" indent="-228600" algn="l" defTabSz="914400" rtl="0" eaLnBrk="1" fontAlgn="auto" latinLnBrk="0" hangingPunct="1">
              <a:lnSpc>
                <a:spcPct val="120000"/>
              </a:lnSpc>
              <a:spcBef>
                <a:spcPts val="0"/>
              </a:spcBef>
              <a:spcAft>
                <a:spcPts val="600"/>
              </a:spcAft>
              <a:buFont typeface="Arial" panose="020B0604020202090204" pitchFamily="34" charset="0"/>
              <a:buNone/>
              <a:tabLst>
                <a:tab pos="1609725" algn="l"/>
                <a:tab pos="1609725" algn="l"/>
                <a:tab pos="1609725" algn="l"/>
                <a:tab pos="1609725" algn="l"/>
              </a:tabLst>
              <a:defRPr sz="1600" u="none" strike="noStrike" kern="1200" cap="none" spc="150" normalizeH="0" baseline="0">
                <a:solidFill>
                  <a:schemeClr val="tx1">
                    <a:lumMod val="65000"/>
                    <a:lumOff val="35000"/>
                  </a:schemeClr>
                </a:solidFill>
                <a:uFillTx/>
                <a:latin typeface="+mn-lt"/>
                <a:ea typeface="+mn-ea"/>
                <a:cs typeface="+mn-cs"/>
              </a:defRPr>
            </a:lvl2pPr>
            <a:lvl3pPr marL="1143000" indent="-228600" algn="l" defTabSz="914400" rtl="0" eaLnBrk="1" fontAlgn="auto" latinLnBrk="0" hangingPunct="1">
              <a:lnSpc>
                <a:spcPct val="120000"/>
              </a:lnSpc>
              <a:spcBef>
                <a:spcPts val="0"/>
              </a:spcBef>
              <a:spcAft>
                <a:spcPts val="600"/>
              </a:spcAft>
              <a:buFont typeface="Arial" panose="020B0604020202090204" pitchFamily="34" charset="0"/>
              <a:buNone/>
              <a:defRPr sz="1600" u="none" strike="noStrike" kern="1200" cap="none" spc="150" normalizeH="0" baseline="0">
                <a:solidFill>
                  <a:schemeClr val="tx1">
                    <a:lumMod val="65000"/>
                    <a:lumOff val="35000"/>
                  </a:schemeClr>
                </a:solidFill>
                <a:uFillTx/>
                <a:latin typeface="+mn-lt"/>
                <a:ea typeface="+mn-ea"/>
                <a:cs typeface="+mn-cs"/>
              </a:defRPr>
            </a:lvl3pPr>
            <a:lvl4pPr marL="1600200" indent="-228600" algn="l" defTabSz="914400" rtl="0" eaLnBrk="1" fontAlgn="auto" latinLnBrk="0" hangingPunct="1">
              <a:lnSpc>
                <a:spcPct val="120000"/>
              </a:lnSpc>
              <a:spcBef>
                <a:spcPts val="0"/>
              </a:spcBef>
              <a:spcAft>
                <a:spcPts val="300"/>
              </a:spcAft>
              <a:buFont typeface="Wingdings" panose="05000000000000000000" charset="0"/>
              <a:buNone/>
              <a:defRPr sz="1400" u="none" strike="noStrike" kern="1200" cap="none" spc="150" normalizeH="0" baseline="0">
                <a:solidFill>
                  <a:schemeClr val="tx1">
                    <a:lumMod val="65000"/>
                    <a:lumOff val="35000"/>
                  </a:schemeClr>
                </a:solidFill>
                <a:uFillTx/>
                <a:latin typeface="+mn-lt"/>
                <a:ea typeface="+mn-ea"/>
                <a:cs typeface="+mn-cs"/>
              </a:defRPr>
            </a:lvl4pPr>
            <a:lvl5pPr marL="2057400" indent="-228600" algn="l" defTabSz="914400" rtl="0" eaLnBrk="1" fontAlgn="auto" latinLnBrk="0" hangingPunct="1">
              <a:lnSpc>
                <a:spcPct val="120000"/>
              </a:lnSpc>
              <a:spcBef>
                <a:spcPts val="0"/>
              </a:spcBef>
              <a:spcAft>
                <a:spcPts val="300"/>
              </a:spcAft>
              <a:buFont typeface="Arial" panose="020B0604020202090204" pitchFamily="34" charset="0"/>
              <a:buNone/>
              <a:defRPr sz="1400" u="none" strike="noStrike" kern="1200" cap="none" spc="150" normalizeH="0" baseline="0">
                <a:solidFill>
                  <a:schemeClr val="tx1">
                    <a:lumMod val="65000"/>
                    <a:lumOff val="35000"/>
                  </a:schemeClr>
                </a:solidFill>
                <a:uFillTx/>
                <a:latin typeface="+mn-lt"/>
                <a:ea typeface="+mn-ea"/>
                <a:cs typeface="+mn-cs"/>
              </a:defRPr>
            </a:lvl5pPr>
            <a:lvl6pPr marL="25146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9pPr>
          </a:lstStyle>
          <a:p>
            <a:r>
              <a:rPr lang="zh-CN" altLang="en-US">
                <a:latin typeface="Times New Roman" panose="02020603050405020304" charset="0"/>
                <a:ea typeface="MiSans Normal" panose="00000500000000000000" charset="-122"/>
                <a:cs typeface="Times New Roman" panose="02020603050405020304" charset="0"/>
              </a:rPr>
              <a:t> </a:t>
            </a:r>
            <a:endParaRPr lang="zh-CN" altLang="en-US">
              <a:latin typeface="Times New Roman" panose="02020603050405020304" charset="0"/>
              <a:ea typeface="MiSans Normal" panose="00000500000000000000" charset="-122"/>
              <a:cs typeface="Times New Roman" panose="02020603050405020304" charset="0"/>
            </a:endParaRPr>
          </a:p>
        </p:txBody>
      </p:sp>
      <p:sp>
        <p:nvSpPr>
          <p:cNvPr id="14" name="装饰  2"/>
          <p:cNvSpPr>
            <a:spLocks noGrp="1"/>
          </p:cNvSpPr>
          <p:nvPr>
            <p:custDataLst>
              <p:tags r:id="rId8"/>
            </p:custDataLst>
          </p:nvPr>
        </p:nvSpPr>
        <p:spPr>
          <a:xfrm>
            <a:off x="2439035" y="1097280"/>
            <a:ext cx="50800" cy="1727200"/>
          </a:xfrm>
          <a:custGeom>
            <a:avLst/>
            <a:gdLst>
              <a:gd name="connisteX0" fmla="*/ 0 w 50800"/>
              <a:gd name="connsiteY0" fmla="*/ 25400 h 1727200"/>
              <a:gd name="connisteX1" fmla="*/ 25400 w 50800"/>
              <a:gd name="connsiteY1" fmla="*/ 0 h 1727200"/>
              <a:gd name="connisteX2" fmla="*/ 25400 w 50800"/>
              <a:gd name="connsiteY2" fmla="*/ 0 h 1727200"/>
              <a:gd name="connisteX3" fmla="*/ 50800 w 50800"/>
              <a:gd name="connsiteY3" fmla="*/ 25400 h 1727200"/>
              <a:gd name="connisteX4" fmla="*/ 50800 w 50800"/>
              <a:gd name="connsiteY4" fmla="*/ 1701800 h 1727200"/>
              <a:gd name="connisteX5" fmla="*/ 25400 w 50800"/>
              <a:gd name="connsiteY5" fmla="*/ 1727200 h 1727200"/>
              <a:gd name="connisteX6" fmla="*/ 25400 w 50800"/>
              <a:gd name="connsiteY6" fmla="*/ 1727200 h 1727200"/>
              <a:gd name="connisteX7" fmla="*/ 0 w 50800"/>
              <a:gd name="connsiteY7" fmla="*/ 1701800 h 1727200"/>
              <a:gd name="connisteX8" fmla="*/ 0 w 50800"/>
              <a:gd name="connsiteY8" fmla="*/ 25400 h 1727200"/>
            </a:gdLst>
            <a:ahLst/>
            <a:cxnLst>
              <a:cxn ang="0">
                <a:pos x="connisteX0" y="connsiteY0"/>
              </a:cxn>
              <a:cxn ang="0">
                <a:pos x="connisteX1" y="connsiteY1"/>
              </a:cxn>
              <a:cxn ang="0">
                <a:pos x="connisteX2" y="connsiteY2"/>
              </a:cxn>
              <a:cxn ang="0">
                <a:pos x="connisteX3" y="connsiteY3"/>
              </a:cxn>
              <a:cxn ang="0">
                <a:pos x="connisteX4" y="connsiteY4"/>
              </a:cxn>
              <a:cxn ang="0">
                <a:pos x="connisteX5" y="connsiteY5"/>
              </a:cxn>
              <a:cxn ang="0">
                <a:pos x="connisteX6" y="connsiteY6"/>
              </a:cxn>
              <a:cxn ang="0">
                <a:pos x="connisteX7" y="connsiteY7"/>
              </a:cxn>
              <a:cxn ang="0">
                <a:pos x="connisteX8" y="connsiteY8"/>
              </a:cxn>
            </a:cxnLst>
            <a:rect l="0" t="0" r="0" b="0"/>
            <a:pathLst>
              <a:path w="50800" h="1727200">
                <a:moveTo>
                  <a:pt x="0" y="25400"/>
                </a:moveTo>
                <a:cubicBezTo>
                  <a:pt x="0" y="11372"/>
                  <a:pt x="11372" y="0"/>
                  <a:pt x="25400" y="0"/>
                </a:cubicBezTo>
                <a:lnTo>
                  <a:pt x="25400" y="0"/>
                </a:lnTo>
                <a:cubicBezTo>
                  <a:pt x="39428" y="0"/>
                  <a:pt x="50800" y="11372"/>
                  <a:pt x="50800" y="25400"/>
                </a:cubicBezTo>
                <a:lnTo>
                  <a:pt x="50800" y="1701800"/>
                </a:lnTo>
                <a:cubicBezTo>
                  <a:pt x="50800" y="1715828"/>
                  <a:pt x="39428" y="1727200"/>
                  <a:pt x="25400" y="1727200"/>
                </a:cubicBezTo>
                <a:lnTo>
                  <a:pt x="25400" y="1727200"/>
                </a:lnTo>
                <a:cubicBezTo>
                  <a:pt x="11372" y="1727200"/>
                  <a:pt x="0" y="1715828"/>
                  <a:pt x="0" y="1701800"/>
                </a:cubicBezTo>
                <a:lnTo>
                  <a:pt x="0" y="25400"/>
                </a:lnTo>
                <a:close/>
              </a:path>
            </a:pathLst>
          </a:custGeom>
          <a:solidFill>
            <a:srgbClr val="C9B99A"/>
          </a:solidFill>
        </p:spPr>
        <p:style>
          <a:lnRef idx="0">
            <a:srgbClr val="FFFFFF"/>
          </a:lnRef>
          <a:fillRef idx="1">
            <a:schemeClr val="accent1"/>
          </a:fillRef>
          <a:effectRef idx="0">
            <a:srgbClr val="FFFFFF"/>
          </a:effectRef>
          <a:fontRef idx="minor">
            <a:schemeClr val="lt1"/>
          </a:fontRef>
        </p:style>
        <p:txBody>
          <a:bodyPr vert="horz" lIns="90000" tIns="46800" rIns="90000" bIns="46800" rtlCol="0">
            <a:noAutofit/>
          </a:bodyPr>
          <a:lstStyle>
            <a:lvl1pPr marL="228600" indent="-228600" algn="l" defTabSz="914400" rtl="0" eaLnBrk="1" fontAlgn="auto" latinLnBrk="0" hangingPunct="1">
              <a:lnSpc>
                <a:spcPct val="130000"/>
              </a:lnSpc>
              <a:spcBef>
                <a:spcPts val="0"/>
              </a:spcBef>
              <a:spcAft>
                <a:spcPts val="1000"/>
              </a:spcAft>
              <a:buFont typeface="Arial" panose="020B0604020202090204" pitchFamily="34" charset="0"/>
              <a:buNone/>
              <a:defRPr sz="1800" u="none" strike="noStrike" kern="1200" cap="none" spc="150" normalizeH="0" baseline="0">
                <a:solidFill>
                  <a:schemeClr val="tx1">
                    <a:lumMod val="65000"/>
                    <a:lumOff val="35000"/>
                  </a:schemeClr>
                </a:solidFill>
                <a:uFillTx/>
                <a:latin typeface="+mn-lt"/>
                <a:ea typeface="+mn-ea"/>
                <a:cs typeface="+mn-cs"/>
              </a:defRPr>
            </a:lvl1pPr>
            <a:lvl2pPr marL="685800" indent="-228600" algn="l" defTabSz="914400" rtl="0" eaLnBrk="1" fontAlgn="auto" latinLnBrk="0" hangingPunct="1">
              <a:lnSpc>
                <a:spcPct val="120000"/>
              </a:lnSpc>
              <a:spcBef>
                <a:spcPts val="0"/>
              </a:spcBef>
              <a:spcAft>
                <a:spcPts val="600"/>
              </a:spcAft>
              <a:buFont typeface="Arial" panose="020B0604020202090204" pitchFamily="34" charset="0"/>
              <a:buNone/>
              <a:tabLst>
                <a:tab pos="1609725" algn="l"/>
                <a:tab pos="1609725" algn="l"/>
                <a:tab pos="1609725" algn="l"/>
                <a:tab pos="1609725" algn="l"/>
              </a:tabLst>
              <a:defRPr sz="1600" u="none" strike="noStrike" kern="1200" cap="none" spc="150" normalizeH="0" baseline="0">
                <a:solidFill>
                  <a:schemeClr val="tx1">
                    <a:lumMod val="65000"/>
                    <a:lumOff val="35000"/>
                  </a:schemeClr>
                </a:solidFill>
                <a:uFillTx/>
                <a:latin typeface="+mn-lt"/>
                <a:ea typeface="+mn-ea"/>
                <a:cs typeface="+mn-cs"/>
              </a:defRPr>
            </a:lvl2pPr>
            <a:lvl3pPr marL="1143000" indent="-228600" algn="l" defTabSz="914400" rtl="0" eaLnBrk="1" fontAlgn="auto" latinLnBrk="0" hangingPunct="1">
              <a:lnSpc>
                <a:spcPct val="120000"/>
              </a:lnSpc>
              <a:spcBef>
                <a:spcPts val="0"/>
              </a:spcBef>
              <a:spcAft>
                <a:spcPts val="600"/>
              </a:spcAft>
              <a:buFont typeface="Arial" panose="020B0604020202090204" pitchFamily="34" charset="0"/>
              <a:buNone/>
              <a:defRPr sz="1600" u="none" strike="noStrike" kern="1200" cap="none" spc="150" normalizeH="0" baseline="0">
                <a:solidFill>
                  <a:schemeClr val="tx1">
                    <a:lumMod val="65000"/>
                    <a:lumOff val="35000"/>
                  </a:schemeClr>
                </a:solidFill>
                <a:uFillTx/>
                <a:latin typeface="+mn-lt"/>
                <a:ea typeface="+mn-ea"/>
                <a:cs typeface="+mn-cs"/>
              </a:defRPr>
            </a:lvl3pPr>
            <a:lvl4pPr marL="1600200" indent="-228600" algn="l" defTabSz="914400" rtl="0" eaLnBrk="1" fontAlgn="auto" latinLnBrk="0" hangingPunct="1">
              <a:lnSpc>
                <a:spcPct val="120000"/>
              </a:lnSpc>
              <a:spcBef>
                <a:spcPts val="0"/>
              </a:spcBef>
              <a:spcAft>
                <a:spcPts val="300"/>
              </a:spcAft>
              <a:buFont typeface="Wingdings" panose="05000000000000000000" charset="0"/>
              <a:buNone/>
              <a:defRPr sz="1400" u="none" strike="noStrike" kern="1200" cap="none" spc="150" normalizeH="0" baseline="0">
                <a:solidFill>
                  <a:schemeClr val="tx1">
                    <a:lumMod val="65000"/>
                    <a:lumOff val="35000"/>
                  </a:schemeClr>
                </a:solidFill>
                <a:uFillTx/>
                <a:latin typeface="+mn-lt"/>
                <a:ea typeface="+mn-ea"/>
                <a:cs typeface="+mn-cs"/>
              </a:defRPr>
            </a:lvl4pPr>
            <a:lvl5pPr marL="2057400" indent="-228600" algn="l" defTabSz="914400" rtl="0" eaLnBrk="1" fontAlgn="auto" latinLnBrk="0" hangingPunct="1">
              <a:lnSpc>
                <a:spcPct val="120000"/>
              </a:lnSpc>
              <a:spcBef>
                <a:spcPts val="0"/>
              </a:spcBef>
              <a:spcAft>
                <a:spcPts val="300"/>
              </a:spcAft>
              <a:buFont typeface="Arial" panose="020B0604020202090204" pitchFamily="34" charset="0"/>
              <a:buNone/>
              <a:defRPr sz="1400" u="none" strike="noStrike" kern="1200" cap="none" spc="150" normalizeH="0" baseline="0">
                <a:solidFill>
                  <a:schemeClr val="tx1">
                    <a:lumMod val="65000"/>
                    <a:lumOff val="35000"/>
                  </a:schemeClr>
                </a:solidFill>
                <a:uFillTx/>
                <a:latin typeface="+mn-lt"/>
                <a:ea typeface="+mn-ea"/>
                <a:cs typeface="+mn-cs"/>
              </a:defRPr>
            </a:lvl5pPr>
            <a:lvl6pPr marL="25146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9pPr>
          </a:lstStyle>
          <a:p>
            <a:r>
              <a:rPr lang="zh-CN" altLang="en-US">
                <a:latin typeface="Times New Roman" panose="02020603050405020304" charset="0"/>
                <a:ea typeface="MiSans Normal" panose="00000500000000000000" charset="-122"/>
                <a:cs typeface="Times New Roman" panose="02020603050405020304" charset="0"/>
              </a:rPr>
              <a:t> </a:t>
            </a:r>
            <a:endParaRPr lang="zh-CN" altLang="en-US">
              <a:latin typeface="Times New Roman" panose="02020603050405020304" charset="0"/>
              <a:ea typeface="MiSans Normal" panose="00000500000000000000" charset="-122"/>
              <a:cs typeface="Times New Roman" panose="02020603050405020304" charset="0"/>
            </a:endParaRPr>
          </a:p>
        </p:txBody>
      </p:sp>
      <p:sp>
        <p:nvSpPr>
          <p:cNvPr id="15" name="装饰  2"/>
          <p:cNvSpPr>
            <a:spLocks noGrp="1"/>
          </p:cNvSpPr>
          <p:nvPr>
            <p:custDataLst>
              <p:tags r:id="rId9"/>
            </p:custDataLst>
          </p:nvPr>
        </p:nvSpPr>
        <p:spPr>
          <a:xfrm>
            <a:off x="4660900" y="1097280"/>
            <a:ext cx="50800" cy="1727200"/>
          </a:xfrm>
          <a:custGeom>
            <a:avLst/>
            <a:gdLst>
              <a:gd name="connisteX0" fmla="*/ 0 w 50800"/>
              <a:gd name="connsiteY0" fmla="*/ 25400 h 1727200"/>
              <a:gd name="connisteX1" fmla="*/ 25400 w 50800"/>
              <a:gd name="connsiteY1" fmla="*/ 0 h 1727200"/>
              <a:gd name="connisteX2" fmla="*/ 25400 w 50800"/>
              <a:gd name="connsiteY2" fmla="*/ 0 h 1727200"/>
              <a:gd name="connisteX3" fmla="*/ 50800 w 50800"/>
              <a:gd name="connsiteY3" fmla="*/ 25400 h 1727200"/>
              <a:gd name="connisteX4" fmla="*/ 50800 w 50800"/>
              <a:gd name="connsiteY4" fmla="*/ 1701800 h 1727200"/>
              <a:gd name="connisteX5" fmla="*/ 25400 w 50800"/>
              <a:gd name="connsiteY5" fmla="*/ 1727200 h 1727200"/>
              <a:gd name="connisteX6" fmla="*/ 25400 w 50800"/>
              <a:gd name="connsiteY6" fmla="*/ 1727200 h 1727200"/>
              <a:gd name="connisteX7" fmla="*/ 0 w 50800"/>
              <a:gd name="connsiteY7" fmla="*/ 1701800 h 1727200"/>
              <a:gd name="connisteX8" fmla="*/ 0 w 50800"/>
              <a:gd name="connsiteY8" fmla="*/ 25400 h 1727200"/>
            </a:gdLst>
            <a:ahLst/>
            <a:cxnLst>
              <a:cxn ang="0">
                <a:pos x="connisteX0" y="connsiteY0"/>
              </a:cxn>
              <a:cxn ang="0">
                <a:pos x="connisteX1" y="connsiteY1"/>
              </a:cxn>
              <a:cxn ang="0">
                <a:pos x="connisteX2" y="connsiteY2"/>
              </a:cxn>
              <a:cxn ang="0">
                <a:pos x="connisteX3" y="connsiteY3"/>
              </a:cxn>
              <a:cxn ang="0">
                <a:pos x="connisteX4" y="connsiteY4"/>
              </a:cxn>
              <a:cxn ang="0">
                <a:pos x="connisteX5" y="connsiteY5"/>
              </a:cxn>
              <a:cxn ang="0">
                <a:pos x="connisteX6" y="connsiteY6"/>
              </a:cxn>
              <a:cxn ang="0">
                <a:pos x="connisteX7" y="connsiteY7"/>
              </a:cxn>
              <a:cxn ang="0">
                <a:pos x="connisteX8" y="connsiteY8"/>
              </a:cxn>
            </a:cxnLst>
            <a:rect l="0" t="0" r="0" b="0"/>
            <a:pathLst>
              <a:path w="50800" h="1727200">
                <a:moveTo>
                  <a:pt x="0" y="25400"/>
                </a:moveTo>
                <a:cubicBezTo>
                  <a:pt x="0" y="11372"/>
                  <a:pt x="11372" y="0"/>
                  <a:pt x="25400" y="0"/>
                </a:cubicBezTo>
                <a:lnTo>
                  <a:pt x="25400" y="0"/>
                </a:lnTo>
                <a:cubicBezTo>
                  <a:pt x="39428" y="0"/>
                  <a:pt x="50800" y="11372"/>
                  <a:pt x="50800" y="25400"/>
                </a:cubicBezTo>
                <a:lnTo>
                  <a:pt x="50800" y="1701800"/>
                </a:lnTo>
                <a:cubicBezTo>
                  <a:pt x="50800" y="1715828"/>
                  <a:pt x="39428" y="1727200"/>
                  <a:pt x="25400" y="1727200"/>
                </a:cubicBezTo>
                <a:lnTo>
                  <a:pt x="25400" y="1727200"/>
                </a:lnTo>
                <a:cubicBezTo>
                  <a:pt x="11372" y="1727200"/>
                  <a:pt x="0" y="1715828"/>
                  <a:pt x="0" y="1701800"/>
                </a:cubicBezTo>
                <a:lnTo>
                  <a:pt x="0" y="25400"/>
                </a:lnTo>
                <a:close/>
              </a:path>
            </a:pathLst>
          </a:custGeom>
          <a:solidFill>
            <a:srgbClr val="C9B99A"/>
          </a:solidFill>
        </p:spPr>
        <p:style>
          <a:lnRef idx="0">
            <a:srgbClr val="FFFFFF"/>
          </a:lnRef>
          <a:fillRef idx="1">
            <a:schemeClr val="accent1"/>
          </a:fillRef>
          <a:effectRef idx="0">
            <a:srgbClr val="FFFFFF"/>
          </a:effectRef>
          <a:fontRef idx="minor">
            <a:schemeClr val="lt1"/>
          </a:fontRef>
        </p:style>
        <p:txBody>
          <a:bodyPr vert="horz" lIns="90000" tIns="46800" rIns="90000" bIns="46800" rtlCol="0">
            <a:noAutofit/>
          </a:bodyPr>
          <a:lstStyle>
            <a:lvl1pPr marL="228600" indent="-228600" algn="l" defTabSz="914400" rtl="0" eaLnBrk="1" fontAlgn="auto" latinLnBrk="0" hangingPunct="1">
              <a:lnSpc>
                <a:spcPct val="130000"/>
              </a:lnSpc>
              <a:spcBef>
                <a:spcPts val="0"/>
              </a:spcBef>
              <a:spcAft>
                <a:spcPts val="1000"/>
              </a:spcAft>
              <a:buFont typeface="Arial" panose="020B0604020202090204" pitchFamily="34" charset="0"/>
              <a:buNone/>
              <a:defRPr sz="1800" u="none" strike="noStrike" kern="1200" cap="none" spc="150" normalizeH="0" baseline="0">
                <a:solidFill>
                  <a:schemeClr val="tx1">
                    <a:lumMod val="65000"/>
                    <a:lumOff val="35000"/>
                  </a:schemeClr>
                </a:solidFill>
                <a:uFillTx/>
                <a:latin typeface="+mn-lt"/>
                <a:ea typeface="+mn-ea"/>
                <a:cs typeface="+mn-cs"/>
              </a:defRPr>
            </a:lvl1pPr>
            <a:lvl2pPr marL="685800" indent="-228600" algn="l" defTabSz="914400" rtl="0" eaLnBrk="1" fontAlgn="auto" latinLnBrk="0" hangingPunct="1">
              <a:lnSpc>
                <a:spcPct val="120000"/>
              </a:lnSpc>
              <a:spcBef>
                <a:spcPts val="0"/>
              </a:spcBef>
              <a:spcAft>
                <a:spcPts val="600"/>
              </a:spcAft>
              <a:buFont typeface="Arial" panose="020B0604020202090204" pitchFamily="34" charset="0"/>
              <a:buNone/>
              <a:tabLst>
                <a:tab pos="1609725" algn="l"/>
                <a:tab pos="1609725" algn="l"/>
                <a:tab pos="1609725" algn="l"/>
                <a:tab pos="1609725" algn="l"/>
              </a:tabLst>
              <a:defRPr sz="1600" u="none" strike="noStrike" kern="1200" cap="none" spc="150" normalizeH="0" baseline="0">
                <a:solidFill>
                  <a:schemeClr val="tx1">
                    <a:lumMod val="65000"/>
                    <a:lumOff val="35000"/>
                  </a:schemeClr>
                </a:solidFill>
                <a:uFillTx/>
                <a:latin typeface="+mn-lt"/>
                <a:ea typeface="+mn-ea"/>
                <a:cs typeface="+mn-cs"/>
              </a:defRPr>
            </a:lvl2pPr>
            <a:lvl3pPr marL="1143000" indent="-228600" algn="l" defTabSz="914400" rtl="0" eaLnBrk="1" fontAlgn="auto" latinLnBrk="0" hangingPunct="1">
              <a:lnSpc>
                <a:spcPct val="120000"/>
              </a:lnSpc>
              <a:spcBef>
                <a:spcPts val="0"/>
              </a:spcBef>
              <a:spcAft>
                <a:spcPts val="600"/>
              </a:spcAft>
              <a:buFont typeface="Arial" panose="020B0604020202090204" pitchFamily="34" charset="0"/>
              <a:buNone/>
              <a:defRPr sz="1600" u="none" strike="noStrike" kern="1200" cap="none" spc="150" normalizeH="0" baseline="0">
                <a:solidFill>
                  <a:schemeClr val="tx1">
                    <a:lumMod val="65000"/>
                    <a:lumOff val="35000"/>
                  </a:schemeClr>
                </a:solidFill>
                <a:uFillTx/>
                <a:latin typeface="+mn-lt"/>
                <a:ea typeface="+mn-ea"/>
                <a:cs typeface="+mn-cs"/>
              </a:defRPr>
            </a:lvl3pPr>
            <a:lvl4pPr marL="1600200" indent="-228600" algn="l" defTabSz="914400" rtl="0" eaLnBrk="1" fontAlgn="auto" latinLnBrk="0" hangingPunct="1">
              <a:lnSpc>
                <a:spcPct val="120000"/>
              </a:lnSpc>
              <a:spcBef>
                <a:spcPts val="0"/>
              </a:spcBef>
              <a:spcAft>
                <a:spcPts val="300"/>
              </a:spcAft>
              <a:buFont typeface="Wingdings" panose="05000000000000000000" charset="0"/>
              <a:buNone/>
              <a:defRPr sz="1400" u="none" strike="noStrike" kern="1200" cap="none" spc="150" normalizeH="0" baseline="0">
                <a:solidFill>
                  <a:schemeClr val="tx1">
                    <a:lumMod val="65000"/>
                    <a:lumOff val="35000"/>
                  </a:schemeClr>
                </a:solidFill>
                <a:uFillTx/>
                <a:latin typeface="+mn-lt"/>
                <a:ea typeface="+mn-ea"/>
                <a:cs typeface="+mn-cs"/>
              </a:defRPr>
            </a:lvl4pPr>
            <a:lvl5pPr marL="2057400" indent="-228600" algn="l" defTabSz="914400" rtl="0" eaLnBrk="1" fontAlgn="auto" latinLnBrk="0" hangingPunct="1">
              <a:lnSpc>
                <a:spcPct val="120000"/>
              </a:lnSpc>
              <a:spcBef>
                <a:spcPts val="0"/>
              </a:spcBef>
              <a:spcAft>
                <a:spcPts val="300"/>
              </a:spcAft>
              <a:buFont typeface="Arial" panose="020B0604020202090204" pitchFamily="34" charset="0"/>
              <a:buNone/>
              <a:defRPr sz="1400" u="none" strike="noStrike" kern="1200" cap="none" spc="150" normalizeH="0" baseline="0">
                <a:solidFill>
                  <a:schemeClr val="tx1">
                    <a:lumMod val="65000"/>
                    <a:lumOff val="35000"/>
                  </a:schemeClr>
                </a:solidFill>
                <a:uFillTx/>
                <a:latin typeface="+mn-lt"/>
                <a:ea typeface="+mn-ea"/>
                <a:cs typeface="+mn-cs"/>
              </a:defRPr>
            </a:lvl5pPr>
            <a:lvl6pPr marL="25146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9pPr>
          </a:lstStyle>
          <a:p>
            <a:r>
              <a:rPr lang="zh-CN" altLang="en-US">
                <a:latin typeface="Times New Roman" panose="02020603050405020304" charset="0"/>
                <a:ea typeface="MiSans Normal" panose="00000500000000000000" charset="-122"/>
                <a:cs typeface="Times New Roman" panose="02020603050405020304" charset="0"/>
              </a:rPr>
              <a:t> </a:t>
            </a:r>
            <a:endParaRPr lang="zh-CN" altLang="en-US">
              <a:latin typeface="Times New Roman" panose="02020603050405020304" charset="0"/>
              <a:ea typeface="MiSans Normal" panose="00000500000000000000" charset="-122"/>
              <a:cs typeface="Times New Roman" panose="02020603050405020304" charset="0"/>
            </a:endParaRPr>
          </a:p>
        </p:txBody>
      </p:sp>
      <p:sp>
        <p:nvSpPr>
          <p:cNvPr id="16" name="装饰  2"/>
          <p:cNvSpPr>
            <a:spLocks noGrp="1"/>
          </p:cNvSpPr>
          <p:nvPr>
            <p:custDataLst>
              <p:tags r:id="rId10"/>
            </p:custDataLst>
          </p:nvPr>
        </p:nvSpPr>
        <p:spPr>
          <a:xfrm>
            <a:off x="6882765" y="1097915"/>
            <a:ext cx="50800" cy="1727200"/>
          </a:xfrm>
          <a:custGeom>
            <a:avLst/>
            <a:gdLst>
              <a:gd name="connisteX0" fmla="*/ 0 w 50800"/>
              <a:gd name="connsiteY0" fmla="*/ 25400 h 1727200"/>
              <a:gd name="connisteX1" fmla="*/ 25400 w 50800"/>
              <a:gd name="connsiteY1" fmla="*/ 0 h 1727200"/>
              <a:gd name="connisteX2" fmla="*/ 25400 w 50800"/>
              <a:gd name="connsiteY2" fmla="*/ 0 h 1727200"/>
              <a:gd name="connisteX3" fmla="*/ 50800 w 50800"/>
              <a:gd name="connsiteY3" fmla="*/ 25400 h 1727200"/>
              <a:gd name="connisteX4" fmla="*/ 50800 w 50800"/>
              <a:gd name="connsiteY4" fmla="*/ 1701800 h 1727200"/>
              <a:gd name="connisteX5" fmla="*/ 25400 w 50800"/>
              <a:gd name="connsiteY5" fmla="*/ 1727200 h 1727200"/>
              <a:gd name="connisteX6" fmla="*/ 25400 w 50800"/>
              <a:gd name="connsiteY6" fmla="*/ 1727200 h 1727200"/>
              <a:gd name="connisteX7" fmla="*/ 0 w 50800"/>
              <a:gd name="connsiteY7" fmla="*/ 1701800 h 1727200"/>
              <a:gd name="connisteX8" fmla="*/ 0 w 50800"/>
              <a:gd name="connsiteY8" fmla="*/ 25400 h 1727200"/>
            </a:gdLst>
            <a:ahLst/>
            <a:cxnLst>
              <a:cxn ang="0">
                <a:pos x="connisteX0" y="connsiteY0"/>
              </a:cxn>
              <a:cxn ang="0">
                <a:pos x="connisteX1" y="connsiteY1"/>
              </a:cxn>
              <a:cxn ang="0">
                <a:pos x="connisteX2" y="connsiteY2"/>
              </a:cxn>
              <a:cxn ang="0">
                <a:pos x="connisteX3" y="connsiteY3"/>
              </a:cxn>
              <a:cxn ang="0">
                <a:pos x="connisteX4" y="connsiteY4"/>
              </a:cxn>
              <a:cxn ang="0">
                <a:pos x="connisteX5" y="connsiteY5"/>
              </a:cxn>
              <a:cxn ang="0">
                <a:pos x="connisteX6" y="connsiteY6"/>
              </a:cxn>
              <a:cxn ang="0">
                <a:pos x="connisteX7" y="connsiteY7"/>
              </a:cxn>
              <a:cxn ang="0">
                <a:pos x="connisteX8" y="connsiteY8"/>
              </a:cxn>
            </a:cxnLst>
            <a:rect l="0" t="0" r="0" b="0"/>
            <a:pathLst>
              <a:path w="50800" h="1727200">
                <a:moveTo>
                  <a:pt x="0" y="25400"/>
                </a:moveTo>
                <a:cubicBezTo>
                  <a:pt x="0" y="11372"/>
                  <a:pt x="11372" y="0"/>
                  <a:pt x="25400" y="0"/>
                </a:cubicBezTo>
                <a:lnTo>
                  <a:pt x="25400" y="0"/>
                </a:lnTo>
                <a:cubicBezTo>
                  <a:pt x="39428" y="0"/>
                  <a:pt x="50800" y="11372"/>
                  <a:pt x="50800" y="25400"/>
                </a:cubicBezTo>
                <a:lnTo>
                  <a:pt x="50800" y="1701800"/>
                </a:lnTo>
                <a:cubicBezTo>
                  <a:pt x="50800" y="1715828"/>
                  <a:pt x="39428" y="1727200"/>
                  <a:pt x="25400" y="1727200"/>
                </a:cubicBezTo>
                <a:lnTo>
                  <a:pt x="25400" y="1727200"/>
                </a:lnTo>
                <a:cubicBezTo>
                  <a:pt x="11372" y="1727200"/>
                  <a:pt x="0" y="1715828"/>
                  <a:pt x="0" y="1701800"/>
                </a:cubicBezTo>
                <a:lnTo>
                  <a:pt x="0" y="25400"/>
                </a:lnTo>
                <a:close/>
              </a:path>
            </a:pathLst>
          </a:custGeom>
          <a:solidFill>
            <a:srgbClr val="C9B99A"/>
          </a:solidFill>
        </p:spPr>
        <p:style>
          <a:lnRef idx="0">
            <a:srgbClr val="FFFFFF"/>
          </a:lnRef>
          <a:fillRef idx="1">
            <a:schemeClr val="accent1"/>
          </a:fillRef>
          <a:effectRef idx="0">
            <a:srgbClr val="FFFFFF"/>
          </a:effectRef>
          <a:fontRef idx="minor">
            <a:schemeClr val="lt1"/>
          </a:fontRef>
        </p:style>
        <p:txBody>
          <a:bodyPr vert="horz" lIns="90000" tIns="46800" rIns="90000" bIns="46800" rtlCol="0">
            <a:noAutofit/>
          </a:bodyPr>
          <a:lstStyle>
            <a:lvl1pPr marL="228600" indent="-228600" algn="l" defTabSz="914400" rtl="0" eaLnBrk="1" fontAlgn="auto" latinLnBrk="0" hangingPunct="1">
              <a:lnSpc>
                <a:spcPct val="130000"/>
              </a:lnSpc>
              <a:spcBef>
                <a:spcPts val="0"/>
              </a:spcBef>
              <a:spcAft>
                <a:spcPts val="1000"/>
              </a:spcAft>
              <a:buFont typeface="Arial" panose="020B0604020202090204" pitchFamily="34" charset="0"/>
              <a:buNone/>
              <a:defRPr sz="1800" u="none" strike="noStrike" kern="1200" cap="none" spc="150" normalizeH="0" baseline="0">
                <a:solidFill>
                  <a:schemeClr val="tx1">
                    <a:lumMod val="65000"/>
                    <a:lumOff val="35000"/>
                  </a:schemeClr>
                </a:solidFill>
                <a:uFillTx/>
                <a:latin typeface="+mn-lt"/>
                <a:ea typeface="+mn-ea"/>
                <a:cs typeface="+mn-cs"/>
              </a:defRPr>
            </a:lvl1pPr>
            <a:lvl2pPr marL="685800" indent="-228600" algn="l" defTabSz="914400" rtl="0" eaLnBrk="1" fontAlgn="auto" latinLnBrk="0" hangingPunct="1">
              <a:lnSpc>
                <a:spcPct val="120000"/>
              </a:lnSpc>
              <a:spcBef>
                <a:spcPts val="0"/>
              </a:spcBef>
              <a:spcAft>
                <a:spcPts val="600"/>
              </a:spcAft>
              <a:buFont typeface="Arial" panose="020B0604020202090204" pitchFamily="34" charset="0"/>
              <a:buNone/>
              <a:tabLst>
                <a:tab pos="1609725" algn="l"/>
                <a:tab pos="1609725" algn="l"/>
                <a:tab pos="1609725" algn="l"/>
                <a:tab pos="1609725" algn="l"/>
              </a:tabLst>
              <a:defRPr sz="1600" u="none" strike="noStrike" kern="1200" cap="none" spc="150" normalizeH="0" baseline="0">
                <a:solidFill>
                  <a:schemeClr val="tx1">
                    <a:lumMod val="65000"/>
                    <a:lumOff val="35000"/>
                  </a:schemeClr>
                </a:solidFill>
                <a:uFillTx/>
                <a:latin typeface="+mn-lt"/>
                <a:ea typeface="+mn-ea"/>
                <a:cs typeface="+mn-cs"/>
              </a:defRPr>
            </a:lvl2pPr>
            <a:lvl3pPr marL="1143000" indent="-228600" algn="l" defTabSz="914400" rtl="0" eaLnBrk="1" fontAlgn="auto" latinLnBrk="0" hangingPunct="1">
              <a:lnSpc>
                <a:spcPct val="120000"/>
              </a:lnSpc>
              <a:spcBef>
                <a:spcPts val="0"/>
              </a:spcBef>
              <a:spcAft>
                <a:spcPts val="600"/>
              </a:spcAft>
              <a:buFont typeface="Arial" panose="020B0604020202090204" pitchFamily="34" charset="0"/>
              <a:buNone/>
              <a:defRPr sz="1600" u="none" strike="noStrike" kern="1200" cap="none" spc="150" normalizeH="0" baseline="0">
                <a:solidFill>
                  <a:schemeClr val="tx1">
                    <a:lumMod val="65000"/>
                    <a:lumOff val="35000"/>
                  </a:schemeClr>
                </a:solidFill>
                <a:uFillTx/>
                <a:latin typeface="+mn-lt"/>
                <a:ea typeface="+mn-ea"/>
                <a:cs typeface="+mn-cs"/>
              </a:defRPr>
            </a:lvl3pPr>
            <a:lvl4pPr marL="1600200" indent="-228600" algn="l" defTabSz="914400" rtl="0" eaLnBrk="1" fontAlgn="auto" latinLnBrk="0" hangingPunct="1">
              <a:lnSpc>
                <a:spcPct val="120000"/>
              </a:lnSpc>
              <a:spcBef>
                <a:spcPts val="0"/>
              </a:spcBef>
              <a:spcAft>
                <a:spcPts val="300"/>
              </a:spcAft>
              <a:buFont typeface="Wingdings" panose="05000000000000000000" charset="0"/>
              <a:buNone/>
              <a:defRPr sz="1400" u="none" strike="noStrike" kern="1200" cap="none" spc="150" normalizeH="0" baseline="0">
                <a:solidFill>
                  <a:schemeClr val="tx1">
                    <a:lumMod val="65000"/>
                    <a:lumOff val="35000"/>
                  </a:schemeClr>
                </a:solidFill>
                <a:uFillTx/>
                <a:latin typeface="+mn-lt"/>
                <a:ea typeface="+mn-ea"/>
                <a:cs typeface="+mn-cs"/>
              </a:defRPr>
            </a:lvl4pPr>
            <a:lvl5pPr marL="2057400" indent="-228600" algn="l" defTabSz="914400" rtl="0" eaLnBrk="1" fontAlgn="auto" latinLnBrk="0" hangingPunct="1">
              <a:lnSpc>
                <a:spcPct val="120000"/>
              </a:lnSpc>
              <a:spcBef>
                <a:spcPts val="0"/>
              </a:spcBef>
              <a:spcAft>
                <a:spcPts val="300"/>
              </a:spcAft>
              <a:buFont typeface="Arial" panose="020B0604020202090204" pitchFamily="34" charset="0"/>
              <a:buNone/>
              <a:defRPr sz="1400" u="none" strike="noStrike" kern="1200" cap="none" spc="150" normalizeH="0" baseline="0">
                <a:solidFill>
                  <a:schemeClr val="tx1">
                    <a:lumMod val="65000"/>
                    <a:lumOff val="35000"/>
                  </a:schemeClr>
                </a:solidFill>
                <a:uFillTx/>
                <a:latin typeface="+mn-lt"/>
                <a:ea typeface="+mn-ea"/>
                <a:cs typeface="+mn-cs"/>
              </a:defRPr>
            </a:lvl5pPr>
            <a:lvl6pPr marL="25146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9pPr>
          </a:lstStyle>
          <a:p>
            <a:r>
              <a:rPr lang="zh-CN" altLang="en-US">
                <a:latin typeface="Times New Roman" panose="02020603050405020304" charset="0"/>
                <a:ea typeface="MiSans Normal" panose="00000500000000000000" charset="-122"/>
                <a:cs typeface="Times New Roman" panose="02020603050405020304" charset="0"/>
              </a:rPr>
              <a:t> </a:t>
            </a:r>
            <a:endParaRPr lang="zh-CN" altLang="en-US">
              <a:latin typeface="Times New Roman" panose="02020603050405020304" charset="0"/>
              <a:ea typeface="MiSans Normal" panose="00000500000000000000" charset="-122"/>
              <a:cs typeface="Times New Roman" panose="0202060305040502030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9F8F6"/>
        </a:solidFill>
        <a:effectLst/>
      </p:bgPr>
    </p:bg>
    <p:spTree>
      <p:nvGrpSpPr>
        <p:cNvPr id="1" name=""/>
        <p:cNvGrpSpPr/>
        <p:nvPr/>
      </p:nvGrpSpPr>
      <p:grpSpPr>
        <a:xfrm>
          <a:off x="0" y="0"/>
          <a:ext cx="0" cy="0"/>
          <a:chOff x="0" y="0"/>
          <a:chExt cx="0" cy="0"/>
        </a:xfrm>
      </p:grpSpPr>
      <p:sp>
        <p:nvSpPr>
          <p:cNvPr id="4" name="Text 2"/>
          <p:cNvSpPr/>
          <p:nvPr/>
        </p:nvSpPr>
        <p:spPr>
          <a:xfrm>
            <a:off x="89646" y="52593"/>
            <a:ext cx="5114290" cy="381447"/>
          </a:xfrm>
          <a:prstGeom prst="rect">
            <a:avLst/>
          </a:prstGeom>
          <a:noFill/>
        </p:spPr>
        <p:txBody>
          <a:bodyPr wrap="square" lIns="0" tIns="0" rIns="0" bIns="0" rtlCol="0" anchor="t"/>
          <a:lstStyle/>
          <a:p>
            <a:pPr marL="0" algn="l">
              <a:lnSpc>
                <a:spcPct val="111000"/>
              </a:lnSpc>
              <a:buClrTx/>
              <a:buSzTx/>
              <a:buFontTx/>
              <a:buNone/>
            </a:pPr>
            <a:r>
              <a:rPr lang="en-US" altLang="zh-CN" sz="2000" dirty="0">
                <a:uFillTx/>
                <a:latin typeface="Times New Roman" panose="02020603050405020304" charset="0"/>
                <a:ea typeface="MiSans Medium" panose="00000600000000000000" charset="-122"/>
                <a:cs typeface="Times New Roman" panose="02020603050405020304" charset="0"/>
              </a:rPr>
              <a:t>2. CRITICAL ANALYSIS  —  LIMITATIONS</a:t>
            </a:r>
            <a:endParaRPr lang="en-US" altLang="zh-CN" sz="2000" dirty="0">
              <a:uFillTx/>
              <a:latin typeface="Times New Roman" panose="02020603050405020304" charset="0"/>
              <a:ea typeface="MiSans Medium" panose="00000600000000000000" charset="-122"/>
              <a:cs typeface="Times New Roman" panose="02020603050405020304" charset="0"/>
            </a:endParaRPr>
          </a:p>
        </p:txBody>
      </p:sp>
      <p:sp>
        <p:nvSpPr>
          <p:cNvPr id="6" name="Text 4"/>
          <p:cNvSpPr/>
          <p:nvPr/>
        </p:nvSpPr>
        <p:spPr>
          <a:xfrm>
            <a:off x="89646" y="325661"/>
            <a:ext cx="5396753" cy="4817839"/>
          </a:xfrm>
          <a:prstGeom prst="rect">
            <a:avLst/>
          </a:prstGeom>
          <a:noFill/>
        </p:spPr>
        <p:txBody>
          <a:bodyPr wrap="square" lIns="0" tIns="0" rIns="0" bIns="0" rtlCol="0" anchor="t"/>
          <a:lstStyle/>
          <a:p>
            <a:pPr indent="0" fontAlgn="auto">
              <a:lnSpc>
                <a:spcPct val="150000"/>
              </a:lnSpc>
              <a:buNone/>
            </a:pPr>
            <a:r>
              <a:rPr lang="zh-CN" altLang="en-US" sz="1600" b="1" dirty="0">
                <a:uFillTx/>
                <a:latin typeface="Times New Roman" panose="02020603050405020304" charset="0"/>
                <a:ea typeface="MiSans Normal" panose="00000500000000000000" charset="-122"/>
                <a:cs typeface="Times New Roman" panose="02020603050405020304" charset="0"/>
              </a:rPr>
              <a:t>Over-empathy → Boundary Blur</a:t>
            </a:r>
            <a:endParaRPr lang="en-US" sz="1600" b="1" dirty="0">
              <a:solidFill>
                <a:srgbClr val="3C3C3C"/>
              </a:solidFill>
              <a:latin typeface="Calibri" panose="020F0502020204030204" pitchFamily="34" charset="0"/>
              <a:ea typeface="Calibri" panose="020F0502020204030204" pitchFamily="34" charset="-122"/>
              <a:cs typeface="Calibri" panose="020F0502020204030204" pitchFamily="34" charset="-120"/>
            </a:endParaRPr>
          </a:p>
          <a:p>
            <a:pPr marL="0" indent="0">
              <a:buNone/>
            </a:pPr>
            <a:r>
              <a:rPr lang="zh-CN" altLang="en-US" sz="1600" dirty="0">
                <a:uFillTx/>
                <a:latin typeface="Times New Roman" panose="02020603050405020304" charset="0"/>
                <a:ea typeface="MiSans Normal" panose="00000500000000000000" charset="-122"/>
                <a:cs typeface="Times New Roman" panose="02020603050405020304" charset="0"/>
              </a:rPr>
              <a:t>Compassion without accountability creates</a:t>
            </a:r>
            <a:r>
              <a:rPr lang="en-US" altLang="zh-CN" sz="1600" dirty="0">
                <a:uFillTx/>
                <a:latin typeface="Times New Roman" panose="02020603050405020304" charset="0"/>
                <a:ea typeface="MiSans Normal" panose="00000500000000000000" charset="-122"/>
                <a:cs typeface="Times New Roman" panose="02020603050405020304" charset="0"/>
              </a:rPr>
              <a:t> </a:t>
            </a:r>
            <a:r>
              <a:rPr lang="zh-CN" altLang="en-US" sz="1600" dirty="0">
                <a:uFillTx/>
                <a:latin typeface="Times New Roman" panose="02020603050405020304" charset="0"/>
                <a:ea typeface="MiSans Normal" panose="00000500000000000000" charset="-122"/>
                <a:cs typeface="Times New Roman" panose="02020603050405020304" charset="0"/>
              </a:rPr>
              <a:t>dependency</a:t>
            </a:r>
            <a:endParaRPr lang="zh-CN" altLang="en-US" sz="1600" dirty="0">
              <a:uFillTx/>
              <a:latin typeface="Times New Roman" panose="02020603050405020304" charset="0"/>
              <a:ea typeface="MiSans Normal" panose="00000500000000000000" charset="-122"/>
              <a:cs typeface="Times New Roman" panose="02020603050405020304" charset="0"/>
            </a:endParaRPr>
          </a:p>
          <a:p>
            <a:pPr marL="0" indent="0">
              <a:buNone/>
            </a:pPr>
            <a:r>
              <a:rPr lang="zh-CN" altLang="en-US" sz="1600" dirty="0">
                <a:uFillTx/>
                <a:latin typeface="Times New Roman" panose="02020603050405020304" charset="0"/>
                <a:ea typeface="MiSans Normal" panose="00000500000000000000" charset="-122"/>
                <a:cs typeface="Times New Roman" panose="02020603050405020304" charset="0"/>
              </a:rPr>
              <a:t> — must hold the line alongside care.</a:t>
            </a:r>
            <a:r>
              <a:rPr lang="en-US" altLang="zh-CN" sz="1600" dirty="0">
                <a:uFillTx/>
                <a:latin typeface="Times New Roman" panose="02020603050405020304" charset="0"/>
                <a:ea typeface="MiSans Normal" panose="00000500000000000000" charset="-122"/>
                <a:cs typeface="Times New Roman" panose="02020603050405020304" charset="0"/>
              </a:rPr>
              <a:t> (</a:t>
            </a:r>
            <a:r>
              <a:rPr lang="zh-CN" altLang="en-US" sz="1600" dirty="0">
                <a:uFillTx/>
                <a:latin typeface="Times New Roman" panose="02020603050405020304" charset="0"/>
                <a:ea typeface="MiSans Normal" panose="00000500000000000000" charset="-122"/>
                <a:cs typeface="Times New Roman" panose="02020603050405020304" charset="0"/>
              </a:rPr>
              <a:t>West</a:t>
            </a:r>
            <a:r>
              <a:rPr lang="en-US" altLang="zh-CN" sz="1600" dirty="0">
                <a:uFillTx/>
                <a:latin typeface="Times New Roman" panose="02020603050405020304" charset="0"/>
                <a:ea typeface="MiSans Normal" panose="00000500000000000000" charset="-122"/>
                <a:cs typeface="Times New Roman" panose="02020603050405020304" charset="0"/>
              </a:rPr>
              <a:t>,</a:t>
            </a:r>
            <a:r>
              <a:rPr lang="zh-CN" altLang="en-US" sz="1600" dirty="0">
                <a:uFillTx/>
                <a:latin typeface="Times New Roman" panose="02020603050405020304" charset="0"/>
                <a:ea typeface="MiSans Normal" panose="00000500000000000000" charset="-122"/>
                <a:cs typeface="Times New Roman" panose="02020603050405020304" charset="0"/>
              </a:rPr>
              <a:t>2021)</a:t>
            </a:r>
            <a:endParaRPr lang="zh-CN" altLang="en-US" sz="1600" dirty="0">
              <a:uFillTx/>
              <a:latin typeface="Times New Roman" panose="02020603050405020304" charset="0"/>
              <a:ea typeface="MiSans Normal" panose="00000500000000000000" charset="-122"/>
              <a:cs typeface="Times New Roman" panose="02020603050405020304" charset="0"/>
            </a:endParaRPr>
          </a:p>
          <a:p>
            <a:r>
              <a:rPr lang="en-US" sz="1600" b="1" dirty="0">
                <a:solidFill>
                  <a:srgbClr val="3C3C3C"/>
                </a:solidFill>
                <a:latin typeface="Calibri" panose="020F0502020204030204" pitchFamily="34" charset="0"/>
                <a:ea typeface="Calibri" panose="020F0502020204030204" pitchFamily="34" charset="-122"/>
                <a:cs typeface="Calibri" panose="020F0502020204030204" pitchFamily="34" charset="-120"/>
              </a:rPr>
              <a:t>Solution: Implement the Wise Compassion Matrix by West: pair care and well-defined performance standards and a system of accountability dialogues.</a:t>
            </a:r>
            <a:endParaRPr lang="en-US" sz="1600" b="1" dirty="0">
              <a:solidFill>
                <a:srgbClr val="3C3C3C"/>
              </a:solidFill>
              <a:latin typeface="Calibri" panose="020F0502020204030204" pitchFamily="34" charset="0"/>
              <a:ea typeface="Calibri" panose="020F0502020204030204" pitchFamily="34" charset="-122"/>
              <a:cs typeface="Calibri" panose="020F0502020204030204" pitchFamily="34" charset="-120"/>
            </a:endParaRPr>
          </a:p>
          <a:p>
            <a:pPr indent="0" fontAlgn="auto">
              <a:lnSpc>
                <a:spcPct val="150000"/>
              </a:lnSpc>
              <a:buNone/>
            </a:pPr>
            <a:r>
              <a:rPr lang="zh-CN" altLang="en-US" sz="1600" b="1" dirty="0">
                <a:uFillTx/>
                <a:latin typeface="Times New Roman" panose="02020603050405020304" charset="0"/>
                <a:ea typeface="MiSans Normal" panose="00000500000000000000" charset="-122"/>
                <a:cs typeface="Times New Roman" panose="02020603050405020304" charset="0"/>
              </a:rPr>
              <a:t>Decisiveness Under Pressure</a:t>
            </a:r>
            <a:endParaRPr lang="zh-CN" altLang="en-US" sz="1600" b="1" dirty="0">
              <a:uFillTx/>
              <a:latin typeface="Times New Roman" panose="02020603050405020304" charset="0"/>
              <a:ea typeface="MiSans Normal" panose="00000500000000000000" charset="-122"/>
              <a:cs typeface="Times New Roman" panose="02020603050405020304" charset="0"/>
            </a:endParaRPr>
          </a:p>
          <a:p>
            <a:pPr marL="0" indent="0">
              <a:buNone/>
            </a:pPr>
            <a:r>
              <a:rPr lang="zh-CN" altLang="en-US" sz="1600" dirty="0">
                <a:uFillTx/>
                <a:latin typeface="Times New Roman" panose="02020603050405020304" charset="0"/>
                <a:ea typeface="MiSans Normal" panose="00000500000000000000" charset="-122"/>
                <a:cs typeface="Times New Roman" panose="02020603050405020304" charset="0"/>
              </a:rPr>
              <a:t>In a crisis, decisions made using the democratic style are sluggish. Should bend to instruction where necessary.</a:t>
            </a:r>
            <a:r>
              <a:rPr lang="en-US" altLang="zh-CN" sz="1600" dirty="0">
                <a:uFillTx/>
                <a:latin typeface="Times New Roman" panose="02020603050405020304" charset="0"/>
                <a:ea typeface="MiSans Normal" panose="00000500000000000000" charset="-122"/>
                <a:cs typeface="Times New Roman" panose="02020603050405020304" charset="0"/>
              </a:rPr>
              <a:t> (B</a:t>
            </a:r>
            <a:r>
              <a:rPr lang="zh-CN" altLang="en-US" sz="1600" dirty="0">
                <a:uFillTx/>
                <a:latin typeface="Times New Roman" panose="02020603050405020304" charset="0"/>
                <a:ea typeface="MiSans Normal" panose="00000500000000000000" charset="-122"/>
                <a:cs typeface="Times New Roman" panose="02020603050405020304" charset="0"/>
              </a:rPr>
              <a:t>lanchard</a:t>
            </a:r>
            <a:r>
              <a:rPr lang="en-US" altLang="zh-CN" sz="1600" dirty="0">
                <a:uFillTx/>
                <a:latin typeface="Times New Roman" panose="02020603050405020304" charset="0"/>
                <a:ea typeface="MiSans Normal" panose="00000500000000000000" charset="-122"/>
                <a:cs typeface="Times New Roman" panose="02020603050405020304" charset="0"/>
              </a:rPr>
              <a:t>,</a:t>
            </a:r>
            <a:r>
              <a:rPr lang="zh-CN" altLang="en-US" sz="1600" dirty="0">
                <a:uFillTx/>
                <a:latin typeface="Times New Roman" panose="02020603050405020304" charset="0"/>
                <a:ea typeface="MiSans Normal" panose="00000500000000000000" charset="-122"/>
                <a:cs typeface="Times New Roman" panose="02020603050405020304" charset="0"/>
              </a:rPr>
              <a:t>2019)</a:t>
            </a:r>
            <a:endParaRPr lang="zh-CN" altLang="en-US" sz="1600" dirty="0">
              <a:uFillTx/>
              <a:latin typeface="Times New Roman" panose="02020603050405020304" charset="0"/>
              <a:ea typeface="MiSans Normal" panose="00000500000000000000" charset="-122"/>
              <a:cs typeface="Times New Roman" panose="02020603050405020304" charset="0"/>
            </a:endParaRPr>
          </a:p>
          <a:p>
            <a:r>
              <a:rPr lang="en-US" sz="1600" b="1" dirty="0">
                <a:solidFill>
                  <a:srgbClr val="3C3C3C"/>
                </a:solidFill>
                <a:latin typeface="Calibri" panose="020F0502020204030204" pitchFamily="34" charset="0"/>
                <a:ea typeface="Calibri" panose="020F0502020204030204" pitchFamily="34" charset="-122"/>
                <a:cs typeface="Calibri" panose="020F0502020204030204" pitchFamily="34" charset="-120"/>
              </a:rPr>
              <a:t>Solution: Train situational switching with stretch assignments and coaching; train decisiveness-muscle, and do not test it in crisis.</a:t>
            </a:r>
            <a:endParaRPr lang="en-US" sz="1600" b="1" dirty="0">
              <a:solidFill>
                <a:srgbClr val="3C3C3C"/>
              </a:solidFill>
              <a:latin typeface="Calibri" panose="020F0502020204030204" pitchFamily="34" charset="0"/>
              <a:ea typeface="Calibri" panose="020F0502020204030204" pitchFamily="34" charset="-122"/>
              <a:cs typeface="Calibri" panose="020F0502020204030204" pitchFamily="34" charset="-120"/>
            </a:endParaRPr>
          </a:p>
          <a:p>
            <a:pPr indent="0" fontAlgn="auto">
              <a:lnSpc>
                <a:spcPct val="150000"/>
              </a:lnSpc>
              <a:buNone/>
            </a:pPr>
            <a:r>
              <a:rPr lang="zh-CN" altLang="en-US" sz="1600" b="1" dirty="0">
                <a:uFillTx/>
                <a:latin typeface="Times New Roman" panose="02020603050405020304" charset="0"/>
                <a:ea typeface="MiSans Normal" panose="00000500000000000000" charset="-122"/>
                <a:cs typeface="Times New Roman" panose="02020603050405020304" charset="0"/>
              </a:rPr>
              <a:t>Setting Authority on Senior Level</a:t>
            </a:r>
            <a:endParaRPr lang="zh-CN" altLang="en-US" sz="1600" b="1" dirty="0">
              <a:uFillTx/>
              <a:latin typeface="Times New Roman" panose="02020603050405020304" charset="0"/>
              <a:ea typeface="MiSans Normal" panose="00000500000000000000" charset="-122"/>
              <a:cs typeface="Times New Roman" panose="02020603050405020304" charset="0"/>
            </a:endParaRPr>
          </a:p>
          <a:p>
            <a:r>
              <a:rPr lang="zh-CN" altLang="en-US" sz="1600" dirty="0">
                <a:uFillTx/>
                <a:latin typeface="Times New Roman" panose="02020603050405020304" charset="0"/>
                <a:ea typeface="MiSans Normal" panose="00000500000000000000" charset="-122"/>
                <a:cs typeface="Times New Roman" panose="02020603050405020304" charset="0"/>
              </a:rPr>
              <a:t>First senior </a:t>
            </a:r>
            <a:r>
              <a:rPr lang="en-US" altLang="zh-CN" sz="1600" dirty="0">
                <a:uFillTx/>
                <a:latin typeface="Times New Roman" panose="02020603050405020304" charset="0"/>
                <a:ea typeface="MiSans Normal" panose="00000500000000000000" charset="-122"/>
                <a:cs typeface="Times New Roman" panose="02020603050405020304" charset="0"/>
              </a:rPr>
              <a:t>post-</a:t>
            </a:r>
            <a:r>
              <a:rPr lang="zh-CN" altLang="en-US" sz="1600" dirty="0">
                <a:uFillTx/>
                <a:latin typeface="Times New Roman" panose="02020603050405020304" charset="0"/>
                <a:ea typeface="MiSans Normal" panose="00000500000000000000" charset="-122"/>
                <a:cs typeface="Times New Roman" panose="02020603050405020304" charset="0"/>
              </a:rPr>
              <a:t> needs to create strategic credibility and warmth within a short period.</a:t>
            </a:r>
            <a:r>
              <a:rPr lang="en-US" altLang="zh-CN" sz="1600" dirty="0">
                <a:uFillTx/>
                <a:latin typeface="Times New Roman" panose="02020603050405020304" charset="0"/>
                <a:ea typeface="MiSans Normal" panose="00000500000000000000" charset="-122"/>
                <a:cs typeface="Times New Roman" panose="02020603050405020304" charset="0"/>
              </a:rPr>
              <a:t> (</a:t>
            </a:r>
            <a:r>
              <a:rPr lang="zh-CN" altLang="en-US" sz="1600" dirty="0">
                <a:uFillTx/>
                <a:latin typeface="Times New Roman" panose="02020603050405020304" charset="0"/>
                <a:ea typeface="MiSans Normal" panose="00000500000000000000" charset="-122"/>
                <a:cs typeface="Times New Roman" panose="02020603050405020304" charset="0"/>
              </a:rPr>
              <a:t>Welch</a:t>
            </a:r>
            <a:r>
              <a:rPr lang="en-US" altLang="zh-CN" sz="1600" dirty="0">
                <a:uFillTx/>
                <a:latin typeface="Times New Roman" panose="02020603050405020304" charset="0"/>
                <a:ea typeface="MiSans Normal" panose="00000500000000000000" charset="-122"/>
                <a:cs typeface="Times New Roman" panose="02020603050405020304" charset="0"/>
              </a:rPr>
              <a:t>,</a:t>
            </a:r>
            <a:r>
              <a:rPr lang="zh-CN" altLang="en-US" sz="1600" dirty="0">
                <a:uFillTx/>
                <a:latin typeface="Times New Roman" panose="02020603050405020304" charset="0"/>
                <a:ea typeface="MiSans Normal" panose="00000500000000000000" charset="-122"/>
                <a:cs typeface="Times New Roman" panose="02020603050405020304" charset="0"/>
              </a:rPr>
              <a:t>2025)</a:t>
            </a:r>
            <a:r>
              <a:rPr lang="en-US" altLang="zh-CN" sz="1600" dirty="0">
                <a:uFillTx/>
                <a:latin typeface="Times New Roman" panose="02020603050405020304" charset="0"/>
                <a:ea typeface="MiSans Normal" panose="00000500000000000000" charset="-122"/>
                <a:cs typeface="Times New Roman" panose="02020603050405020304" charset="0"/>
              </a:rPr>
              <a:t>. </a:t>
            </a:r>
            <a:endParaRPr lang="en-US" altLang="zh-CN" sz="1600" dirty="0">
              <a:uFillTx/>
              <a:latin typeface="Times New Roman" panose="02020603050405020304" charset="0"/>
              <a:ea typeface="MiSans Normal" panose="00000500000000000000" charset="-122"/>
              <a:cs typeface="Times New Roman" panose="02020603050405020304" charset="0"/>
            </a:endParaRPr>
          </a:p>
          <a:p>
            <a:r>
              <a:rPr lang="en-US" altLang="zh-CN" sz="1600" b="1" dirty="0">
                <a:latin typeface="Times New Roman" panose="02020603050405020304" charset="0"/>
                <a:ea typeface="MiSans Normal" panose="00000500000000000000" charset="-122"/>
                <a:cs typeface="Times New Roman" panose="02020603050405020304" charset="0"/>
              </a:rPr>
              <a:t>Solution: Secure early wins through visible deliverables in week one</a:t>
            </a:r>
            <a:endParaRPr lang="zh-CN" altLang="en-US" sz="1600" b="1" dirty="0">
              <a:uFillTx/>
              <a:latin typeface="Times New Roman" panose="02020603050405020304" charset="0"/>
              <a:ea typeface="MiSans Normal" panose="00000500000000000000" charset="-122"/>
              <a:cs typeface="Times New Roman" panose="02020603050405020304" charset="0"/>
            </a:endParaRPr>
          </a:p>
        </p:txBody>
      </p:sp>
      <p:pic>
        <p:nvPicPr>
          <p:cNvPr id="2" name="内容占位符 2" descr="1569989a-bfd0-11f0-9062-3a040d8ccb97"/>
          <p:cNvPicPr>
            <a:picLocks noChangeAspect="1"/>
          </p:cNvPicPr>
          <p:nvPr>
            <p:custDataLst>
              <p:tags r:id="rId1"/>
            </p:custDataLst>
          </p:nvPr>
        </p:nvPicPr>
        <p:blipFill>
          <a:blip r:embed="rId2"/>
          <a:srcRect t="6918"/>
          <a:stretch>
            <a:fillRect/>
          </a:stretch>
        </p:blipFill>
        <p:spPr>
          <a:xfrm>
            <a:off x="5576046" y="0"/>
            <a:ext cx="3567953" cy="5144135"/>
          </a:xfrm>
          <a:custGeom>
            <a:avLst>
              <a:gd name="connisteX0" fmla="*/ 0 w 4038600"/>
              <a:gd name="connsiteY0" fmla="*/ 0 h 5638800"/>
              <a:gd name="connisteX1" fmla="*/ 4038600 w 4038600"/>
              <a:gd name="connsiteY1" fmla="*/ 0 h 5638800"/>
              <a:gd name="connisteX2" fmla="*/ 4038600 w 4038600"/>
              <a:gd name="connsiteY2" fmla="*/ 5638800 h 5638800"/>
              <a:gd name="connisteX3" fmla="*/ 0 w 4038600"/>
              <a:gd name="connsiteY3" fmla="*/ 5638800 h 5638800"/>
              <a:gd name="connisteX4" fmla="*/ 0 w 4038600"/>
              <a:gd name="connsiteY4" fmla="*/ 0 h 5638800"/>
            </a:avLst>
            <a:gdLst>
              <a:gd name="connisteX0-1" fmla="*/ 0 w 4038600"/>
              <a:gd name="connsiteY0-2" fmla="*/ 0 h 5638800"/>
              <a:gd name="connisteX1-3" fmla="*/ 4038600 w 4038600"/>
              <a:gd name="connsiteY1-4" fmla="*/ 0 h 5638800"/>
              <a:gd name="connisteX2-5" fmla="*/ 4038600 w 4038600"/>
              <a:gd name="connsiteY2-6" fmla="*/ 5638800 h 5638800"/>
              <a:gd name="connisteX3-7" fmla="*/ 0 w 4038600"/>
              <a:gd name="connsiteY3-8" fmla="*/ 5638800 h 5638800"/>
              <a:gd name="connisteX4-9" fmla="*/ 0 w 4038600"/>
              <a:gd name="connsiteY4-10" fmla="*/ 0 h 5638800"/>
            </a:gdLst>
            <a:ahLst/>
            <a:cxnLst>
              <a:cxn ang="0">
                <a:pos x="connisteX0" y="connsiteY0"/>
              </a:cxn>
              <a:cxn ang="0">
                <a:pos x="connisteX1" y="connsiteY1"/>
              </a:cxn>
              <a:cxn ang="0">
                <a:pos x="connisteX2" y="connsiteY2"/>
              </a:cxn>
              <a:cxn ang="0">
                <a:pos x="connisteX3" y="connsiteY3"/>
              </a:cxn>
              <a:cxn ang="0">
                <a:pos x="connisteX4" y="connsiteY4"/>
              </a:cxn>
              <a:cxn ang="0">
                <a:pos x="connisteX0-1" y="connsiteY0-2"/>
              </a:cxn>
              <a:cxn ang="0">
                <a:pos x="connisteX1-3" y="connsiteY1-4"/>
              </a:cxn>
              <a:cxn ang="0">
                <a:pos x="connisteX2-5" y="connsiteY2-6"/>
              </a:cxn>
              <a:cxn ang="0">
                <a:pos x="connisteX3-7" y="connsiteY3-8"/>
              </a:cxn>
              <a:cxn ang="0">
                <a:pos x="connisteX4-9" y="connsiteY4-10"/>
              </a:cxn>
            </a:cxnLst>
            <a:rect l="0" t="0" r="0" b="0"/>
            <a:pathLst>
              <a:path w="4038600" h="5638800">
                <a:moveTo>
                  <a:pt x="0" y="0"/>
                </a:moveTo>
                <a:lnTo>
                  <a:pt x="4038600" y="0"/>
                </a:lnTo>
                <a:lnTo>
                  <a:pt x="4038600" y="5638800"/>
                </a:lnTo>
                <a:lnTo>
                  <a:pt x="0" y="5638800"/>
                </a:lnTo>
                <a:lnTo>
                  <a:pt x="0" y="0"/>
                </a:lnTo>
                <a:close/>
              </a:path>
              <a:path w="4038600" h="5638800">
                <a:moveTo>
                  <a:pt x="0" y="0"/>
                </a:moveTo>
                <a:lnTo>
                  <a:pt x="4038600" y="0"/>
                </a:lnTo>
                <a:lnTo>
                  <a:pt x="4038600" y="5638800"/>
                </a:lnTo>
                <a:lnTo>
                  <a:pt x="0" y="5638800"/>
                </a:lnTo>
                <a:lnTo>
                  <a:pt x="0" y="0"/>
                </a:lnTo>
                <a:close/>
              </a:path>
            </a:pathLst>
          </a:custGeom>
          <a:solidFill>
            <a:srgbClr val="DDDDDD"/>
          </a:solid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linds(horizontal)">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6" grpId="1"/>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9F8F6"/>
        </a:solidFill>
        <a:effectLst/>
      </p:bgPr>
    </p:bg>
    <p:spTree>
      <p:nvGrpSpPr>
        <p:cNvPr id="1" name=""/>
        <p:cNvGrpSpPr/>
        <p:nvPr/>
      </p:nvGrpSpPr>
      <p:grpSpPr>
        <a:xfrm>
          <a:off x="0" y="0"/>
          <a:ext cx="0" cy="0"/>
          <a:chOff x="0" y="0"/>
          <a:chExt cx="0" cy="0"/>
        </a:xfrm>
      </p:grpSpPr>
      <p:sp>
        <p:nvSpPr>
          <p:cNvPr id="2" name="Text 0"/>
          <p:cNvSpPr/>
          <p:nvPr/>
        </p:nvSpPr>
        <p:spPr>
          <a:xfrm>
            <a:off x="375920" y="201930"/>
            <a:ext cx="8402320" cy="502920"/>
          </a:xfrm>
          <a:prstGeom prst="rect">
            <a:avLst/>
          </a:prstGeom>
          <a:noFill/>
        </p:spPr>
        <p:txBody>
          <a:bodyPr wrap="square" lIns="0" tIns="0" rIns="0" bIns="0" rtlCol="0" anchor="t"/>
          <a:lstStyle/>
          <a:p>
            <a:pPr marL="0" algn="l">
              <a:lnSpc>
                <a:spcPct val="111000"/>
              </a:lnSpc>
              <a:buClrTx/>
              <a:buSzTx/>
              <a:buFontTx/>
              <a:buNone/>
            </a:pPr>
            <a:r>
              <a:rPr lang="en-US" altLang="zh-CN" sz="2400">
                <a:uFillTx/>
                <a:latin typeface="Times New Roman" panose="02020603050405020304" charset="0"/>
                <a:ea typeface="MiSans Medium" panose="00000600000000000000" charset="-122"/>
                <a:cs typeface="Times New Roman" panose="02020603050405020304" charset="0"/>
              </a:rPr>
              <a:t>3. EXTERNAL CHALLENGES</a:t>
            </a:r>
            <a:endParaRPr lang="en-US" altLang="zh-CN" sz="2400">
              <a:uFillTx/>
              <a:latin typeface="Times New Roman" panose="02020603050405020304" charset="0"/>
              <a:ea typeface="MiSans Medium" panose="00000600000000000000" charset="-122"/>
              <a:cs typeface="Times New Roman" panose="02020603050405020304" charset="0"/>
            </a:endParaRPr>
          </a:p>
        </p:txBody>
      </p:sp>
      <p:sp>
        <p:nvSpPr>
          <p:cNvPr id="5" name="Text 3"/>
          <p:cNvSpPr/>
          <p:nvPr/>
        </p:nvSpPr>
        <p:spPr>
          <a:xfrm>
            <a:off x="207327" y="2179955"/>
            <a:ext cx="2045971" cy="2761615"/>
          </a:xfrm>
          <a:prstGeom prst="rect">
            <a:avLst/>
          </a:prstGeom>
          <a:noFill/>
        </p:spPr>
        <p:txBody>
          <a:bodyPr wrap="square" lIns="0" tIns="0" rIns="0" bIns="0" rtlCol="0" anchor="t"/>
          <a:lstStyle/>
          <a:p>
            <a:pPr marL="0" algn="ctr">
              <a:lnSpc>
                <a:spcPct val="111000"/>
              </a:lnSpc>
              <a:buClrTx/>
              <a:buSzTx/>
              <a:buNone/>
            </a:pPr>
            <a:r>
              <a:rPr lang="zh-CN" altLang="en-US" sz="1400" b="1" dirty="0">
                <a:uFillTx/>
                <a:latin typeface="Times New Roman" panose="02020603050405020304" charset="0"/>
                <a:ea typeface="MiSans Normal" panose="00000500000000000000" charset="-122"/>
                <a:cs typeface="Times New Roman" panose="02020603050405020304" charset="0"/>
              </a:rPr>
              <a:t>AI &amp; Automation</a:t>
            </a:r>
            <a:endParaRPr lang="zh-CN" altLang="en-US" sz="1400" b="1" dirty="0">
              <a:uFillTx/>
              <a:latin typeface="Times New Roman" panose="02020603050405020304" charset="0"/>
              <a:ea typeface="MiSans Normal" panose="00000500000000000000" charset="-122"/>
              <a:cs typeface="Times New Roman" panose="02020603050405020304" charset="0"/>
            </a:endParaRPr>
          </a:p>
          <a:p>
            <a:pPr marL="0" algn="just">
              <a:lnSpc>
                <a:spcPct val="111000"/>
              </a:lnSpc>
              <a:buClrTx/>
              <a:buSzTx/>
              <a:buNone/>
            </a:pPr>
            <a:r>
              <a:rPr lang="zh-CN" altLang="en-US" sz="1400" dirty="0">
                <a:uFillTx/>
                <a:latin typeface="Times New Roman" panose="02020603050405020304" charset="0"/>
                <a:ea typeface="MiSans Normal" panose="00000500000000000000" charset="-122"/>
                <a:cs typeface="Times New Roman" panose="02020603050405020304" charset="0"/>
              </a:rPr>
              <a:t>Claims processing is becoming more AI-assisted. Employee anxiety about job security leads to a decline in well-being unless addressed preemptively.</a:t>
            </a:r>
            <a:r>
              <a:rPr lang="en-US" altLang="zh-CN" sz="1400" dirty="0">
                <a:uFillTx/>
                <a:latin typeface="Times New Roman" panose="02020603050405020304" charset="0"/>
                <a:ea typeface="MiSans Normal" panose="00000500000000000000" charset="-122"/>
                <a:cs typeface="Times New Roman" panose="02020603050405020304" charset="0"/>
              </a:rPr>
              <a:t> (</a:t>
            </a:r>
            <a:r>
              <a:rPr lang="zh-CN" altLang="en-US" sz="1400" dirty="0">
                <a:uFillTx/>
                <a:latin typeface="Times New Roman" panose="02020603050405020304" charset="0"/>
                <a:ea typeface="MiSans Normal" panose="00000500000000000000" charset="-122"/>
                <a:cs typeface="Times New Roman" panose="02020603050405020304" charset="0"/>
              </a:rPr>
              <a:t>CIPD</a:t>
            </a:r>
            <a:r>
              <a:rPr lang="en-US" altLang="zh-CN" sz="1400" dirty="0">
                <a:uFillTx/>
                <a:latin typeface="Times New Roman" panose="02020603050405020304" charset="0"/>
                <a:ea typeface="MiSans Normal" panose="00000500000000000000" charset="-122"/>
                <a:cs typeface="Times New Roman" panose="02020603050405020304" charset="0"/>
              </a:rPr>
              <a:t>,</a:t>
            </a:r>
            <a:r>
              <a:rPr lang="zh-CN" altLang="en-US" sz="1400" dirty="0">
                <a:uFillTx/>
                <a:latin typeface="Times New Roman" panose="02020603050405020304" charset="0"/>
                <a:ea typeface="MiSans Normal" panose="00000500000000000000" charset="-122"/>
                <a:cs typeface="Times New Roman" panose="02020603050405020304" charset="0"/>
              </a:rPr>
              <a:t>202</a:t>
            </a:r>
            <a:r>
              <a:rPr lang="en-US" altLang="zh-CN" sz="1400" dirty="0">
                <a:uFillTx/>
                <a:latin typeface="Times New Roman" panose="02020603050405020304" charset="0"/>
                <a:ea typeface="MiSans Normal" panose="00000500000000000000" charset="-122"/>
                <a:cs typeface="Times New Roman" panose="02020603050405020304" charset="0"/>
              </a:rPr>
              <a:t>5)</a:t>
            </a:r>
            <a:endParaRPr lang="en-US" altLang="zh-CN" sz="1400" dirty="0">
              <a:uFillTx/>
              <a:latin typeface="Times New Roman" panose="02020603050405020304" charset="0"/>
              <a:ea typeface="MiSans Normal" panose="00000500000000000000" charset="-122"/>
              <a:cs typeface="Times New Roman" panose="02020603050405020304" charset="0"/>
            </a:endParaRPr>
          </a:p>
          <a:p>
            <a:pPr marL="0" algn="just">
              <a:lnSpc>
                <a:spcPct val="111000"/>
              </a:lnSpc>
              <a:buClrTx/>
              <a:buSzTx/>
              <a:buNone/>
            </a:pPr>
            <a:endParaRPr lang="en-US" altLang="zh-CN" sz="1400" dirty="0">
              <a:uFillTx/>
              <a:latin typeface="Times New Roman" panose="02020603050405020304" charset="0"/>
              <a:ea typeface="MiSans Normal" panose="00000500000000000000" charset="-122"/>
              <a:cs typeface="Times New Roman" panose="02020603050405020304" charset="0"/>
            </a:endParaRPr>
          </a:p>
          <a:p>
            <a:pPr marL="0">
              <a:lnSpc>
                <a:spcPct val="111000"/>
              </a:lnSpc>
              <a:buClrTx/>
              <a:buSzTx/>
              <a:buNone/>
            </a:pPr>
            <a:r>
              <a:rPr lang="en-US" altLang="zh-CN" sz="1400" b="1" dirty="0">
                <a:uFillTx/>
                <a:latin typeface="Times New Roman" panose="02020603050405020304" charset="0"/>
                <a:ea typeface="MiSans Normal" panose="00000500000000000000" charset="-122"/>
                <a:cs typeface="Times New Roman" panose="02020603050405020304" charset="0"/>
              </a:rPr>
              <a:t>I will facilitate reskilling training so that staff adopt automated processes with self-confidence.</a:t>
            </a:r>
            <a:endParaRPr lang="en-US" altLang="zh-CN" sz="1400" b="1" dirty="0">
              <a:uFillTx/>
              <a:latin typeface="Times New Roman" panose="02020603050405020304" charset="0"/>
              <a:ea typeface="MiSans Normal" panose="00000500000000000000" charset="-122"/>
              <a:cs typeface="Times New Roman" panose="02020603050405020304" charset="0"/>
            </a:endParaRPr>
          </a:p>
        </p:txBody>
      </p:sp>
      <p:sp>
        <p:nvSpPr>
          <p:cNvPr id="7" name="Text 5"/>
          <p:cNvSpPr/>
          <p:nvPr/>
        </p:nvSpPr>
        <p:spPr>
          <a:xfrm>
            <a:off x="2508568" y="2204122"/>
            <a:ext cx="1919605" cy="2939378"/>
          </a:xfrm>
          <a:prstGeom prst="rect">
            <a:avLst/>
          </a:prstGeom>
          <a:noFill/>
        </p:spPr>
        <p:txBody>
          <a:bodyPr wrap="square" lIns="0" tIns="0" rIns="0" bIns="0" rtlCol="0" anchor="t"/>
          <a:lstStyle/>
          <a:p>
            <a:pPr marL="0" algn="ctr">
              <a:lnSpc>
                <a:spcPct val="111000"/>
              </a:lnSpc>
              <a:buClrTx/>
              <a:buSzTx/>
              <a:buFont typeface="Arial" panose="020B0604020202090204" pitchFamily="34" charset="0"/>
              <a:buNone/>
            </a:pPr>
            <a:r>
              <a:rPr lang="zh-CN" altLang="en-US" sz="1400" b="1" dirty="0">
                <a:uFillTx/>
                <a:latin typeface="Times New Roman" panose="02020603050405020304" charset="0"/>
                <a:ea typeface="MiSans Normal" panose="00000500000000000000" charset="-122"/>
                <a:cs typeface="Times New Roman" panose="02020603050405020304" charset="0"/>
              </a:rPr>
              <a:t>Welsh Labour Market</a:t>
            </a:r>
            <a:endParaRPr lang="zh-CN" altLang="en-US" sz="1400" b="1" dirty="0">
              <a:uFillTx/>
              <a:latin typeface="Times New Roman" panose="02020603050405020304" charset="0"/>
              <a:ea typeface="MiSans Normal" panose="00000500000000000000" charset="-122"/>
              <a:cs typeface="Times New Roman" panose="02020603050405020304" charset="0"/>
            </a:endParaRPr>
          </a:p>
          <a:p>
            <a:pPr marL="0" algn="just">
              <a:lnSpc>
                <a:spcPct val="111000"/>
              </a:lnSpc>
              <a:buClrTx/>
              <a:buSzTx/>
              <a:buFont typeface="Arial" panose="020B0604020202090204" pitchFamily="34" charset="0"/>
              <a:buNone/>
            </a:pPr>
            <a:r>
              <a:rPr lang="zh-CN" altLang="en-US" sz="1400" dirty="0">
                <a:uFillTx/>
                <a:latin typeface="Times New Roman" panose="02020603050405020304" charset="0"/>
                <a:ea typeface="MiSans Normal" panose="00000500000000000000" charset="-122"/>
                <a:cs typeface="Times New Roman" panose="02020603050405020304" charset="0"/>
              </a:rPr>
              <a:t>Cardiff is a competitive financial services talent market. The cost of recruitment is high - the better idea is retention.</a:t>
            </a:r>
            <a:endParaRPr lang="zh-CN" altLang="en-US" sz="1400" dirty="0">
              <a:uFillTx/>
              <a:latin typeface="Times New Roman" panose="02020603050405020304" charset="0"/>
              <a:ea typeface="MiSans Normal" panose="00000500000000000000" charset="-122"/>
              <a:cs typeface="Times New Roman" panose="02020603050405020304" charset="0"/>
            </a:endParaRPr>
          </a:p>
          <a:p>
            <a:pPr marL="0" algn="l">
              <a:lnSpc>
                <a:spcPct val="111000"/>
              </a:lnSpc>
              <a:buClrTx/>
              <a:buSzTx/>
              <a:buFont typeface="Arial" panose="020B0604020202090204" pitchFamily="34" charset="0"/>
              <a:buNone/>
            </a:pPr>
            <a:r>
              <a:rPr lang="en-US" altLang="zh-CN" sz="1400" dirty="0">
                <a:uFillTx/>
                <a:latin typeface="Times New Roman" panose="02020603050405020304" charset="0"/>
                <a:ea typeface="MiSans Normal" panose="00000500000000000000" charset="-122"/>
                <a:cs typeface="Times New Roman" panose="02020603050405020304" charset="0"/>
              </a:rPr>
              <a:t>(</a:t>
            </a:r>
            <a:r>
              <a:rPr lang="zh-CN" altLang="en-US" sz="1400" dirty="0">
                <a:uFillTx/>
                <a:latin typeface="Times New Roman" panose="02020603050405020304" charset="0"/>
                <a:ea typeface="MiSans Normal" panose="00000500000000000000" charset="-122"/>
                <a:cs typeface="Times New Roman" panose="02020603050405020304" charset="0"/>
              </a:rPr>
              <a:t>ONS</a:t>
            </a:r>
            <a:r>
              <a:rPr lang="en-US" altLang="zh-CN" sz="1400" dirty="0">
                <a:uFillTx/>
                <a:latin typeface="Times New Roman" panose="02020603050405020304" charset="0"/>
                <a:ea typeface="MiSans Normal" panose="00000500000000000000" charset="-122"/>
                <a:cs typeface="Times New Roman" panose="02020603050405020304" charset="0"/>
              </a:rPr>
              <a:t>,</a:t>
            </a:r>
            <a:r>
              <a:rPr lang="zh-CN" altLang="en-US" sz="1400" dirty="0">
                <a:uFillTx/>
                <a:latin typeface="Times New Roman" panose="02020603050405020304" charset="0"/>
                <a:ea typeface="MiSans Normal" panose="00000500000000000000" charset="-122"/>
                <a:cs typeface="Times New Roman" panose="02020603050405020304" charset="0"/>
              </a:rPr>
              <a:t>2025)</a:t>
            </a:r>
            <a:endParaRPr lang="en-US" altLang="zh-CN" sz="1400" dirty="0">
              <a:uFillTx/>
              <a:latin typeface="Times New Roman" panose="02020603050405020304" charset="0"/>
              <a:ea typeface="MiSans Normal" panose="00000500000000000000" charset="-122"/>
              <a:cs typeface="Times New Roman" panose="02020603050405020304" charset="0"/>
            </a:endParaRPr>
          </a:p>
          <a:p>
            <a:pPr marL="0" algn="l">
              <a:lnSpc>
                <a:spcPct val="111000"/>
              </a:lnSpc>
              <a:buClrTx/>
              <a:buSzTx/>
              <a:buFont typeface="Arial" panose="020B0604020202090204" pitchFamily="34" charset="0"/>
              <a:buNone/>
            </a:pPr>
            <a:endParaRPr lang="en-US" altLang="zh-CN" sz="1400" dirty="0">
              <a:uFillTx/>
              <a:latin typeface="Times New Roman" panose="02020603050405020304" charset="0"/>
              <a:ea typeface="MiSans Normal" panose="00000500000000000000" charset="-122"/>
              <a:cs typeface="Times New Roman" panose="02020603050405020304" charset="0"/>
            </a:endParaRPr>
          </a:p>
          <a:p>
            <a:pPr marL="0" algn="l">
              <a:lnSpc>
                <a:spcPct val="111000"/>
              </a:lnSpc>
              <a:buClrTx/>
              <a:buSzTx/>
              <a:buFont typeface="Arial" panose="020B0604020202090204" pitchFamily="34" charset="0"/>
              <a:buNone/>
            </a:pPr>
            <a:r>
              <a:rPr lang="en-US" altLang="zh-CN" sz="1400" b="1" dirty="0">
                <a:uFillTx/>
                <a:latin typeface="Times New Roman" panose="02020603050405020304" charset="0"/>
                <a:ea typeface="MiSans Normal" panose="00000500000000000000" charset="-122"/>
                <a:cs typeface="Times New Roman" panose="02020603050405020304" charset="0"/>
              </a:rPr>
              <a:t>Coaching and compassionate leadership reduce the need to recruit externally</a:t>
            </a:r>
            <a:endParaRPr lang="zh-CN" altLang="en-US" sz="1400" b="1" dirty="0">
              <a:uFillTx/>
              <a:latin typeface="Times New Roman" panose="02020603050405020304" charset="0"/>
              <a:ea typeface="MiSans Normal" panose="00000500000000000000" charset="-122"/>
              <a:cs typeface="Times New Roman" panose="02020603050405020304" charset="0"/>
            </a:endParaRPr>
          </a:p>
        </p:txBody>
      </p:sp>
      <p:sp>
        <p:nvSpPr>
          <p:cNvPr id="9" name="Text 7"/>
          <p:cNvSpPr/>
          <p:nvPr/>
        </p:nvSpPr>
        <p:spPr>
          <a:xfrm>
            <a:off x="4683760" y="2204122"/>
            <a:ext cx="1920240" cy="2939378"/>
          </a:xfrm>
          <a:prstGeom prst="rect">
            <a:avLst/>
          </a:prstGeom>
          <a:noFill/>
        </p:spPr>
        <p:txBody>
          <a:bodyPr wrap="square" lIns="0" tIns="0" rIns="0" bIns="0" rtlCol="0" anchor="t"/>
          <a:lstStyle/>
          <a:p>
            <a:pPr marL="0" algn="ctr">
              <a:lnSpc>
                <a:spcPct val="111000"/>
              </a:lnSpc>
              <a:buClrTx/>
              <a:buSzTx/>
              <a:buNone/>
            </a:pPr>
            <a:r>
              <a:rPr lang="zh-CN" altLang="en-US" sz="1400" b="1" dirty="0">
                <a:uFillTx/>
                <a:latin typeface="Times New Roman" panose="02020603050405020304" charset="0"/>
                <a:ea typeface="MiSans Normal" panose="00000500000000000000" charset="-122"/>
                <a:cs typeface="Times New Roman" panose="02020603050405020304" charset="0"/>
              </a:rPr>
              <a:t>Mental Health Crisis</a:t>
            </a:r>
            <a:endParaRPr lang="zh-CN" altLang="en-US" sz="1400" b="1" dirty="0">
              <a:uFillTx/>
              <a:latin typeface="Times New Roman" panose="02020603050405020304" charset="0"/>
              <a:ea typeface="MiSans Normal" panose="00000500000000000000" charset="-122"/>
              <a:cs typeface="Times New Roman" panose="02020603050405020304" charset="0"/>
            </a:endParaRPr>
          </a:p>
          <a:p>
            <a:pPr marL="0" algn="just">
              <a:lnSpc>
                <a:spcPct val="111000"/>
              </a:lnSpc>
              <a:buClrTx/>
              <a:buSzTx/>
              <a:buNone/>
            </a:pPr>
            <a:r>
              <a:rPr lang="zh-CN" altLang="en-US" sz="1400" dirty="0">
                <a:uFillTx/>
                <a:latin typeface="Times New Roman" panose="02020603050405020304" charset="0"/>
                <a:ea typeface="MiSans Normal" panose="00000500000000000000" charset="-122"/>
                <a:cs typeface="Times New Roman" panose="02020603050405020304" charset="0"/>
              </a:rPr>
              <a:t>Mental health has become the leading cause of long term sick leave in the UK. Call center jobs have a lot of emotional labor.</a:t>
            </a:r>
            <a:r>
              <a:rPr lang="en-US" altLang="zh-CN" sz="1400" dirty="0">
                <a:uFillTx/>
                <a:latin typeface="Times New Roman" panose="02020603050405020304" charset="0"/>
                <a:ea typeface="MiSans Normal" panose="00000500000000000000" charset="-122"/>
                <a:cs typeface="Times New Roman" panose="02020603050405020304" charset="0"/>
              </a:rPr>
              <a:t> (</a:t>
            </a:r>
            <a:r>
              <a:rPr lang="zh-CN" altLang="en-US" sz="1400" dirty="0">
                <a:uFillTx/>
                <a:latin typeface="Times New Roman" panose="02020603050405020304" charset="0"/>
                <a:ea typeface="MiSans Normal" panose="00000500000000000000" charset="-122"/>
                <a:cs typeface="Times New Roman" panose="02020603050405020304" charset="0"/>
              </a:rPr>
              <a:t>Mayfield</a:t>
            </a:r>
            <a:r>
              <a:rPr lang="en-US" altLang="zh-CN" sz="1400" dirty="0">
                <a:uFillTx/>
                <a:latin typeface="Times New Roman" panose="02020603050405020304" charset="0"/>
                <a:ea typeface="MiSans Normal" panose="00000500000000000000" charset="-122"/>
                <a:cs typeface="Times New Roman" panose="02020603050405020304" charset="0"/>
              </a:rPr>
              <a:t>,</a:t>
            </a:r>
            <a:r>
              <a:rPr lang="zh-CN" altLang="en-US" sz="1400" dirty="0">
                <a:uFillTx/>
                <a:latin typeface="Times New Roman" panose="02020603050405020304" charset="0"/>
                <a:ea typeface="MiSans Normal" panose="00000500000000000000" charset="-122"/>
                <a:cs typeface="Times New Roman" panose="02020603050405020304" charset="0"/>
              </a:rPr>
              <a:t>2025)</a:t>
            </a:r>
            <a:endParaRPr lang="en-US" altLang="zh-CN" sz="1400" dirty="0">
              <a:uFillTx/>
              <a:latin typeface="Times New Roman" panose="02020603050405020304" charset="0"/>
              <a:ea typeface="MiSans Normal" panose="00000500000000000000" charset="-122"/>
              <a:cs typeface="Times New Roman" panose="02020603050405020304" charset="0"/>
            </a:endParaRPr>
          </a:p>
          <a:p>
            <a:pPr marL="0" algn="just">
              <a:lnSpc>
                <a:spcPct val="111000"/>
              </a:lnSpc>
              <a:buClrTx/>
              <a:buSzTx/>
              <a:buNone/>
            </a:pPr>
            <a:endParaRPr lang="en-US" altLang="zh-CN" sz="1400" dirty="0">
              <a:latin typeface="Times New Roman" panose="02020603050405020304" charset="0"/>
              <a:ea typeface="MiSans Normal" panose="00000500000000000000" charset="-122"/>
              <a:cs typeface="Times New Roman" panose="02020603050405020304" charset="0"/>
            </a:endParaRPr>
          </a:p>
          <a:p>
            <a:pPr marL="0">
              <a:lnSpc>
                <a:spcPct val="111000"/>
              </a:lnSpc>
              <a:buClrTx/>
              <a:buSzTx/>
              <a:buNone/>
            </a:pPr>
            <a:r>
              <a:rPr lang="en-US" altLang="zh-CN" sz="1400" b="1" dirty="0">
                <a:uFillTx/>
                <a:latin typeface="Times New Roman" panose="02020603050405020304" charset="0"/>
                <a:ea typeface="MiSans Normal" panose="00000500000000000000" charset="-122"/>
                <a:cs typeface="Times New Roman" panose="02020603050405020304" charset="0"/>
              </a:rPr>
              <a:t>A psychological safety culture means staff disclose early rather than going absent</a:t>
            </a:r>
            <a:endParaRPr lang="zh-CN" altLang="en-US" sz="1400" b="1" dirty="0">
              <a:uFillTx/>
              <a:latin typeface="Times New Roman" panose="02020603050405020304" charset="0"/>
              <a:ea typeface="MiSans Normal" panose="00000500000000000000" charset="-122"/>
              <a:cs typeface="Times New Roman" panose="02020603050405020304" charset="0"/>
            </a:endParaRPr>
          </a:p>
        </p:txBody>
      </p:sp>
      <p:sp>
        <p:nvSpPr>
          <p:cNvPr id="11" name="Text 9"/>
          <p:cNvSpPr/>
          <p:nvPr/>
        </p:nvSpPr>
        <p:spPr>
          <a:xfrm>
            <a:off x="6730047" y="2204122"/>
            <a:ext cx="1919605" cy="2761615"/>
          </a:xfrm>
          <a:prstGeom prst="rect">
            <a:avLst/>
          </a:prstGeom>
          <a:noFill/>
        </p:spPr>
        <p:txBody>
          <a:bodyPr wrap="square" lIns="0" tIns="0" rIns="0" bIns="0" rtlCol="0" anchor="t"/>
          <a:lstStyle/>
          <a:p>
            <a:pPr algn="ctr" fontAlgn="auto">
              <a:lnSpc>
                <a:spcPct val="111000"/>
              </a:lnSpc>
              <a:buClrTx/>
              <a:buSzTx/>
              <a:buFontTx/>
              <a:buNone/>
            </a:pPr>
            <a:r>
              <a:rPr lang="zh-CN" altLang="en-US" sz="1400" b="1" dirty="0">
                <a:uFillTx/>
                <a:latin typeface="Times New Roman" panose="02020603050405020304" charset="0"/>
                <a:ea typeface="MiSans Normal" panose="00000500000000000000" charset="-122"/>
                <a:cs typeface="Times New Roman" panose="02020603050405020304" charset="0"/>
              </a:rPr>
              <a:t>Cost-of-Living Pressure</a:t>
            </a:r>
            <a:endParaRPr lang="zh-CN" altLang="en-US" sz="1400" b="1" dirty="0">
              <a:uFillTx/>
              <a:latin typeface="Times New Roman" panose="02020603050405020304" charset="0"/>
              <a:ea typeface="MiSans Normal" panose="00000500000000000000" charset="-122"/>
              <a:cs typeface="Times New Roman" panose="02020603050405020304" charset="0"/>
            </a:endParaRPr>
          </a:p>
          <a:p>
            <a:pPr algn="ctr" fontAlgn="auto">
              <a:lnSpc>
                <a:spcPct val="111000"/>
              </a:lnSpc>
              <a:buClrTx/>
              <a:buSzTx/>
              <a:buFontTx/>
              <a:buNone/>
            </a:pPr>
            <a:endParaRPr lang="zh-CN" altLang="en-US" sz="1400" b="1" dirty="0">
              <a:uFillTx/>
              <a:latin typeface="Times New Roman" panose="02020603050405020304" charset="0"/>
              <a:ea typeface="MiSans Normal" panose="00000500000000000000" charset="-122"/>
              <a:cs typeface="Times New Roman" panose="02020603050405020304" charset="0"/>
            </a:endParaRPr>
          </a:p>
          <a:p>
            <a:pPr marL="0" algn="just">
              <a:lnSpc>
                <a:spcPct val="111000"/>
              </a:lnSpc>
              <a:buClrTx/>
              <a:buSzTx/>
              <a:buNone/>
            </a:pPr>
            <a:r>
              <a:rPr lang="zh-CN" altLang="en-US" sz="1400" dirty="0">
                <a:uFillTx/>
                <a:latin typeface="Times New Roman" panose="02020603050405020304" charset="0"/>
                <a:ea typeface="MiSans Normal" panose="00000500000000000000" charset="-122"/>
                <a:cs typeface="Times New Roman" panose="02020603050405020304" charset="0"/>
              </a:rPr>
              <a:t>Monetary stress kills presenteeism and participation, especially in low-paid call center jobs.</a:t>
            </a:r>
            <a:endParaRPr lang="en-US" sz="1600" b="1" dirty="0">
              <a:solidFill>
                <a:srgbClr val="3C3C3C"/>
              </a:solidFill>
              <a:latin typeface="Times New Roman Regular" panose="02020603050405020304" charset="0"/>
              <a:ea typeface="Calibri" panose="020F0502020204030204" pitchFamily="34" charset="-122"/>
              <a:cs typeface="Times New Roman Regular" panose="02020603050405020304" charset="0"/>
            </a:endParaRPr>
          </a:p>
          <a:p>
            <a:pPr marL="0" indent="0" algn="just">
              <a:buNone/>
            </a:pPr>
            <a:r>
              <a:rPr lang="en-US" altLang="zh-CN" sz="1400" dirty="0">
                <a:uFillTx/>
                <a:latin typeface="Times New Roman" panose="02020603050405020304" charset="0"/>
                <a:ea typeface="MiSans Normal" panose="00000500000000000000" charset="-122"/>
                <a:cs typeface="Times New Roman" panose="02020603050405020304" charset="0"/>
              </a:rPr>
              <a:t>(</a:t>
            </a:r>
            <a:r>
              <a:rPr lang="zh-CN" altLang="en-US" sz="1400" dirty="0">
                <a:uFillTx/>
                <a:latin typeface="Times New Roman" panose="02020603050405020304" charset="0"/>
                <a:ea typeface="MiSans Normal" panose="00000500000000000000" charset="-122"/>
                <a:cs typeface="Times New Roman" panose="02020603050405020304" charset="0"/>
              </a:rPr>
              <a:t>De Neve &amp; Ward</a:t>
            </a:r>
            <a:r>
              <a:rPr lang="en-US" altLang="zh-CN" sz="1400" dirty="0">
                <a:uFillTx/>
                <a:latin typeface="Times New Roman" panose="02020603050405020304" charset="0"/>
                <a:ea typeface="MiSans Normal" panose="00000500000000000000" charset="-122"/>
                <a:cs typeface="Times New Roman" panose="02020603050405020304" charset="0"/>
              </a:rPr>
              <a:t>,</a:t>
            </a:r>
            <a:r>
              <a:rPr lang="zh-CN" altLang="en-US" sz="1400" dirty="0">
                <a:uFillTx/>
                <a:latin typeface="Times New Roman" panose="02020603050405020304" charset="0"/>
                <a:ea typeface="MiSans Normal" panose="00000500000000000000" charset="-122"/>
                <a:cs typeface="Times New Roman" panose="02020603050405020304" charset="0"/>
              </a:rPr>
              <a:t>2025)</a:t>
            </a:r>
            <a:endParaRPr lang="en-US" altLang="zh-CN" sz="1400" dirty="0">
              <a:uFillTx/>
              <a:latin typeface="Times New Roman" panose="02020603050405020304" charset="0"/>
              <a:ea typeface="MiSans Normal" panose="00000500000000000000" charset="-122"/>
              <a:cs typeface="Times New Roman" panose="02020603050405020304" charset="0"/>
            </a:endParaRPr>
          </a:p>
          <a:p>
            <a:pPr marL="0" indent="0" algn="just">
              <a:buNone/>
            </a:pPr>
            <a:endParaRPr lang="en-US" altLang="zh-CN" sz="1400" dirty="0">
              <a:latin typeface="Times New Roman" panose="02020603050405020304" charset="0"/>
              <a:ea typeface="MiSans Normal" panose="00000500000000000000" charset="-122"/>
              <a:cs typeface="Times New Roman" panose="02020603050405020304" charset="0"/>
            </a:endParaRPr>
          </a:p>
          <a:p>
            <a:pPr marL="0" indent="0">
              <a:buNone/>
            </a:pPr>
            <a:r>
              <a:rPr lang="en-US" altLang="zh-CN" sz="1400" b="1" dirty="0">
                <a:uFillTx/>
                <a:latin typeface="Times New Roman" panose="02020603050405020304" charset="0"/>
                <a:ea typeface="MiSans Normal" panose="00000500000000000000" charset="-122"/>
                <a:cs typeface="Times New Roman" panose="02020603050405020304" charset="0"/>
              </a:rPr>
              <a:t>I listen to employee needs and advocate for flexible benefits to improve engagement</a:t>
            </a:r>
            <a:endParaRPr lang="zh-CN" altLang="en-US" sz="1400" b="1" dirty="0">
              <a:uFillTx/>
              <a:latin typeface="Times New Roman" panose="02020603050405020304" charset="0"/>
              <a:ea typeface="MiSans Normal" panose="00000500000000000000" charset="-122"/>
              <a:cs typeface="Times New Roman" panose="02020603050405020304" charset="0"/>
            </a:endParaRPr>
          </a:p>
        </p:txBody>
      </p:sp>
      <p:pic>
        <p:nvPicPr>
          <p:cNvPr id="12" name="内容占位符 2" descr="169f34aa-bfd0-11f0-8746-8ec16ebd19b8"/>
          <p:cNvPicPr>
            <a:picLocks noChangeAspect="1"/>
          </p:cNvPicPr>
          <p:nvPr>
            <p:custDataLst>
              <p:tags r:id="rId1"/>
            </p:custDataLst>
          </p:nvPr>
        </p:nvPicPr>
        <p:blipFill>
          <a:blip r:embed="rId2"/>
          <a:srcRect t="165" b="165"/>
          <a:stretch>
            <a:fillRect/>
          </a:stretch>
        </p:blipFill>
        <p:spPr>
          <a:xfrm>
            <a:off x="207327" y="559137"/>
            <a:ext cx="8442325" cy="1591945"/>
          </a:xfrm>
          <a:custGeom>
            <a:avLst>
              <a:gd name="connisteX0" fmla="*/ 0 w 10972800"/>
              <a:gd name="connsiteY0" fmla="*/ 0 h 2235200"/>
              <a:gd name="connisteX1" fmla="*/ 10972800 w 10972800"/>
              <a:gd name="connsiteY1" fmla="*/ 0 h 2235200"/>
              <a:gd name="connisteX2" fmla="*/ 10972800 w 10972800"/>
              <a:gd name="connsiteY2" fmla="*/ 2235200 h 2235200"/>
              <a:gd name="connisteX3" fmla="*/ 0 w 10972800"/>
              <a:gd name="connsiteY3" fmla="*/ 2235200 h 2235200"/>
              <a:gd name="connisteX4" fmla="*/ 0 w 10972800"/>
              <a:gd name="connsiteY4" fmla="*/ 0 h 2235200"/>
            </a:avLst>
            <a:gdLst>
              <a:gd name="connisteX0-1" fmla="*/ 0 w 10972800"/>
              <a:gd name="connsiteY0-2" fmla="*/ 0 h 2235200"/>
              <a:gd name="connisteX1-3" fmla="*/ 10972800 w 10972800"/>
              <a:gd name="connsiteY1-4" fmla="*/ 0 h 2235200"/>
              <a:gd name="connisteX2-5" fmla="*/ 10972800 w 10972800"/>
              <a:gd name="connsiteY2-6" fmla="*/ 2235200 h 2235200"/>
              <a:gd name="connisteX3-7" fmla="*/ 0 w 10972800"/>
              <a:gd name="connsiteY3-8" fmla="*/ 2235200 h 2235200"/>
              <a:gd name="connisteX4-9" fmla="*/ 0 w 10972800"/>
              <a:gd name="connsiteY4-10" fmla="*/ 0 h 2235200"/>
            </a:gdLst>
            <a:ahLst/>
            <a:cxnLst>
              <a:cxn ang="0">
                <a:pos x="connisteX0" y="connsiteY0"/>
              </a:cxn>
              <a:cxn ang="0">
                <a:pos x="connisteX1" y="connsiteY1"/>
              </a:cxn>
              <a:cxn ang="0">
                <a:pos x="connisteX2" y="connsiteY2"/>
              </a:cxn>
              <a:cxn ang="0">
                <a:pos x="connisteX3" y="connsiteY3"/>
              </a:cxn>
              <a:cxn ang="0">
                <a:pos x="connisteX4" y="connsiteY4"/>
              </a:cxn>
              <a:cxn ang="0">
                <a:pos x="connisteX0-1" y="connsiteY0-2"/>
              </a:cxn>
              <a:cxn ang="0">
                <a:pos x="connisteX1-3" y="connsiteY1-4"/>
              </a:cxn>
              <a:cxn ang="0">
                <a:pos x="connisteX2-5" y="connsiteY2-6"/>
              </a:cxn>
              <a:cxn ang="0">
                <a:pos x="connisteX3-7" y="connsiteY3-8"/>
              </a:cxn>
              <a:cxn ang="0">
                <a:pos x="connisteX4-9" y="connsiteY4-10"/>
              </a:cxn>
            </a:cxnLst>
            <a:rect l="0" t="0" r="0" b="0"/>
            <a:pathLst>
              <a:path w="10972800" h="2235200">
                <a:moveTo>
                  <a:pt x="0" y="0"/>
                </a:moveTo>
                <a:lnTo>
                  <a:pt x="10972800" y="0"/>
                </a:lnTo>
                <a:lnTo>
                  <a:pt x="10972800" y="2235200"/>
                </a:lnTo>
                <a:lnTo>
                  <a:pt x="0" y="2235200"/>
                </a:lnTo>
                <a:lnTo>
                  <a:pt x="0" y="0"/>
                </a:lnTo>
                <a:close/>
              </a:path>
              <a:path w="10972800" h="2235200">
                <a:moveTo>
                  <a:pt x="0" y="0"/>
                </a:moveTo>
                <a:lnTo>
                  <a:pt x="10972800" y="0"/>
                </a:lnTo>
                <a:lnTo>
                  <a:pt x="10972800" y="2235200"/>
                </a:lnTo>
                <a:lnTo>
                  <a:pt x="0" y="2235200"/>
                </a:lnTo>
                <a:lnTo>
                  <a:pt x="0" y="0"/>
                </a:lnTo>
                <a:close/>
              </a:path>
            </a:pathLst>
          </a:custGeom>
          <a:solidFill>
            <a:srgbClr val="DDDDDD"/>
          </a:solid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9F8F6"/>
        </a:solidFill>
        <a:effectLst/>
      </p:bgPr>
    </p:bg>
    <p:spTree>
      <p:nvGrpSpPr>
        <p:cNvPr id="1" name=""/>
        <p:cNvGrpSpPr/>
        <p:nvPr/>
      </p:nvGrpSpPr>
      <p:grpSpPr>
        <a:xfrm>
          <a:off x="0" y="0"/>
          <a:ext cx="0" cy="0"/>
          <a:chOff x="0" y="0"/>
          <a:chExt cx="0" cy="0"/>
        </a:xfrm>
      </p:grpSpPr>
      <p:sp>
        <p:nvSpPr>
          <p:cNvPr id="3" name="Shape 1"/>
          <p:cNvSpPr/>
          <p:nvPr/>
        </p:nvSpPr>
        <p:spPr>
          <a:xfrm>
            <a:off x="457200" y="457200"/>
            <a:ext cx="64008" cy="4206240"/>
          </a:xfrm>
          <a:prstGeom prst="rect">
            <a:avLst/>
          </a:prstGeom>
          <a:solidFill>
            <a:srgbClr val="C9B99A"/>
          </a:solidFill>
          <a:ln w="12700">
            <a:solidFill>
              <a:srgbClr val="C9B99A"/>
            </a:solidFill>
            <a:prstDash val="solid"/>
          </a:ln>
        </p:spPr>
      </p:sp>
      <p:sp>
        <p:nvSpPr>
          <p:cNvPr id="4" name="Text 2"/>
          <p:cNvSpPr/>
          <p:nvPr/>
        </p:nvSpPr>
        <p:spPr>
          <a:xfrm>
            <a:off x="4002405" y="205105"/>
            <a:ext cx="4867275" cy="707390"/>
          </a:xfrm>
          <a:prstGeom prst="rect">
            <a:avLst/>
          </a:prstGeom>
          <a:noFill/>
        </p:spPr>
        <p:txBody>
          <a:bodyPr wrap="square" lIns="0" tIns="0" rIns="0" bIns="0" rtlCol="0" anchor="t"/>
          <a:lstStyle/>
          <a:p>
            <a:pPr marL="0" algn="l">
              <a:lnSpc>
                <a:spcPct val="111000"/>
              </a:lnSpc>
              <a:buClrTx/>
              <a:buSzTx/>
              <a:buFontTx/>
              <a:buNone/>
            </a:pPr>
            <a:r>
              <a:rPr lang="en-US" altLang="zh-CN" sz="2000">
                <a:uFillTx/>
                <a:latin typeface="Times New Roman" panose="02020603050405020304" charset="0"/>
                <a:ea typeface="MiSans Medium" panose="00000600000000000000" charset="-122"/>
                <a:cs typeface="Times New Roman" panose="02020603050405020304" charset="0"/>
              </a:rPr>
              <a:t>3. INTERNAL CHALLENGES —  CARDIFF</a:t>
            </a:r>
            <a:endParaRPr lang="en-US" altLang="zh-CN" sz="2000">
              <a:uFillTx/>
              <a:latin typeface="Times New Roman" panose="02020603050405020304" charset="0"/>
              <a:ea typeface="MiSans Medium" panose="00000600000000000000" charset="-122"/>
              <a:cs typeface="Times New Roman" panose="02020603050405020304" charset="0"/>
            </a:endParaRPr>
          </a:p>
        </p:txBody>
      </p:sp>
      <p:sp>
        <p:nvSpPr>
          <p:cNvPr id="6" name="Text 4"/>
          <p:cNvSpPr/>
          <p:nvPr/>
        </p:nvSpPr>
        <p:spPr>
          <a:xfrm>
            <a:off x="4116055" y="782320"/>
            <a:ext cx="4753625" cy="3977640"/>
          </a:xfrm>
          <a:prstGeom prst="rect">
            <a:avLst/>
          </a:prstGeom>
          <a:noFill/>
        </p:spPr>
        <p:txBody>
          <a:bodyPr wrap="square" lIns="0" tIns="0" rIns="0" bIns="0" rtlCol="0" anchor="t"/>
          <a:lstStyle/>
          <a:p>
            <a:pPr marL="0" indent="0">
              <a:buNone/>
            </a:pPr>
            <a:r>
              <a:rPr lang="zh-CN" altLang="en-US" sz="1600" b="1">
                <a:uFillTx/>
                <a:latin typeface="Times New Roman" panose="02020603050405020304" charset="0"/>
                <a:ea typeface="MiSans Normal" panose="00000500000000000000" charset="-122"/>
                <a:cs typeface="Times New Roman" panose="02020603050405020304" charset="0"/>
              </a:rPr>
              <a:t>High Turnover</a:t>
            </a:r>
            <a:endParaRPr lang="zh-CN" altLang="en-US" sz="1600" b="1">
              <a:uFillTx/>
              <a:latin typeface="Times New Roman" panose="02020603050405020304" charset="0"/>
              <a:ea typeface="MiSans Normal" panose="00000500000000000000" charset="-122"/>
              <a:cs typeface="Times New Roman" panose="02020603050405020304" charset="0"/>
            </a:endParaRPr>
          </a:p>
          <a:p>
            <a:pPr marL="0" indent="0">
              <a:buNone/>
            </a:pPr>
            <a:r>
              <a:rPr lang="zh-CN" altLang="en-US" sz="1600">
                <a:uFillTx/>
                <a:latin typeface="Times New Roman" panose="02020603050405020304" charset="0"/>
                <a:ea typeface="MiSans Normal" panose="00000500000000000000" charset="-122"/>
                <a:cs typeface="Times New Roman" panose="02020603050405020304" charset="0"/>
              </a:rPr>
              <a:t>Underdevelopment, absence of autonomy, and a sense of belonging. Individuals quit managers and not companies. (De Neve &amp; Ward,2025)</a:t>
            </a:r>
            <a:endParaRPr lang="zh-CN" altLang="en-US" sz="1600">
              <a:uFillTx/>
              <a:latin typeface="Times New Roman" panose="02020603050405020304" charset="0"/>
              <a:ea typeface="MiSans Normal" panose="00000500000000000000" charset="-122"/>
              <a:cs typeface="Times New Roman" panose="02020603050405020304" charset="0"/>
            </a:endParaRPr>
          </a:p>
          <a:p>
            <a:pPr marL="0" indent="0">
              <a:buNone/>
            </a:pPr>
            <a:endParaRPr lang="en-US" sz="1600" b="1" dirty="0">
              <a:solidFill>
                <a:srgbClr val="3C3C3C"/>
              </a:solidFill>
              <a:latin typeface="Calibri" panose="020F0502020204030204" pitchFamily="34" charset="0"/>
              <a:ea typeface="Calibri" panose="020F0502020204030204" pitchFamily="34" charset="-122"/>
              <a:cs typeface="Calibri" panose="020F0502020204030204" pitchFamily="34" charset="-120"/>
            </a:endParaRPr>
          </a:p>
          <a:p>
            <a:pPr marL="0" indent="0">
              <a:buNone/>
            </a:pPr>
            <a:r>
              <a:rPr lang="zh-CN" altLang="en-US" sz="1600" b="1">
                <a:uFillTx/>
                <a:latin typeface="Times New Roman" panose="02020603050405020304" charset="0"/>
                <a:ea typeface="MiSans Normal" panose="00000500000000000000" charset="-122"/>
                <a:cs typeface="Times New Roman" panose="02020603050405020304" charset="0"/>
              </a:rPr>
              <a:t>Mental Health &amp; Physical Absence.</a:t>
            </a:r>
            <a:endParaRPr lang="zh-CN" altLang="en-US" sz="1600" b="1">
              <a:uFillTx/>
              <a:latin typeface="Times New Roman" panose="02020603050405020304" charset="0"/>
              <a:ea typeface="MiSans Normal" panose="00000500000000000000" charset="-122"/>
              <a:cs typeface="Times New Roman" panose="02020603050405020304" charset="0"/>
            </a:endParaRPr>
          </a:p>
          <a:p>
            <a:pPr marL="0" algn="l">
              <a:buClrTx/>
              <a:buSzTx/>
              <a:buFontTx/>
              <a:buNone/>
            </a:pPr>
            <a:r>
              <a:rPr lang="zh-CN" altLang="en-US" sz="1600">
                <a:uFillTx/>
                <a:latin typeface="Times New Roman" panose="02020603050405020304" charset="0"/>
                <a:ea typeface="MiSans Normal" panose="00000500000000000000" charset="-122"/>
                <a:cs typeface="Times New Roman" panose="02020603050405020304" charset="0"/>
              </a:rPr>
              <a:t>High emotional labour in claims handling. Psychological safety risk to burnout. (West,2021) </a:t>
            </a:r>
            <a:endParaRPr lang="zh-CN" altLang="en-US" sz="1600">
              <a:uFillTx/>
              <a:latin typeface="Times New Roman" panose="02020603050405020304" charset="0"/>
              <a:ea typeface="MiSans Normal" panose="00000500000000000000" charset="-122"/>
              <a:cs typeface="Times New Roman" panose="02020603050405020304" charset="0"/>
            </a:endParaRPr>
          </a:p>
          <a:p>
            <a:pPr marL="0" indent="0">
              <a:buNone/>
            </a:pPr>
            <a:endParaRPr lang="en-US" sz="1600" b="1" dirty="0">
              <a:solidFill>
                <a:srgbClr val="3C3C3C"/>
              </a:solidFill>
              <a:latin typeface="Calibri" panose="020F0502020204030204" pitchFamily="34" charset="0"/>
              <a:ea typeface="Calibri" panose="020F0502020204030204" pitchFamily="34" charset="-122"/>
              <a:cs typeface="Calibri" panose="020F0502020204030204" pitchFamily="34" charset="-120"/>
            </a:endParaRPr>
          </a:p>
          <a:p>
            <a:pPr marL="0" algn="l">
              <a:buClrTx/>
              <a:buSzTx/>
              <a:buFontTx/>
              <a:buNone/>
            </a:pPr>
            <a:r>
              <a:rPr lang="zh-CN" altLang="en-US" sz="1600" b="1">
                <a:uFillTx/>
                <a:latin typeface="Times New Roman" panose="02020603050405020304" charset="0"/>
                <a:ea typeface="MiSans Normal" panose="00000500000000000000" charset="-122"/>
                <a:cs typeface="Times New Roman" panose="02020603050405020304" charset="0"/>
              </a:rPr>
              <a:t>Disengaged Longer-Serving Staff</a:t>
            </a:r>
            <a:endParaRPr lang="zh-CN" altLang="en-US" sz="1600" b="1">
              <a:uFillTx/>
              <a:latin typeface="Times New Roman" panose="02020603050405020304" charset="0"/>
              <a:ea typeface="MiSans Normal" panose="00000500000000000000" charset="-122"/>
              <a:cs typeface="Times New Roman" panose="02020603050405020304" charset="0"/>
            </a:endParaRPr>
          </a:p>
          <a:p>
            <a:pPr marL="0" algn="l">
              <a:buClrTx/>
              <a:buSzTx/>
              <a:buFontTx/>
              <a:buNone/>
            </a:pPr>
            <a:r>
              <a:rPr lang="zh-CN" altLang="en-US" sz="1600">
                <a:uFillTx/>
                <a:latin typeface="Times New Roman" panose="02020603050405020304" charset="0"/>
                <a:ea typeface="MiSans Normal" panose="00000500000000000000" charset="-122"/>
                <a:cs typeface="Times New Roman" panose="02020603050405020304" charset="0"/>
              </a:rPr>
              <a:t>Professional stagnation, the loss of meaning, the lack of variety. Usually interpreted as a performance problem. (Taylor,2014); (De Neve &amp; Ward,2025)</a:t>
            </a:r>
            <a:endParaRPr lang="zh-CN" altLang="en-US" sz="1600">
              <a:uFillTx/>
              <a:latin typeface="Times New Roman" panose="02020603050405020304" charset="0"/>
              <a:ea typeface="MiSans Normal" panose="00000500000000000000" charset="-122"/>
              <a:cs typeface="Times New Roman" panose="02020603050405020304" charset="0"/>
            </a:endParaRPr>
          </a:p>
          <a:p>
            <a:pPr marL="0" algn="l">
              <a:buClrTx/>
              <a:buSzTx/>
              <a:buFontTx/>
              <a:buNone/>
            </a:pPr>
            <a:endParaRPr lang="zh-CN" altLang="en-US" sz="1600" b="1">
              <a:uFillTx/>
              <a:latin typeface="Times New Roman" panose="02020603050405020304" charset="0"/>
              <a:ea typeface="MiSans Normal" panose="00000500000000000000" charset="-122"/>
              <a:cs typeface="Times New Roman" panose="02020603050405020304" charset="0"/>
            </a:endParaRPr>
          </a:p>
          <a:p>
            <a:pPr marL="0" algn="l">
              <a:buClrTx/>
              <a:buSzTx/>
              <a:buFontTx/>
              <a:buNone/>
            </a:pPr>
            <a:r>
              <a:rPr lang="zh-CN" altLang="en-US" sz="1600" b="1">
                <a:uFillTx/>
                <a:latin typeface="Times New Roman" panose="02020603050405020304" charset="0"/>
                <a:ea typeface="MiSans Normal" panose="00000500000000000000" charset="-122"/>
                <a:cs typeface="Times New Roman" panose="02020603050405020304" charset="0"/>
              </a:rPr>
              <a:t>Root cause management style, job design, and lack of development.</a:t>
            </a:r>
            <a:endParaRPr lang="zh-CN" altLang="en-US" sz="1600" b="1">
              <a:uFillTx/>
              <a:latin typeface="Times New Roman" panose="02020603050405020304" charset="0"/>
              <a:ea typeface="MiSans Normal" panose="00000500000000000000" charset="-122"/>
              <a:cs typeface="Times New Roman" panose="02020603050405020304" charset="0"/>
            </a:endParaRPr>
          </a:p>
        </p:txBody>
      </p:sp>
      <p:pic>
        <p:nvPicPr>
          <p:cNvPr id="7" name="Picture 6"/>
          <p:cNvPicPr>
            <a:picLocks noChangeAspect="1"/>
          </p:cNvPicPr>
          <p:nvPr/>
        </p:nvPicPr>
        <p:blipFill rotWithShape="1">
          <a:blip r:embed="rId1"/>
          <a:srcRect l="62759"/>
          <a:stretch>
            <a:fillRect/>
          </a:stretch>
        </p:blipFill>
        <p:spPr>
          <a:xfrm>
            <a:off x="0" y="0"/>
            <a:ext cx="3747770" cy="517842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linds(horizontal)">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6" grpId="1"/>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9F8F6"/>
        </a:solidFill>
        <a:effectLst/>
      </p:bgPr>
    </p:bg>
    <p:spTree>
      <p:nvGrpSpPr>
        <p:cNvPr id="1" name=""/>
        <p:cNvGrpSpPr/>
        <p:nvPr/>
      </p:nvGrpSpPr>
      <p:grpSpPr>
        <a:xfrm>
          <a:off x="0" y="0"/>
          <a:ext cx="0" cy="0"/>
          <a:chOff x="0" y="0"/>
          <a:chExt cx="0" cy="0"/>
        </a:xfrm>
      </p:grpSpPr>
      <p:sp>
        <p:nvSpPr>
          <p:cNvPr id="32" name="圆角矩形 31"/>
          <p:cNvSpPr/>
          <p:nvPr/>
        </p:nvSpPr>
        <p:spPr>
          <a:xfrm>
            <a:off x="777240" y="817245"/>
            <a:ext cx="7416165" cy="709295"/>
          </a:xfrm>
          <a:prstGeom prst="roundRect">
            <a:avLst/>
          </a:prstGeom>
          <a:solidFill>
            <a:schemeClr val="accent4">
              <a:lumMod val="20000"/>
              <a:lumOff val="80000"/>
            </a:schemeClr>
          </a:solidFill>
        </p:spPr>
        <p:style>
          <a:lnRef idx="0">
            <a:srgbClr val="FFFFFF"/>
          </a:lnRef>
          <a:fillRef idx="1">
            <a:schemeClr val="accent1"/>
          </a:fillRef>
          <a:effectRef idx="0">
            <a:srgbClr val="FFFFFF"/>
          </a:effectRef>
          <a:fontRef idx="minor">
            <a:schemeClr val="lt1"/>
          </a:fontRef>
        </p:style>
        <p:txBody>
          <a:bodyPr rtlCol="0" anchor="ctr"/>
          <a:lstStyle/>
          <a:p>
            <a:pPr algn="ctr"/>
            <a:endParaRPr lang="zh-CN" altLang="en-US"/>
          </a:p>
        </p:txBody>
      </p:sp>
      <p:sp>
        <p:nvSpPr>
          <p:cNvPr id="2" name="Text 0"/>
          <p:cNvSpPr/>
          <p:nvPr/>
        </p:nvSpPr>
        <p:spPr>
          <a:xfrm>
            <a:off x="457200" y="314325"/>
            <a:ext cx="8229600" cy="502920"/>
          </a:xfrm>
          <a:prstGeom prst="rect">
            <a:avLst/>
          </a:prstGeom>
          <a:noFill/>
        </p:spPr>
        <p:txBody>
          <a:bodyPr wrap="square" lIns="0" tIns="0" rIns="0" bIns="0" rtlCol="0" anchor="t"/>
          <a:lstStyle/>
          <a:p>
            <a:pPr marL="0" algn="l">
              <a:lnSpc>
                <a:spcPct val="111000"/>
              </a:lnSpc>
              <a:buClrTx/>
              <a:buSzTx/>
              <a:buFontTx/>
              <a:buNone/>
            </a:pPr>
            <a:r>
              <a:rPr lang="en-US" altLang="zh-CN" sz="2400">
                <a:uFillTx/>
                <a:latin typeface="Times New Roman" panose="02020603050405020304" charset="0"/>
                <a:ea typeface="MiSans Medium" panose="00000600000000000000" charset="-122"/>
                <a:cs typeface="Times New Roman" panose="02020603050405020304" charset="0"/>
              </a:rPr>
              <a:t>4. WHY MY STYLE IS THE RIGHT FIT</a:t>
            </a:r>
            <a:endParaRPr lang="en-US" altLang="zh-CN" sz="2400">
              <a:uFillTx/>
              <a:latin typeface="Times New Roman" panose="02020603050405020304" charset="0"/>
              <a:ea typeface="MiSans Medium" panose="00000600000000000000" charset="-122"/>
              <a:cs typeface="Times New Roman" panose="02020603050405020304" charset="0"/>
            </a:endParaRPr>
          </a:p>
        </p:txBody>
      </p:sp>
      <p:sp>
        <p:nvSpPr>
          <p:cNvPr id="4" name="Text 2"/>
          <p:cNvSpPr/>
          <p:nvPr/>
        </p:nvSpPr>
        <p:spPr>
          <a:xfrm>
            <a:off x="966724" y="918528"/>
            <a:ext cx="1594425" cy="411480"/>
          </a:xfrm>
          <a:prstGeom prst="rect">
            <a:avLst/>
          </a:prstGeom>
          <a:noFill/>
        </p:spPr>
        <p:txBody>
          <a:bodyPr wrap="square" lIns="0" tIns="0" rIns="0" bIns="0" rtlCol="0" anchor="ctr"/>
          <a:lstStyle/>
          <a:p>
            <a:pPr marL="0" indent="0" algn="ctr">
              <a:buNone/>
            </a:pPr>
            <a:r>
              <a:rPr lang="en-US" sz="1400" b="1" kern="0" spc="100" dirty="0">
                <a:solidFill>
                  <a:srgbClr val="3C3C3C"/>
                </a:solidFill>
                <a:latin typeface="Georgia" panose="02040502050405090303" pitchFamily="34" charset="0"/>
                <a:ea typeface="Georgia" panose="02040502050405090303" pitchFamily="34" charset="-122"/>
                <a:cs typeface="Georgia" panose="02040502050405090303" pitchFamily="34" charset="-120"/>
              </a:rPr>
              <a:t>Compassionate Leadership</a:t>
            </a:r>
            <a:endParaRPr lang="en-US" sz="1400" dirty="0"/>
          </a:p>
        </p:txBody>
      </p:sp>
      <p:sp>
        <p:nvSpPr>
          <p:cNvPr id="6" name="Text 4"/>
          <p:cNvSpPr/>
          <p:nvPr/>
        </p:nvSpPr>
        <p:spPr>
          <a:xfrm>
            <a:off x="2538222" y="918528"/>
            <a:ext cx="320040" cy="411480"/>
          </a:xfrm>
          <a:prstGeom prst="rect">
            <a:avLst/>
          </a:prstGeom>
          <a:noFill/>
        </p:spPr>
        <p:txBody>
          <a:bodyPr wrap="square" lIns="0" tIns="0" rIns="0" bIns="0" rtlCol="0" anchor="ctr"/>
          <a:lstStyle/>
          <a:p>
            <a:pPr marL="0" indent="0" algn="ctr">
              <a:buNone/>
            </a:pPr>
            <a:r>
              <a:rPr lang="en-US" sz="1600" dirty="0">
                <a:solidFill>
                  <a:srgbClr val="C9B99A"/>
                </a:solidFill>
                <a:latin typeface="Calibri" panose="020F0502020204030204" pitchFamily="34" charset="0"/>
                <a:ea typeface="Calibri" panose="020F0502020204030204" pitchFamily="34" charset="-122"/>
                <a:cs typeface="Calibri" panose="020F0502020204030204" pitchFamily="34" charset="-120"/>
              </a:rPr>
              <a:t>→</a:t>
            </a:r>
            <a:endParaRPr lang="en-US" sz="1600" dirty="0"/>
          </a:p>
        </p:txBody>
      </p:sp>
      <p:sp>
        <p:nvSpPr>
          <p:cNvPr id="7" name="Text 5"/>
          <p:cNvSpPr/>
          <p:nvPr/>
        </p:nvSpPr>
        <p:spPr>
          <a:xfrm>
            <a:off x="2868549" y="918528"/>
            <a:ext cx="1417320" cy="411480"/>
          </a:xfrm>
          <a:prstGeom prst="rect">
            <a:avLst/>
          </a:prstGeom>
          <a:noFill/>
        </p:spPr>
        <p:txBody>
          <a:bodyPr wrap="square" lIns="0" tIns="0" rIns="0" bIns="0" rtlCol="0" anchor="ctr"/>
          <a:lstStyle/>
          <a:p>
            <a:pPr marL="0" indent="0" algn="ctr">
              <a:buNone/>
            </a:pPr>
            <a:r>
              <a:rPr lang="en-US" sz="1400" b="1" kern="0" spc="100" dirty="0">
                <a:solidFill>
                  <a:srgbClr val="3C3C3C"/>
                </a:solidFill>
                <a:latin typeface="Georgia" panose="02040502050405090303" pitchFamily="34" charset="0"/>
                <a:ea typeface="Georgia" panose="02040502050405090303" pitchFamily="34" charset="-122"/>
                <a:cs typeface="Georgia" panose="02040502050405090303" pitchFamily="34" charset="-120"/>
              </a:rPr>
              <a:t>Psychological Safety</a:t>
            </a:r>
            <a:endParaRPr lang="en-US" sz="1400" dirty="0"/>
          </a:p>
        </p:txBody>
      </p:sp>
      <p:sp>
        <p:nvSpPr>
          <p:cNvPr id="9" name="Text 7"/>
          <p:cNvSpPr/>
          <p:nvPr/>
        </p:nvSpPr>
        <p:spPr>
          <a:xfrm>
            <a:off x="4304411" y="918528"/>
            <a:ext cx="320040" cy="411480"/>
          </a:xfrm>
          <a:prstGeom prst="rect">
            <a:avLst/>
          </a:prstGeom>
          <a:noFill/>
        </p:spPr>
        <p:txBody>
          <a:bodyPr wrap="square" lIns="0" tIns="0" rIns="0" bIns="0" rtlCol="0" anchor="ctr"/>
          <a:lstStyle/>
          <a:p>
            <a:pPr marL="0" indent="0" algn="ctr">
              <a:buNone/>
            </a:pPr>
            <a:r>
              <a:rPr lang="en-US" sz="1600" dirty="0">
                <a:solidFill>
                  <a:srgbClr val="C9B99A"/>
                </a:solidFill>
                <a:latin typeface="Calibri" panose="020F0502020204030204" pitchFamily="34" charset="0"/>
                <a:ea typeface="Calibri" panose="020F0502020204030204" pitchFamily="34" charset="-122"/>
                <a:cs typeface="Calibri" panose="020F0502020204030204" pitchFamily="34" charset="-120"/>
              </a:rPr>
              <a:t>→</a:t>
            </a:r>
            <a:endParaRPr lang="en-US" sz="1600" dirty="0"/>
          </a:p>
        </p:txBody>
      </p:sp>
      <p:sp>
        <p:nvSpPr>
          <p:cNvPr id="10" name="Text 8"/>
          <p:cNvSpPr/>
          <p:nvPr/>
        </p:nvSpPr>
        <p:spPr>
          <a:xfrm>
            <a:off x="4567428" y="918528"/>
            <a:ext cx="1417320" cy="411480"/>
          </a:xfrm>
          <a:prstGeom prst="rect">
            <a:avLst/>
          </a:prstGeom>
          <a:noFill/>
        </p:spPr>
        <p:txBody>
          <a:bodyPr wrap="square" lIns="0" tIns="0" rIns="0" bIns="0" rtlCol="0" anchor="ctr"/>
          <a:lstStyle/>
          <a:p>
            <a:pPr marL="0" indent="0" algn="ctr">
              <a:buNone/>
            </a:pPr>
            <a:r>
              <a:rPr lang="en-US" sz="1600" b="1" kern="0" spc="100" dirty="0">
                <a:solidFill>
                  <a:srgbClr val="3C3C3C"/>
                </a:solidFill>
                <a:latin typeface="Georgia" panose="02040502050405090303" pitchFamily="34" charset="0"/>
                <a:ea typeface="Georgia" panose="02040502050405090303" pitchFamily="34" charset="-122"/>
                <a:cs typeface="Georgia" panose="02040502050405090303" pitchFamily="34" charset="-120"/>
              </a:rPr>
              <a:t>Wellbeing</a:t>
            </a:r>
            <a:endParaRPr lang="en-US" sz="1600" dirty="0"/>
          </a:p>
        </p:txBody>
      </p:sp>
      <p:sp>
        <p:nvSpPr>
          <p:cNvPr id="12" name="Text 10"/>
          <p:cNvSpPr/>
          <p:nvPr/>
        </p:nvSpPr>
        <p:spPr>
          <a:xfrm>
            <a:off x="5971540" y="911860"/>
            <a:ext cx="320040" cy="424815"/>
          </a:xfrm>
          <a:prstGeom prst="rect">
            <a:avLst/>
          </a:prstGeom>
          <a:noFill/>
        </p:spPr>
        <p:txBody>
          <a:bodyPr wrap="square" lIns="0" tIns="0" rIns="0" bIns="0" rtlCol="0" anchor="ctr"/>
          <a:lstStyle/>
          <a:p>
            <a:pPr marL="0" indent="0" algn="ctr">
              <a:buNone/>
            </a:pPr>
            <a:r>
              <a:rPr lang="en-US" sz="1600" dirty="0">
                <a:solidFill>
                  <a:srgbClr val="C9B99A"/>
                </a:solidFill>
                <a:latin typeface="Calibri" panose="020F0502020204030204" pitchFamily="34" charset="0"/>
                <a:ea typeface="Calibri" panose="020F0502020204030204" pitchFamily="34" charset="-122"/>
                <a:cs typeface="Calibri" panose="020F0502020204030204" pitchFamily="34" charset="-120"/>
              </a:rPr>
              <a:t>→</a:t>
            </a:r>
            <a:endParaRPr lang="en-US" sz="1600" dirty="0"/>
          </a:p>
        </p:txBody>
      </p:sp>
      <p:sp>
        <p:nvSpPr>
          <p:cNvPr id="13" name="Text 11"/>
          <p:cNvSpPr/>
          <p:nvPr/>
        </p:nvSpPr>
        <p:spPr>
          <a:xfrm>
            <a:off x="5905627" y="918528"/>
            <a:ext cx="2288152" cy="411480"/>
          </a:xfrm>
          <a:prstGeom prst="rect">
            <a:avLst/>
          </a:prstGeom>
          <a:noFill/>
        </p:spPr>
        <p:txBody>
          <a:bodyPr wrap="square" lIns="0" tIns="0" rIns="0" bIns="0" rtlCol="0" anchor="ctr"/>
          <a:lstStyle/>
          <a:p>
            <a:pPr marL="0" indent="0" algn="ctr">
              <a:buNone/>
            </a:pPr>
            <a:r>
              <a:rPr lang="en-US" sz="1600" b="1" kern="0" spc="100" dirty="0">
                <a:solidFill>
                  <a:srgbClr val="3C3C3C"/>
                </a:solidFill>
                <a:latin typeface="Georgia" panose="02040502050405090303" pitchFamily="34" charset="0"/>
                <a:ea typeface="Georgia" panose="02040502050405090303" pitchFamily="34" charset="-122"/>
                <a:cs typeface="Georgia" panose="02040502050405090303" pitchFamily="34" charset="-120"/>
              </a:rPr>
              <a:t>Performance</a:t>
            </a:r>
            <a:endParaRPr lang="en-US" sz="1600" dirty="0"/>
          </a:p>
        </p:txBody>
      </p:sp>
      <p:sp>
        <p:nvSpPr>
          <p:cNvPr id="16" name="Text 14"/>
          <p:cNvSpPr/>
          <p:nvPr/>
        </p:nvSpPr>
        <p:spPr>
          <a:xfrm>
            <a:off x="685800" y="1984375"/>
            <a:ext cx="3785235" cy="914400"/>
          </a:xfrm>
          <a:prstGeom prst="rect">
            <a:avLst/>
          </a:prstGeom>
          <a:noFill/>
        </p:spPr>
        <p:txBody>
          <a:bodyPr wrap="square" lIns="0" tIns="0" rIns="0" bIns="0" rtlCol="0" anchor="ctr"/>
          <a:lstStyle/>
          <a:p>
            <a:pPr marL="0" indent="0" algn="just">
              <a:buNone/>
            </a:pPr>
            <a:r>
              <a:rPr lang="zh-CN" altLang="en-US" sz="1600">
                <a:uFillTx/>
                <a:latin typeface="Times New Roman" panose="02020603050405020304" charset="0"/>
                <a:ea typeface="MiSans Normal" panose="00000500000000000000" charset="-122"/>
                <a:cs typeface="Times New Roman" panose="02020603050405020304" charset="0"/>
              </a:rPr>
              <a:t>Training managers to build their people. Creating a sense of belonging and purpose in any team. （CIPD ,2025)</a:t>
            </a:r>
            <a:endParaRPr lang="zh-CN" altLang="en-US" sz="1600">
              <a:uFillTx/>
              <a:latin typeface="Times New Roman" panose="02020603050405020304" charset="0"/>
              <a:ea typeface="MiSans Normal" panose="00000500000000000000" charset="-122"/>
              <a:cs typeface="Times New Roman" panose="02020603050405020304" charset="0"/>
            </a:endParaRPr>
          </a:p>
        </p:txBody>
      </p:sp>
      <p:sp>
        <p:nvSpPr>
          <p:cNvPr id="18" name="Text 16"/>
          <p:cNvSpPr/>
          <p:nvPr/>
        </p:nvSpPr>
        <p:spPr>
          <a:xfrm>
            <a:off x="725805" y="3714115"/>
            <a:ext cx="3841750" cy="914400"/>
          </a:xfrm>
          <a:prstGeom prst="rect">
            <a:avLst/>
          </a:prstGeom>
          <a:noFill/>
        </p:spPr>
        <p:txBody>
          <a:bodyPr wrap="square" lIns="0" tIns="0" rIns="0" bIns="0" rtlCol="0" anchor="ctr"/>
          <a:lstStyle/>
          <a:p>
            <a:pPr marL="0" algn="just">
              <a:buClrTx/>
              <a:buSzTx/>
              <a:buFontTx/>
              <a:buNone/>
            </a:pPr>
            <a:r>
              <a:rPr lang="zh-CN" altLang="en-US" sz="1600">
                <a:uFillTx/>
                <a:latin typeface="Times New Roman" panose="02020603050405020304" charset="0"/>
                <a:ea typeface="MiSans Normal" panose="00000500000000000000" charset="-122"/>
                <a:cs typeface="Times New Roman" panose="02020603050405020304" charset="0"/>
              </a:rPr>
              <a:t>Make staff raise concerns at an early stage. Improved EAP referral pathways. Leader development by EI line managers. (West ,2021)</a:t>
            </a:r>
            <a:endParaRPr lang="zh-CN" altLang="en-US" sz="1600">
              <a:uFillTx/>
              <a:latin typeface="Times New Roman" panose="02020603050405020304" charset="0"/>
              <a:ea typeface="MiSans Normal" panose="00000500000000000000" charset="-122"/>
              <a:cs typeface="Times New Roman" panose="02020603050405020304" charset="0"/>
            </a:endParaRPr>
          </a:p>
        </p:txBody>
      </p:sp>
      <p:sp>
        <p:nvSpPr>
          <p:cNvPr id="20" name="Text 18"/>
          <p:cNvSpPr/>
          <p:nvPr/>
        </p:nvSpPr>
        <p:spPr>
          <a:xfrm>
            <a:off x="5108575" y="2059940"/>
            <a:ext cx="3784600" cy="914400"/>
          </a:xfrm>
          <a:prstGeom prst="rect">
            <a:avLst/>
          </a:prstGeom>
          <a:noFill/>
        </p:spPr>
        <p:txBody>
          <a:bodyPr wrap="square" lIns="0" tIns="0" rIns="0" bIns="0" rtlCol="0" anchor="ctr"/>
          <a:lstStyle/>
          <a:p>
            <a:pPr marL="0" algn="just">
              <a:buClrTx/>
              <a:buSzTx/>
              <a:buFontTx/>
              <a:buNone/>
            </a:pPr>
            <a:r>
              <a:rPr lang="zh-CN" altLang="en-US" sz="1600" dirty="0">
                <a:uFillTx/>
                <a:latin typeface="Times New Roman" panose="02020603050405020304" charset="0"/>
                <a:ea typeface="MiSans Normal" panose="00000500000000000000" charset="-122"/>
                <a:cs typeface="Times New Roman" panose="02020603050405020304" charset="0"/>
              </a:rPr>
              <a:t>Individual learning needs analysis. Personal development conversations. Career trajectories of more senior employees. (Gamba Quilliam ,2025)</a:t>
            </a:r>
            <a:endParaRPr lang="zh-CN" altLang="en-US" sz="1600" dirty="0">
              <a:uFillTx/>
              <a:latin typeface="Times New Roman" panose="02020603050405020304" charset="0"/>
              <a:ea typeface="MiSans Normal" panose="00000500000000000000" charset="-122"/>
              <a:cs typeface="Times New Roman" panose="02020603050405020304" charset="0"/>
            </a:endParaRPr>
          </a:p>
        </p:txBody>
      </p:sp>
      <p:sp>
        <p:nvSpPr>
          <p:cNvPr id="22" name="文本框 21"/>
          <p:cNvSpPr txBox="1"/>
          <p:nvPr/>
        </p:nvSpPr>
        <p:spPr>
          <a:xfrm>
            <a:off x="685800" y="1680210"/>
            <a:ext cx="2182495" cy="337185"/>
          </a:xfrm>
          <a:prstGeom prst="rect">
            <a:avLst/>
          </a:prstGeom>
          <a:noFill/>
        </p:spPr>
        <p:txBody>
          <a:bodyPr wrap="square" rtlCol="0" anchor="t">
            <a:spAutoFit/>
          </a:bodyPr>
          <a:lstStyle/>
          <a:p>
            <a:pPr marL="0" indent="0">
              <a:buNone/>
            </a:pPr>
            <a:r>
              <a:rPr lang="en-US" sz="1600" b="1" dirty="0">
                <a:solidFill>
                  <a:srgbClr val="3C3C3C"/>
                </a:solidFill>
                <a:latin typeface="Calibri" panose="020F0502020204030204" pitchFamily="34" charset="0"/>
                <a:ea typeface="Calibri" panose="020F0502020204030204" pitchFamily="34" charset="-122"/>
                <a:cs typeface="Calibri" panose="020F0502020204030204" pitchFamily="34" charset="-120"/>
                <a:sym typeface="+mn-ea"/>
              </a:rPr>
              <a:t>Addresses Turnover</a:t>
            </a:r>
            <a:endParaRPr lang="en-US" altLang="en-US" sz="1600" b="1" dirty="0">
              <a:solidFill>
                <a:srgbClr val="3C3C3C"/>
              </a:solidFill>
              <a:latin typeface="Calibri" panose="020F0502020204030204" pitchFamily="34" charset="0"/>
              <a:ea typeface="Calibri" panose="020F0502020204030204" pitchFamily="34" charset="-122"/>
              <a:cs typeface="Calibri" panose="020F0502020204030204" pitchFamily="34" charset="-120"/>
              <a:sym typeface="+mn-ea"/>
            </a:endParaRPr>
          </a:p>
        </p:txBody>
      </p:sp>
      <p:sp>
        <p:nvSpPr>
          <p:cNvPr id="23" name="文本框 22"/>
          <p:cNvSpPr txBox="1"/>
          <p:nvPr/>
        </p:nvSpPr>
        <p:spPr>
          <a:xfrm>
            <a:off x="685800" y="3369310"/>
            <a:ext cx="2182495" cy="337185"/>
          </a:xfrm>
          <a:prstGeom prst="rect">
            <a:avLst/>
          </a:prstGeom>
          <a:noFill/>
        </p:spPr>
        <p:txBody>
          <a:bodyPr wrap="square" rtlCol="0" anchor="t">
            <a:spAutoFit/>
          </a:bodyPr>
          <a:lstStyle/>
          <a:p>
            <a:pPr marL="0" indent="0">
              <a:buNone/>
            </a:pPr>
            <a:r>
              <a:rPr lang="en-US" sz="1600" b="1" dirty="0">
                <a:solidFill>
                  <a:srgbClr val="3C3C3C"/>
                </a:solidFill>
                <a:latin typeface="Calibri" panose="020F0502020204030204" pitchFamily="34" charset="0"/>
                <a:ea typeface="Calibri" panose="020F0502020204030204" pitchFamily="34" charset="-122"/>
                <a:cs typeface="Calibri" panose="020F0502020204030204" pitchFamily="34" charset="-120"/>
                <a:sym typeface="+mn-ea"/>
              </a:rPr>
              <a:t>Addresses Absence</a:t>
            </a:r>
            <a:endParaRPr lang="en-US" altLang="en-US" sz="1600" b="1" dirty="0">
              <a:solidFill>
                <a:srgbClr val="3C3C3C"/>
              </a:solidFill>
              <a:latin typeface="Calibri" panose="020F0502020204030204" pitchFamily="34" charset="0"/>
              <a:ea typeface="Calibri" panose="020F0502020204030204" pitchFamily="34" charset="-122"/>
              <a:cs typeface="Calibri" panose="020F0502020204030204" pitchFamily="34" charset="-120"/>
              <a:sym typeface="+mn-ea"/>
            </a:endParaRPr>
          </a:p>
        </p:txBody>
      </p:sp>
      <p:sp>
        <p:nvSpPr>
          <p:cNvPr id="24" name="文本框 23"/>
          <p:cNvSpPr txBox="1"/>
          <p:nvPr/>
        </p:nvSpPr>
        <p:spPr>
          <a:xfrm>
            <a:off x="4981575" y="1703070"/>
            <a:ext cx="2822575" cy="337185"/>
          </a:xfrm>
          <a:prstGeom prst="rect">
            <a:avLst/>
          </a:prstGeom>
          <a:noFill/>
        </p:spPr>
        <p:txBody>
          <a:bodyPr wrap="square" rtlCol="0" anchor="t">
            <a:spAutoFit/>
          </a:bodyPr>
          <a:lstStyle/>
          <a:p>
            <a:pPr marL="0" indent="0">
              <a:buNone/>
            </a:pPr>
            <a:r>
              <a:rPr lang="en-US" sz="1600" b="1" dirty="0">
                <a:solidFill>
                  <a:srgbClr val="3C3C3C"/>
                </a:solidFill>
                <a:latin typeface="Calibri" panose="020F0502020204030204" pitchFamily="34" charset="0"/>
                <a:ea typeface="Calibri" panose="020F0502020204030204" pitchFamily="34" charset="-122"/>
                <a:cs typeface="Calibri" panose="020F0502020204030204" pitchFamily="34" charset="-120"/>
                <a:sym typeface="+mn-ea"/>
              </a:rPr>
              <a:t>Addresses Disengagement</a:t>
            </a:r>
            <a:endParaRPr lang="en-US" altLang="en-US" sz="1600" b="1" dirty="0">
              <a:solidFill>
                <a:srgbClr val="3C3C3C"/>
              </a:solidFill>
              <a:latin typeface="Calibri" panose="020F0502020204030204" pitchFamily="34" charset="0"/>
              <a:ea typeface="Calibri" panose="020F0502020204030204" pitchFamily="34" charset="-122"/>
              <a:cs typeface="Calibri" panose="020F0502020204030204" pitchFamily="34" charset="-120"/>
              <a:sym typeface="+mn-ea"/>
            </a:endParaRPr>
          </a:p>
        </p:txBody>
      </p:sp>
      <p:sp>
        <p:nvSpPr>
          <p:cNvPr id="25" name="文本框 24"/>
          <p:cNvSpPr txBox="1"/>
          <p:nvPr/>
        </p:nvSpPr>
        <p:spPr>
          <a:xfrm>
            <a:off x="4471035" y="3883660"/>
            <a:ext cx="3048000" cy="368300"/>
          </a:xfrm>
          <a:prstGeom prst="rect">
            <a:avLst/>
          </a:prstGeom>
          <a:noFill/>
        </p:spPr>
        <p:txBody>
          <a:bodyPr wrap="square" rtlCol="0">
            <a:spAutoFit/>
          </a:bodyPr>
          <a:lstStyle/>
          <a:p>
            <a:endParaRPr lang="zh-CN" altLang="en-US"/>
          </a:p>
        </p:txBody>
      </p:sp>
      <p:sp>
        <p:nvSpPr>
          <p:cNvPr id="29" name="装饰  2"/>
          <p:cNvSpPr>
            <a:spLocks noGrp="1"/>
          </p:cNvSpPr>
          <p:nvPr>
            <p:custDataLst>
              <p:tags r:id="rId1"/>
            </p:custDataLst>
          </p:nvPr>
        </p:nvSpPr>
        <p:spPr>
          <a:xfrm flipH="1">
            <a:off x="548640" y="1680210"/>
            <a:ext cx="76200" cy="1294130"/>
          </a:xfrm>
          <a:custGeom>
            <a:avLst/>
            <a:gdLst>
              <a:gd name="connisteX0" fmla="*/ 0 w 50800"/>
              <a:gd name="connsiteY0" fmla="*/ 25400 h 1727200"/>
              <a:gd name="connisteX1" fmla="*/ 25400 w 50800"/>
              <a:gd name="connsiteY1" fmla="*/ 0 h 1727200"/>
              <a:gd name="connisteX2" fmla="*/ 25400 w 50800"/>
              <a:gd name="connsiteY2" fmla="*/ 0 h 1727200"/>
              <a:gd name="connisteX3" fmla="*/ 50800 w 50800"/>
              <a:gd name="connsiteY3" fmla="*/ 25400 h 1727200"/>
              <a:gd name="connisteX4" fmla="*/ 50800 w 50800"/>
              <a:gd name="connsiteY4" fmla="*/ 1701800 h 1727200"/>
              <a:gd name="connisteX5" fmla="*/ 25400 w 50800"/>
              <a:gd name="connsiteY5" fmla="*/ 1727200 h 1727200"/>
              <a:gd name="connisteX6" fmla="*/ 25400 w 50800"/>
              <a:gd name="connsiteY6" fmla="*/ 1727200 h 1727200"/>
              <a:gd name="connisteX7" fmla="*/ 0 w 50800"/>
              <a:gd name="connsiteY7" fmla="*/ 1701800 h 1727200"/>
              <a:gd name="connisteX8" fmla="*/ 0 w 50800"/>
              <a:gd name="connsiteY8" fmla="*/ 25400 h 1727200"/>
            </a:gdLst>
            <a:ahLst/>
            <a:cxnLst>
              <a:cxn ang="0">
                <a:pos x="connisteX0" y="connsiteY0"/>
              </a:cxn>
              <a:cxn ang="0">
                <a:pos x="connisteX1" y="connsiteY1"/>
              </a:cxn>
              <a:cxn ang="0">
                <a:pos x="connisteX2" y="connsiteY2"/>
              </a:cxn>
              <a:cxn ang="0">
                <a:pos x="connisteX3" y="connsiteY3"/>
              </a:cxn>
              <a:cxn ang="0">
                <a:pos x="connisteX4" y="connsiteY4"/>
              </a:cxn>
              <a:cxn ang="0">
                <a:pos x="connisteX5" y="connsiteY5"/>
              </a:cxn>
              <a:cxn ang="0">
                <a:pos x="connisteX6" y="connsiteY6"/>
              </a:cxn>
              <a:cxn ang="0">
                <a:pos x="connisteX7" y="connsiteY7"/>
              </a:cxn>
              <a:cxn ang="0">
                <a:pos x="connisteX8" y="connsiteY8"/>
              </a:cxn>
            </a:cxnLst>
            <a:rect l="0" t="0" r="0" b="0"/>
            <a:pathLst>
              <a:path w="50800" h="1727200">
                <a:moveTo>
                  <a:pt x="0" y="25400"/>
                </a:moveTo>
                <a:cubicBezTo>
                  <a:pt x="0" y="11372"/>
                  <a:pt x="11372" y="0"/>
                  <a:pt x="25400" y="0"/>
                </a:cubicBezTo>
                <a:lnTo>
                  <a:pt x="25400" y="0"/>
                </a:lnTo>
                <a:cubicBezTo>
                  <a:pt x="39428" y="0"/>
                  <a:pt x="50800" y="11372"/>
                  <a:pt x="50800" y="25400"/>
                </a:cubicBezTo>
                <a:lnTo>
                  <a:pt x="50800" y="1701800"/>
                </a:lnTo>
                <a:cubicBezTo>
                  <a:pt x="50800" y="1715828"/>
                  <a:pt x="39428" y="1727200"/>
                  <a:pt x="25400" y="1727200"/>
                </a:cubicBezTo>
                <a:lnTo>
                  <a:pt x="25400" y="1727200"/>
                </a:lnTo>
                <a:cubicBezTo>
                  <a:pt x="11372" y="1727200"/>
                  <a:pt x="0" y="1715828"/>
                  <a:pt x="0" y="1701800"/>
                </a:cubicBezTo>
                <a:lnTo>
                  <a:pt x="0" y="25400"/>
                </a:lnTo>
                <a:close/>
              </a:path>
            </a:pathLst>
          </a:custGeom>
          <a:solidFill>
            <a:srgbClr val="C9B99A"/>
          </a:solidFill>
        </p:spPr>
        <p:style>
          <a:lnRef idx="0">
            <a:srgbClr val="FFFFFF"/>
          </a:lnRef>
          <a:fillRef idx="1">
            <a:schemeClr val="accent1"/>
          </a:fillRef>
          <a:effectRef idx="0">
            <a:srgbClr val="FFFFFF"/>
          </a:effectRef>
          <a:fontRef idx="minor">
            <a:schemeClr val="lt1"/>
          </a:fontRef>
        </p:style>
        <p:txBody>
          <a:bodyPr vert="horz" lIns="90000" tIns="46800" rIns="90000" bIns="46800" rtlCol="0">
            <a:noAutofit/>
          </a:bodyPr>
          <a:lstStyle>
            <a:lvl1pPr marL="228600" indent="-228600" algn="l" defTabSz="914400" rtl="0" eaLnBrk="1" fontAlgn="auto" latinLnBrk="0" hangingPunct="1">
              <a:lnSpc>
                <a:spcPct val="130000"/>
              </a:lnSpc>
              <a:spcBef>
                <a:spcPts val="0"/>
              </a:spcBef>
              <a:spcAft>
                <a:spcPts val="1000"/>
              </a:spcAft>
              <a:buFont typeface="Arial" panose="020B0604020202090204" pitchFamily="34" charset="0"/>
              <a:buNone/>
              <a:defRPr sz="1800" u="none" strike="noStrike" kern="1200" cap="none" spc="150" normalizeH="0" baseline="0">
                <a:solidFill>
                  <a:schemeClr val="tx1">
                    <a:lumMod val="65000"/>
                    <a:lumOff val="35000"/>
                  </a:schemeClr>
                </a:solidFill>
                <a:uFillTx/>
                <a:latin typeface="+mn-lt"/>
                <a:ea typeface="+mn-ea"/>
                <a:cs typeface="+mn-cs"/>
              </a:defRPr>
            </a:lvl1pPr>
            <a:lvl2pPr marL="685800" indent="-228600" algn="l" defTabSz="914400" rtl="0" eaLnBrk="1" fontAlgn="auto" latinLnBrk="0" hangingPunct="1">
              <a:lnSpc>
                <a:spcPct val="120000"/>
              </a:lnSpc>
              <a:spcBef>
                <a:spcPts val="0"/>
              </a:spcBef>
              <a:spcAft>
                <a:spcPts val="600"/>
              </a:spcAft>
              <a:buFont typeface="Arial" panose="020B0604020202090204" pitchFamily="34" charset="0"/>
              <a:buNone/>
              <a:tabLst>
                <a:tab pos="1609725" algn="l"/>
                <a:tab pos="1609725" algn="l"/>
                <a:tab pos="1609725" algn="l"/>
                <a:tab pos="1609725" algn="l"/>
              </a:tabLst>
              <a:defRPr sz="1600" u="none" strike="noStrike" kern="1200" cap="none" spc="150" normalizeH="0" baseline="0">
                <a:solidFill>
                  <a:schemeClr val="tx1">
                    <a:lumMod val="65000"/>
                    <a:lumOff val="35000"/>
                  </a:schemeClr>
                </a:solidFill>
                <a:uFillTx/>
                <a:latin typeface="+mn-lt"/>
                <a:ea typeface="+mn-ea"/>
                <a:cs typeface="+mn-cs"/>
              </a:defRPr>
            </a:lvl2pPr>
            <a:lvl3pPr marL="1143000" indent="-228600" algn="l" defTabSz="914400" rtl="0" eaLnBrk="1" fontAlgn="auto" latinLnBrk="0" hangingPunct="1">
              <a:lnSpc>
                <a:spcPct val="120000"/>
              </a:lnSpc>
              <a:spcBef>
                <a:spcPts val="0"/>
              </a:spcBef>
              <a:spcAft>
                <a:spcPts val="600"/>
              </a:spcAft>
              <a:buFont typeface="Arial" panose="020B0604020202090204" pitchFamily="34" charset="0"/>
              <a:buNone/>
              <a:defRPr sz="1600" u="none" strike="noStrike" kern="1200" cap="none" spc="150" normalizeH="0" baseline="0">
                <a:solidFill>
                  <a:schemeClr val="tx1">
                    <a:lumMod val="65000"/>
                    <a:lumOff val="35000"/>
                  </a:schemeClr>
                </a:solidFill>
                <a:uFillTx/>
                <a:latin typeface="+mn-lt"/>
                <a:ea typeface="+mn-ea"/>
                <a:cs typeface="+mn-cs"/>
              </a:defRPr>
            </a:lvl3pPr>
            <a:lvl4pPr marL="1600200" indent="-228600" algn="l" defTabSz="914400" rtl="0" eaLnBrk="1" fontAlgn="auto" latinLnBrk="0" hangingPunct="1">
              <a:lnSpc>
                <a:spcPct val="120000"/>
              </a:lnSpc>
              <a:spcBef>
                <a:spcPts val="0"/>
              </a:spcBef>
              <a:spcAft>
                <a:spcPts val="300"/>
              </a:spcAft>
              <a:buFont typeface="Wingdings" panose="05000000000000000000" charset="0"/>
              <a:buNone/>
              <a:defRPr sz="1400" u="none" strike="noStrike" kern="1200" cap="none" spc="150" normalizeH="0" baseline="0">
                <a:solidFill>
                  <a:schemeClr val="tx1">
                    <a:lumMod val="65000"/>
                    <a:lumOff val="35000"/>
                  </a:schemeClr>
                </a:solidFill>
                <a:uFillTx/>
                <a:latin typeface="+mn-lt"/>
                <a:ea typeface="+mn-ea"/>
                <a:cs typeface="+mn-cs"/>
              </a:defRPr>
            </a:lvl4pPr>
            <a:lvl5pPr marL="2057400" indent="-228600" algn="l" defTabSz="914400" rtl="0" eaLnBrk="1" fontAlgn="auto" latinLnBrk="0" hangingPunct="1">
              <a:lnSpc>
                <a:spcPct val="120000"/>
              </a:lnSpc>
              <a:spcBef>
                <a:spcPts val="0"/>
              </a:spcBef>
              <a:spcAft>
                <a:spcPts val="300"/>
              </a:spcAft>
              <a:buFont typeface="Arial" panose="020B0604020202090204" pitchFamily="34" charset="0"/>
              <a:buNone/>
              <a:defRPr sz="1400" u="none" strike="noStrike" kern="1200" cap="none" spc="150" normalizeH="0" baseline="0">
                <a:solidFill>
                  <a:schemeClr val="tx1">
                    <a:lumMod val="65000"/>
                    <a:lumOff val="35000"/>
                  </a:schemeClr>
                </a:solidFill>
                <a:uFillTx/>
                <a:latin typeface="+mn-lt"/>
                <a:ea typeface="+mn-ea"/>
                <a:cs typeface="+mn-cs"/>
              </a:defRPr>
            </a:lvl5pPr>
            <a:lvl6pPr marL="25146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9pPr>
          </a:lstStyle>
          <a:p>
            <a:r>
              <a:rPr lang="zh-CN" altLang="en-US">
                <a:latin typeface="Times New Roman" panose="02020603050405020304" charset="0"/>
                <a:ea typeface="MiSans Normal" panose="00000500000000000000" charset="-122"/>
                <a:cs typeface="Times New Roman" panose="02020603050405020304" charset="0"/>
              </a:rPr>
              <a:t> </a:t>
            </a:r>
            <a:endParaRPr lang="zh-CN" altLang="en-US">
              <a:latin typeface="Times New Roman" panose="02020603050405020304" charset="0"/>
              <a:ea typeface="MiSans Normal" panose="00000500000000000000" charset="-122"/>
              <a:cs typeface="Times New Roman" panose="02020603050405020304" charset="0"/>
            </a:endParaRPr>
          </a:p>
        </p:txBody>
      </p:sp>
      <p:sp>
        <p:nvSpPr>
          <p:cNvPr id="30" name="装饰  2"/>
          <p:cNvSpPr>
            <a:spLocks noGrp="1"/>
          </p:cNvSpPr>
          <p:nvPr>
            <p:custDataLst>
              <p:tags r:id="rId2"/>
            </p:custDataLst>
          </p:nvPr>
        </p:nvSpPr>
        <p:spPr>
          <a:xfrm flipH="1">
            <a:off x="4873625" y="1703070"/>
            <a:ext cx="76200" cy="1294130"/>
          </a:xfrm>
          <a:custGeom>
            <a:avLst/>
            <a:gdLst>
              <a:gd name="connisteX0" fmla="*/ 0 w 50800"/>
              <a:gd name="connsiteY0" fmla="*/ 25400 h 1727200"/>
              <a:gd name="connisteX1" fmla="*/ 25400 w 50800"/>
              <a:gd name="connsiteY1" fmla="*/ 0 h 1727200"/>
              <a:gd name="connisteX2" fmla="*/ 25400 w 50800"/>
              <a:gd name="connsiteY2" fmla="*/ 0 h 1727200"/>
              <a:gd name="connisteX3" fmla="*/ 50800 w 50800"/>
              <a:gd name="connsiteY3" fmla="*/ 25400 h 1727200"/>
              <a:gd name="connisteX4" fmla="*/ 50800 w 50800"/>
              <a:gd name="connsiteY4" fmla="*/ 1701800 h 1727200"/>
              <a:gd name="connisteX5" fmla="*/ 25400 w 50800"/>
              <a:gd name="connsiteY5" fmla="*/ 1727200 h 1727200"/>
              <a:gd name="connisteX6" fmla="*/ 25400 w 50800"/>
              <a:gd name="connsiteY6" fmla="*/ 1727200 h 1727200"/>
              <a:gd name="connisteX7" fmla="*/ 0 w 50800"/>
              <a:gd name="connsiteY7" fmla="*/ 1701800 h 1727200"/>
              <a:gd name="connisteX8" fmla="*/ 0 w 50800"/>
              <a:gd name="connsiteY8" fmla="*/ 25400 h 1727200"/>
            </a:gdLst>
            <a:ahLst/>
            <a:cxnLst>
              <a:cxn ang="0">
                <a:pos x="connisteX0" y="connsiteY0"/>
              </a:cxn>
              <a:cxn ang="0">
                <a:pos x="connisteX1" y="connsiteY1"/>
              </a:cxn>
              <a:cxn ang="0">
                <a:pos x="connisteX2" y="connsiteY2"/>
              </a:cxn>
              <a:cxn ang="0">
                <a:pos x="connisteX3" y="connsiteY3"/>
              </a:cxn>
              <a:cxn ang="0">
                <a:pos x="connisteX4" y="connsiteY4"/>
              </a:cxn>
              <a:cxn ang="0">
                <a:pos x="connisteX5" y="connsiteY5"/>
              </a:cxn>
              <a:cxn ang="0">
                <a:pos x="connisteX6" y="connsiteY6"/>
              </a:cxn>
              <a:cxn ang="0">
                <a:pos x="connisteX7" y="connsiteY7"/>
              </a:cxn>
              <a:cxn ang="0">
                <a:pos x="connisteX8" y="connsiteY8"/>
              </a:cxn>
            </a:cxnLst>
            <a:rect l="0" t="0" r="0" b="0"/>
            <a:pathLst>
              <a:path w="50800" h="1727200">
                <a:moveTo>
                  <a:pt x="0" y="25400"/>
                </a:moveTo>
                <a:cubicBezTo>
                  <a:pt x="0" y="11372"/>
                  <a:pt x="11372" y="0"/>
                  <a:pt x="25400" y="0"/>
                </a:cubicBezTo>
                <a:lnTo>
                  <a:pt x="25400" y="0"/>
                </a:lnTo>
                <a:cubicBezTo>
                  <a:pt x="39428" y="0"/>
                  <a:pt x="50800" y="11372"/>
                  <a:pt x="50800" y="25400"/>
                </a:cubicBezTo>
                <a:lnTo>
                  <a:pt x="50800" y="1701800"/>
                </a:lnTo>
                <a:cubicBezTo>
                  <a:pt x="50800" y="1715828"/>
                  <a:pt x="39428" y="1727200"/>
                  <a:pt x="25400" y="1727200"/>
                </a:cubicBezTo>
                <a:lnTo>
                  <a:pt x="25400" y="1727200"/>
                </a:lnTo>
                <a:cubicBezTo>
                  <a:pt x="11372" y="1727200"/>
                  <a:pt x="0" y="1715828"/>
                  <a:pt x="0" y="1701800"/>
                </a:cubicBezTo>
                <a:lnTo>
                  <a:pt x="0" y="25400"/>
                </a:lnTo>
                <a:close/>
              </a:path>
            </a:pathLst>
          </a:custGeom>
          <a:solidFill>
            <a:srgbClr val="C9B99A"/>
          </a:solidFill>
        </p:spPr>
        <p:style>
          <a:lnRef idx="0">
            <a:srgbClr val="FFFFFF"/>
          </a:lnRef>
          <a:fillRef idx="1">
            <a:schemeClr val="accent1"/>
          </a:fillRef>
          <a:effectRef idx="0">
            <a:srgbClr val="FFFFFF"/>
          </a:effectRef>
          <a:fontRef idx="minor">
            <a:schemeClr val="lt1"/>
          </a:fontRef>
        </p:style>
        <p:txBody>
          <a:bodyPr vert="horz" lIns="90000" tIns="46800" rIns="90000" bIns="46800" rtlCol="0">
            <a:noAutofit/>
          </a:bodyPr>
          <a:lstStyle>
            <a:lvl1pPr marL="228600" indent="-228600" algn="l" defTabSz="914400" rtl="0" eaLnBrk="1" fontAlgn="auto" latinLnBrk="0" hangingPunct="1">
              <a:lnSpc>
                <a:spcPct val="130000"/>
              </a:lnSpc>
              <a:spcBef>
                <a:spcPts val="0"/>
              </a:spcBef>
              <a:spcAft>
                <a:spcPts val="1000"/>
              </a:spcAft>
              <a:buFont typeface="Arial" panose="020B0604020202090204" pitchFamily="34" charset="0"/>
              <a:buNone/>
              <a:defRPr sz="1800" u="none" strike="noStrike" kern="1200" cap="none" spc="150" normalizeH="0" baseline="0">
                <a:solidFill>
                  <a:schemeClr val="tx1">
                    <a:lumMod val="65000"/>
                    <a:lumOff val="35000"/>
                  </a:schemeClr>
                </a:solidFill>
                <a:uFillTx/>
                <a:latin typeface="+mn-lt"/>
                <a:ea typeface="+mn-ea"/>
                <a:cs typeface="+mn-cs"/>
              </a:defRPr>
            </a:lvl1pPr>
            <a:lvl2pPr marL="685800" indent="-228600" algn="l" defTabSz="914400" rtl="0" eaLnBrk="1" fontAlgn="auto" latinLnBrk="0" hangingPunct="1">
              <a:lnSpc>
                <a:spcPct val="120000"/>
              </a:lnSpc>
              <a:spcBef>
                <a:spcPts val="0"/>
              </a:spcBef>
              <a:spcAft>
                <a:spcPts val="600"/>
              </a:spcAft>
              <a:buFont typeface="Arial" panose="020B0604020202090204" pitchFamily="34" charset="0"/>
              <a:buNone/>
              <a:tabLst>
                <a:tab pos="1609725" algn="l"/>
                <a:tab pos="1609725" algn="l"/>
                <a:tab pos="1609725" algn="l"/>
                <a:tab pos="1609725" algn="l"/>
              </a:tabLst>
              <a:defRPr sz="1600" u="none" strike="noStrike" kern="1200" cap="none" spc="150" normalizeH="0" baseline="0">
                <a:solidFill>
                  <a:schemeClr val="tx1">
                    <a:lumMod val="65000"/>
                    <a:lumOff val="35000"/>
                  </a:schemeClr>
                </a:solidFill>
                <a:uFillTx/>
                <a:latin typeface="+mn-lt"/>
                <a:ea typeface="+mn-ea"/>
                <a:cs typeface="+mn-cs"/>
              </a:defRPr>
            </a:lvl2pPr>
            <a:lvl3pPr marL="1143000" indent="-228600" algn="l" defTabSz="914400" rtl="0" eaLnBrk="1" fontAlgn="auto" latinLnBrk="0" hangingPunct="1">
              <a:lnSpc>
                <a:spcPct val="120000"/>
              </a:lnSpc>
              <a:spcBef>
                <a:spcPts val="0"/>
              </a:spcBef>
              <a:spcAft>
                <a:spcPts val="600"/>
              </a:spcAft>
              <a:buFont typeface="Arial" panose="020B0604020202090204" pitchFamily="34" charset="0"/>
              <a:buNone/>
              <a:defRPr sz="1600" u="none" strike="noStrike" kern="1200" cap="none" spc="150" normalizeH="0" baseline="0">
                <a:solidFill>
                  <a:schemeClr val="tx1">
                    <a:lumMod val="65000"/>
                    <a:lumOff val="35000"/>
                  </a:schemeClr>
                </a:solidFill>
                <a:uFillTx/>
                <a:latin typeface="+mn-lt"/>
                <a:ea typeface="+mn-ea"/>
                <a:cs typeface="+mn-cs"/>
              </a:defRPr>
            </a:lvl3pPr>
            <a:lvl4pPr marL="1600200" indent="-228600" algn="l" defTabSz="914400" rtl="0" eaLnBrk="1" fontAlgn="auto" latinLnBrk="0" hangingPunct="1">
              <a:lnSpc>
                <a:spcPct val="120000"/>
              </a:lnSpc>
              <a:spcBef>
                <a:spcPts val="0"/>
              </a:spcBef>
              <a:spcAft>
                <a:spcPts val="300"/>
              </a:spcAft>
              <a:buFont typeface="Wingdings" panose="05000000000000000000" charset="0"/>
              <a:buNone/>
              <a:defRPr sz="1400" u="none" strike="noStrike" kern="1200" cap="none" spc="150" normalizeH="0" baseline="0">
                <a:solidFill>
                  <a:schemeClr val="tx1">
                    <a:lumMod val="65000"/>
                    <a:lumOff val="35000"/>
                  </a:schemeClr>
                </a:solidFill>
                <a:uFillTx/>
                <a:latin typeface="+mn-lt"/>
                <a:ea typeface="+mn-ea"/>
                <a:cs typeface="+mn-cs"/>
              </a:defRPr>
            </a:lvl4pPr>
            <a:lvl5pPr marL="2057400" indent="-228600" algn="l" defTabSz="914400" rtl="0" eaLnBrk="1" fontAlgn="auto" latinLnBrk="0" hangingPunct="1">
              <a:lnSpc>
                <a:spcPct val="120000"/>
              </a:lnSpc>
              <a:spcBef>
                <a:spcPts val="0"/>
              </a:spcBef>
              <a:spcAft>
                <a:spcPts val="300"/>
              </a:spcAft>
              <a:buFont typeface="Arial" panose="020B0604020202090204" pitchFamily="34" charset="0"/>
              <a:buNone/>
              <a:defRPr sz="1400" u="none" strike="noStrike" kern="1200" cap="none" spc="150" normalizeH="0" baseline="0">
                <a:solidFill>
                  <a:schemeClr val="tx1">
                    <a:lumMod val="65000"/>
                    <a:lumOff val="35000"/>
                  </a:schemeClr>
                </a:solidFill>
                <a:uFillTx/>
                <a:latin typeface="+mn-lt"/>
                <a:ea typeface="+mn-ea"/>
                <a:cs typeface="+mn-cs"/>
              </a:defRPr>
            </a:lvl5pPr>
            <a:lvl6pPr marL="25146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9pPr>
          </a:lstStyle>
          <a:p>
            <a:r>
              <a:rPr lang="zh-CN" altLang="en-US">
                <a:latin typeface="Times New Roman" panose="02020603050405020304" charset="0"/>
                <a:ea typeface="MiSans Normal" panose="00000500000000000000" charset="-122"/>
                <a:cs typeface="Times New Roman" panose="02020603050405020304" charset="0"/>
              </a:rPr>
              <a:t> </a:t>
            </a:r>
            <a:endParaRPr lang="zh-CN" altLang="en-US">
              <a:latin typeface="Times New Roman" panose="02020603050405020304" charset="0"/>
              <a:ea typeface="MiSans Normal" panose="00000500000000000000" charset="-122"/>
              <a:cs typeface="Times New Roman" panose="02020603050405020304" charset="0"/>
            </a:endParaRPr>
          </a:p>
        </p:txBody>
      </p:sp>
      <p:sp>
        <p:nvSpPr>
          <p:cNvPr id="31" name="装饰  2"/>
          <p:cNvSpPr>
            <a:spLocks noGrp="1"/>
          </p:cNvSpPr>
          <p:nvPr>
            <p:custDataLst>
              <p:tags r:id="rId3"/>
            </p:custDataLst>
          </p:nvPr>
        </p:nvSpPr>
        <p:spPr>
          <a:xfrm flipH="1">
            <a:off x="548640" y="3402330"/>
            <a:ext cx="76200" cy="1294130"/>
          </a:xfrm>
          <a:custGeom>
            <a:avLst/>
            <a:gdLst>
              <a:gd name="connisteX0" fmla="*/ 0 w 50800"/>
              <a:gd name="connsiteY0" fmla="*/ 25400 h 1727200"/>
              <a:gd name="connisteX1" fmla="*/ 25400 w 50800"/>
              <a:gd name="connsiteY1" fmla="*/ 0 h 1727200"/>
              <a:gd name="connisteX2" fmla="*/ 25400 w 50800"/>
              <a:gd name="connsiteY2" fmla="*/ 0 h 1727200"/>
              <a:gd name="connisteX3" fmla="*/ 50800 w 50800"/>
              <a:gd name="connsiteY3" fmla="*/ 25400 h 1727200"/>
              <a:gd name="connisteX4" fmla="*/ 50800 w 50800"/>
              <a:gd name="connsiteY4" fmla="*/ 1701800 h 1727200"/>
              <a:gd name="connisteX5" fmla="*/ 25400 w 50800"/>
              <a:gd name="connsiteY5" fmla="*/ 1727200 h 1727200"/>
              <a:gd name="connisteX6" fmla="*/ 25400 w 50800"/>
              <a:gd name="connsiteY6" fmla="*/ 1727200 h 1727200"/>
              <a:gd name="connisteX7" fmla="*/ 0 w 50800"/>
              <a:gd name="connsiteY7" fmla="*/ 1701800 h 1727200"/>
              <a:gd name="connisteX8" fmla="*/ 0 w 50800"/>
              <a:gd name="connsiteY8" fmla="*/ 25400 h 1727200"/>
            </a:gdLst>
            <a:ahLst/>
            <a:cxnLst>
              <a:cxn ang="0">
                <a:pos x="connisteX0" y="connsiteY0"/>
              </a:cxn>
              <a:cxn ang="0">
                <a:pos x="connisteX1" y="connsiteY1"/>
              </a:cxn>
              <a:cxn ang="0">
                <a:pos x="connisteX2" y="connsiteY2"/>
              </a:cxn>
              <a:cxn ang="0">
                <a:pos x="connisteX3" y="connsiteY3"/>
              </a:cxn>
              <a:cxn ang="0">
                <a:pos x="connisteX4" y="connsiteY4"/>
              </a:cxn>
              <a:cxn ang="0">
                <a:pos x="connisteX5" y="connsiteY5"/>
              </a:cxn>
              <a:cxn ang="0">
                <a:pos x="connisteX6" y="connsiteY6"/>
              </a:cxn>
              <a:cxn ang="0">
                <a:pos x="connisteX7" y="connsiteY7"/>
              </a:cxn>
              <a:cxn ang="0">
                <a:pos x="connisteX8" y="connsiteY8"/>
              </a:cxn>
            </a:cxnLst>
            <a:rect l="0" t="0" r="0" b="0"/>
            <a:pathLst>
              <a:path w="50800" h="1727200">
                <a:moveTo>
                  <a:pt x="0" y="25400"/>
                </a:moveTo>
                <a:cubicBezTo>
                  <a:pt x="0" y="11372"/>
                  <a:pt x="11372" y="0"/>
                  <a:pt x="25400" y="0"/>
                </a:cubicBezTo>
                <a:lnTo>
                  <a:pt x="25400" y="0"/>
                </a:lnTo>
                <a:cubicBezTo>
                  <a:pt x="39428" y="0"/>
                  <a:pt x="50800" y="11372"/>
                  <a:pt x="50800" y="25400"/>
                </a:cubicBezTo>
                <a:lnTo>
                  <a:pt x="50800" y="1701800"/>
                </a:lnTo>
                <a:cubicBezTo>
                  <a:pt x="50800" y="1715828"/>
                  <a:pt x="39428" y="1727200"/>
                  <a:pt x="25400" y="1727200"/>
                </a:cubicBezTo>
                <a:lnTo>
                  <a:pt x="25400" y="1727200"/>
                </a:lnTo>
                <a:cubicBezTo>
                  <a:pt x="11372" y="1727200"/>
                  <a:pt x="0" y="1715828"/>
                  <a:pt x="0" y="1701800"/>
                </a:cubicBezTo>
                <a:lnTo>
                  <a:pt x="0" y="25400"/>
                </a:lnTo>
                <a:close/>
              </a:path>
            </a:pathLst>
          </a:custGeom>
          <a:solidFill>
            <a:srgbClr val="C9B99A"/>
          </a:solidFill>
        </p:spPr>
        <p:style>
          <a:lnRef idx="0">
            <a:srgbClr val="FFFFFF"/>
          </a:lnRef>
          <a:fillRef idx="1">
            <a:schemeClr val="accent1"/>
          </a:fillRef>
          <a:effectRef idx="0">
            <a:srgbClr val="FFFFFF"/>
          </a:effectRef>
          <a:fontRef idx="minor">
            <a:schemeClr val="lt1"/>
          </a:fontRef>
        </p:style>
        <p:txBody>
          <a:bodyPr vert="horz" lIns="90000" tIns="46800" rIns="90000" bIns="46800" rtlCol="0">
            <a:noAutofit/>
          </a:bodyPr>
          <a:lstStyle>
            <a:lvl1pPr marL="228600" indent="-228600" algn="l" defTabSz="914400" rtl="0" eaLnBrk="1" fontAlgn="auto" latinLnBrk="0" hangingPunct="1">
              <a:lnSpc>
                <a:spcPct val="130000"/>
              </a:lnSpc>
              <a:spcBef>
                <a:spcPts val="0"/>
              </a:spcBef>
              <a:spcAft>
                <a:spcPts val="1000"/>
              </a:spcAft>
              <a:buFont typeface="Arial" panose="020B0604020202090204" pitchFamily="34" charset="0"/>
              <a:buNone/>
              <a:defRPr sz="1800" u="none" strike="noStrike" kern="1200" cap="none" spc="150" normalizeH="0" baseline="0">
                <a:solidFill>
                  <a:schemeClr val="tx1">
                    <a:lumMod val="65000"/>
                    <a:lumOff val="35000"/>
                  </a:schemeClr>
                </a:solidFill>
                <a:uFillTx/>
                <a:latin typeface="+mn-lt"/>
                <a:ea typeface="+mn-ea"/>
                <a:cs typeface="+mn-cs"/>
              </a:defRPr>
            </a:lvl1pPr>
            <a:lvl2pPr marL="685800" indent="-228600" algn="l" defTabSz="914400" rtl="0" eaLnBrk="1" fontAlgn="auto" latinLnBrk="0" hangingPunct="1">
              <a:lnSpc>
                <a:spcPct val="120000"/>
              </a:lnSpc>
              <a:spcBef>
                <a:spcPts val="0"/>
              </a:spcBef>
              <a:spcAft>
                <a:spcPts val="600"/>
              </a:spcAft>
              <a:buFont typeface="Arial" panose="020B0604020202090204" pitchFamily="34" charset="0"/>
              <a:buNone/>
              <a:tabLst>
                <a:tab pos="1609725" algn="l"/>
                <a:tab pos="1609725" algn="l"/>
                <a:tab pos="1609725" algn="l"/>
                <a:tab pos="1609725" algn="l"/>
              </a:tabLst>
              <a:defRPr sz="1600" u="none" strike="noStrike" kern="1200" cap="none" spc="150" normalizeH="0" baseline="0">
                <a:solidFill>
                  <a:schemeClr val="tx1">
                    <a:lumMod val="65000"/>
                    <a:lumOff val="35000"/>
                  </a:schemeClr>
                </a:solidFill>
                <a:uFillTx/>
                <a:latin typeface="+mn-lt"/>
                <a:ea typeface="+mn-ea"/>
                <a:cs typeface="+mn-cs"/>
              </a:defRPr>
            </a:lvl2pPr>
            <a:lvl3pPr marL="1143000" indent="-228600" algn="l" defTabSz="914400" rtl="0" eaLnBrk="1" fontAlgn="auto" latinLnBrk="0" hangingPunct="1">
              <a:lnSpc>
                <a:spcPct val="120000"/>
              </a:lnSpc>
              <a:spcBef>
                <a:spcPts val="0"/>
              </a:spcBef>
              <a:spcAft>
                <a:spcPts val="600"/>
              </a:spcAft>
              <a:buFont typeface="Arial" panose="020B0604020202090204" pitchFamily="34" charset="0"/>
              <a:buNone/>
              <a:defRPr sz="1600" u="none" strike="noStrike" kern="1200" cap="none" spc="150" normalizeH="0" baseline="0">
                <a:solidFill>
                  <a:schemeClr val="tx1">
                    <a:lumMod val="65000"/>
                    <a:lumOff val="35000"/>
                  </a:schemeClr>
                </a:solidFill>
                <a:uFillTx/>
                <a:latin typeface="+mn-lt"/>
                <a:ea typeface="+mn-ea"/>
                <a:cs typeface="+mn-cs"/>
              </a:defRPr>
            </a:lvl3pPr>
            <a:lvl4pPr marL="1600200" indent="-228600" algn="l" defTabSz="914400" rtl="0" eaLnBrk="1" fontAlgn="auto" latinLnBrk="0" hangingPunct="1">
              <a:lnSpc>
                <a:spcPct val="120000"/>
              </a:lnSpc>
              <a:spcBef>
                <a:spcPts val="0"/>
              </a:spcBef>
              <a:spcAft>
                <a:spcPts val="300"/>
              </a:spcAft>
              <a:buFont typeface="Wingdings" panose="05000000000000000000" charset="0"/>
              <a:buNone/>
              <a:defRPr sz="1400" u="none" strike="noStrike" kern="1200" cap="none" spc="150" normalizeH="0" baseline="0">
                <a:solidFill>
                  <a:schemeClr val="tx1">
                    <a:lumMod val="65000"/>
                    <a:lumOff val="35000"/>
                  </a:schemeClr>
                </a:solidFill>
                <a:uFillTx/>
                <a:latin typeface="+mn-lt"/>
                <a:ea typeface="+mn-ea"/>
                <a:cs typeface="+mn-cs"/>
              </a:defRPr>
            </a:lvl4pPr>
            <a:lvl5pPr marL="2057400" indent="-228600" algn="l" defTabSz="914400" rtl="0" eaLnBrk="1" fontAlgn="auto" latinLnBrk="0" hangingPunct="1">
              <a:lnSpc>
                <a:spcPct val="120000"/>
              </a:lnSpc>
              <a:spcBef>
                <a:spcPts val="0"/>
              </a:spcBef>
              <a:spcAft>
                <a:spcPts val="300"/>
              </a:spcAft>
              <a:buFont typeface="Arial" panose="020B0604020202090204" pitchFamily="34" charset="0"/>
              <a:buNone/>
              <a:defRPr sz="1400" u="none" strike="noStrike" kern="1200" cap="none" spc="150" normalizeH="0" baseline="0">
                <a:solidFill>
                  <a:schemeClr val="tx1">
                    <a:lumMod val="65000"/>
                    <a:lumOff val="35000"/>
                  </a:schemeClr>
                </a:solidFill>
                <a:uFillTx/>
                <a:latin typeface="+mn-lt"/>
                <a:ea typeface="+mn-ea"/>
                <a:cs typeface="+mn-cs"/>
              </a:defRPr>
            </a:lvl5pPr>
            <a:lvl6pPr marL="25146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9pPr>
          </a:lstStyle>
          <a:p>
            <a:r>
              <a:rPr lang="zh-CN" altLang="en-US">
                <a:latin typeface="Times New Roman" panose="02020603050405020304" charset="0"/>
                <a:ea typeface="MiSans Normal" panose="00000500000000000000" charset="-122"/>
                <a:cs typeface="Times New Roman" panose="02020603050405020304" charset="0"/>
              </a:rPr>
              <a:t> </a:t>
            </a:r>
            <a:endParaRPr lang="zh-CN" altLang="en-US">
              <a:latin typeface="Times New Roman" panose="02020603050405020304" charset="0"/>
              <a:ea typeface="MiSans Normal" panose="00000500000000000000" charset="-122"/>
              <a:cs typeface="Times New Roman" panose="02020603050405020304" charset="0"/>
            </a:endParaRPr>
          </a:p>
        </p:txBody>
      </p:sp>
      <p:sp>
        <p:nvSpPr>
          <p:cNvPr id="21" name="Text 18"/>
          <p:cNvSpPr/>
          <p:nvPr/>
        </p:nvSpPr>
        <p:spPr>
          <a:xfrm>
            <a:off x="5030246" y="3706495"/>
            <a:ext cx="3784600" cy="914400"/>
          </a:xfrm>
          <a:prstGeom prst="rect">
            <a:avLst/>
          </a:prstGeom>
          <a:noFill/>
        </p:spPr>
        <p:txBody>
          <a:bodyPr wrap="square" lIns="0" tIns="0" rIns="0" bIns="0" rtlCol="0" anchor="ctr"/>
          <a:lstStyle/>
          <a:p>
            <a:pPr algn="just"/>
            <a:r>
              <a:rPr lang="en-US" altLang="zh-CN" sz="1600" dirty="0">
                <a:latin typeface="Times New Roman" panose="02020603050405020304" charset="0"/>
                <a:ea typeface="MiSans Normal" panose="00000500000000000000" charset="-122"/>
                <a:cs typeface="Times New Roman" panose="02020603050405020304" charset="0"/>
              </a:rPr>
              <a:t>Employee performance dip → empathetic one-to-one → shift adjustment → stayed &amp; recovered to high performance. Turnover avoided</a:t>
            </a:r>
            <a:endParaRPr lang="zh-CN" altLang="en-US" sz="1600" dirty="0">
              <a:uFillTx/>
              <a:latin typeface="Times New Roman" panose="02020603050405020304" charset="0"/>
              <a:ea typeface="MiSans Normal" panose="00000500000000000000" charset="-122"/>
              <a:cs typeface="Times New Roman" panose="02020603050405020304" charset="0"/>
            </a:endParaRPr>
          </a:p>
        </p:txBody>
      </p:sp>
      <p:sp>
        <p:nvSpPr>
          <p:cNvPr id="27" name="文本框 23"/>
          <p:cNvSpPr txBox="1"/>
          <p:nvPr/>
        </p:nvSpPr>
        <p:spPr>
          <a:xfrm>
            <a:off x="5045822" y="3173301"/>
            <a:ext cx="2822575" cy="337185"/>
          </a:xfrm>
          <a:prstGeom prst="rect">
            <a:avLst/>
          </a:prstGeom>
          <a:noFill/>
        </p:spPr>
        <p:txBody>
          <a:bodyPr wrap="square" rtlCol="0" anchor="t">
            <a:spAutoFit/>
          </a:bodyPr>
          <a:lstStyle/>
          <a:p>
            <a:r>
              <a:rPr lang="en-US" sz="1600" b="1" dirty="0">
                <a:solidFill>
                  <a:srgbClr val="3C3C3C"/>
                </a:solidFill>
                <a:latin typeface="Calibri" panose="020F0502020204030204" pitchFamily="34" charset="0"/>
                <a:ea typeface="Calibri" panose="020F0502020204030204" pitchFamily="34" charset="-122"/>
                <a:cs typeface="Calibri" panose="020F0502020204030204" pitchFamily="34" charset="-120"/>
                <a:sym typeface="+mn-ea"/>
              </a:rPr>
              <a:t>Case in practice:</a:t>
            </a:r>
            <a:endParaRPr lang="en-US" altLang="en-US" sz="1600" b="1" dirty="0">
              <a:solidFill>
                <a:srgbClr val="3C3C3C"/>
              </a:solidFill>
              <a:latin typeface="Calibri" panose="020F0502020204030204" pitchFamily="34" charset="0"/>
              <a:ea typeface="Calibri" panose="020F0502020204030204" pitchFamily="34" charset="-122"/>
              <a:cs typeface="Calibri" panose="020F0502020204030204" pitchFamily="34" charset="-120"/>
              <a:sym typeface="+mn-ea"/>
            </a:endParaRPr>
          </a:p>
        </p:txBody>
      </p:sp>
      <p:sp>
        <p:nvSpPr>
          <p:cNvPr id="28" name="装饰  2"/>
          <p:cNvSpPr>
            <a:spLocks noGrp="1"/>
          </p:cNvSpPr>
          <p:nvPr>
            <p:custDataLst>
              <p:tags r:id="rId4"/>
            </p:custDataLst>
          </p:nvPr>
        </p:nvSpPr>
        <p:spPr>
          <a:xfrm flipH="1">
            <a:off x="4872131" y="3334385"/>
            <a:ext cx="76200" cy="1294130"/>
          </a:xfrm>
          <a:custGeom>
            <a:avLst/>
            <a:gdLst>
              <a:gd name="connisteX0" fmla="*/ 0 w 50800"/>
              <a:gd name="connsiteY0" fmla="*/ 25400 h 1727200"/>
              <a:gd name="connisteX1" fmla="*/ 25400 w 50800"/>
              <a:gd name="connsiteY1" fmla="*/ 0 h 1727200"/>
              <a:gd name="connisteX2" fmla="*/ 25400 w 50800"/>
              <a:gd name="connsiteY2" fmla="*/ 0 h 1727200"/>
              <a:gd name="connisteX3" fmla="*/ 50800 w 50800"/>
              <a:gd name="connsiteY3" fmla="*/ 25400 h 1727200"/>
              <a:gd name="connisteX4" fmla="*/ 50800 w 50800"/>
              <a:gd name="connsiteY4" fmla="*/ 1701800 h 1727200"/>
              <a:gd name="connisteX5" fmla="*/ 25400 w 50800"/>
              <a:gd name="connsiteY5" fmla="*/ 1727200 h 1727200"/>
              <a:gd name="connisteX6" fmla="*/ 25400 w 50800"/>
              <a:gd name="connsiteY6" fmla="*/ 1727200 h 1727200"/>
              <a:gd name="connisteX7" fmla="*/ 0 w 50800"/>
              <a:gd name="connsiteY7" fmla="*/ 1701800 h 1727200"/>
              <a:gd name="connisteX8" fmla="*/ 0 w 50800"/>
              <a:gd name="connsiteY8" fmla="*/ 25400 h 1727200"/>
            </a:gdLst>
            <a:ahLst/>
            <a:cxnLst>
              <a:cxn ang="0">
                <a:pos x="connisteX0" y="connsiteY0"/>
              </a:cxn>
              <a:cxn ang="0">
                <a:pos x="connisteX1" y="connsiteY1"/>
              </a:cxn>
              <a:cxn ang="0">
                <a:pos x="connisteX2" y="connsiteY2"/>
              </a:cxn>
              <a:cxn ang="0">
                <a:pos x="connisteX3" y="connsiteY3"/>
              </a:cxn>
              <a:cxn ang="0">
                <a:pos x="connisteX4" y="connsiteY4"/>
              </a:cxn>
              <a:cxn ang="0">
                <a:pos x="connisteX5" y="connsiteY5"/>
              </a:cxn>
              <a:cxn ang="0">
                <a:pos x="connisteX6" y="connsiteY6"/>
              </a:cxn>
              <a:cxn ang="0">
                <a:pos x="connisteX7" y="connsiteY7"/>
              </a:cxn>
              <a:cxn ang="0">
                <a:pos x="connisteX8" y="connsiteY8"/>
              </a:cxn>
            </a:cxnLst>
            <a:rect l="0" t="0" r="0" b="0"/>
            <a:pathLst>
              <a:path w="50800" h="1727200">
                <a:moveTo>
                  <a:pt x="0" y="25400"/>
                </a:moveTo>
                <a:cubicBezTo>
                  <a:pt x="0" y="11372"/>
                  <a:pt x="11372" y="0"/>
                  <a:pt x="25400" y="0"/>
                </a:cubicBezTo>
                <a:lnTo>
                  <a:pt x="25400" y="0"/>
                </a:lnTo>
                <a:cubicBezTo>
                  <a:pt x="39428" y="0"/>
                  <a:pt x="50800" y="11372"/>
                  <a:pt x="50800" y="25400"/>
                </a:cubicBezTo>
                <a:lnTo>
                  <a:pt x="50800" y="1701800"/>
                </a:lnTo>
                <a:cubicBezTo>
                  <a:pt x="50800" y="1715828"/>
                  <a:pt x="39428" y="1727200"/>
                  <a:pt x="25400" y="1727200"/>
                </a:cubicBezTo>
                <a:lnTo>
                  <a:pt x="25400" y="1727200"/>
                </a:lnTo>
                <a:cubicBezTo>
                  <a:pt x="11372" y="1727200"/>
                  <a:pt x="0" y="1715828"/>
                  <a:pt x="0" y="1701800"/>
                </a:cubicBezTo>
                <a:lnTo>
                  <a:pt x="0" y="25400"/>
                </a:lnTo>
                <a:close/>
              </a:path>
            </a:pathLst>
          </a:custGeom>
          <a:solidFill>
            <a:srgbClr val="C9B99A"/>
          </a:solidFill>
        </p:spPr>
        <p:style>
          <a:lnRef idx="0">
            <a:srgbClr val="FFFFFF"/>
          </a:lnRef>
          <a:fillRef idx="1">
            <a:schemeClr val="accent1"/>
          </a:fillRef>
          <a:effectRef idx="0">
            <a:srgbClr val="FFFFFF"/>
          </a:effectRef>
          <a:fontRef idx="minor">
            <a:schemeClr val="lt1"/>
          </a:fontRef>
        </p:style>
        <p:txBody>
          <a:bodyPr vert="horz" lIns="90000" tIns="46800" rIns="90000" bIns="46800" rtlCol="0">
            <a:noAutofit/>
          </a:bodyPr>
          <a:lstStyle>
            <a:lvl1pPr marL="228600" indent="-228600" algn="l" defTabSz="914400" rtl="0" eaLnBrk="1" fontAlgn="auto" latinLnBrk="0" hangingPunct="1">
              <a:lnSpc>
                <a:spcPct val="130000"/>
              </a:lnSpc>
              <a:spcBef>
                <a:spcPts val="0"/>
              </a:spcBef>
              <a:spcAft>
                <a:spcPts val="1000"/>
              </a:spcAft>
              <a:buFont typeface="Arial" panose="020B0604020202090204" pitchFamily="34" charset="0"/>
              <a:buNone/>
              <a:defRPr sz="1800" u="none" strike="noStrike" kern="1200" cap="none" spc="150" normalizeH="0" baseline="0">
                <a:solidFill>
                  <a:schemeClr val="tx1">
                    <a:lumMod val="65000"/>
                    <a:lumOff val="35000"/>
                  </a:schemeClr>
                </a:solidFill>
                <a:uFillTx/>
                <a:latin typeface="+mn-lt"/>
                <a:ea typeface="+mn-ea"/>
                <a:cs typeface="+mn-cs"/>
              </a:defRPr>
            </a:lvl1pPr>
            <a:lvl2pPr marL="685800" indent="-228600" algn="l" defTabSz="914400" rtl="0" eaLnBrk="1" fontAlgn="auto" latinLnBrk="0" hangingPunct="1">
              <a:lnSpc>
                <a:spcPct val="120000"/>
              </a:lnSpc>
              <a:spcBef>
                <a:spcPts val="0"/>
              </a:spcBef>
              <a:spcAft>
                <a:spcPts val="600"/>
              </a:spcAft>
              <a:buFont typeface="Arial" panose="020B0604020202090204" pitchFamily="34" charset="0"/>
              <a:buNone/>
              <a:tabLst>
                <a:tab pos="1609725" algn="l"/>
                <a:tab pos="1609725" algn="l"/>
                <a:tab pos="1609725" algn="l"/>
                <a:tab pos="1609725" algn="l"/>
              </a:tabLst>
              <a:defRPr sz="1600" u="none" strike="noStrike" kern="1200" cap="none" spc="150" normalizeH="0" baseline="0">
                <a:solidFill>
                  <a:schemeClr val="tx1">
                    <a:lumMod val="65000"/>
                    <a:lumOff val="35000"/>
                  </a:schemeClr>
                </a:solidFill>
                <a:uFillTx/>
                <a:latin typeface="+mn-lt"/>
                <a:ea typeface="+mn-ea"/>
                <a:cs typeface="+mn-cs"/>
              </a:defRPr>
            </a:lvl2pPr>
            <a:lvl3pPr marL="1143000" indent="-228600" algn="l" defTabSz="914400" rtl="0" eaLnBrk="1" fontAlgn="auto" latinLnBrk="0" hangingPunct="1">
              <a:lnSpc>
                <a:spcPct val="120000"/>
              </a:lnSpc>
              <a:spcBef>
                <a:spcPts val="0"/>
              </a:spcBef>
              <a:spcAft>
                <a:spcPts val="600"/>
              </a:spcAft>
              <a:buFont typeface="Arial" panose="020B0604020202090204" pitchFamily="34" charset="0"/>
              <a:buNone/>
              <a:defRPr sz="1600" u="none" strike="noStrike" kern="1200" cap="none" spc="150" normalizeH="0" baseline="0">
                <a:solidFill>
                  <a:schemeClr val="tx1">
                    <a:lumMod val="65000"/>
                    <a:lumOff val="35000"/>
                  </a:schemeClr>
                </a:solidFill>
                <a:uFillTx/>
                <a:latin typeface="+mn-lt"/>
                <a:ea typeface="+mn-ea"/>
                <a:cs typeface="+mn-cs"/>
              </a:defRPr>
            </a:lvl3pPr>
            <a:lvl4pPr marL="1600200" indent="-228600" algn="l" defTabSz="914400" rtl="0" eaLnBrk="1" fontAlgn="auto" latinLnBrk="0" hangingPunct="1">
              <a:lnSpc>
                <a:spcPct val="120000"/>
              </a:lnSpc>
              <a:spcBef>
                <a:spcPts val="0"/>
              </a:spcBef>
              <a:spcAft>
                <a:spcPts val="300"/>
              </a:spcAft>
              <a:buFont typeface="Wingdings" panose="05000000000000000000" charset="0"/>
              <a:buNone/>
              <a:defRPr sz="1400" u="none" strike="noStrike" kern="1200" cap="none" spc="150" normalizeH="0" baseline="0">
                <a:solidFill>
                  <a:schemeClr val="tx1">
                    <a:lumMod val="65000"/>
                    <a:lumOff val="35000"/>
                  </a:schemeClr>
                </a:solidFill>
                <a:uFillTx/>
                <a:latin typeface="+mn-lt"/>
                <a:ea typeface="+mn-ea"/>
                <a:cs typeface="+mn-cs"/>
              </a:defRPr>
            </a:lvl4pPr>
            <a:lvl5pPr marL="2057400" indent="-228600" algn="l" defTabSz="914400" rtl="0" eaLnBrk="1" fontAlgn="auto" latinLnBrk="0" hangingPunct="1">
              <a:lnSpc>
                <a:spcPct val="120000"/>
              </a:lnSpc>
              <a:spcBef>
                <a:spcPts val="0"/>
              </a:spcBef>
              <a:spcAft>
                <a:spcPts val="300"/>
              </a:spcAft>
              <a:buFont typeface="Arial" panose="020B0604020202090204" pitchFamily="34" charset="0"/>
              <a:buNone/>
              <a:defRPr sz="1400" u="none" strike="noStrike" kern="1200" cap="none" spc="150" normalizeH="0" baseline="0">
                <a:solidFill>
                  <a:schemeClr val="tx1">
                    <a:lumMod val="65000"/>
                    <a:lumOff val="35000"/>
                  </a:schemeClr>
                </a:solidFill>
                <a:uFillTx/>
                <a:latin typeface="+mn-lt"/>
                <a:ea typeface="+mn-ea"/>
                <a:cs typeface="+mn-cs"/>
              </a:defRPr>
            </a:lvl5pPr>
            <a:lvl6pPr marL="25146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9pPr>
          </a:lstStyle>
          <a:p>
            <a:r>
              <a:rPr lang="zh-CN" altLang="en-US">
                <a:latin typeface="Times New Roman" panose="02020603050405020304" charset="0"/>
                <a:ea typeface="MiSans Normal" panose="00000500000000000000" charset="-122"/>
                <a:cs typeface="Times New Roman" panose="02020603050405020304" charset="0"/>
              </a:rPr>
              <a:t> </a:t>
            </a:r>
            <a:endParaRPr lang="zh-CN" altLang="en-US">
              <a:latin typeface="Times New Roman" panose="02020603050405020304" charset="0"/>
              <a:ea typeface="MiSans Normal" panose="00000500000000000000" charset="-122"/>
              <a:cs typeface="Times New Roman" panose="0202060305040502030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2"/>
                                        </p:tgtEl>
                                        <p:attrNameLst>
                                          <p:attrName>style.visibility</p:attrName>
                                        </p:attrNameLst>
                                      </p:cBhvr>
                                      <p:to>
                                        <p:strVal val="visible"/>
                                      </p:to>
                                    </p:set>
                                    <p:animEffect transition="in" filter="fade">
                                      <p:cBhvr>
                                        <p:cTn id="7" dur="500"/>
                                        <p:tgtEl>
                                          <p:spTgt spid="3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500"/>
                                        <p:tgtEl>
                                          <p:spTgt spid="4"/>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500"/>
                                        <p:tgtEl>
                                          <p:spTgt spid="6"/>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7"/>
                                        </p:tgtEl>
                                        <p:attrNameLst>
                                          <p:attrName>style.visibility</p:attrName>
                                        </p:attrNameLst>
                                      </p:cBhvr>
                                      <p:to>
                                        <p:strVal val="visible"/>
                                      </p:to>
                                    </p:set>
                                    <p:animEffect transition="in" filter="fade">
                                      <p:cBhvr>
                                        <p:cTn id="16" dur="500"/>
                                        <p:tgtEl>
                                          <p:spTgt spid="7"/>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fade">
                                      <p:cBhvr>
                                        <p:cTn id="19" dur="500"/>
                                        <p:tgtEl>
                                          <p:spTgt spid="9"/>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fade">
                                      <p:cBhvr>
                                        <p:cTn id="22" dur="500"/>
                                        <p:tgtEl>
                                          <p:spTgt spid="10"/>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12"/>
                                        </p:tgtEl>
                                        <p:attrNameLst>
                                          <p:attrName>style.visibility</p:attrName>
                                        </p:attrNameLst>
                                      </p:cBhvr>
                                      <p:to>
                                        <p:strVal val="visible"/>
                                      </p:to>
                                    </p:set>
                                    <p:animEffect transition="in" filter="fade">
                                      <p:cBhvr>
                                        <p:cTn id="25" dur="500"/>
                                        <p:tgtEl>
                                          <p:spTgt spid="12"/>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13"/>
                                        </p:tgtEl>
                                        <p:attrNameLst>
                                          <p:attrName>style.visibility</p:attrName>
                                        </p:attrNameLst>
                                      </p:cBhvr>
                                      <p:to>
                                        <p:strVal val="visible"/>
                                      </p:to>
                                    </p:set>
                                    <p:animEffect transition="in" filter="fade">
                                      <p:cBhvr>
                                        <p:cTn id="28" dur="500"/>
                                        <p:tgtEl>
                                          <p:spTgt spid="13"/>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16"/>
                                        </p:tgtEl>
                                        <p:attrNameLst>
                                          <p:attrName>style.visibility</p:attrName>
                                        </p:attrNameLst>
                                      </p:cBhvr>
                                      <p:to>
                                        <p:strVal val="visible"/>
                                      </p:to>
                                    </p:set>
                                    <p:animEffect transition="in" filter="fade">
                                      <p:cBhvr>
                                        <p:cTn id="33" dur="500"/>
                                        <p:tgtEl>
                                          <p:spTgt spid="16"/>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18"/>
                                        </p:tgtEl>
                                        <p:attrNameLst>
                                          <p:attrName>style.visibility</p:attrName>
                                        </p:attrNameLst>
                                      </p:cBhvr>
                                      <p:to>
                                        <p:strVal val="visible"/>
                                      </p:to>
                                    </p:set>
                                    <p:animEffect transition="in" filter="fade">
                                      <p:cBhvr>
                                        <p:cTn id="36" dur="500"/>
                                        <p:tgtEl>
                                          <p:spTgt spid="18"/>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0"/>
                                        </p:tgtEl>
                                        <p:attrNameLst>
                                          <p:attrName>style.visibility</p:attrName>
                                        </p:attrNameLst>
                                      </p:cBhvr>
                                      <p:to>
                                        <p:strVal val="visible"/>
                                      </p:to>
                                    </p:set>
                                    <p:animEffect transition="in" filter="fade">
                                      <p:cBhvr>
                                        <p:cTn id="39" dur="500"/>
                                        <p:tgtEl>
                                          <p:spTgt spid="20"/>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22"/>
                                        </p:tgtEl>
                                        <p:attrNameLst>
                                          <p:attrName>style.visibility</p:attrName>
                                        </p:attrNameLst>
                                      </p:cBhvr>
                                      <p:to>
                                        <p:strVal val="visible"/>
                                      </p:to>
                                    </p:set>
                                    <p:animEffect transition="in" filter="fade">
                                      <p:cBhvr>
                                        <p:cTn id="42" dur="500"/>
                                        <p:tgtEl>
                                          <p:spTgt spid="22"/>
                                        </p:tgtEl>
                                      </p:cBhvr>
                                    </p:animEffect>
                                  </p:childTnLst>
                                </p:cTn>
                              </p:par>
                              <p:par>
                                <p:cTn id="43" presetID="10" presetClass="entr" presetSubtype="0" fill="hold" grpId="0" nodeType="withEffect">
                                  <p:stCondLst>
                                    <p:cond delay="0"/>
                                  </p:stCondLst>
                                  <p:childTnLst>
                                    <p:set>
                                      <p:cBhvr>
                                        <p:cTn id="44" dur="1" fill="hold">
                                          <p:stCondLst>
                                            <p:cond delay="0"/>
                                          </p:stCondLst>
                                        </p:cTn>
                                        <p:tgtEl>
                                          <p:spTgt spid="23"/>
                                        </p:tgtEl>
                                        <p:attrNameLst>
                                          <p:attrName>style.visibility</p:attrName>
                                        </p:attrNameLst>
                                      </p:cBhvr>
                                      <p:to>
                                        <p:strVal val="visible"/>
                                      </p:to>
                                    </p:set>
                                    <p:animEffect transition="in" filter="fade">
                                      <p:cBhvr>
                                        <p:cTn id="45" dur="500"/>
                                        <p:tgtEl>
                                          <p:spTgt spid="23"/>
                                        </p:tgtEl>
                                      </p:cBhvr>
                                    </p:animEffect>
                                  </p:childTnLst>
                                </p:cTn>
                              </p:par>
                              <p:par>
                                <p:cTn id="46" presetID="10" presetClass="entr" presetSubtype="0" fill="hold" grpId="0" nodeType="withEffect">
                                  <p:stCondLst>
                                    <p:cond delay="0"/>
                                  </p:stCondLst>
                                  <p:childTnLst>
                                    <p:set>
                                      <p:cBhvr>
                                        <p:cTn id="47" dur="1" fill="hold">
                                          <p:stCondLst>
                                            <p:cond delay="0"/>
                                          </p:stCondLst>
                                        </p:cTn>
                                        <p:tgtEl>
                                          <p:spTgt spid="24"/>
                                        </p:tgtEl>
                                        <p:attrNameLst>
                                          <p:attrName>style.visibility</p:attrName>
                                        </p:attrNameLst>
                                      </p:cBhvr>
                                      <p:to>
                                        <p:strVal val="visible"/>
                                      </p:to>
                                    </p:set>
                                    <p:animEffect transition="in" filter="fade">
                                      <p:cBhvr>
                                        <p:cTn id="48" dur="500"/>
                                        <p:tgtEl>
                                          <p:spTgt spid="24"/>
                                        </p:tgtEl>
                                      </p:cBhvr>
                                    </p:animEffect>
                                  </p:childTnLst>
                                </p:cTn>
                              </p:par>
                              <p:par>
                                <p:cTn id="49" presetID="10" presetClass="entr" presetSubtype="0" fill="hold" grpId="0" nodeType="withEffect">
                                  <p:stCondLst>
                                    <p:cond delay="0"/>
                                  </p:stCondLst>
                                  <p:childTnLst>
                                    <p:set>
                                      <p:cBhvr>
                                        <p:cTn id="50" dur="1" fill="hold">
                                          <p:stCondLst>
                                            <p:cond delay="0"/>
                                          </p:stCondLst>
                                        </p:cTn>
                                        <p:tgtEl>
                                          <p:spTgt spid="25"/>
                                        </p:tgtEl>
                                        <p:attrNameLst>
                                          <p:attrName>style.visibility</p:attrName>
                                        </p:attrNameLst>
                                      </p:cBhvr>
                                      <p:to>
                                        <p:strVal val="visible"/>
                                      </p:to>
                                    </p:set>
                                    <p:animEffect transition="in" filter="fade">
                                      <p:cBhvr>
                                        <p:cTn id="51" dur="500"/>
                                        <p:tgtEl>
                                          <p:spTgt spid="25"/>
                                        </p:tgtEl>
                                      </p:cBhvr>
                                    </p:animEffect>
                                  </p:childTnLst>
                                </p:cTn>
                              </p:par>
                              <p:par>
                                <p:cTn id="52" presetID="10" presetClass="entr" presetSubtype="0" fill="hold" grpId="0" nodeType="withEffect">
                                  <p:stCondLst>
                                    <p:cond delay="0"/>
                                  </p:stCondLst>
                                  <p:childTnLst>
                                    <p:set>
                                      <p:cBhvr>
                                        <p:cTn id="53" dur="1" fill="hold">
                                          <p:stCondLst>
                                            <p:cond delay="0"/>
                                          </p:stCondLst>
                                        </p:cTn>
                                        <p:tgtEl>
                                          <p:spTgt spid="29"/>
                                        </p:tgtEl>
                                        <p:attrNameLst>
                                          <p:attrName>style.visibility</p:attrName>
                                        </p:attrNameLst>
                                      </p:cBhvr>
                                      <p:to>
                                        <p:strVal val="visible"/>
                                      </p:to>
                                    </p:set>
                                    <p:animEffect transition="in" filter="fade">
                                      <p:cBhvr>
                                        <p:cTn id="54" dur="500"/>
                                        <p:tgtEl>
                                          <p:spTgt spid="29"/>
                                        </p:tgtEl>
                                      </p:cBhvr>
                                    </p:animEffect>
                                  </p:childTnLst>
                                </p:cTn>
                              </p:par>
                              <p:par>
                                <p:cTn id="55" presetID="10" presetClass="entr" presetSubtype="0" fill="hold" grpId="0" nodeType="withEffect">
                                  <p:stCondLst>
                                    <p:cond delay="0"/>
                                  </p:stCondLst>
                                  <p:childTnLst>
                                    <p:set>
                                      <p:cBhvr>
                                        <p:cTn id="56" dur="1" fill="hold">
                                          <p:stCondLst>
                                            <p:cond delay="0"/>
                                          </p:stCondLst>
                                        </p:cTn>
                                        <p:tgtEl>
                                          <p:spTgt spid="30"/>
                                        </p:tgtEl>
                                        <p:attrNameLst>
                                          <p:attrName>style.visibility</p:attrName>
                                        </p:attrNameLst>
                                      </p:cBhvr>
                                      <p:to>
                                        <p:strVal val="visible"/>
                                      </p:to>
                                    </p:set>
                                    <p:animEffect transition="in" filter="fade">
                                      <p:cBhvr>
                                        <p:cTn id="57" dur="500"/>
                                        <p:tgtEl>
                                          <p:spTgt spid="30"/>
                                        </p:tgtEl>
                                      </p:cBhvr>
                                    </p:animEffect>
                                  </p:childTnLst>
                                </p:cTn>
                              </p:par>
                              <p:par>
                                <p:cTn id="58" presetID="10" presetClass="entr" presetSubtype="0" fill="hold" grpId="0" nodeType="withEffect">
                                  <p:stCondLst>
                                    <p:cond delay="0"/>
                                  </p:stCondLst>
                                  <p:childTnLst>
                                    <p:set>
                                      <p:cBhvr>
                                        <p:cTn id="59" dur="1" fill="hold">
                                          <p:stCondLst>
                                            <p:cond delay="0"/>
                                          </p:stCondLst>
                                        </p:cTn>
                                        <p:tgtEl>
                                          <p:spTgt spid="31"/>
                                        </p:tgtEl>
                                        <p:attrNameLst>
                                          <p:attrName>style.visibility</p:attrName>
                                        </p:attrNameLst>
                                      </p:cBhvr>
                                      <p:to>
                                        <p:strVal val="visible"/>
                                      </p:to>
                                    </p:set>
                                    <p:animEffect transition="in" filter="fade">
                                      <p:cBhvr>
                                        <p:cTn id="60" dur="500"/>
                                        <p:tgtEl>
                                          <p:spTgt spid="31"/>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21"/>
                                        </p:tgtEl>
                                        <p:attrNameLst>
                                          <p:attrName>style.visibility</p:attrName>
                                        </p:attrNameLst>
                                      </p:cBhvr>
                                      <p:to>
                                        <p:strVal val="visible"/>
                                      </p:to>
                                    </p:set>
                                    <p:animEffect transition="in" filter="fade">
                                      <p:cBhvr>
                                        <p:cTn id="63" dur="500"/>
                                        <p:tgtEl>
                                          <p:spTgt spid="21"/>
                                        </p:tgtEl>
                                      </p:cBhvr>
                                    </p:animEffect>
                                  </p:childTnLst>
                                </p:cTn>
                              </p:par>
                              <p:par>
                                <p:cTn id="64" presetID="10" presetClass="entr" presetSubtype="0" fill="hold" grpId="0" nodeType="withEffect">
                                  <p:stCondLst>
                                    <p:cond delay="0"/>
                                  </p:stCondLst>
                                  <p:childTnLst>
                                    <p:set>
                                      <p:cBhvr>
                                        <p:cTn id="65" dur="1" fill="hold">
                                          <p:stCondLst>
                                            <p:cond delay="0"/>
                                          </p:stCondLst>
                                        </p:cTn>
                                        <p:tgtEl>
                                          <p:spTgt spid="27"/>
                                        </p:tgtEl>
                                        <p:attrNameLst>
                                          <p:attrName>style.visibility</p:attrName>
                                        </p:attrNameLst>
                                      </p:cBhvr>
                                      <p:to>
                                        <p:strVal val="visible"/>
                                      </p:to>
                                    </p:set>
                                    <p:animEffect transition="in" filter="fade">
                                      <p:cBhvr>
                                        <p:cTn id="66" dur="500"/>
                                        <p:tgtEl>
                                          <p:spTgt spid="27"/>
                                        </p:tgtEl>
                                      </p:cBhvr>
                                    </p:animEffect>
                                  </p:childTnLst>
                                </p:cTn>
                              </p:par>
                              <p:par>
                                <p:cTn id="67" presetID="10" presetClass="entr" presetSubtype="0" fill="hold" grpId="0" nodeType="withEffect">
                                  <p:stCondLst>
                                    <p:cond delay="0"/>
                                  </p:stCondLst>
                                  <p:childTnLst>
                                    <p:set>
                                      <p:cBhvr>
                                        <p:cTn id="68" dur="1" fill="hold">
                                          <p:stCondLst>
                                            <p:cond delay="0"/>
                                          </p:stCondLst>
                                        </p:cTn>
                                        <p:tgtEl>
                                          <p:spTgt spid="28"/>
                                        </p:tgtEl>
                                        <p:attrNameLst>
                                          <p:attrName>style.visibility</p:attrName>
                                        </p:attrNameLst>
                                      </p:cBhvr>
                                      <p:to>
                                        <p:strVal val="visible"/>
                                      </p:to>
                                    </p:set>
                                    <p:animEffect transition="in" filter="fade">
                                      <p:cBhvr>
                                        <p:cTn id="69" dur="500"/>
                                        <p:tgtEl>
                                          <p:spTgt spid="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animBg="1"/>
      <p:bldP spid="32" grpId="1" animBg="1"/>
      <p:bldP spid="4" grpId="0"/>
      <p:bldP spid="4" grpId="1"/>
      <p:bldP spid="6" grpId="0"/>
      <p:bldP spid="6" grpId="1"/>
      <p:bldP spid="7" grpId="0"/>
      <p:bldP spid="7" grpId="1"/>
      <p:bldP spid="9" grpId="0"/>
      <p:bldP spid="9" grpId="1"/>
      <p:bldP spid="10" grpId="0"/>
      <p:bldP spid="10" grpId="1"/>
      <p:bldP spid="12" grpId="0"/>
      <p:bldP spid="12" grpId="1"/>
      <p:bldP spid="13" grpId="0"/>
      <p:bldP spid="13" grpId="1"/>
      <p:bldP spid="16" grpId="0"/>
      <p:bldP spid="16" grpId="1"/>
      <p:bldP spid="18" grpId="0"/>
      <p:bldP spid="18" grpId="1"/>
      <p:bldP spid="20" grpId="0"/>
      <p:bldP spid="20" grpId="1"/>
      <p:bldP spid="22" grpId="0"/>
      <p:bldP spid="22" grpId="1"/>
      <p:bldP spid="23" grpId="0"/>
      <p:bldP spid="23" grpId="1"/>
      <p:bldP spid="24" grpId="0"/>
      <p:bldP spid="24" grpId="1"/>
      <p:bldP spid="25" grpId="0"/>
      <p:bldP spid="25" grpId="1"/>
      <p:bldP spid="29" grpId="0" animBg="1"/>
      <p:bldP spid="29" grpId="1" animBg="1"/>
      <p:bldP spid="30" grpId="0" animBg="1"/>
      <p:bldP spid="30" grpId="1" animBg="1"/>
      <p:bldP spid="31" grpId="0" animBg="1"/>
      <p:bldP spid="31" grpId="1" animBg="1"/>
      <p:bldP spid="21" grpId="0"/>
      <p:bldP spid="21" grpId="1"/>
      <p:bldP spid="27" grpId="0"/>
      <p:bldP spid="27" grpId="1"/>
      <p:bldP spid="28" grpId="0" animBg="1"/>
      <p:bldP spid="28" grpId="1" animBg="1"/>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9F8F6"/>
        </a:solidFill>
        <a:effectLst/>
      </p:bgPr>
    </p:bg>
    <p:spTree>
      <p:nvGrpSpPr>
        <p:cNvPr id="1" name=""/>
        <p:cNvGrpSpPr/>
        <p:nvPr/>
      </p:nvGrpSpPr>
      <p:grpSpPr>
        <a:xfrm>
          <a:off x="0" y="0"/>
          <a:ext cx="0" cy="0"/>
          <a:chOff x="0" y="0"/>
          <a:chExt cx="0" cy="0"/>
        </a:xfrm>
      </p:grpSpPr>
      <p:sp>
        <p:nvSpPr>
          <p:cNvPr id="4" name="Text 2"/>
          <p:cNvSpPr/>
          <p:nvPr/>
        </p:nvSpPr>
        <p:spPr>
          <a:xfrm>
            <a:off x="824865" y="295910"/>
            <a:ext cx="4805045" cy="398780"/>
          </a:xfrm>
          <a:prstGeom prst="rect">
            <a:avLst/>
          </a:prstGeom>
          <a:noFill/>
        </p:spPr>
        <p:txBody>
          <a:bodyPr wrap="square" lIns="0" tIns="0" rIns="0" bIns="0" rtlCol="0" anchor="t"/>
          <a:lstStyle/>
          <a:p>
            <a:pPr marL="0" indent="0" algn="l">
              <a:buNone/>
            </a:pPr>
            <a:r>
              <a:rPr lang="en-US" altLang="zh-CN" sz="2800" dirty="0">
                <a:uFillTx/>
                <a:latin typeface="Times New Roman" panose="02020603050405020304" charset="0"/>
                <a:ea typeface="MiSans Medium" panose="00000600000000000000" charset="-122"/>
                <a:cs typeface="Times New Roman" panose="02020603050405020304" charset="0"/>
              </a:rPr>
              <a:t>5.MY DEVELOPMENT PLAN</a:t>
            </a:r>
            <a:endParaRPr lang="en-US" altLang="zh-CN" sz="2800" dirty="0">
              <a:uFillTx/>
              <a:latin typeface="Times New Roman" panose="02020603050405020304" charset="0"/>
              <a:ea typeface="MiSans Medium" panose="00000600000000000000" charset="-122"/>
              <a:cs typeface="Times New Roman" panose="02020603050405020304" charset="0"/>
            </a:endParaRPr>
          </a:p>
        </p:txBody>
      </p:sp>
      <p:sp>
        <p:nvSpPr>
          <p:cNvPr id="6" name="Text 4"/>
          <p:cNvSpPr/>
          <p:nvPr>
            <p:custDataLst>
              <p:tags r:id="rId1"/>
            </p:custDataLst>
          </p:nvPr>
        </p:nvSpPr>
        <p:spPr>
          <a:xfrm>
            <a:off x="763270" y="1097280"/>
            <a:ext cx="685800" cy="822960"/>
          </a:xfrm>
          <a:prstGeom prst="rect">
            <a:avLst/>
          </a:prstGeom>
          <a:noFill/>
        </p:spPr>
        <p:txBody>
          <a:bodyPr wrap="square" lIns="0" tIns="0" rIns="0" bIns="0" rtlCol="0" anchor="ctr"/>
          <a:lstStyle/>
          <a:p>
            <a:pPr marL="0" indent="0" algn="l">
              <a:buNone/>
            </a:pPr>
            <a:r>
              <a:rPr lang="en-US" sz="2600" dirty="0">
                <a:solidFill>
                  <a:schemeClr val="tx1"/>
                </a:solidFill>
                <a:latin typeface="Georgia" panose="02040502050405090303" pitchFamily="34" charset="0"/>
                <a:ea typeface="Georgia" panose="02040502050405090303" pitchFamily="34" charset="-122"/>
                <a:cs typeface="Georgia" panose="02040502050405090303" pitchFamily="34" charset="0"/>
              </a:rPr>
              <a:t>70%</a:t>
            </a:r>
            <a:endParaRPr lang="en-US" sz="2600" dirty="0">
              <a:solidFill>
                <a:schemeClr val="tx1"/>
              </a:solidFill>
              <a:latin typeface="Georgia" panose="02040502050405090303" pitchFamily="34" charset="0"/>
              <a:ea typeface="Georgia" panose="02040502050405090303" pitchFamily="34" charset="-122"/>
              <a:cs typeface="Georgia" panose="02040502050405090303" pitchFamily="34" charset="0"/>
            </a:endParaRPr>
          </a:p>
        </p:txBody>
      </p:sp>
      <p:sp>
        <p:nvSpPr>
          <p:cNvPr id="7" name="Text 5"/>
          <p:cNvSpPr/>
          <p:nvPr>
            <p:custDataLst>
              <p:tags r:id="rId2"/>
            </p:custDataLst>
          </p:nvPr>
        </p:nvSpPr>
        <p:spPr>
          <a:xfrm>
            <a:off x="1540510" y="1096645"/>
            <a:ext cx="3256915" cy="1143000"/>
          </a:xfrm>
          <a:prstGeom prst="rect">
            <a:avLst/>
          </a:prstGeom>
          <a:noFill/>
        </p:spPr>
        <p:txBody>
          <a:bodyPr wrap="square" lIns="0" tIns="0" rIns="0" bIns="0" rtlCol="0" anchor="ctr"/>
          <a:lstStyle/>
          <a:p>
            <a:pPr marL="0" indent="0">
              <a:buNone/>
            </a:pPr>
            <a:r>
              <a:rPr lang="zh-CN" altLang="en-US" sz="1400">
                <a:uFillTx/>
                <a:latin typeface="Times New Roman" panose="02020603050405020304" charset="0"/>
                <a:ea typeface="MiSans Normal" panose="00000500000000000000" charset="-122"/>
                <a:cs typeface="Times New Roman" panose="02020603050405020304" charset="0"/>
                <a:sym typeface="+mn-ea"/>
              </a:rPr>
              <a:t> · </a:t>
            </a:r>
            <a:r>
              <a:rPr lang="zh-CN" altLang="en-US" sz="1400">
                <a:uFillTx/>
                <a:latin typeface="Times New Roman" panose="02020603050405020304" charset="0"/>
                <a:ea typeface="MiSans Normal" panose="00000500000000000000" charset="-122"/>
                <a:cs typeface="Times New Roman" panose="02020603050405020304" charset="0"/>
              </a:rPr>
              <a:t>Shadowing HR Director</a:t>
            </a:r>
            <a:endParaRPr lang="zh-CN" altLang="en-US" sz="1400">
              <a:uFillTx/>
              <a:latin typeface="Times New Roman" panose="02020603050405020304" charset="0"/>
              <a:ea typeface="MiSans Normal" panose="00000500000000000000" charset="-122"/>
              <a:cs typeface="Times New Roman" panose="02020603050405020304" charset="0"/>
            </a:endParaRPr>
          </a:p>
          <a:p>
            <a:pPr marL="0" indent="0">
              <a:buNone/>
            </a:pPr>
            <a:r>
              <a:rPr lang="zh-CN" altLang="en-US" sz="1400">
                <a:uFillTx/>
                <a:latin typeface="Times New Roman" panose="02020603050405020304" charset="0"/>
                <a:ea typeface="MiSans Normal" panose="00000500000000000000" charset="-122"/>
                <a:cs typeface="Times New Roman" panose="02020603050405020304" charset="0"/>
              </a:rPr>
              <a:t> · Day one leader of change projects at work</a:t>
            </a:r>
            <a:endParaRPr lang="zh-CN" altLang="en-US" sz="1400">
              <a:uFillTx/>
              <a:latin typeface="Times New Roman" panose="02020603050405020304" charset="0"/>
              <a:ea typeface="MiSans Normal" panose="00000500000000000000" charset="-122"/>
              <a:cs typeface="Times New Roman" panose="02020603050405020304" charset="0"/>
            </a:endParaRPr>
          </a:p>
          <a:p>
            <a:pPr marL="0" indent="0">
              <a:buNone/>
            </a:pPr>
            <a:r>
              <a:rPr lang="zh-CN" altLang="en-US" sz="1400">
                <a:uFillTx/>
                <a:latin typeface="Times New Roman" panose="02020603050405020304" charset="0"/>
                <a:ea typeface="MiSans Normal" panose="00000500000000000000" charset="-122"/>
                <a:cs typeface="Times New Roman" panose="02020603050405020304" charset="0"/>
              </a:rPr>
              <a:t> · Stretch assignments </a:t>
            </a:r>
            <a:endParaRPr lang="zh-CN" altLang="en-US" sz="1400">
              <a:uFillTx/>
              <a:latin typeface="Times New Roman" panose="02020603050405020304" charset="0"/>
              <a:ea typeface="MiSans Normal" panose="00000500000000000000" charset="-122"/>
              <a:cs typeface="Times New Roman" panose="02020603050405020304" charset="0"/>
            </a:endParaRPr>
          </a:p>
          <a:p>
            <a:pPr marL="0" indent="0">
              <a:buNone/>
            </a:pPr>
            <a:r>
              <a:rPr lang="zh-CN" altLang="en-US" sz="1400">
                <a:uFillTx/>
                <a:latin typeface="Times New Roman" panose="02020603050405020304" charset="0"/>
                <a:ea typeface="MiSans Normal" panose="00000500000000000000" charset="-122"/>
                <a:cs typeface="Times New Roman" panose="02020603050405020304" charset="0"/>
              </a:rPr>
              <a:t> · Meeting with senior staff meetings</a:t>
            </a:r>
            <a:endParaRPr lang="zh-CN" altLang="en-US" sz="1400">
              <a:uFillTx/>
              <a:latin typeface="Times New Roman" panose="02020603050405020304" charset="0"/>
              <a:ea typeface="MiSans Normal" panose="00000500000000000000" charset="-122"/>
              <a:cs typeface="Times New Roman" panose="02020603050405020304" charset="0"/>
            </a:endParaRPr>
          </a:p>
          <a:p>
            <a:pPr marL="0" indent="0">
              <a:buNone/>
            </a:pPr>
            <a:r>
              <a:rPr lang="zh-CN" altLang="en-US" sz="1400">
                <a:uFillTx/>
                <a:latin typeface="Times New Roman" panose="02020603050405020304" charset="0"/>
                <a:ea typeface="MiSans Normal" panose="00000500000000000000" charset="-122"/>
                <a:cs typeface="Times New Roman" panose="02020603050405020304" charset="0"/>
              </a:rPr>
              <a:t>   ( CCL ,2025) </a:t>
            </a:r>
            <a:endParaRPr lang="zh-CN" altLang="en-US" sz="1400">
              <a:uFillTx/>
              <a:latin typeface="Times New Roman" panose="02020603050405020304" charset="0"/>
              <a:ea typeface="MiSans Normal" panose="00000500000000000000" charset="-122"/>
              <a:cs typeface="Times New Roman" panose="02020603050405020304" charset="0"/>
            </a:endParaRPr>
          </a:p>
        </p:txBody>
      </p:sp>
      <p:sp>
        <p:nvSpPr>
          <p:cNvPr id="9" name="Text 7"/>
          <p:cNvSpPr/>
          <p:nvPr>
            <p:custDataLst>
              <p:tags r:id="rId3"/>
            </p:custDataLst>
          </p:nvPr>
        </p:nvSpPr>
        <p:spPr>
          <a:xfrm>
            <a:off x="763270" y="2446020"/>
            <a:ext cx="685800" cy="822960"/>
          </a:xfrm>
          <a:prstGeom prst="rect">
            <a:avLst/>
          </a:prstGeom>
          <a:noFill/>
        </p:spPr>
        <p:txBody>
          <a:bodyPr wrap="square" lIns="0" tIns="0" rIns="0" bIns="0" rtlCol="0" anchor="ctr"/>
          <a:lstStyle/>
          <a:p>
            <a:pPr marL="0" indent="0" algn="l">
              <a:buNone/>
            </a:pPr>
            <a:r>
              <a:rPr lang="en-US" sz="2600" dirty="0">
                <a:latin typeface="Georgia" panose="02040502050405090303" pitchFamily="34" charset="0"/>
                <a:ea typeface="Georgia" panose="02040502050405090303" pitchFamily="34" charset="-122"/>
                <a:cs typeface="Georgia" panose="02040502050405090303" pitchFamily="34" charset="0"/>
              </a:rPr>
              <a:t>20%</a:t>
            </a:r>
            <a:endParaRPr lang="en-US" sz="2600" dirty="0"/>
          </a:p>
        </p:txBody>
      </p:sp>
      <p:sp>
        <p:nvSpPr>
          <p:cNvPr id="10" name="Text 8"/>
          <p:cNvSpPr/>
          <p:nvPr>
            <p:custDataLst>
              <p:tags r:id="rId4"/>
            </p:custDataLst>
          </p:nvPr>
        </p:nvSpPr>
        <p:spPr>
          <a:xfrm>
            <a:off x="1540510" y="2680335"/>
            <a:ext cx="3373755" cy="822325"/>
          </a:xfrm>
          <a:prstGeom prst="rect">
            <a:avLst/>
          </a:prstGeom>
          <a:noFill/>
        </p:spPr>
        <p:txBody>
          <a:bodyPr wrap="square" lIns="0" tIns="0" rIns="0" bIns="0" rtlCol="0" anchor="ctr"/>
          <a:lstStyle/>
          <a:p>
            <a:pPr marL="0" algn="l">
              <a:buClrTx/>
              <a:buSzTx/>
              <a:buNone/>
            </a:pPr>
            <a:r>
              <a:rPr lang="en-US" sz="1400" dirty="0">
                <a:solidFill>
                  <a:srgbClr val="3C3C3C"/>
                </a:solidFill>
                <a:latin typeface="Calibri" panose="020F0502020204030204" pitchFamily="34" charset="0"/>
                <a:ea typeface="Calibri" panose="020F0502020204030204" pitchFamily="34" charset="-122"/>
                <a:cs typeface="Calibri" panose="020F0502020204030204" pitchFamily="34" charset="-120"/>
                <a:sym typeface="+mn-ea"/>
              </a:rPr>
              <a:t> </a:t>
            </a:r>
            <a:r>
              <a:rPr lang="zh-CN" altLang="en-US" sz="1400">
                <a:uFillTx/>
                <a:latin typeface="Times New Roman" panose="02020603050405020304" charset="0"/>
                <a:ea typeface="MiSans Normal" panose="00000500000000000000" charset="-122"/>
                <a:cs typeface="Times New Roman" panose="02020603050405020304" charset="0"/>
                <a:sym typeface="+mn-ea"/>
              </a:rPr>
              <a:t>· </a:t>
            </a:r>
            <a:r>
              <a:rPr lang="zh-CN" altLang="en-US" sz="1400">
                <a:uFillTx/>
                <a:latin typeface="Times New Roman" panose="02020603050405020304" charset="0"/>
                <a:ea typeface="MiSans Normal" panose="00000500000000000000" charset="-122"/>
                <a:cs typeface="Times New Roman" panose="02020603050405020304" charset="0"/>
              </a:rPr>
              <a:t>Executive coaching</a:t>
            </a:r>
            <a:endParaRPr lang="zh-CN" altLang="en-US" sz="1400">
              <a:uFillTx/>
              <a:latin typeface="Times New Roman" panose="02020603050405020304" charset="0"/>
              <a:ea typeface="MiSans Normal" panose="00000500000000000000" charset="-122"/>
              <a:cs typeface="Times New Roman" panose="02020603050405020304" charset="0"/>
            </a:endParaRPr>
          </a:p>
          <a:p>
            <a:pPr marL="0" algn="l">
              <a:buClrTx/>
              <a:buSzTx/>
              <a:buNone/>
            </a:pPr>
            <a:r>
              <a:rPr lang="zh-CN" altLang="en-US" sz="1400">
                <a:uFillTx/>
                <a:latin typeface="Times New Roman" panose="02020603050405020304" charset="0"/>
                <a:ea typeface="MiSans Normal" panose="00000500000000000000" charset="-122"/>
                <a:cs typeface="Times New Roman" panose="02020603050405020304" charset="0"/>
              </a:rPr>
              <a:t> · Senior HR leader mentor</a:t>
            </a:r>
            <a:endParaRPr lang="zh-CN" altLang="en-US" sz="1400">
              <a:uFillTx/>
              <a:latin typeface="Times New Roman" panose="02020603050405020304" charset="0"/>
              <a:ea typeface="MiSans Normal" panose="00000500000000000000" charset="-122"/>
              <a:cs typeface="Times New Roman" panose="02020603050405020304" charset="0"/>
            </a:endParaRPr>
          </a:p>
          <a:p>
            <a:pPr marL="0" algn="l">
              <a:buClrTx/>
              <a:buSzTx/>
              <a:buNone/>
            </a:pPr>
            <a:r>
              <a:rPr lang="zh-CN" altLang="en-US" sz="1400">
                <a:uFillTx/>
                <a:latin typeface="Times New Roman" panose="02020603050405020304" charset="0"/>
                <a:ea typeface="MiSans Normal" panose="00000500000000000000" charset="-122"/>
                <a:cs typeface="Times New Roman" panose="02020603050405020304" charset="0"/>
              </a:rPr>
              <a:t> · 360° feedback every 6 months.</a:t>
            </a:r>
            <a:endParaRPr lang="zh-CN" altLang="en-US" sz="1400">
              <a:uFillTx/>
              <a:latin typeface="Times New Roman" panose="02020603050405020304" charset="0"/>
              <a:ea typeface="MiSans Normal" panose="00000500000000000000" charset="-122"/>
              <a:cs typeface="Times New Roman" panose="02020603050405020304" charset="0"/>
            </a:endParaRPr>
          </a:p>
          <a:p>
            <a:pPr marL="0" algn="l">
              <a:buClrTx/>
              <a:buSzTx/>
              <a:buNone/>
            </a:pPr>
            <a:r>
              <a:rPr lang="zh-CN" altLang="en-US" sz="1400">
                <a:uFillTx/>
                <a:latin typeface="Times New Roman" panose="02020603050405020304" charset="0"/>
                <a:ea typeface="MiSans Normal" panose="00000500000000000000" charset="-122"/>
                <a:cs typeface="Times New Roman" panose="02020603050405020304" charset="0"/>
              </a:rPr>
              <a:t>    ( Gamba Quilliam ,2025)</a:t>
            </a:r>
            <a:endParaRPr lang="zh-CN" altLang="en-US" sz="1400">
              <a:uFillTx/>
              <a:latin typeface="Times New Roman" panose="02020603050405020304" charset="0"/>
              <a:ea typeface="MiSans Normal" panose="00000500000000000000" charset="-122"/>
              <a:cs typeface="Times New Roman" panose="02020603050405020304" charset="0"/>
            </a:endParaRPr>
          </a:p>
        </p:txBody>
      </p:sp>
      <p:sp>
        <p:nvSpPr>
          <p:cNvPr id="12" name="Text 10"/>
          <p:cNvSpPr/>
          <p:nvPr>
            <p:custDataLst>
              <p:tags r:id="rId5"/>
            </p:custDataLst>
          </p:nvPr>
        </p:nvSpPr>
        <p:spPr>
          <a:xfrm>
            <a:off x="763270" y="3794760"/>
            <a:ext cx="685800" cy="822960"/>
          </a:xfrm>
          <a:prstGeom prst="rect">
            <a:avLst/>
          </a:prstGeom>
          <a:noFill/>
        </p:spPr>
        <p:txBody>
          <a:bodyPr wrap="square" lIns="0" tIns="0" rIns="0" bIns="0" rtlCol="0" anchor="ctr"/>
          <a:lstStyle/>
          <a:p>
            <a:pPr marL="0" indent="0" algn="l">
              <a:buNone/>
            </a:pPr>
            <a:r>
              <a:rPr lang="en-US" sz="2600" dirty="0">
                <a:latin typeface="Georgia" panose="02040502050405090303" pitchFamily="34" charset="0"/>
                <a:ea typeface="Georgia" panose="02040502050405090303" pitchFamily="34" charset="-122"/>
                <a:cs typeface="Georgia" panose="02040502050405090303" pitchFamily="34" charset="0"/>
              </a:rPr>
              <a:t>10%</a:t>
            </a:r>
            <a:endParaRPr lang="en-US" sz="2600" dirty="0"/>
          </a:p>
        </p:txBody>
      </p:sp>
      <p:sp>
        <p:nvSpPr>
          <p:cNvPr id="13" name="Text 11"/>
          <p:cNvSpPr/>
          <p:nvPr>
            <p:custDataLst>
              <p:tags r:id="rId6"/>
            </p:custDataLst>
          </p:nvPr>
        </p:nvSpPr>
        <p:spPr>
          <a:xfrm>
            <a:off x="1540510" y="3850640"/>
            <a:ext cx="3406140" cy="1014095"/>
          </a:xfrm>
          <a:prstGeom prst="rect">
            <a:avLst/>
          </a:prstGeom>
          <a:noFill/>
        </p:spPr>
        <p:txBody>
          <a:bodyPr wrap="square" lIns="0" tIns="0" rIns="0" bIns="0" rtlCol="0" anchor="ctr"/>
          <a:lstStyle/>
          <a:p>
            <a:pPr marL="0" algn="l">
              <a:buClrTx/>
              <a:buSzTx/>
              <a:buNone/>
            </a:pPr>
            <a:r>
              <a:rPr lang="zh-CN" altLang="en-US" sz="1400">
                <a:uFillTx/>
                <a:latin typeface="Times New Roman" panose="02020603050405020304" charset="0"/>
                <a:ea typeface="MiSans Normal" panose="00000500000000000000" charset="-122"/>
                <a:cs typeface="Times New Roman" panose="02020603050405020304" charset="0"/>
                <a:sym typeface="+mn-ea"/>
              </a:rPr>
              <a:t> · </a:t>
            </a:r>
            <a:r>
              <a:rPr lang="zh-CN" altLang="en-US" sz="1400">
                <a:uFillTx/>
                <a:latin typeface="Times New Roman" panose="02020603050405020304" charset="0"/>
                <a:ea typeface="MiSans Normal" panose="00000500000000000000" charset="-122"/>
                <a:cs typeface="Times New Roman" panose="02020603050405020304" charset="0"/>
              </a:rPr>
              <a:t>CIPD Level 7 Strategic People Management        SMART goal: to achieve in 18 months.</a:t>
            </a:r>
            <a:endParaRPr lang="zh-CN" altLang="en-US" sz="1400">
              <a:uFillTx/>
              <a:latin typeface="Times New Roman" panose="02020603050405020304" charset="0"/>
              <a:ea typeface="MiSans Normal" panose="00000500000000000000" charset="-122"/>
              <a:cs typeface="Times New Roman" panose="02020603050405020304" charset="0"/>
            </a:endParaRPr>
          </a:p>
          <a:p>
            <a:pPr marL="0" algn="l">
              <a:buClrTx/>
              <a:buSzTx/>
              <a:buNone/>
            </a:pPr>
            <a:r>
              <a:rPr lang="zh-CN" altLang="en-US" sz="1400">
                <a:uFillTx/>
                <a:latin typeface="Times New Roman" panose="02020603050405020304" charset="0"/>
                <a:ea typeface="MiSans Normal" panose="00000500000000000000" charset="-122"/>
                <a:cs typeface="Times New Roman" panose="02020603050405020304" charset="0"/>
              </a:rPr>
              <a:t>    ( CIPD ,2025) </a:t>
            </a:r>
            <a:endParaRPr lang="zh-CN" altLang="en-US" sz="1400">
              <a:uFillTx/>
              <a:latin typeface="Times New Roman" panose="02020603050405020304" charset="0"/>
              <a:ea typeface="MiSans Normal" panose="00000500000000000000" charset="-122"/>
              <a:cs typeface="Times New Roman" panose="02020603050405020304" charset="0"/>
            </a:endParaRPr>
          </a:p>
        </p:txBody>
      </p:sp>
      <p:pic>
        <p:nvPicPr>
          <p:cNvPr id="14" name="Picture 13"/>
          <p:cNvPicPr>
            <a:picLocks noChangeAspect="1"/>
          </p:cNvPicPr>
          <p:nvPr/>
        </p:nvPicPr>
        <p:blipFill rotWithShape="1">
          <a:blip r:embed="rId7"/>
          <a:srcRect l="16176" r="16975"/>
          <a:stretch>
            <a:fillRect/>
          </a:stretch>
        </p:blipFill>
        <p:spPr>
          <a:xfrm>
            <a:off x="5423535" y="923925"/>
            <a:ext cx="3545205" cy="3467100"/>
          </a:xfrm>
          <a:prstGeom prst="rect">
            <a:avLst/>
          </a:prstGeom>
        </p:spPr>
      </p:pic>
      <p:sp>
        <p:nvSpPr>
          <p:cNvPr id="16" name="文本框 15"/>
          <p:cNvSpPr txBox="1"/>
          <p:nvPr/>
        </p:nvSpPr>
        <p:spPr>
          <a:xfrm>
            <a:off x="1540510" y="823595"/>
            <a:ext cx="1572895" cy="409575"/>
          </a:xfrm>
          <a:prstGeom prst="rect">
            <a:avLst/>
          </a:prstGeom>
          <a:noFill/>
        </p:spPr>
        <p:txBody>
          <a:bodyPr wrap="square" rtlCol="0" anchor="t">
            <a:noAutofit/>
          </a:bodyPr>
          <a:lstStyle/>
          <a:p>
            <a:pPr marL="0" indent="0">
              <a:buNone/>
            </a:pPr>
            <a:r>
              <a:rPr lang="zh-CN" altLang="en-US" sz="1600" b="1">
                <a:uFillTx/>
                <a:latin typeface="Times New Roman" panose="02020603050405020304" charset="0"/>
                <a:ea typeface="MiSans Normal" panose="00000500000000000000" charset="-122"/>
                <a:cs typeface="Times New Roman" panose="02020603050405020304" charset="0"/>
                <a:sym typeface="+mn-ea"/>
              </a:rPr>
              <a:t>On the Job</a:t>
            </a:r>
            <a:endParaRPr lang="zh-CN" altLang="en-US" sz="1600" b="1">
              <a:uFillTx/>
              <a:latin typeface="Times New Roman" panose="02020603050405020304" charset="0"/>
              <a:ea typeface="MiSans Normal" panose="00000500000000000000" charset="-122"/>
              <a:cs typeface="Times New Roman" panose="02020603050405020304" charset="0"/>
              <a:sym typeface="+mn-ea"/>
            </a:endParaRPr>
          </a:p>
        </p:txBody>
      </p:sp>
      <p:sp>
        <p:nvSpPr>
          <p:cNvPr id="17" name="文本框 16"/>
          <p:cNvSpPr txBox="1"/>
          <p:nvPr/>
        </p:nvSpPr>
        <p:spPr>
          <a:xfrm>
            <a:off x="1540510" y="2307590"/>
            <a:ext cx="3230245" cy="348615"/>
          </a:xfrm>
          <a:prstGeom prst="rect">
            <a:avLst/>
          </a:prstGeom>
          <a:noFill/>
        </p:spPr>
        <p:txBody>
          <a:bodyPr wrap="square" rtlCol="0" anchor="t">
            <a:noAutofit/>
          </a:bodyPr>
          <a:lstStyle/>
          <a:p>
            <a:pPr marL="0" indent="0">
              <a:buNone/>
            </a:pPr>
            <a:r>
              <a:rPr lang="zh-CN" altLang="en-US" sz="1600" b="1">
                <a:uFillTx/>
                <a:latin typeface="Times New Roman" panose="02020603050405020304" charset="0"/>
                <a:ea typeface="MiSans Normal" panose="00000500000000000000" charset="-122"/>
                <a:cs typeface="Times New Roman" panose="02020603050405020304" charset="0"/>
                <a:sym typeface="+mn-ea"/>
              </a:rPr>
              <a:t>Developmental Relationships</a:t>
            </a:r>
            <a:endParaRPr lang="en-US" altLang="en-US" sz="1600" b="1" dirty="0">
              <a:solidFill>
                <a:srgbClr val="3C3C3C"/>
              </a:solidFill>
              <a:latin typeface="Calibri" panose="020F0502020204030204" pitchFamily="34" charset="0"/>
              <a:ea typeface="Calibri" panose="020F0502020204030204" pitchFamily="34" charset="-122"/>
              <a:cs typeface="Calibri" panose="020F0502020204030204" pitchFamily="34" charset="-120"/>
              <a:sym typeface="+mn-ea"/>
            </a:endParaRPr>
          </a:p>
        </p:txBody>
      </p:sp>
      <p:sp>
        <p:nvSpPr>
          <p:cNvPr id="18" name="文本框 17"/>
          <p:cNvSpPr txBox="1"/>
          <p:nvPr/>
        </p:nvSpPr>
        <p:spPr>
          <a:xfrm>
            <a:off x="1540510" y="3672840"/>
            <a:ext cx="2094865" cy="255905"/>
          </a:xfrm>
          <a:prstGeom prst="rect">
            <a:avLst/>
          </a:prstGeom>
          <a:noFill/>
        </p:spPr>
        <p:txBody>
          <a:bodyPr wrap="square" rtlCol="0" anchor="t">
            <a:noAutofit/>
          </a:bodyPr>
          <a:lstStyle/>
          <a:p>
            <a:pPr marL="0" indent="0">
              <a:buNone/>
            </a:pPr>
            <a:r>
              <a:rPr lang="zh-CN" altLang="en-US" sz="1600" b="1">
                <a:uFillTx/>
                <a:latin typeface="Times New Roman" panose="02020603050405020304" charset="0"/>
                <a:ea typeface="MiSans Normal" panose="00000500000000000000" charset="-122"/>
                <a:cs typeface="Times New Roman" panose="02020603050405020304" charset="0"/>
                <a:sym typeface="+mn-ea"/>
              </a:rPr>
              <a:t>Formal Learning</a:t>
            </a:r>
            <a:endParaRPr lang="en-US" altLang="en-US" sz="1600" b="1" dirty="0">
              <a:solidFill>
                <a:srgbClr val="3C3C3C"/>
              </a:solidFill>
              <a:latin typeface="Calibri" panose="020F0502020204030204" pitchFamily="34" charset="0"/>
              <a:ea typeface="Calibri" panose="020F0502020204030204" pitchFamily="34" charset="-122"/>
              <a:cs typeface="Calibri" panose="020F0502020204030204" pitchFamily="34" charset="-120"/>
              <a:sym typeface="+mn-ea"/>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linds(horizontal)">
                                      <p:cBhvr>
                                        <p:cTn id="7" dur="500"/>
                                        <p:tgtEl>
                                          <p:spTgt spid="6"/>
                                        </p:tgtEl>
                                      </p:cBhvr>
                                    </p:animEffect>
                                  </p:childTnLst>
                                </p:cTn>
                              </p:par>
                              <p:par>
                                <p:cTn id="8" presetID="3" presetClass="entr" presetSubtype="10" fill="hold" grpId="0"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blinds(horizontal)">
                                      <p:cBhvr>
                                        <p:cTn id="10" dur="500"/>
                                        <p:tgtEl>
                                          <p:spTgt spid="7"/>
                                        </p:tgtEl>
                                      </p:cBhvr>
                                    </p:animEffect>
                                  </p:childTnLst>
                                </p:cTn>
                              </p:par>
                              <p:par>
                                <p:cTn id="11" presetID="3" presetClass="entr" presetSubtype="10" fill="hold" grpId="0" nodeType="withEffect">
                                  <p:stCondLst>
                                    <p:cond delay="0"/>
                                  </p:stCondLst>
                                  <p:childTnLst>
                                    <p:set>
                                      <p:cBhvr>
                                        <p:cTn id="12" dur="1" fill="hold">
                                          <p:stCondLst>
                                            <p:cond delay="0"/>
                                          </p:stCondLst>
                                        </p:cTn>
                                        <p:tgtEl>
                                          <p:spTgt spid="9"/>
                                        </p:tgtEl>
                                        <p:attrNameLst>
                                          <p:attrName>style.visibility</p:attrName>
                                        </p:attrNameLst>
                                      </p:cBhvr>
                                      <p:to>
                                        <p:strVal val="visible"/>
                                      </p:to>
                                    </p:set>
                                    <p:animEffect transition="in" filter="blinds(horizontal)">
                                      <p:cBhvr>
                                        <p:cTn id="13" dur="500"/>
                                        <p:tgtEl>
                                          <p:spTgt spid="9"/>
                                        </p:tgtEl>
                                      </p:cBhvr>
                                    </p:animEffect>
                                  </p:childTnLst>
                                </p:cTn>
                              </p:par>
                              <p:par>
                                <p:cTn id="14" presetID="3" presetClass="entr" presetSubtype="10" fill="hold" grpId="0" nodeType="withEffect">
                                  <p:stCondLst>
                                    <p:cond delay="0"/>
                                  </p:stCondLst>
                                  <p:childTnLst>
                                    <p:set>
                                      <p:cBhvr>
                                        <p:cTn id="15" dur="1" fill="hold">
                                          <p:stCondLst>
                                            <p:cond delay="0"/>
                                          </p:stCondLst>
                                        </p:cTn>
                                        <p:tgtEl>
                                          <p:spTgt spid="10"/>
                                        </p:tgtEl>
                                        <p:attrNameLst>
                                          <p:attrName>style.visibility</p:attrName>
                                        </p:attrNameLst>
                                      </p:cBhvr>
                                      <p:to>
                                        <p:strVal val="visible"/>
                                      </p:to>
                                    </p:set>
                                    <p:animEffect transition="in" filter="blinds(horizontal)">
                                      <p:cBhvr>
                                        <p:cTn id="16" dur="500"/>
                                        <p:tgtEl>
                                          <p:spTgt spid="10"/>
                                        </p:tgtEl>
                                      </p:cBhvr>
                                    </p:animEffect>
                                  </p:childTnLst>
                                </p:cTn>
                              </p:par>
                              <p:par>
                                <p:cTn id="17" presetID="3" presetClass="entr" presetSubtype="10" fill="hold" grpId="0" nodeType="withEffect">
                                  <p:stCondLst>
                                    <p:cond delay="0"/>
                                  </p:stCondLst>
                                  <p:childTnLst>
                                    <p:set>
                                      <p:cBhvr>
                                        <p:cTn id="18" dur="1" fill="hold">
                                          <p:stCondLst>
                                            <p:cond delay="0"/>
                                          </p:stCondLst>
                                        </p:cTn>
                                        <p:tgtEl>
                                          <p:spTgt spid="12"/>
                                        </p:tgtEl>
                                        <p:attrNameLst>
                                          <p:attrName>style.visibility</p:attrName>
                                        </p:attrNameLst>
                                      </p:cBhvr>
                                      <p:to>
                                        <p:strVal val="visible"/>
                                      </p:to>
                                    </p:set>
                                    <p:animEffect transition="in" filter="blinds(horizontal)">
                                      <p:cBhvr>
                                        <p:cTn id="19" dur="500"/>
                                        <p:tgtEl>
                                          <p:spTgt spid="12"/>
                                        </p:tgtEl>
                                      </p:cBhvr>
                                    </p:animEffect>
                                  </p:childTnLst>
                                </p:cTn>
                              </p:par>
                              <p:par>
                                <p:cTn id="20" presetID="3" presetClass="entr" presetSubtype="10" fill="hold" grpId="0" nodeType="withEffect">
                                  <p:stCondLst>
                                    <p:cond delay="0"/>
                                  </p:stCondLst>
                                  <p:childTnLst>
                                    <p:set>
                                      <p:cBhvr>
                                        <p:cTn id="21" dur="1" fill="hold">
                                          <p:stCondLst>
                                            <p:cond delay="0"/>
                                          </p:stCondLst>
                                        </p:cTn>
                                        <p:tgtEl>
                                          <p:spTgt spid="13"/>
                                        </p:tgtEl>
                                        <p:attrNameLst>
                                          <p:attrName>style.visibility</p:attrName>
                                        </p:attrNameLst>
                                      </p:cBhvr>
                                      <p:to>
                                        <p:strVal val="visible"/>
                                      </p:to>
                                    </p:set>
                                    <p:animEffect transition="in" filter="blinds(horizontal)">
                                      <p:cBhvr>
                                        <p:cTn id="22" dur="500"/>
                                        <p:tgtEl>
                                          <p:spTgt spid="13"/>
                                        </p:tgtEl>
                                      </p:cBhvr>
                                    </p:animEffect>
                                  </p:childTnLst>
                                </p:cTn>
                              </p:par>
                              <p:par>
                                <p:cTn id="23" presetID="3" presetClass="entr" presetSubtype="10" fill="hold" grpId="0" nodeType="withEffect">
                                  <p:stCondLst>
                                    <p:cond delay="0"/>
                                  </p:stCondLst>
                                  <p:childTnLst>
                                    <p:set>
                                      <p:cBhvr>
                                        <p:cTn id="24" dur="1" fill="hold">
                                          <p:stCondLst>
                                            <p:cond delay="0"/>
                                          </p:stCondLst>
                                        </p:cTn>
                                        <p:tgtEl>
                                          <p:spTgt spid="16"/>
                                        </p:tgtEl>
                                        <p:attrNameLst>
                                          <p:attrName>style.visibility</p:attrName>
                                        </p:attrNameLst>
                                      </p:cBhvr>
                                      <p:to>
                                        <p:strVal val="visible"/>
                                      </p:to>
                                    </p:set>
                                    <p:animEffect transition="in" filter="blinds(horizontal)">
                                      <p:cBhvr>
                                        <p:cTn id="25" dur="500"/>
                                        <p:tgtEl>
                                          <p:spTgt spid="16"/>
                                        </p:tgtEl>
                                      </p:cBhvr>
                                    </p:animEffect>
                                  </p:childTnLst>
                                </p:cTn>
                              </p:par>
                              <p:par>
                                <p:cTn id="26" presetID="3" presetClass="entr" presetSubtype="10" fill="hold" grpId="0" nodeType="withEffect">
                                  <p:stCondLst>
                                    <p:cond delay="0"/>
                                  </p:stCondLst>
                                  <p:childTnLst>
                                    <p:set>
                                      <p:cBhvr>
                                        <p:cTn id="27" dur="1" fill="hold">
                                          <p:stCondLst>
                                            <p:cond delay="0"/>
                                          </p:stCondLst>
                                        </p:cTn>
                                        <p:tgtEl>
                                          <p:spTgt spid="17"/>
                                        </p:tgtEl>
                                        <p:attrNameLst>
                                          <p:attrName>style.visibility</p:attrName>
                                        </p:attrNameLst>
                                      </p:cBhvr>
                                      <p:to>
                                        <p:strVal val="visible"/>
                                      </p:to>
                                    </p:set>
                                    <p:animEffect transition="in" filter="blinds(horizontal)">
                                      <p:cBhvr>
                                        <p:cTn id="28" dur="500"/>
                                        <p:tgtEl>
                                          <p:spTgt spid="17"/>
                                        </p:tgtEl>
                                      </p:cBhvr>
                                    </p:animEffect>
                                  </p:childTnLst>
                                </p:cTn>
                              </p:par>
                              <p:par>
                                <p:cTn id="29" presetID="3" presetClass="entr" presetSubtype="10" fill="hold" grpId="0" nodeType="withEffect">
                                  <p:stCondLst>
                                    <p:cond delay="0"/>
                                  </p:stCondLst>
                                  <p:childTnLst>
                                    <p:set>
                                      <p:cBhvr>
                                        <p:cTn id="30" dur="1" fill="hold">
                                          <p:stCondLst>
                                            <p:cond delay="0"/>
                                          </p:stCondLst>
                                        </p:cTn>
                                        <p:tgtEl>
                                          <p:spTgt spid="18"/>
                                        </p:tgtEl>
                                        <p:attrNameLst>
                                          <p:attrName>style.visibility</p:attrName>
                                        </p:attrNameLst>
                                      </p:cBhvr>
                                      <p:to>
                                        <p:strVal val="visible"/>
                                      </p:to>
                                    </p:set>
                                    <p:animEffect transition="in" filter="blinds(horizontal)">
                                      <p:cBhvr>
                                        <p:cTn id="31"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6" grpId="1"/>
      <p:bldP spid="7" grpId="0"/>
      <p:bldP spid="7" grpId="1"/>
      <p:bldP spid="9" grpId="0"/>
      <p:bldP spid="9" grpId="1"/>
      <p:bldP spid="10" grpId="0"/>
      <p:bldP spid="10" grpId="1"/>
      <p:bldP spid="12" grpId="0"/>
      <p:bldP spid="12" grpId="1"/>
      <p:bldP spid="13" grpId="0"/>
      <p:bldP spid="13" grpId="1"/>
      <p:bldP spid="16" grpId="0"/>
      <p:bldP spid="16" grpId="1"/>
      <p:bldP spid="17" grpId="0"/>
      <p:bldP spid="17" grpId="1"/>
      <p:bldP spid="18" grpId="0"/>
      <p:bldP spid="18" grpId="1"/>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9F8F6"/>
        </a:solidFill>
        <a:effectLst/>
      </p:bgPr>
    </p:bg>
    <p:spTree>
      <p:nvGrpSpPr>
        <p:cNvPr id="1" name=""/>
        <p:cNvGrpSpPr/>
        <p:nvPr/>
      </p:nvGrpSpPr>
      <p:grpSpPr>
        <a:xfrm>
          <a:off x="0" y="0"/>
          <a:ext cx="0" cy="0"/>
          <a:chOff x="0" y="0"/>
          <a:chExt cx="0" cy="0"/>
        </a:xfrm>
      </p:grpSpPr>
      <p:sp>
        <p:nvSpPr>
          <p:cNvPr id="3" name="Shape 1"/>
          <p:cNvSpPr/>
          <p:nvPr/>
        </p:nvSpPr>
        <p:spPr>
          <a:xfrm>
            <a:off x="457200" y="457200"/>
            <a:ext cx="64008" cy="4206240"/>
          </a:xfrm>
          <a:prstGeom prst="rect">
            <a:avLst/>
          </a:prstGeom>
          <a:solidFill>
            <a:srgbClr val="C9B99A"/>
          </a:solidFill>
          <a:ln w="12700">
            <a:solidFill>
              <a:srgbClr val="C9B99A"/>
            </a:solidFill>
            <a:prstDash val="solid"/>
          </a:ln>
        </p:spPr>
      </p:sp>
      <p:sp>
        <p:nvSpPr>
          <p:cNvPr id="4" name="Text 2"/>
          <p:cNvSpPr/>
          <p:nvPr/>
        </p:nvSpPr>
        <p:spPr>
          <a:xfrm>
            <a:off x="762001" y="212725"/>
            <a:ext cx="6674468" cy="374426"/>
          </a:xfrm>
          <a:prstGeom prst="rect">
            <a:avLst/>
          </a:prstGeom>
          <a:noFill/>
        </p:spPr>
        <p:txBody>
          <a:bodyPr wrap="square" lIns="0" tIns="0" rIns="0" bIns="0" rtlCol="0" anchor="t"/>
          <a:lstStyle/>
          <a:p>
            <a:pPr marL="0" algn="l">
              <a:lnSpc>
                <a:spcPct val="111000"/>
              </a:lnSpc>
              <a:buClrTx/>
              <a:buSzTx/>
              <a:buFontTx/>
              <a:buNone/>
            </a:pPr>
            <a:r>
              <a:rPr lang="en-US" altLang="zh-CN" sz="2600" dirty="0">
                <a:uFillTx/>
                <a:latin typeface="Times New Roman" panose="02020603050405020304" charset="0"/>
                <a:ea typeface="MiSans Medium" panose="00000600000000000000" charset="-122"/>
                <a:cs typeface="Times New Roman" panose="02020603050405020304" charset="0"/>
              </a:rPr>
              <a:t>ORGANISATIONAL ROLE SUPPORT</a:t>
            </a:r>
            <a:endParaRPr lang="en-US" altLang="zh-CN" sz="2600" dirty="0">
              <a:uFillTx/>
              <a:latin typeface="Times New Roman" panose="02020603050405020304" charset="0"/>
              <a:ea typeface="MiSans Medium" panose="00000600000000000000" charset="-122"/>
              <a:cs typeface="Times New Roman" panose="02020603050405020304" charset="0"/>
            </a:endParaRPr>
          </a:p>
        </p:txBody>
      </p:sp>
      <p:sp>
        <p:nvSpPr>
          <p:cNvPr id="6" name="Text 4"/>
          <p:cNvSpPr/>
          <p:nvPr/>
        </p:nvSpPr>
        <p:spPr>
          <a:xfrm>
            <a:off x="3881718" y="678815"/>
            <a:ext cx="5002306" cy="3977640"/>
          </a:xfrm>
          <a:prstGeom prst="rect">
            <a:avLst/>
          </a:prstGeom>
          <a:noFill/>
        </p:spPr>
        <p:txBody>
          <a:bodyPr wrap="square" lIns="0" tIns="0" rIns="0" bIns="0" rtlCol="0" anchor="t"/>
          <a:lstStyle/>
          <a:p>
            <a:r>
              <a:rPr lang="en-US" altLang="zh-CN" sz="1600" b="1" dirty="0">
                <a:latin typeface="Times New Roman" panose="02020603050405020304" charset="0"/>
                <a:ea typeface="MiSans Normal" panose="00000500000000000000" charset="-122"/>
                <a:cs typeface="Times New Roman" panose="02020603050405020304" charset="0"/>
              </a:rPr>
              <a:t>Organized Onboarding: </a:t>
            </a:r>
            <a:r>
              <a:rPr lang="en-US" altLang="zh-CN" sz="1600" dirty="0">
                <a:latin typeface="Times New Roman" panose="02020603050405020304" charset="0"/>
                <a:ea typeface="MiSans Normal" panose="00000500000000000000" charset="-122"/>
                <a:cs typeface="Times New Roman" panose="02020603050405020304" charset="0"/>
              </a:rPr>
              <a:t>Integrity of Haven cares strategy, operations, and HR systems within 30 days.</a:t>
            </a:r>
            <a:endParaRPr lang="en-US" altLang="zh-CN" sz="1600" dirty="0">
              <a:latin typeface="Times New Roman" panose="02020603050405020304" charset="0"/>
              <a:ea typeface="MiSans Normal" panose="00000500000000000000" charset="-122"/>
              <a:cs typeface="Times New Roman" panose="02020603050405020304" charset="0"/>
            </a:endParaRPr>
          </a:p>
          <a:p>
            <a:endParaRPr lang="en-US" altLang="zh-CN" sz="1600" dirty="0">
              <a:latin typeface="Times New Roman" panose="02020603050405020304" charset="0"/>
              <a:ea typeface="MiSans Normal" panose="00000500000000000000" charset="-122"/>
              <a:cs typeface="Times New Roman" panose="02020603050405020304" charset="0"/>
            </a:endParaRPr>
          </a:p>
          <a:p>
            <a:r>
              <a:rPr lang="en-US" altLang="zh-CN" sz="1600" b="1" dirty="0">
                <a:latin typeface="Times New Roman" panose="02020603050405020304" charset="0"/>
                <a:ea typeface="MiSans Normal" panose="00000500000000000000" charset="-122"/>
                <a:cs typeface="Times New Roman" panose="02020603050405020304" charset="0"/>
              </a:rPr>
              <a:t>Mentor Assignment: </a:t>
            </a:r>
            <a:r>
              <a:rPr lang="en-US" altLang="zh-CN" sz="1600" dirty="0">
                <a:latin typeface="Times New Roman" panose="02020603050405020304" charset="0"/>
                <a:ea typeface="MiSans Normal" panose="00000500000000000000" charset="-122"/>
                <a:cs typeface="Times New Roman" panose="02020603050405020304" charset="0"/>
              </a:rPr>
              <a:t>Mentorship through an older HR leader who will help to gain a quicker grasp of the company culture and strategic priorities.</a:t>
            </a:r>
            <a:endParaRPr lang="en-US" altLang="zh-CN" sz="1600" dirty="0">
              <a:latin typeface="Times New Roman" panose="02020603050405020304" charset="0"/>
              <a:ea typeface="MiSans Normal" panose="00000500000000000000" charset="-122"/>
              <a:cs typeface="Times New Roman" panose="02020603050405020304" charset="0"/>
            </a:endParaRPr>
          </a:p>
          <a:p>
            <a:endParaRPr lang="en-US" altLang="zh-CN" sz="1600" dirty="0">
              <a:latin typeface="Times New Roman" panose="02020603050405020304" charset="0"/>
              <a:ea typeface="MiSans Normal" panose="00000500000000000000" charset="-122"/>
              <a:cs typeface="Times New Roman" panose="02020603050405020304" charset="0"/>
            </a:endParaRPr>
          </a:p>
          <a:p>
            <a:r>
              <a:rPr lang="en-US" altLang="zh-CN" sz="1600" b="1" dirty="0">
                <a:latin typeface="Times New Roman" panose="02020603050405020304" charset="0"/>
                <a:ea typeface="MiSans Normal" panose="00000500000000000000" charset="-122"/>
                <a:cs typeface="Times New Roman" panose="02020603050405020304" charset="0"/>
              </a:rPr>
              <a:t>CIPD Level 7 Support: </a:t>
            </a:r>
            <a:r>
              <a:rPr lang="en-US" altLang="zh-CN" sz="1600" dirty="0">
                <a:latin typeface="Times New Roman" panose="02020603050405020304" charset="0"/>
                <a:ea typeface="MiSans Normal" panose="00000500000000000000" charset="-122"/>
                <a:cs typeface="Times New Roman" panose="02020603050405020304" charset="0"/>
              </a:rPr>
              <a:t>The organization authorizes course funds and guarded time of study; determination to finish within 18 months.</a:t>
            </a:r>
            <a:endParaRPr lang="en-US" altLang="zh-CN" sz="1600" dirty="0">
              <a:latin typeface="Times New Roman" panose="02020603050405020304" charset="0"/>
              <a:ea typeface="MiSans Normal" panose="00000500000000000000" charset="-122"/>
              <a:cs typeface="Times New Roman" panose="02020603050405020304" charset="0"/>
            </a:endParaRPr>
          </a:p>
          <a:p>
            <a:endParaRPr lang="en-US" altLang="zh-CN" sz="1600" b="1" dirty="0">
              <a:latin typeface="Times New Roman" panose="02020603050405020304" charset="0"/>
              <a:ea typeface="MiSans Normal" panose="00000500000000000000" charset="-122"/>
              <a:cs typeface="Times New Roman" panose="02020603050405020304" charset="0"/>
            </a:endParaRPr>
          </a:p>
          <a:p>
            <a:r>
              <a:rPr lang="en-US" altLang="zh-CN" sz="1600" b="1" dirty="0">
                <a:latin typeface="Times New Roman" panose="02020603050405020304" charset="0"/>
                <a:ea typeface="MiSans Normal" panose="00000500000000000000" charset="-122"/>
                <a:cs typeface="Times New Roman" panose="02020603050405020304" charset="0"/>
              </a:rPr>
              <a:t>Quarterly Management Feedback: </a:t>
            </a:r>
            <a:r>
              <a:rPr lang="en-US" altLang="zh-CN" sz="1600" dirty="0">
                <a:latin typeface="Times New Roman" panose="02020603050405020304" charset="0"/>
                <a:ea typeface="MiSans Normal" panose="00000500000000000000" charset="-122"/>
                <a:cs typeface="Times New Roman" panose="02020603050405020304" charset="0"/>
              </a:rPr>
              <a:t>Frequent structured feedback meetings with the HR Director to follow up on progress and change the management approach on the spot.</a:t>
            </a:r>
            <a:endParaRPr lang="en-US" altLang="zh-CN" sz="1600" dirty="0">
              <a:latin typeface="Times New Roman" panose="02020603050405020304" charset="0"/>
              <a:ea typeface="MiSans Normal" panose="00000500000000000000" charset="-122"/>
              <a:cs typeface="Times New Roman" panose="02020603050405020304" charset="0"/>
            </a:endParaRPr>
          </a:p>
          <a:p>
            <a:endParaRPr lang="en-US" altLang="zh-CN" sz="1600" dirty="0">
              <a:latin typeface="Times New Roman" panose="02020603050405020304" charset="0"/>
              <a:ea typeface="MiSans Normal" panose="00000500000000000000" charset="-122"/>
              <a:cs typeface="Times New Roman" panose="02020603050405020304" charset="0"/>
            </a:endParaRPr>
          </a:p>
          <a:p>
            <a:r>
              <a:rPr lang="en-US" altLang="zh-CN" sz="1600" b="1" dirty="0">
                <a:latin typeface="Times New Roman" panose="02020603050405020304" charset="0"/>
                <a:ea typeface="MiSans Normal" panose="00000500000000000000" charset="-122"/>
                <a:cs typeface="Times New Roman" panose="02020603050405020304" charset="0"/>
              </a:rPr>
              <a:t>Admission to Senior Meetings: </a:t>
            </a:r>
            <a:r>
              <a:rPr lang="en-US" altLang="zh-CN" sz="1600" dirty="0">
                <a:latin typeface="Times New Roman" panose="02020603050405020304" charset="0"/>
                <a:ea typeface="MiSans Normal" panose="00000500000000000000" charset="-122"/>
                <a:cs typeface="Times New Roman" panose="02020603050405020304" charset="0"/>
              </a:rPr>
              <a:t>Instant admission in the leadership forums to gain strategic credibility in the first day.</a:t>
            </a:r>
            <a:endParaRPr lang="zh-CN" altLang="en-US" sz="1600" b="1" dirty="0">
              <a:uFillTx/>
              <a:latin typeface="Times New Roman" panose="02020603050405020304" charset="0"/>
              <a:ea typeface="MiSans Normal" panose="00000500000000000000" charset="-122"/>
              <a:cs typeface="Times New Roman" panose="02020603050405020304" charset="0"/>
            </a:endParaRPr>
          </a:p>
        </p:txBody>
      </p:sp>
      <p:pic>
        <p:nvPicPr>
          <p:cNvPr id="5" name="Picture 4"/>
          <p:cNvPicPr>
            <a:picLocks noChangeAspect="1"/>
          </p:cNvPicPr>
          <p:nvPr/>
        </p:nvPicPr>
        <p:blipFill rotWithShape="1">
          <a:blip r:embed="rId1"/>
          <a:srcRect l="49768"/>
          <a:stretch>
            <a:fillRect/>
          </a:stretch>
        </p:blipFill>
        <p:spPr>
          <a:xfrm>
            <a:off x="575737" y="1242060"/>
            <a:ext cx="3091343" cy="342138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linds(horizontal)">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6" grpId="1"/>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9F8F6"/>
        </a:solidFill>
        <a:effectLst/>
      </p:bgPr>
    </p:bg>
    <p:spTree>
      <p:nvGrpSpPr>
        <p:cNvPr id="1" name=""/>
        <p:cNvGrpSpPr/>
        <p:nvPr/>
      </p:nvGrpSpPr>
      <p:grpSpPr>
        <a:xfrm>
          <a:off x="0" y="0"/>
          <a:ext cx="0" cy="0"/>
          <a:chOff x="0" y="0"/>
          <a:chExt cx="0" cy="0"/>
        </a:xfrm>
      </p:grpSpPr>
      <p:sp>
        <p:nvSpPr>
          <p:cNvPr id="2" name="Text 0"/>
          <p:cNvSpPr/>
          <p:nvPr/>
        </p:nvSpPr>
        <p:spPr>
          <a:xfrm>
            <a:off x="548640" y="274320"/>
            <a:ext cx="8229600" cy="457200"/>
          </a:xfrm>
          <a:prstGeom prst="rect">
            <a:avLst/>
          </a:prstGeom>
          <a:noFill/>
        </p:spPr>
        <p:txBody>
          <a:bodyPr wrap="square" lIns="0" tIns="0" rIns="0" bIns="0" rtlCol="0" anchor="t"/>
          <a:lstStyle/>
          <a:p>
            <a:pPr marL="0" indent="0" algn="l">
              <a:buNone/>
            </a:pPr>
            <a:r>
              <a:rPr lang="en-US" sz="2000" kern="0" spc="500" dirty="0">
                <a:solidFill>
                  <a:srgbClr val="3C3C3C"/>
                </a:solidFill>
                <a:latin typeface="Georgia" panose="02040502050405090303" pitchFamily="34" charset="0"/>
                <a:ea typeface="Georgia" panose="02040502050405090303" pitchFamily="34" charset="-122"/>
                <a:cs typeface="Georgia" panose="02040502050405090303" pitchFamily="34" charset="-120"/>
              </a:rPr>
              <a:t>REFERENCES</a:t>
            </a:r>
            <a:endParaRPr lang="en-US" sz="2000" dirty="0"/>
          </a:p>
        </p:txBody>
      </p:sp>
      <p:sp>
        <p:nvSpPr>
          <p:cNvPr id="3" name="Shape 1"/>
          <p:cNvSpPr/>
          <p:nvPr/>
        </p:nvSpPr>
        <p:spPr>
          <a:xfrm>
            <a:off x="548640" y="822960"/>
            <a:ext cx="8046720" cy="0"/>
          </a:xfrm>
          <a:prstGeom prst="line">
            <a:avLst/>
          </a:prstGeom>
          <a:noFill/>
          <a:ln w="12700">
            <a:solidFill>
              <a:srgbClr val="C9B99A"/>
            </a:solidFill>
            <a:prstDash val="solid"/>
          </a:ln>
        </p:spPr>
      </p:sp>
      <p:sp>
        <p:nvSpPr>
          <p:cNvPr id="4" name="Text 2"/>
          <p:cNvSpPr/>
          <p:nvPr/>
        </p:nvSpPr>
        <p:spPr>
          <a:xfrm>
            <a:off x="548640" y="960120"/>
            <a:ext cx="3729355" cy="782955"/>
          </a:xfrm>
          <a:prstGeom prst="rect">
            <a:avLst/>
          </a:prstGeom>
          <a:noFill/>
        </p:spPr>
        <p:txBody>
          <a:bodyPr wrap="square" lIns="0" tIns="0" rIns="0" bIns="0" rtlCol="0" anchor="t"/>
          <a:lstStyle/>
          <a:p>
            <a:pPr marL="0" indent="0">
              <a:buNone/>
            </a:pPr>
            <a:r>
              <a:rPr lang="en-US" sz="1200" dirty="0">
                <a:solidFill>
                  <a:srgbClr val="5C5C5C"/>
                </a:solidFill>
                <a:latin typeface="Times New Roman" panose="02020603050405020304" charset="0"/>
                <a:ea typeface="Calibri" panose="020F0502020204030204" pitchFamily="34" charset="-122"/>
                <a:cs typeface="Times New Roman" panose="02020603050405020304" charset="0"/>
              </a:rPr>
              <a:t>Blanchard, K. (2019) A Situational Approach to Effective Leadership. Available at: https://resources.blanchard.com/blanchard-leaderchat/a-situational-approach-to-effective-leadership</a:t>
            </a:r>
            <a:endParaRPr lang="en-US" sz="1200" dirty="0">
              <a:solidFill>
                <a:srgbClr val="5C5C5C"/>
              </a:solidFill>
              <a:latin typeface="Times New Roman" panose="02020603050405020304" charset="0"/>
              <a:ea typeface="Calibri" panose="020F0502020204030204" pitchFamily="34" charset="-122"/>
              <a:cs typeface="Times New Roman" panose="02020603050405020304" charset="0"/>
            </a:endParaRPr>
          </a:p>
          <a:p>
            <a:pPr marL="0" indent="0">
              <a:buNone/>
            </a:pPr>
            <a:r>
              <a:rPr lang="en-US" sz="1200" dirty="0">
                <a:solidFill>
                  <a:srgbClr val="5C5C5C"/>
                </a:solidFill>
                <a:latin typeface="Times New Roman" panose="02020603050405020304" charset="0"/>
                <a:ea typeface="Calibri" panose="020F0502020204030204" pitchFamily="34" charset="-122"/>
                <a:cs typeface="Times New Roman" panose="02020603050405020304" charset="0"/>
              </a:rPr>
              <a:t> (Accessed: 3 April 2026).</a:t>
            </a:r>
            <a:endParaRPr lang="en-US" sz="1200" dirty="0">
              <a:latin typeface="Times New Roman" panose="02020603050405020304" charset="0"/>
              <a:cs typeface="Times New Roman" panose="02020603050405020304" charset="0"/>
            </a:endParaRPr>
          </a:p>
        </p:txBody>
      </p:sp>
      <p:sp>
        <p:nvSpPr>
          <p:cNvPr id="5" name="Text 3"/>
          <p:cNvSpPr/>
          <p:nvPr/>
        </p:nvSpPr>
        <p:spPr>
          <a:xfrm>
            <a:off x="548640" y="1851533"/>
            <a:ext cx="4023360" cy="530352"/>
          </a:xfrm>
          <a:prstGeom prst="rect">
            <a:avLst/>
          </a:prstGeom>
          <a:noFill/>
        </p:spPr>
        <p:txBody>
          <a:bodyPr wrap="square" lIns="0" tIns="0" rIns="0" bIns="0" rtlCol="0" anchor="t"/>
          <a:lstStyle/>
          <a:p>
            <a:pPr marL="0" indent="0">
              <a:buNone/>
            </a:pPr>
            <a:r>
              <a:rPr lang="en-US" sz="1200" dirty="0">
                <a:solidFill>
                  <a:srgbClr val="5C5C5C"/>
                </a:solidFill>
                <a:latin typeface="Times New Roman" panose="02020603050405020304" charset="0"/>
                <a:ea typeface="Calibri" panose="020F0502020204030204" pitchFamily="34" charset="-122"/>
                <a:cs typeface="Times New Roman" panose="02020603050405020304" charset="0"/>
              </a:rPr>
              <a:t>CCL (2025) The 70-20-10 Rule for Leadership Development. Available at: https://www.ccl.org/articles/leading-effectively-articles/70-20-10-rule (Accessed: 3 April 2026).</a:t>
            </a:r>
            <a:endParaRPr lang="en-US" sz="1200" dirty="0">
              <a:solidFill>
                <a:srgbClr val="5C5C5C"/>
              </a:solidFill>
              <a:latin typeface="Times New Roman" panose="02020603050405020304" charset="0"/>
              <a:ea typeface="Calibri" panose="020F0502020204030204" pitchFamily="34" charset="-122"/>
              <a:cs typeface="Times New Roman" panose="02020603050405020304" charset="0"/>
            </a:endParaRPr>
          </a:p>
        </p:txBody>
      </p:sp>
      <p:sp>
        <p:nvSpPr>
          <p:cNvPr id="6" name="Text 4"/>
          <p:cNvSpPr/>
          <p:nvPr/>
        </p:nvSpPr>
        <p:spPr>
          <a:xfrm>
            <a:off x="548640" y="2421255"/>
            <a:ext cx="3745230" cy="530225"/>
          </a:xfrm>
          <a:prstGeom prst="rect">
            <a:avLst/>
          </a:prstGeom>
          <a:noFill/>
        </p:spPr>
        <p:txBody>
          <a:bodyPr wrap="square" lIns="0" tIns="0" rIns="0" bIns="0" rtlCol="0" anchor="t"/>
          <a:lstStyle/>
          <a:p>
            <a:pPr marL="0" indent="0">
              <a:buNone/>
            </a:pPr>
            <a:r>
              <a:rPr lang="en-US" sz="1200" dirty="0">
                <a:solidFill>
                  <a:srgbClr val="5C5C5C"/>
                </a:solidFill>
                <a:latin typeface="Times New Roman" panose="02020603050405020304" charset="0"/>
                <a:ea typeface="Calibri" panose="020F0502020204030204" pitchFamily="34" charset="-122"/>
                <a:cs typeface="Times New Roman" panose="02020603050405020304" charset="0"/>
              </a:rPr>
              <a:t>CIPD (2024) CIPD Code of Conduct. Available at: https://www.cipd.org/uk/membership/professional-conduct (Accessed: 3 April 2026).</a:t>
            </a:r>
            <a:endParaRPr lang="en-US" sz="1200" dirty="0">
              <a:solidFill>
                <a:srgbClr val="5C5C5C"/>
              </a:solidFill>
              <a:latin typeface="Times New Roman" panose="02020603050405020304" charset="0"/>
              <a:ea typeface="Calibri" panose="020F0502020204030204" pitchFamily="34" charset="-122"/>
              <a:cs typeface="Times New Roman" panose="02020603050405020304" charset="0"/>
            </a:endParaRPr>
          </a:p>
        </p:txBody>
      </p:sp>
      <p:sp>
        <p:nvSpPr>
          <p:cNvPr id="7" name="Text 5"/>
          <p:cNvSpPr/>
          <p:nvPr/>
        </p:nvSpPr>
        <p:spPr>
          <a:xfrm>
            <a:off x="548640" y="2961894"/>
            <a:ext cx="4023360" cy="530352"/>
          </a:xfrm>
          <a:prstGeom prst="rect">
            <a:avLst/>
          </a:prstGeom>
          <a:noFill/>
        </p:spPr>
        <p:txBody>
          <a:bodyPr wrap="square" lIns="0" tIns="0" rIns="0" bIns="0" rtlCol="0" anchor="t"/>
          <a:lstStyle/>
          <a:p>
            <a:pPr marL="0" indent="0">
              <a:buNone/>
            </a:pPr>
            <a:r>
              <a:rPr lang="en-US" sz="1200" dirty="0">
                <a:solidFill>
                  <a:srgbClr val="5C5C5C"/>
                </a:solidFill>
                <a:latin typeface="Times New Roman" panose="02020603050405020304" charset="0"/>
                <a:ea typeface="Calibri" panose="020F0502020204030204" pitchFamily="34" charset="-122"/>
                <a:cs typeface="Times New Roman" panose="02020603050405020304" charset="0"/>
              </a:rPr>
              <a:t>CIPD (2025) Coaching and Mentoring. Available at: https://www.cipd.org/uk/knowledge/factsheets/coaching-mentoring-factsheet (Accessed: 3 April 2026).</a:t>
            </a:r>
            <a:endParaRPr lang="en-US" sz="1200" dirty="0">
              <a:solidFill>
                <a:srgbClr val="5C5C5C"/>
              </a:solidFill>
              <a:latin typeface="Times New Roman" panose="02020603050405020304" charset="0"/>
              <a:ea typeface="Calibri" panose="020F0502020204030204" pitchFamily="34" charset="-122"/>
              <a:cs typeface="Times New Roman" panose="02020603050405020304" charset="0"/>
            </a:endParaRPr>
          </a:p>
        </p:txBody>
      </p:sp>
      <p:sp>
        <p:nvSpPr>
          <p:cNvPr id="8" name="Text 6"/>
          <p:cNvSpPr/>
          <p:nvPr/>
        </p:nvSpPr>
        <p:spPr>
          <a:xfrm>
            <a:off x="548640" y="3502660"/>
            <a:ext cx="4023360" cy="656590"/>
          </a:xfrm>
          <a:prstGeom prst="rect">
            <a:avLst/>
          </a:prstGeom>
          <a:noFill/>
        </p:spPr>
        <p:txBody>
          <a:bodyPr wrap="square" lIns="0" tIns="0" rIns="0" bIns="0" rtlCol="0" anchor="t"/>
          <a:lstStyle/>
          <a:p>
            <a:pPr marL="0" indent="0">
              <a:buNone/>
            </a:pPr>
            <a:r>
              <a:rPr lang="en-US" sz="1200" dirty="0">
                <a:solidFill>
                  <a:srgbClr val="5C5C5C"/>
                </a:solidFill>
                <a:latin typeface="Times New Roman" panose="02020603050405020304" charset="0"/>
                <a:ea typeface="Calibri" panose="020F0502020204030204" pitchFamily="34" charset="-122"/>
                <a:cs typeface="Times New Roman" panose="02020603050405020304" charset="0"/>
              </a:rPr>
              <a:t>CIPD (2025) Management Development. [Gamba Quilliam, G.] Available at: https://www.cipd.org/uk/knowledge/factsheets/management-factsheet (Accessed: 3 April 2026).</a:t>
            </a:r>
            <a:endParaRPr lang="en-US" sz="1200" dirty="0">
              <a:solidFill>
                <a:srgbClr val="5C5C5C"/>
              </a:solidFill>
              <a:latin typeface="Times New Roman" panose="02020603050405020304" charset="0"/>
              <a:ea typeface="Calibri" panose="020F0502020204030204" pitchFamily="34" charset="-122"/>
              <a:cs typeface="Times New Roman" panose="02020603050405020304" charset="0"/>
            </a:endParaRPr>
          </a:p>
        </p:txBody>
      </p:sp>
      <p:sp>
        <p:nvSpPr>
          <p:cNvPr id="9" name="Text 7"/>
          <p:cNvSpPr/>
          <p:nvPr/>
        </p:nvSpPr>
        <p:spPr>
          <a:xfrm>
            <a:off x="548640" y="4220845"/>
            <a:ext cx="4023360" cy="530352"/>
          </a:xfrm>
          <a:prstGeom prst="rect">
            <a:avLst/>
          </a:prstGeom>
          <a:noFill/>
        </p:spPr>
        <p:txBody>
          <a:bodyPr wrap="square" lIns="0" tIns="0" rIns="0" bIns="0" rtlCol="0" anchor="t"/>
          <a:lstStyle/>
          <a:p>
            <a:pPr marL="0" indent="0">
              <a:buNone/>
            </a:pPr>
            <a:r>
              <a:rPr lang="en-US" sz="1200" dirty="0">
                <a:solidFill>
                  <a:srgbClr val="5C5C5C"/>
                </a:solidFill>
                <a:latin typeface="Times New Roman" panose="02020603050405020304" charset="0"/>
                <a:ea typeface="Calibri" panose="020F0502020204030204" pitchFamily="34" charset="-122"/>
                <a:cs typeface="Times New Roman" panose="02020603050405020304" charset="0"/>
              </a:rPr>
              <a:t>De Neve, J.-E. and Ward, G. (2025) Why Workplace Wellbeing Matters: The Science behind Employee Happiness and Organizational Performance. Harvard Business Review Press.</a:t>
            </a:r>
            <a:endParaRPr lang="en-US" sz="1200" dirty="0">
              <a:solidFill>
                <a:srgbClr val="5C5C5C"/>
              </a:solidFill>
              <a:latin typeface="Times New Roman" panose="02020603050405020304" charset="0"/>
              <a:ea typeface="Calibri" panose="020F0502020204030204" pitchFamily="34" charset="-122"/>
              <a:cs typeface="Times New Roman" panose="02020603050405020304" charset="0"/>
            </a:endParaRPr>
          </a:p>
        </p:txBody>
      </p:sp>
      <p:sp>
        <p:nvSpPr>
          <p:cNvPr id="10" name="Text 8"/>
          <p:cNvSpPr/>
          <p:nvPr/>
        </p:nvSpPr>
        <p:spPr>
          <a:xfrm>
            <a:off x="4754880" y="971423"/>
            <a:ext cx="4023360" cy="530352"/>
          </a:xfrm>
          <a:prstGeom prst="rect">
            <a:avLst/>
          </a:prstGeom>
          <a:noFill/>
        </p:spPr>
        <p:txBody>
          <a:bodyPr wrap="square" lIns="0" tIns="0" rIns="0" bIns="0" rtlCol="0" anchor="t"/>
          <a:lstStyle/>
          <a:p>
            <a:pPr marL="0" indent="0">
              <a:buNone/>
            </a:pPr>
            <a:r>
              <a:rPr lang="en-US" sz="1200" dirty="0">
                <a:solidFill>
                  <a:srgbClr val="5C5C5C"/>
                </a:solidFill>
                <a:latin typeface="Times New Roman" panose="02020603050405020304" charset="0"/>
                <a:ea typeface="Calibri" panose="020F0502020204030204" pitchFamily="34" charset="-122"/>
                <a:cs typeface="Times New Roman" panose="02020603050405020304" charset="0"/>
              </a:rPr>
              <a:t>Eva, N. et al. (2024) 'An Inconvenient Truth: A Comprehensive Examination of the Added Value of Leadership Measures', Journal of Management Studies. Available at: https://doi.org/10.1111/joms.13156.</a:t>
            </a:r>
            <a:endParaRPr lang="en-US" sz="1200" dirty="0">
              <a:solidFill>
                <a:srgbClr val="5C5C5C"/>
              </a:solidFill>
              <a:latin typeface="Times New Roman" panose="02020603050405020304" charset="0"/>
              <a:ea typeface="Calibri" panose="020F0502020204030204" pitchFamily="34" charset="-122"/>
              <a:cs typeface="Times New Roman" panose="02020603050405020304" charset="0"/>
            </a:endParaRPr>
          </a:p>
        </p:txBody>
      </p:sp>
      <p:sp>
        <p:nvSpPr>
          <p:cNvPr id="11" name="Text 9"/>
          <p:cNvSpPr/>
          <p:nvPr/>
        </p:nvSpPr>
        <p:spPr>
          <a:xfrm>
            <a:off x="4754880" y="1716405"/>
            <a:ext cx="4023360" cy="218440"/>
          </a:xfrm>
          <a:prstGeom prst="rect">
            <a:avLst/>
          </a:prstGeom>
          <a:noFill/>
        </p:spPr>
        <p:txBody>
          <a:bodyPr wrap="square" lIns="0" tIns="0" rIns="0" bIns="0" rtlCol="0" anchor="t"/>
          <a:lstStyle/>
          <a:p>
            <a:pPr marL="0" indent="0">
              <a:buNone/>
            </a:pPr>
            <a:r>
              <a:rPr lang="en-US" sz="1200" dirty="0">
                <a:solidFill>
                  <a:srgbClr val="5C5C5C"/>
                </a:solidFill>
                <a:latin typeface="Times New Roman" panose="02020603050405020304" charset="0"/>
                <a:ea typeface="Calibri" panose="020F0502020204030204" pitchFamily="34" charset="-122"/>
                <a:cs typeface="Times New Roman" panose="02020603050405020304" charset="0"/>
              </a:rPr>
              <a:t>Goleman, D. (2020) Emotional Intelligence. Bloomsbury Publishing.</a:t>
            </a:r>
            <a:endParaRPr lang="en-US" sz="1200" dirty="0">
              <a:solidFill>
                <a:srgbClr val="5C5C5C"/>
              </a:solidFill>
              <a:latin typeface="Times New Roman" panose="02020603050405020304" charset="0"/>
              <a:ea typeface="Calibri" panose="020F0502020204030204" pitchFamily="34" charset="-122"/>
              <a:cs typeface="Times New Roman" panose="02020603050405020304" charset="0"/>
            </a:endParaRPr>
          </a:p>
        </p:txBody>
      </p:sp>
      <p:sp>
        <p:nvSpPr>
          <p:cNvPr id="12" name="Text 10"/>
          <p:cNvSpPr/>
          <p:nvPr/>
        </p:nvSpPr>
        <p:spPr>
          <a:xfrm>
            <a:off x="4754880" y="2104390"/>
            <a:ext cx="4023360" cy="935355"/>
          </a:xfrm>
          <a:prstGeom prst="rect">
            <a:avLst/>
          </a:prstGeom>
          <a:noFill/>
        </p:spPr>
        <p:txBody>
          <a:bodyPr wrap="square" lIns="0" tIns="0" rIns="0" bIns="0" rtlCol="0" anchor="t"/>
          <a:lstStyle/>
          <a:p>
            <a:pPr marL="0" indent="0">
              <a:buNone/>
            </a:pPr>
            <a:r>
              <a:rPr lang="en-US" sz="1200" dirty="0">
                <a:solidFill>
                  <a:srgbClr val="5C5C5C"/>
                </a:solidFill>
                <a:latin typeface="Times New Roman" panose="02020603050405020304" charset="0"/>
                <a:ea typeface="Calibri" panose="020F0502020204030204" pitchFamily="34" charset="-122"/>
                <a:cs typeface="Times New Roman" panose="02020603050405020304" charset="0"/>
              </a:rPr>
              <a:t>Mayfield, C. (2025) Keep Britain Working: Final Report. Available at: https://assets.publishing.service.gov.uk/media/6909fac488a98da87e292282/keep-britain-working-review-final-report.pdf (Accessed: 3 April 2026).</a:t>
            </a:r>
            <a:endParaRPr lang="en-US" sz="1200" dirty="0">
              <a:solidFill>
                <a:srgbClr val="5C5C5C"/>
              </a:solidFill>
              <a:latin typeface="Times New Roman" panose="02020603050405020304" charset="0"/>
              <a:ea typeface="Calibri" panose="020F0502020204030204" pitchFamily="34" charset="-122"/>
              <a:cs typeface="Times New Roman" panose="02020603050405020304" charset="0"/>
            </a:endParaRPr>
          </a:p>
        </p:txBody>
      </p:sp>
      <p:sp>
        <p:nvSpPr>
          <p:cNvPr id="13" name="Text 11"/>
          <p:cNvSpPr/>
          <p:nvPr/>
        </p:nvSpPr>
        <p:spPr>
          <a:xfrm>
            <a:off x="4754880" y="3039580"/>
            <a:ext cx="4023360" cy="530352"/>
          </a:xfrm>
          <a:prstGeom prst="rect">
            <a:avLst/>
          </a:prstGeom>
          <a:noFill/>
        </p:spPr>
        <p:txBody>
          <a:bodyPr wrap="square" lIns="0" tIns="0" rIns="0" bIns="0" rtlCol="0" anchor="t"/>
          <a:lstStyle/>
          <a:p>
            <a:pPr marL="0" indent="0">
              <a:buNone/>
            </a:pPr>
            <a:r>
              <a:rPr lang="en-US" sz="1200" dirty="0">
                <a:solidFill>
                  <a:srgbClr val="5C5C5C"/>
                </a:solidFill>
                <a:latin typeface="Times New Roman" panose="02020603050405020304" charset="0"/>
                <a:ea typeface="Calibri" panose="020F0502020204030204" pitchFamily="34" charset="-122"/>
                <a:cs typeface="Times New Roman" panose="02020603050405020304" charset="0"/>
              </a:rPr>
              <a:t>Taylor, S. (2014) Resourcing and Talent Management. 5th edn. CIPD.</a:t>
            </a:r>
            <a:endParaRPr lang="en-US" sz="1200" dirty="0">
              <a:solidFill>
                <a:srgbClr val="5C5C5C"/>
              </a:solidFill>
              <a:latin typeface="Times New Roman" panose="02020603050405020304" charset="0"/>
              <a:ea typeface="Calibri" panose="020F0502020204030204" pitchFamily="34" charset="-122"/>
              <a:cs typeface="Times New Roman" panose="02020603050405020304" charset="0"/>
            </a:endParaRPr>
          </a:p>
        </p:txBody>
      </p:sp>
      <p:sp>
        <p:nvSpPr>
          <p:cNvPr id="14" name="Text 12"/>
          <p:cNvSpPr/>
          <p:nvPr/>
        </p:nvSpPr>
        <p:spPr>
          <a:xfrm>
            <a:off x="4754880" y="3379724"/>
            <a:ext cx="4023360" cy="530352"/>
          </a:xfrm>
          <a:prstGeom prst="rect">
            <a:avLst/>
          </a:prstGeom>
          <a:noFill/>
        </p:spPr>
        <p:txBody>
          <a:bodyPr wrap="square" lIns="0" tIns="0" rIns="0" bIns="0" rtlCol="0" anchor="t"/>
          <a:lstStyle/>
          <a:p>
            <a:pPr marL="0" indent="0">
              <a:buNone/>
            </a:pPr>
            <a:r>
              <a:rPr lang="en-US" sz="1200" dirty="0">
                <a:solidFill>
                  <a:srgbClr val="5C5C5C"/>
                </a:solidFill>
                <a:latin typeface="Times New Roman" panose="02020603050405020304" charset="0"/>
                <a:ea typeface="Calibri" panose="020F0502020204030204" pitchFamily="34" charset="-122"/>
                <a:cs typeface="Times New Roman" panose="02020603050405020304" charset="0"/>
              </a:rPr>
              <a:t>Welch, M. (2025) Leadership Trends to Watch in 2026. Available at: https://www.salford.ac.uk/spd/leadership-trends-watch-in-2026 (Accessed: 3 April 2026).</a:t>
            </a:r>
            <a:endParaRPr lang="en-US" sz="1200" dirty="0">
              <a:solidFill>
                <a:srgbClr val="5C5C5C"/>
              </a:solidFill>
              <a:latin typeface="Times New Roman" panose="02020603050405020304" charset="0"/>
              <a:ea typeface="Calibri" panose="020F0502020204030204" pitchFamily="34" charset="-122"/>
              <a:cs typeface="Times New Roman" panose="02020603050405020304" charset="0"/>
            </a:endParaRPr>
          </a:p>
        </p:txBody>
      </p:sp>
      <p:sp>
        <p:nvSpPr>
          <p:cNvPr id="15" name="Text 13"/>
          <p:cNvSpPr/>
          <p:nvPr/>
        </p:nvSpPr>
        <p:spPr>
          <a:xfrm>
            <a:off x="4754880" y="3909822"/>
            <a:ext cx="4023360" cy="530352"/>
          </a:xfrm>
          <a:prstGeom prst="rect">
            <a:avLst/>
          </a:prstGeom>
          <a:noFill/>
        </p:spPr>
        <p:txBody>
          <a:bodyPr wrap="square" lIns="0" tIns="0" rIns="0" bIns="0" rtlCol="0" anchor="t"/>
          <a:lstStyle/>
          <a:p>
            <a:pPr marL="0" indent="0">
              <a:buNone/>
            </a:pPr>
            <a:r>
              <a:rPr lang="en-US" sz="1200" dirty="0">
                <a:solidFill>
                  <a:srgbClr val="5C5C5C"/>
                </a:solidFill>
                <a:latin typeface="Times New Roman" panose="02020603050405020304" charset="0"/>
                <a:ea typeface="Calibri" panose="020F0502020204030204" pitchFamily="34" charset="-122"/>
                <a:cs typeface="Times New Roman" panose="02020603050405020304" charset="0"/>
              </a:rPr>
              <a:t>West, M. (2021) Compassionate Leadership. Swirling Leaf Press. See also: https://www.kingsfund.org.uk/insight-and-analysis/long-reads/compassionate-leadership</a:t>
            </a:r>
            <a:endParaRPr lang="en-US" sz="1200" dirty="0">
              <a:solidFill>
                <a:srgbClr val="5C5C5C"/>
              </a:solidFill>
              <a:latin typeface="Times New Roman" panose="02020603050405020304" charset="0"/>
              <a:ea typeface="Calibri" panose="020F0502020204030204" pitchFamily="34" charset="-122"/>
              <a:cs typeface="Times New Roman" panose="02020603050405020304" charset="0"/>
            </a:endParaRPr>
          </a:p>
        </p:txBody>
      </p:sp>
      <p:sp>
        <p:nvSpPr>
          <p:cNvPr id="16" name="Text 14"/>
          <p:cNvSpPr/>
          <p:nvPr/>
        </p:nvSpPr>
        <p:spPr>
          <a:xfrm>
            <a:off x="4754880" y="4439920"/>
            <a:ext cx="4215130" cy="428625"/>
          </a:xfrm>
          <a:prstGeom prst="rect">
            <a:avLst/>
          </a:prstGeom>
          <a:noFill/>
        </p:spPr>
        <p:txBody>
          <a:bodyPr wrap="square" lIns="0" tIns="0" rIns="0" bIns="0" rtlCol="0" anchor="t"/>
          <a:lstStyle/>
          <a:p>
            <a:pPr marL="0" indent="0">
              <a:buNone/>
            </a:pPr>
            <a:r>
              <a:rPr lang="en-US" sz="1200" dirty="0">
                <a:solidFill>
                  <a:srgbClr val="5C5C5C"/>
                </a:solidFill>
                <a:latin typeface="Times New Roman" panose="02020603050405020304" charset="0"/>
                <a:ea typeface="Calibri" panose="020F0502020204030204" pitchFamily="34" charset="-122"/>
                <a:cs typeface="Times New Roman" panose="02020603050405020304" charset="0"/>
              </a:rPr>
              <a:t>Yukl, G.A. and Gardner, W.L. (2020) Leadership in Organizations. 9th edn. Pearson Education Limited.</a:t>
            </a:r>
            <a:endParaRPr lang="en-US" sz="1200" dirty="0">
              <a:solidFill>
                <a:srgbClr val="5C5C5C"/>
              </a:solidFill>
              <a:latin typeface="Times New Roman" panose="02020603050405020304" charset="0"/>
              <a:ea typeface="Calibri" panose="020F0502020204030204" pitchFamily="34" charset="-122"/>
              <a:cs typeface="Times New Roman" panose="02020603050405020304" charset="0"/>
            </a:endParaRPr>
          </a:p>
        </p:txBody>
      </p:sp>
    </p:spTree>
  </p:cSld>
  <p:clrMapOvr>
    <a:masterClrMapping/>
  </p:clrMapOvr>
</p:sld>
</file>

<file path=ppt/tags/tag1.xml><?xml version="1.0" encoding="utf-8"?>
<p:tagLst xmlns:p="http://schemas.openxmlformats.org/presentationml/2006/main">
  <p:tag name="KSO_WM_DIAGRAM_VIRTUALLY_FRAME" val="{&quot;height&quot;:262.8,&quot;left&quot;:43.2,&quot;top&quot;:90,&quot;width&quot;:669.6}"/>
</p:tagLst>
</file>

<file path=ppt/tags/tag2.xml><?xml version="1.0" encoding="utf-8"?>
<p:tagLst xmlns:p="http://schemas.openxmlformats.org/presentationml/2006/main">
  <p:tag name="KSO_WM_DIAGRAM_VIRTUALLY_FRAME" val="{&quot;height&quot;:262.8,&quot;left&quot;:43.2,&quot;top&quot;:90,&quot;width&quot;:669.6}"/>
</p:tagLst>
</file>

<file path=ppt/tags/tag3.xml><?xml version="1.0" encoding="utf-8"?>
<p:tagLst xmlns:p="http://schemas.openxmlformats.org/presentationml/2006/main">
  <p:tag name="KSO_WM_DIAGRAM_VIRTUALLY_FRAME" val="{&quot;height&quot;:262.8,&quot;left&quot;:43.2,&quot;top&quot;:90,&quot;width&quot;:669.6}"/>
</p:tagLst>
</file>

<file path=ppt/tags/tag4.xml><?xml version="1.0" encoding="utf-8"?>
<p:tagLst xmlns:p="http://schemas.openxmlformats.org/presentationml/2006/main">
  <p:tag name="KSO_WM_DIAGRAM_VIRTUALLY_FRAME" val="{&quot;height&quot;:262.8,&quot;left&quot;:43.2,&quot;top&quot;:90,&quot;width&quot;:669.6}"/>
</p:tagLst>
</file>

<file path=ppt/tags/tag5.xml><?xml version="1.0" encoding="utf-8"?>
<p:tagLst xmlns:p="http://schemas.openxmlformats.org/presentationml/2006/main">
  <p:tag name="KSO_WM_BEAUTIFY_FLAG" val="#fgm#"/>
  <p:tag name="KSO_WM_FIGMA_FLAG" val="#fgm#"/>
  <p:tag name="KSO_WM_UNIT_INDEX" val="1"/>
  <p:tag name="KSO_WM_UNIT_TYPE" val="d"/>
  <p:tag name="MH_PIC_SOURCE_TYPE" val="generate_slide_ai*{&quot;id&quot;:&quot;http://zh-ai-group.ks3-cn-beijing-internal.ksyun.com/image_generate/image_process/production/202511/4b6a960e-44e7-4858-b324-50fd19e3807a.jpg?Expires=1794492088\u0026AWSAccessKeyId=AKLT9NSy7kh8TIS1UzNqLRY2\u0026Signature=qRsDD6RvuAsMveyH7xqY%2Bmhovko%3D&quot;,&quot;product_name&quot;:&quot;wps-wpp-pc&quot;,&quot;intention_code&quot;:&quot;wps_wpp_generate_doc_pay&quot;}*auto_qingqiu_ai_v2.1.6_ONLINE*3437613931646163653233333138303538343337343531623333373531616462-slide-17"/>
</p:tagLst>
</file>

<file path=ppt/tags/tag6.xml><?xml version="1.0" encoding="utf-8"?>
<p:tagLst xmlns:p="http://schemas.openxmlformats.org/presentationml/2006/main">
  <p:tag name="KSO_WM_FIGMA_DECORATION_INDEX" val="19"/>
  <p:tag name="$PH_EXT" val="2"/>
  <p:tag name="KSO_WM_BEAUTIFY_FLAG" val="#fgm#"/>
  <p:tag name="KSO_WM_DIAGRAM_GROUP_CODE" val="1"/>
  <p:tag name="KSO_WM_FIGMA_FLAG" val="#fgm#"/>
  <p:tag name="KSO_WM_SYNC_SLIDE_TEXT" val="1"/>
  <p:tag name="KSO_WM_UNIT_INDEX" val="1_1_1"/>
  <p:tag name="KSO_WM_UNIT_TYPE" val="l_h_i"/>
  <p:tag name="KSO_WM_UNIT_PRESET_TEXT" val=" "/>
</p:tagLst>
</file>

<file path=ppt/tags/tag7.xml><?xml version="1.0" encoding="utf-8"?>
<p:tagLst xmlns:p="http://schemas.openxmlformats.org/presentationml/2006/main">
  <p:tag name="KSO_WM_FIGMA_DECORATION_INDEX" val="19"/>
  <p:tag name="$PH_EXT" val="2"/>
  <p:tag name="KSO_WM_BEAUTIFY_FLAG" val="#fgm#"/>
  <p:tag name="KSO_WM_DIAGRAM_GROUP_CODE" val="1"/>
  <p:tag name="KSO_WM_FIGMA_FLAG" val="#fgm#"/>
  <p:tag name="KSO_WM_SYNC_SLIDE_TEXT" val="1"/>
  <p:tag name="KSO_WM_UNIT_INDEX" val="1_1_1"/>
  <p:tag name="KSO_WM_UNIT_TYPE" val="l_h_i"/>
  <p:tag name="KSO_WM_UNIT_PRESET_TEXT" val=" "/>
</p:tagLst>
</file>

<file path=ppt/tags/tag8.xml><?xml version="1.0" encoding="utf-8"?>
<p:tagLst xmlns:p="http://schemas.openxmlformats.org/presentationml/2006/main">
  <p:tag name="KSO_WM_FIGMA_DECORATION_INDEX" val="19"/>
  <p:tag name="$PH_EXT" val="2"/>
  <p:tag name="KSO_WM_BEAUTIFY_FLAG" val="#fgm#"/>
  <p:tag name="KSO_WM_DIAGRAM_GROUP_CODE" val="1"/>
  <p:tag name="KSO_WM_FIGMA_FLAG" val="#fgm#"/>
  <p:tag name="KSO_WM_SYNC_SLIDE_TEXT" val="1"/>
  <p:tag name="KSO_WM_UNIT_INDEX" val="1_1_1"/>
  <p:tag name="KSO_WM_UNIT_TYPE" val="l_h_i"/>
  <p:tag name="KSO_WM_UNIT_PRESET_TEXT" val=" "/>
</p:tagLst>
</file>

<file path=ppt/tags/tag9.xml><?xml version="1.0" encoding="utf-8"?>
<p:tagLst xmlns:p="http://schemas.openxmlformats.org/presentationml/2006/main">
  <p:tag name="KSO_WM_FIGMA_DECORATION_INDEX" val="19"/>
  <p:tag name="$PH_EXT" val="2"/>
  <p:tag name="KSO_WM_BEAUTIFY_FLAG" val="#fgm#"/>
  <p:tag name="KSO_WM_DIAGRAM_GROUP_CODE" val="1"/>
  <p:tag name="KSO_WM_FIGMA_FLAG" val="#fgm#"/>
  <p:tag name="KSO_WM_SYNC_SLIDE_TEXT" val="1"/>
  <p:tag name="KSO_WM_UNIT_INDEX" val="1_1_1"/>
  <p:tag name="KSO_WM_UNIT_TYPE" val="l_h_i"/>
  <p:tag name="KSO_WM_UNIT_PRESET_TEXT" val=" "/>
</p:tagLst>
</file>

<file path=ppt/tags/tag10.xml><?xml version="1.0" encoding="utf-8"?>
<p:tagLst xmlns:p="http://schemas.openxmlformats.org/presentationml/2006/main">
  <p:tag name="KSO_WM_BEAUTIFY_FLAG" val="#fgm#"/>
  <p:tag name="KSO_WM_FIGMA_FLAG" val="#fgm#"/>
  <p:tag name="KSO_WM_UNIT_INDEX" val="1"/>
  <p:tag name="KSO_WM_UNIT_TYPE" val="d"/>
  <p:tag name="MH_PIC_SOURCE_TYPE" val="generate_slide_ai*{&quot;id&quot;:&quot;VCG41N871012324&quot;,&quot;product_name&quot;:&quot;wps-wpp-pc&quot;,&quot;intention_code&quot;:&quot;wps_wpp_generate_doc_pay&quot;}*auto_gallery_ai_v2.2.0_ONLINE*3437613931646163653233333138303538343337343531623333373531616462-slide-6"/>
</p:tagLst>
</file>

<file path=ppt/tags/tag11.xml><?xml version="1.0" encoding="utf-8"?>
<p:tagLst xmlns:p="http://schemas.openxmlformats.org/presentationml/2006/main">
  <p:tag name="KSO_WM_BEAUTIFY_FLAG" val="#fgm#"/>
  <p:tag name="KSO_WM_FIGMA_FLAG" val="#fgm#"/>
  <p:tag name="KSO_WM_UNIT_INDEX" val="1"/>
  <p:tag name="KSO_WM_UNIT_TYPE" val="d"/>
  <p:tag name="MH_PIC_SOURCE_TYPE" val="generate_slide_ai*{&quot;id&quot;:&quot;http://zh-ai-group.ks3-cn-beijing-internal.ksyun.com/image_generate/image_process/production/202511/e23042b6-ce74-4f11-af4d-8b2a7aa170a2.jpg?Expires=1794492090\u0026AWSAccessKeyId=AKLT9NSy7kh8TIS1UzNqLRY2\u0026Signature=%2FWN6JIHNW01acrnyS9LaI%2FMSCOY%3D&quot;,&quot;product_name&quot;:&quot;wps-wpp-pc&quot;,&quot;intention_code&quot;:&quot;wps_wpp_generate_doc_pay&quot;}*auto_qingqiu_ai_v2.1.6_ONLINE*3437613931646163653233333138303538343337343531623333373531616462-slide-20"/>
</p:tagLst>
</file>

<file path=ppt/tags/tag12.xml><?xml version="1.0" encoding="utf-8"?>
<p:tagLst xmlns:p="http://schemas.openxmlformats.org/presentationml/2006/main">
  <p:tag name="KSO_WM_FIGMA_DECORATION_INDEX" val="19"/>
  <p:tag name="$PH_EXT" val="2"/>
  <p:tag name="KSO_WM_DIAGRAM_GROUP_CODE" val="1"/>
  <p:tag name="KSO_WM_FIGMA_FLAG" val="#fgm#"/>
  <p:tag name="KSO_WM_SYNC_SLIDE_TEXT" val="1"/>
  <p:tag name="KSO_WM_UNIT_PRESET_TEXT" val=" "/>
</p:tagLst>
</file>

<file path=ppt/tags/tag13.xml><?xml version="1.0" encoding="utf-8"?>
<p:tagLst xmlns:p="http://schemas.openxmlformats.org/presentationml/2006/main">
  <p:tag name="KSO_WM_FIGMA_DECORATION_INDEX" val="19"/>
  <p:tag name="$PH_EXT" val="2"/>
  <p:tag name="KSO_WM_DIAGRAM_GROUP_CODE" val="1"/>
  <p:tag name="KSO_WM_FIGMA_FLAG" val="#fgm#"/>
  <p:tag name="KSO_WM_SYNC_SLIDE_TEXT" val="1"/>
  <p:tag name="KSO_WM_UNIT_PRESET_TEXT" val=" "/>
</p:tagLst>
</file>

<file path=ppt/tags/tag14.xml><?xml version="1.0" encoding="utf-8"?>
<p:tagLst xmlns:p="http://schemas.openxmlformats.org/presentationml/2006/main">
  <p:tag name="KSO_WM_FIGMA_DECORATION_INDEX" val="19"/>
  <p:tag name="$PH_EXT" val="2"/>
  <p:tag name="KSO_WM_DIAGRAM_GROUP_CODE" val="1"/>
  <p:tag name="KSO_WM_FIGMA_FLAG" val="#fgm#"/>
  <p:tag name="KSO_WM_SYNC_SLIDE_TEXT" val="1"/>
  <p:tag name="KSO_WM_UNIT_PRESET_TEXT" val=" "/>
</p:tagLst>
</file>

<file path=ppt/tags/tag15.xml><?xml version="1.0" encoding="utf-8"?>
<p:tagLst xmlns:p="http://schemas.openxmlformats.org/presentationml/2006/main">
  <p:tag name="KSO_WM_FIGMA_DECORATION_INDEX" val="19"/>
  <p:tag name="$PH_EXT" val="2"/>
  <p:tag name="KSO_WM_DIAGRAM_GROUP_CODE" val="1"/>
  <p:tag name="KSO_WM_FIGMA_FLAG" val="#fgm#"/>
  <p:tag name="KSO_WM_SYNC_SLIDE_TEXT" val="1"/>
  <p:tag name="KSO_WM_UNIT_PRESET_TEXT" val=" "/>
</p:tagLst>
</file>

<file path=ppt/tags/tag16.xml><?xml version="1.0" encoding="utf-8"?>
<p:tagLst xmlns:p="http://schemas.openxmlformats.org/presentationml/2006/main">
  <p:tag name="KSO_WM_DIAGRAM_VIRTUALLY_FRAME" val="{&quot;height&quot;:262.80015748031497,&quot;left&quot;:43.2,&quot;top&quot;:75.59984251968504,&quot;width&quot;:358.345905511811}"/>
</p:tagLst>
</file>

<file path=ppt/tags/tag17.xml><?xml version="1.0" encoding="utf-8"?>
<p:tagLst xmlns:p="http://schemas.openxmlformats.org/presentationml/2006/main">
  <p:tag name="KSO_WM_DIAGRAM_VIRTUALLY_FRAME" val="{&quot;height&quot;:262.80015748031497,&quot;left&quot;:43.2,&quot;top&quot;:75.59984251968504,&quot;width&quot;:358.345905511811}"/>
</p:tagLst>
</file>

<file path=ppt/tags/tag18.xml><?xml version="1.0" encoding="utf-8"?>
<p:tagLst xmlns:p="http://schemas.openxmlformats.org/presentationml/2006/main">
  <p:tag name="KSO_WM_DIAGRAM_VIRTUALLY_FRAME" val="{&quot;height&quot;:262.80015748031497,&quot;left&quot;:43.2,&quot;top&quot;:75.59984251968504,&quot;width&quot;:358.345905511811}"/>
</p:tagLst>
</file>

<file path=ppt/tags/tag19.xml><?xml version="1.0" encoding="utf-8"?>
<p:tagLst xmlns:p="http://schemas.openxmlformats.org/presentationml/2006/main">
  <p:tag name="KSO_WM_DIAGRAM_VIRTUALLY_FRAME" val="{&quot;height&quot;:262.80015748031497,&quot;left&quot;:43.2,&quot;top&quot;:75.59984251968504,&quot;width&quot;:358.345905511811}"/>
</p:tagLst>
</file>

<file path=ppt/tags/tag20.xml><?xml version="1.0" encoding="utf-8"?>
<p:tagLst xmlns:p="http://schemas.openxmlformats.org/presentationml/2006/main">
  <p:tag name="KSO_WM_DIAGRAM_VIRTUALLY_FRAME" val="{&quot;height&quot;:262.80015748031497,&quot;left&quot;:43.2,&quot;top&quot;:75.59984251968504,&quot;width&quot;:358.345905511811}"/>
</p:tagLst>
</file>

<file path=ppt/tags/tag21.xml><?xml version="1.0" encoding="utf-8"?>
<p:tagLst xmlns:p="http://schemas.openxmlformats.org/presentationml/2006/main">
  <p:tag name="KSO_WM_DIAGRAM_VIRTUALLY_FRAME" val="{&quot;height&quot;:262.80015748031497,&quot;left&quot;:43.2,&quot;top&quot;:75.59984251968504,&quot;width&quot;:358.345905511811}"/>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7474</Words>
  <Application>WPS 文字</Application>
  <PresentationFormat>On-screen Show (16:9)</PresentationFormat>
  <Paragraphs>243</Paragraphs>
  <Slides>11</Slides>
  <Notes>11</Notes>
  <HiddenSlides>0</HiddenSlides>
  <MMClips>0</MMClips>
  <ScaleCrop>false</ScaleCrop>
  <HeadingPairs>
    <vt:vector size="6" baseType="variant">
      <vt:variant>
        <vt:lpstr>已用的字体</vt:lpstr>
      </vt:variant>
      <vt:variant>
        <vt:i4>25</vt:i4>
      </vt:variant>
      <vt:variant>
        <vt:lpstr>主题</vt:lpstr>
      </vt:variant>
      <vt:variant>
        <vt:i4>1</vt:i4>
      </vt:variant>
      <vt:variant>
        <vt:lpstr>幻灯片标题</vt:lpstr>
      </vt:variant>
      <vt:variant>
        <vt:i4>11</vt:i4>
      </vt:variant>
    </vt:vector>
  </HeadingPairs>
  <TitlesOfParts>
    <vt:vector size="37" baseType="lpstr">
      <vt:lpstr>Arial</vt:lpstr>
      <vt:lpstr>宋体</vt:lpstr>
      <vt:lpstr>Wingdings</vt:lpstr>
      <vt:lpstr>Georgia</vt:lpstr>
      <vt:lpstr>Georgia</vt:lpstr>
      <vt:lpstr>Georgia</vt:lpstr>
      <vt:lpstr>Calibri</vt:lpstr>
      <vt:lpstr>Helvetica Neue</vt:lpstr>
      <vt:lpstr>Calibri</vt:lpstr>
      <vt:lpstr>Calibri</vt:lpstr>
      <vt:lpstr>Times New Roman</vt:lpstr>
      <vt:lpstr>MiSans Medium</vt:lpstr>
      <vt:lpstr>苹方-简</vt:lpstr>
      <vt:lpstr>Times New Roman Regular</vt:lpstr>
      <vt:lpstr>MiSans Normal</vt:lpstr>
      <vt:lpstr>Wingdings</vt:lpstr>
      <vt:lpstr>微软雅黑</vt:lpstr>
      <vt:lpstr>汉仪旗黑</vt:lpstr>
      <vt:lpstr>汉仪书宋二KW</vt:lpstr>
      <vt:lpstr>等线</vt:lpstr>
      <vt:lpstr>汉仪中等线KW</vt:lpstr>
      <vt:lpstr>宋体</vt:lpstr>
      <vt:lpstr>Arial Unicode MS</vt:lpstr>
      <vt:lpstr>MiSans Medium</vt:lpstr>
      <vt:lpstr>MiSans Normal</vt:lpstr>
      <vt:lpstr>Office Theme</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Company>PptxGenJS</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Critical Analysis of My Leadership Style – Havencares Insurance</dc:title>
  <dc:creator>PptxGenJS</dc:creator>
  <dc:subject>PptxGenJS Presentation</dc:subject>
  <cp:lastModifiedBy>WPS_1665918641</cp:lastModifiedBy>
  <cp:revision>17</cp:revision>
  <dcterms:created xsi:type="dcterms:W3CDTF">2026-04-15T17:33:15Z</dcterms:created>
  <dcterms:modified xsi:type="dcterms:W3CDTF">2026-04-15T17:33:15Z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C8EE7B31E7D444B7DBCBDF69E6BBEBEE_43</vt:lpwstr>
  </property>
  <property fmtid="{D5CDD505-2E9C-101B-9397-08002B2CF9AE}" pid="3" name="KSOProductBuildVer">
    <vt:lpwstr>2052-12.1.25205.25205</vt:lpwstr>
  </property>
</Properties>
</file>