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84" r:id="rId3"/>
    <p:sldId id="285" r:id="rId4"/>
    <p:sldId id="286" r:id="rId5"/>
    <p:sldId id="288" r:id="rId6"/>
    <p:sldId id="287" r:id="rId7"/>
    <p:sldId id="289" r:id="rId8"/>
    <p:sldId id="290" r:id="rId9"/>
    <p:sldId id="268" r:id="rId10"/>
    <p:sldId id="269" r:id="rId11"/>
    <p:sldId id="270" r:id="rId12"/>
    <p:sldId id="271" r:id="rId13"/>
    <p:sldId id="273" r:id="rId14"/>
    <p:sldId id="274" r:id="rId15"/>
    <p:sldId id="275" r:id="rId16"/>
    <p:sldId id="276" r:id="rId17"/>
    <p:sldId id="277" r:id="rId18"/>
    <p:sldId id="278" r:id="rId19"/>
    <p:sldId id="279" r:id="rId20"/>
    <p:sldId id="280" r:id="rId21"/>
    <p:sldId id="281" r:id="rId22"/>
    <p:sldId id="282" r:id="rId23"/>
    <p:sldId id="283" r:id="rId24"/>
    <p:sldId id="291" r:id="rId25"/>
    <p:sldId id="292" r:id="rId26"/>
    <p:sldId id="267" r:id="rId27"/>
    <p:sldId id="293"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10/15/2019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10/15/2019</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solidFill>
                  <a:schemeClr val="bg2">
                    <a:lumMod val="25000"/>
                  </a:schemeClr>
                </a:solidFill>
              </a:rPr>
              <a:t>Therapeutic Presence</a:t>
            </a:r>
            <a:endParaRPr lang="en-GB" dirty="0">
              <a:solidFill>
                <a:schemeClr val="bg2">
                  <a:lumMod val="25000"/>
                </a:schemeClr>
              </a:solidFill>
            </a:endParaRPr>
          </a:p>
        </p:txBody>
      </p:sp>
      <p:sp>
        <p:nvSpPr>
          <p:cNvPr id="3" name="Subtitle 2"/>
          <p:cNvSpPr>
            <a:spLocks noGrp="1"/>
          </p:cNvSpPr>
          <p:nvPr>
            <p:ph type="subTitle" idx="1"/>
          </p:nvPr>
        </p:nvSpPr>
        <p:spPr/>
        <p:txBody>
          <a:bodyPr>
            <a:normAutofit/>
          </a:bodyPr>
          <a:lstStyle/>
          <a:p>
            <a:r>
              <a:rPr lang="en-GB" dirty="0" smtClean="0">
                <a:solidFill>
                  <a:schemeClr val="bg2">
                    <a:lumMod val="25000"/>
                  </a:schemeClr>
                </a:solidFill>
              </a:rPr>
              <a:t>Therapeutic Process  ECHC5002</a:t>
            </a:r>
            <a:endParaRPr lang="en-GB" dirty="0" smtClean="0">
              <a:solidFill>
                <a:schemeClr val="bg2">
                  <a:lumMod val="25000"/>
                </a:schemeClr>
              </a:solidFill>
            </a:endParaRPr>
          </a:p>
          <a:p>
            <a:r>
              <a:rPr lang="en-GB" dirty="0" smtClean="0">
                <a:solidFill>
                  <a:schemeClr val="bg2">
                    <a:lumMod val="25000"/>
                  </a:schemeClr>
                </a:solidFill>
              </a:rPr>
              <a:t>Module Lead: Andrea Williams</a:t>
            </a:r>
            <a:endParaRPr lang="en-GB" dirty="0">
              <a:solidFill>
                <a:schemeClr val="bg2">
                  <a:lumMod val="25000"/>
                </a:schemeClr>
              </a:solidFill>
            </a:endParaRPr>
          </a:p>
        </p:txBody>
      </p:sp>
    </p:spTree>
    <p:extLst>
      <p:ext uri="{BB962C8B-B14F-4D97-AF65-F5344CB8AC3E}">
        <p14:creationId xmlns:p14="http://schemas.microsoft.com/office/powerpoint/2010/main" val="1556512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1901534" y="1047404"/>
            <a:ext cx="9287397" cy="4189614"/>
          </a:xfrm>
          <a:prstGeom prst="cloudCallout">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smtClean="0">
                <a:solidFill>
                  <a:schemeClr val="bg2">
                    <a:lumMod val="10000"/>
                  </a:schemeClr>
                </a:solidFill>
              </a:rPr>
              <a:t>What makes for a successful therapeutic Relationship?</a:t>
            </a:r>
            <a:endParaRPr lang="en-GB" sz="4000" dirty="0">
              <a:solidFill>
                <a:schemeClr val="bg2">
                  <a:lumMod val="10000"/>
                </a:schemeClr>
              </a:solidFill>
            </a:endParaRPr>
          </a:p>
        </p:txBody>
      </p:sp>
    </p:spTree>
    <p:extLst>
      <p:ext uri="{BB962C8B-B14F-4D97-AF65-F5344CB8AC3E}">
        <p14:creationId xmlns:p14="http://schemas.microsoft.com/office/powerpoint/2010/main" val="35048579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What makes for a successful Therapeutic Relationship?</a:t>
            </a:r>
            <a:endParaRPr lang="en-GB" dirty="0">
              <a:solidFill>
                <a:schemeClr val="bg2">
                  <a:lumMod val="25000"/>
                </a:schemeClr>
              </a:solidFill>
            </a:endParaRPr>
          </a:p>
        </p:txBody>
      </p:sp>
      <p:sp>
        <p:nvSpPr>
          <p:cNvPr id="3" name="Content Placeholder 2"/>
          <p:cNvSpPr>
            <a:spLocks noGrp="1"/>
          </p:cNvSpPr>
          <p:nvPr>
            <p:ph idx="1"/>
          </p:nvPr>
        </p:nvSpPr>
        <p:spPr/>
        <p:txBody>
          <a:bodyPr>
            <a:normAutofit lnSpcReduction="10000"/>
          </a:bodyPr>
          <a:lstStyle/>
          <a:p>
            <a:r>
              <a:rPr lang="en-GB" sz="3200" dirty="0" smtClean="0">
                <a:solidFill>
                  <a:schemeClr val="bg2">
                    <a:lumMod val="25000"/>
                  </a:schemeClr>
                </a:solidFill>
              </a:rPr>
              <a:t>Rogers focused on certain attributes, Therapist- Offered Conditions (TOCS) to provide a facilitative and growth-enhancing environment</a:t>
            </a:r>
          </a:p>
          <a:p>
            <a:r>
              <a:rPr lang="en-GB" sz="3200" dirty="0" smtClean="0">
                <a:solidFill>
                  <a:schemeClr val="bg2">
                    <a:lumMod val="25000"/>
                  </a:schemeClr>
                </a:solidFill>
              </a:rPr>
              <a:t>Empathy</a:t>
            </a:r>
          </a:p>
          <a:p>
            <a:r>
              <a:rPr lang="en-GB" sz="3200" dirty="0" smtClean="0">
                <a:solidFill>
                  <a:schemeClr val="bg2">
                    <a:lumMod val="25000"/>
                  </a:schemeClr>
                </a:solidFill>
              </a:rPr>
              <a:t>Unconditional Positive Regard</a:t>
            </a:r>
          </a:p>
          <a:p>
            <a:r>
              <a:rPr lang="en-GB" sz="3200" dirty="0" smtClean="0">
                <a:solidFill>
                  <a:schemeClr val="bg2">
                    <a:lumMod val="25000"/>
                  </a:schemeClr>
                </a:solidFill>
              </a:rPr>
              <a:t>Congruence</a:t>
            </a:r>
            <a:endParaRPr lang="en-GB" sz="3200" dirty="0">
              <a:solidFill>
                <a:schemeClr val="bg2">
                  <a:lumMod val="25000"/>
                </a:schemeClr>
              </a:solidFill>
            </a:endParaRPr>
          </a:p>
        </p:txBody>
      </p:sp>
    </p:spTree>
    <p:extLst>
      <p:ext uri="{BB962C8B-B14F-4D97-AF65-F5344CB8AC3E}">
        <p14:creationId xmlns:p14="http://schemas.microsoft.com/office/powerpoint/2010/main" val="41833719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3308465" y="1136073"/>
            <a:ext cx="8035637" cy="4461163"/>
          </a:xfrm>
          <a:prstGeom prst="cloudCallou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solidFill>
                  <a:schemeClr val="accent1">
                    <a:lumMod val="75000"/>
                  </a:schemeClr>
                </a:solidFill>
              </a:rPr>
              <a:t>EMPATHY</a:t>
            </a:r>
          </a:p>
          <a:p>
            <a:pPr algn="ctr"/>
            <a:r>
              <a:rPr lang="en-GB" sz="2800" dirty="0" smtClean="0">
                <a:solidFill>
                  <a:schemeClr val="accent1">
                    <a:lumMod val="75000"/>
                  </a:schemeClr>
                </a:solidFill>
              </a:rPr>
              <a:t>Consider </a:t>
            </a:r>
            <a:r>
              <a:rPr lang="en-GB" sz="2800" dirty="0" smtClean="0">
                <a:solidFill>
                  <a:schemeClr val="accent1">
                    <a:lumMod val="75000"/>
                  </a:schemeClr>
                </a:solidFill>
              </a:rPr>
              <a:t>the appropriateness of ‘self disclosure’ within the relationship</a:t>
            </a:r>
          </a:p>
          <a:p>
            <a:pPr algn="ctr"/>
            <a:endParaRPr lang="en-GB" sz="2800" dirty="0">
              <a:solidFill>
                <a:schemeClr val="accent1">
                  <a:lumMod val="75000"/>
                </a:schemeClr>
              </a:solidFill>
            </a:endParaRPr>
          </a:p>
          <a:p>
            <a:pPr algn="ctr"/>
            <a:r>
              <a:rPr lang="en-GB" sz="2800" dirty="0" smtClean="0">
                <a:solidFill>
                  <a:schemeClr val="accent1">
                    <a:lumMod val="75000"/>
                  </a:schemeClr>
                </a:solidFill>
              </a:rPr>
              <a:t>‘To Weep, or not to weep’?</a:t>
            </a:r>
            <a:endParaRPr lang="en-GB" sz="2800" dirty="0">
              <a:solidFill>
                <a:schemeClr val="accent1">
                  <a:lumMod val="75000"/>
                </a:schemeClr>
              </a:solidFill>
            </a:endParaRPr>
          </a:p>
        </p:txBody>
      </p:sp>
    </p:spTree>
    <p:extLst>
      <p:ext uri="{BB962C8B-B14F-4D97-AF65-F5344CB8AC3E}">
        <p14:creationId xmlns:p14="http://schemas.microsoft.com/office/powerpoint/2010/main" val="1589545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2">
                    <a:lumMod val="25000"/>
                  </a:schemeClr>
                </a:solidFill>
              </a:rPr>
              <a:t>Therapeutic Presence </a:t>
            </a:r>
            <a:br>
              <a:rPr lang="en-GB" b="1" dirty="0" smtClean="0">
                <a:solidFill>
                  <a:schemeClr val="bg2">
                    <a:lumMod val="25000"/>
                  </a:schemeClr>
                </a:solidFill>
              </a:rPr>
            </a:br>
            <a:r>
              <a:rPr lang="en-GB" b="1" dirty="0" smtClean="0">
                <a:solidFill>
                  <a:schemeClr val="bg2">
                    <a:lumMod val="25000"/>
                  </a:schemeClr>
                </a:solidFill>
              </a:rPr>
              <a:t>(Rogers, 1980, p 129)</a:t>
            </a:r>
            <a:endParaRPr lang="en-GB" b="1" dirty="0">
              <a:solidFill>
                <a:schemeClr val="bg2">
                  <a:lumMod val="25000"/>
                </a:schemeClr>
              </a:solidFill>
            </a:endParaRPr>
          </a:p>
        </p:txBody>
      </p:sp>
      <p:sp>
        <p:nvSpPr>
          <p:cNvPr id="3" name="Content Placeholder 2"/>
          <p:cNvSpPr>
            <a:spLocks noGrp="1"/>
          </p:cNvSpPr>
          <p:nvPr>
            <p:ph idx="1"/>
          </p:nvPr>
        </p:nvSpPr>
        <p:spPr/>
        <p:txBody>
          <a:bodyPr>
            <a:normAutofit/>
          </a:bodyPr>
          <a:lstStyle/>
          <a:p>
            <a:r>
              <a:rPr lang="en-GB" sz="2800" i="1" dirty="0" smtClean="0"/>
              <a:t>‘ I am inclined to think that in my writing, I have stressed too much the three basic conditions(congruence, unconditional Positive regard and empathic understanding).  Perhaps it is something around the edges of those conditions that is really the most important element of therapy – when myself is very clearly, obviously present’ (Baldwin, 2000, p30)</a:t>
            </a:r>
            <a:endParaRPr lang="en-GB" sz="2800" i="1" dirty="0"/>
          </a:p>
        </p:txBody>
      </p:sp>
    </p:spTree>
    <p:extLst>
      <p:ext uri="{BB962C8B-B14F-4D97-AF65-F5344CB8AC3E}">
        <p14:creationId xmlns:p14="http://schemas.microsoft.com/office/powerpoint/2010/main" val="23574965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Therapeutic Presence</a:t>
            </a:r>
            <a:endParaRPr lang="en-GB" dirty="0">
              <a:solidFill>
                <a:schemeClr val="bg2">
                  <a:lumMod val="25000"/>
                </a:schemeClr>
              </a:solidFill>
            </a:endParaRPr>
          </a:p>
        </p:txBody>
      </p:sp>
      <p:sp>
        <p:nvSpPr>
          <p:cNvPr id="3" name="Content Placeholder 2"/>
          <p:cNvSpPr>
            <a:spLocks noGrp="1"/>
          </p:cNvSpPr>
          <p:nvPr>
            <p:ph idx="1"/>
          </p:nvPr>
        </p:nvSpPr>
        <p:spPr/>
        <p:txBody>
          <a:bodyPr>
            <a:normAutofit/>
          </a:bodyPr>
          <a:lstStyle/>
          <a:p>
            <a:r>
              <a:rPr lang="en-GB" sz="2400" dirty="0" smtClean="0">
                <a:solidFill>
                  <a:schemeClr val="bg2">
                    <a:lumMod val="25000"/>
                  </a:schemeClr>
                </a:solidFill>
              </a:rPr>
              <a:t>Therapeutic Outcomes may only be minimally attributed to specific techniques (Lambert &amp; Simon, 2008; Martin, </a:t>
            </a:r>
            <a:r>
              <a:rPr lang="en-GB" sz="2400" dirty="0" err="1" smtClean="0">
                <a:solidFill>
                  <a:schemeClr val="bg2">
                    <a:lumMod val="25000"/>
                  </a:schemeClr>
                </a:solidFill>
              </a:rPr>
              <a:t>Garske</a:t>
            </a:r>
            <a:r>
              <a:rPr lang="en-GB" sz="2400" dirty="0" smtClean="0">
                <a:solidFill>
                  <a:schemeClr val="bg2">
                    <a:lumMod val="25000"/>
                  </a:schemeClr>
                </a:solidFill>
              </a:rPr>
              <a:t> &amp; Davis, 2000: Norcross, 2002, 2011)</a:t>
            </a:r>
          </a:p>
          <a:p>
            <a:r>
              <a:rPr lang="en-GB" sz="2400" dirty="0" smtClean="0">
                <a:solidFill>
                  <a:schemeClr val="bg2">
                    <a:lumMod val="25000"/>
                  </a:schemeClr>
                </a:solidFill>
              </a:rPr>
              <a:t>Emphasis on the therapeutic relationship as contributing to positive therapy process and outcomes ( Greenberg, 2007; Norcross, 2011; Watson &amp; Geller, 2005)</a:t>
            </a:r>
          </a:p>
          <a:p>
            <a:r>
              <a:rPr lang="en-GB" sz="2400" dirty="0" smtClean="0">
                <a:solidFill>
                  <a:schemeClr val="bg2">
                    <a:lumMod val="25000"/>
                  </a:schemeClr>
                </a:solidFill>
              </a:rPr>
              <a:t>Researchers unable to identify all therapist and client factors that contribute to development of therapeutic relationship</a:t>
            </a:r>
          </a:p>
          <a:p>
            <a:endParaRPr lang="en-GB" sz="2400" dirty="0">
              <a:solidFill>
                <a:schemeClr val="bg2">
                  <a:lumMod val="25000"/>
                </a:schemeClr>
              </a:solidFill>
            </a:endParaRPr>
          </a:p>
        </p:txBody>
      </p:sp>
    </p:spTree>
    <p:extLst>
      <p:ext uri="{BB962C8B-B14F-4D97-AF65-F5344CB8AC3E}">
        <p14:creationId xmlns:p14="http://schemas.microsoft.com/office/powerpoint/2010/main" val="39618600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Therapeutic Presence</a:t>
            </a:r>
            <a:endParaRPr lang="en-GB" dirty="0">
              <a:solidFill>
                <a:schemeClr val="bg2">
                  <a:lumMod val="25000"/>
                </a:schemeClr>
              </a:solidFill>
            </a:endParaRPr>
          </a:p>
        </p:txBody>
      </p:sp>
      <p:sp>
        <p:nvSpPr>
          <p:cNvPr id="3" name="Content Placeholder 2"/>
          <p:cNvSpPr>
            <a:spLocks noGrp="1"/>
          </p:cNvSpPr>
          <p:nvPr>
            <p:ph idx="1"/>
          </p:nvPr>
        </p:nvSpPr>
        <p:spPr>
          <a:xfrm>
            <a:off x="2589212" y="1533525"/>
            <a:ext cx="8915400" cy="4377697"/>
          </a:xfrm>
        </p:spPr>
        <p:txBody>
          <a:bodyPr>
            <a:noAutofit/>
          </a:bodyPr>
          <a:lstStyle/>
          <a:p>
            <a:r>
              <a:rPr lang="en-GB" sz="3200" dirty="0" smtClean="0">
                <a:solidFill>
                  <a:schemeClr val="bg2">
                    <a:lumMod val="25000"/>
                  </a:schemeClr>
                </a:solidFill>
              </a:rPr>
              <a:t>Buber, in his theory of the I-Thou Relationship emphasised the characteristics of presence (</a:t>
            </a:r>
            <a:r>
              <a:rPr lang="en-GB" sz="3200" dirty="0" err="1" smtClean="0">
                <a:solidFill>
                  <a:schemeClr val="bg2">
                    <a:lumMod val="25000"/>
                  </a:schemeClr>
                </a:solidFill>
              </a:rPr>
              <a:t>Bugental</a:t>
            </a:r>
            <a:r>
              <a:rPr lang="en-GB" sz="3200" dirty="0" smtClean="0">
                <a:solidFill>
                  <a:schemeClr val="bg2">
                    <a:lumMod val="25000"/>
                  </a:schemeClr>
                </a:solidFill>
              </a:rPr>
              <a:t>, 1987; </a:t>
            </a:r>
            <a:r>
              <a:rPr lang="en-GB" sz="3200" dirty="0" err="1" smtClean="0">
                <a:solidFill>
                  <a:schemeClr val="bg2">
                    <a:lumMod val="25000"/>
                  </a:schemeClr>
                </a:solidFill>
              </a:rPr>
              <a:t>Hycner</a:t>
            </a:r>
            <a:r>
              <a:rPr lang="en-GB" sz="3200" dirty="0" smtClean="0">
                <a:solidFill>
                  <a:schemeClr val="bg2">
                    <a:lumMod val="25000"/>
                  </a:schemeClr>
                </a:solidFill>
              </a:rPr>
              <a:t> &amp; Jacobs, 1995; Schneider &amp; May, 1995; Thorne, 1992)</a:t>
            </a:r>
          </a:p>
          <a:p>
            <a:r>
              <a:rPr lang="en-GB" sz="3200" dirty="0" smtClean="0">
                <a:solidFill>
                  <a:schemeClr val="bg2">
                    <a:lumMod val="25000"/>
                  </a:schemeClr>
                </a:solidFill>
              </a:rPr>
              <a:t>Therapeutic Presence is central to the therapeutic relationship ( Geller &amp; Greenberg, 2002; Geller &amp; Greenberg &amp; Watson, 2010)</a:t>
            </a:r>
            <a:endParaRPr lang="en-GB" sz="3200" dirty="0">
              <a:solidFill>
                <a:schemeClr val="bg2">
                  <a:lumMod val="25000"/>
                </a:schemeClr>
              </a:solidFill>
            </a:endParaRPr>
          </a:p>
        </p:txBody>
      </p:sp>
    </p:spTree>
    <p:extLst>
      <p:ext uri="{BB962C8B-B14F-4D97-AF65-F5344CB8AC3E}">
        <p14:creationId xmlns:p14="http://schemas.microsoft.com/office/powerpoint/2010/main" val="1651987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Relational Presence</a:t>
            </a:r>
            <a:endParaRPr lang="en-GB" dirty="0"/>
          </a:p>
        </p:txBody>
      </p:sp>
      <p:sp>
        <p:nvSpPr>
          <p:cNvPr id="3" name="Content Placeholder 2"/>
          <p:cNvSpPr>
            <a:spLocks noGrp="1"/>
          </p:cNvSpPr>
          <p:nvPr>
            <p:ph idx="1"/>
          </p:nvPr>
        </p:nvSpPr>
        <p:spPr>
          <a:xfrm>
            <a:off x="2589212" y="1634835"/>
            <a:ext cx="8915400" cy="5098473"/>
          </a:xfrm>
        </p:spPr>
        <p:txBody>
          <a:bodyPr>
            <a:normAutofit/>
          </a:bodyPr>
          <a:lstStyle/>
          <a:p>
            <a:r>
              <a:rPr lang="en-GB" sz="2800" dirty="0" smtClean="0">
                <a:solidFill>
                  <a:schemeClr val="bg2">
                    <a:lumMod val="25000"/>
                  </a:schemeClr>
                </a:solidFill>
              </a:rPr>
              <a:t>If the therapist is in a state of non-presence, distracted, rigid, judgemental, controlling or defensive, the client is likely to respond in a defensive, protected, or closed way and might feel judged or not fully heard</a:t>
            </a:r>
          </a:p>
          <a:p>
            <a:r>
              <a:rPr lang="en-GB" sz="2800" dirty="0" smtClean="0">
                <a:solidFill>
                  <a:schemeClr val="bg2">
                    <a:lumMod val="25000"/>
                  </a:schemeClr>
                </a:solidFill>
              </a:rPr>
              <a:t>Carl Jung (1959) ‘collective unconscious’, the notion that human beings are part of something larger.</a:t>
            </a:r>
          </a:p>
          <a:p>
            <a:r>
              <a:rPr lang="en-GB" sz="2800" dirty="0" smtClean="0">
                <a:solidFill>
                  <a:schemeClr val="bg2">
                    <a:lumMod val="25000"/>
                  </a:schemeClr>
                </a:solidFill>
              </a:rPr>
              <a:t>‘Intersubjective Consciousness (Stern, 2004)</a:t>
            </a:r>
          </a:p>
          <a:p>
            <a:r>
              <a:rPr lang="en-GB" sz="2800" dirty="0" smtClean="0">
                <a:solidFill>
                  <a:schemeClr val="bg2">
                    <a:lumMod val="25000"/>
                  </a:schemeClr>
                </a:solidFill>
              </a:rPr>
              <a:t>Presence is a precondition for empathy to occur</a:t>
            </a:r>
            <a:endParaRPr lang="en-GB" sz="2800" dirty="0">
              <a:solidFill>
                <a:schemeClr val="bg2">
                  <a:lumMod val="25000"/>
                </a:schemeClr>
              </a:solidFill>
            </a:endParaRPr>
          </a:p>
        </p:txBody>
      </p:sp>
    </p:spTree>
    <p:extLst>
      <p:ext uri="{BB962C8B-B14F-4D97-AF65-F5344CB8AC3E}">
        <p14:creationId xmlns:p14="http://schemas.microsoft.com/office/powerpoint/2010/main" val="13929638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half" idx="2"/>
          </p:nvPr>
        </p:nvSpPr>
        <p:spPr>
          <a:xfrm>
            <a:off x="2145102" y="1621766"/>
            <a:ext cx="4787003" cy="4281260"/>
          </a:xfrm>
        </p:spPr>
        <p:txBody>
          <a:bodyPr>
            <a:noAutofit/>
          </a:bodyPr>
          <a:lstStyle/>
          <a:p>
            <a:pPr marL="0" indent="0" algn="ctr">
              <a:buNone/>
            </a:pPr>
            <a:r>
              <a:rPr lang="en-GB" sz="3200" dirty="0">
                <a:solidFill>
                  <a:schemeClr val="bg2">
                    <a:lumMod val="25000"/>
                  </a:schemeClr>
                </a:solidFill>
              </a:rPr>
              <a:t>“Our true home is not in the past.  </a:t>
            </a:r>
          </a:p>
          <a:p>
            <a:pPr marL="0" indent="0" algn="ctr">
              <a:buNone/>
            </a:pPr>
            <a:r>
              <a:rPr lang="en-GB" sz="3200" dirty="0">
                <a:solidFill>
                  <a:schemeClr val="bg2">
                    <a:lumMod val="25000"/>
                  </a:schemeClr>
                </a:solidFill>
              </a:rPr>
              <a:t>Our true home is not in the future.</a:t>
            </a:r>
          </a:p>
          <a:p>
            <a:pPr marL="0" indent="0" algn="ctr">
              <a:buNone/>
            </a:pPr>
            <a:r>
              <a:rPr lang="en-GB" sz="3200" dirty="0">
                <a:solidFill>
                  <a:schemeClr val="bg2">
                    <a:lumMod val="25000"/>
                  </a:schemeClr>
                </a:solidFill>
              </a:rPr>
              <a:t>Our true home is in the here and now”</a:t>
            </a:r>
          </a:p>
          <a:p>
            <a:pPr marL="0" indent="0" algn="ctr">
              <a:buNone/>
            </a:pPr>
            <a:r>
              <a:rPr lang="en-GB" sz="2400" dirty="0" err="1">
                <a:solidFill>
                  <a:schemeClr val="bg2">
                    <a:lumMod val="25000"/>
                  </a:schemeClr>
                </a:solidFill>
              </a:rPr>
              <a:t>Thich</a:t>
            </a:r>
            <a:r>
              <a:rPr lang="en-GB" sz="2400" dirty="0">
                <a:solidFill>
                  <a:schemeClr val="bg2">
                    <a:lumMod val="25000"/>
                  </a:schemeClr>
                </a:solidFill>
              </a:rPr>
              <a:t> </a:t>
            </a:r>
            <a:r>
              <a:rPr lang="en-GB" sz="2400" dirty="0" err="1">
                <a:solidFill>
                  <a:schemeClr val="bg2">
                    <a:lumMod val="25000"/>
                  </a:schemeClr>
                </a:solidFill>
              </a:rPr>
              <a:t>Nhat</a:t>
            </a:r>
            <a:r>
              <a:rPr lang="en-GB" sz="2400" dirty="0">
                <a:solidFill>
                  <a:schemeClr val="bg2">
                    <a:lumMod val="25000"/>
                  </a:schemeClr>
                </a:solidFill>
              </a:rPr>
              <a:t> </a:t>
            </a:r>
            <a:r>
              <a:rPr lang="en-GB" sz="2400" dirty="0" err="1">
                <a:solidFill>
                  <a:schemeClr val="bg2">
                    <a:lumMod val="25000"/>
                  </a:schemeClr>
                </a:solidFill>
              </a:rPr>
              <a:t>Hanh</a:t>
            </a:r>
            <a:r>
              <a:rPr lang="en-GB" sz="2400" dirty="0">
                <a:solidFill>
                  <a:schemeClr val="bg2">
                    <a:lumMod val="25000"/>
                  </a:schemeClr>
                </a:solidFill>
              </a:rPr>
              <a:t> ( 2011, p.65)</a:t>
            </a:r>
          </a:p>
          <a:p>
            <a:pPr algn="ctr"/>
            <a:endParaRPr lang="en-GB" sz="2400" dirty="0">
              <a:solidFill>
                <a:schemeClr val="bg2">
                  <a:lumMod val="25000"/>
                </a:schemeClr>
              </a:solidFill>
            </a:endParaRPr>
          </a:p>
        </p:txBody>
      </p:sp>
      <p:pic>
        <p:nvPicPr>
          <p:cNvPr id="11" name="Content Placeholder 10"/>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7656393" y="1833335"/>
            <a:ext cx="3949011" cy="3858121"/>
          </a:xfrm>
        </p:spPr>
      </p:pic>
    </p:spTree>
    <p:extLst>
      <p:ext uri="{BB962C8B-B14F-4D97-AF65-F5344CB8AC3E}">
        <p14:creationId xmlns:p14="http://schemas.microsoft.com/office/powerpoint/2010/main" val="20875424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Therapeutic Presence</a:t>
            </a:r>
            <a:endParaRPr lang="en-GB" dirty="0">
              <a:solidFill>
                <a:schemeClr val="bg2">
                  <a:lumMod val="25000"/>
                </a:schemeClr>
              </a:solidFill>
            </a:endParaRPr>
          </a:p>
        </p:txBody>
      </p:sp>
      <p:sp>
        <p:nvSpPr>
          <p:cNvPr id="4" name="Content Placeholder 3"/>
          <p:cNvSpPr>
            <a:spLocks noGrp="1"/>
          </p:cNvSpPr>
          <p:nvPr>
            <p:ph sz="half" idx="2"/>
          </p:nvPr>
        </p:nvSpPr>
        <p:spPr>
          <a:xfrm>
            <a:off x="1668088" y="1501833"/>
            <a:ext cx="5264018" cy="5164973"/>
          </a:xfrm>
        </p:spPr>
        <p:txBody>
          <a:bodyPr>
            <a:noAutofit/>
          </a:bodyPr>
          <a:lstStyle/>
          <a:p>
            <a:r>
              <a:rPr lang="en-GB" sz="2800" dirty="0" smtClean="0">
                <a:solidFill>
                  <a:schemeClr val="bg2">
                    <a:lumMod val="25000"/>
                  </a:schemeClr>
                </a:solidFill>
              </a:rPr>
              <a:t>The therapist’s presence has been described as ‘bringing one’s whole self to the engagement with the client and being fully in the moment with and for the client, with little self-centred purpose or goal in mind (</a:t>
            </a:r>
            <a:r>
              <a:rPr lang="en-GB" sz="2800" dirty="0" err="1" smtClean="0">
                <a:solidFill>
                  <a:schemeClr val="bg2">
                    <a:lumMod val="25000"/>
                  </a:schemeClr>
                </a:solidFill>
              </a:rPr>
              <a:t>Hycner</a:t>
            </a:r>
            <a:r>
              <a:rPr lang="en-GB" sz="2800" dirty="0" smtClean="0">
                <a:solidFill>
                  <a:schemeClr val="bg2">
                    <a:lumMod val="25000"/>
                  </a:schemeClr>
                </a:solidFill>
              </a:rPr>
              <a:t> &amp; Jacobs, 1995; Robbins, 1998; Webster, 1998)</a:t>
            </a:r>
            <a:endParaRPr lang="en-GB" sz="2800" dirty="0">
              <a:solidFill>
                <a:schemeClr val="bg2">
                  <a:lumMod val="25000"/>
                </a:schemeClr>
              </a:solidFill>
            </a:endParaRPr>
          </a:p>
        </p:txBody>
      </p:sp>
      <p:pic>
        <p:nvPicPr>
          <p:cNvPr id="3" name="Content Placeholder 2"/>
          <p:cNvPicPr>
            <a:picLocks noGrp="1" noChangeAspect="1"/>
          </p:cNvPicPr>
          <p:nvPr>
            <p:ph sz="quarter" idx="4"/>
          </p:nvPr>
        </p:nvPicPr>
        <p:blipFill>
          <a:blip r:embed="rId2">
            <a:extLst>
              <a:ext uri="{28A0092B-C50C-407E-A947-70E740481C1C}">
                <a14:useLocalDpi xmlns:a14="http://schemas.microsoft.com/office/drawing/2010/main" val="0"/>
              </a:ext>
            </a:extLst>
          </a:blip>
          <a:stretch>
            <a:fillRect/>
          </a:stretch>
        </p:blipFill>
        <p:spPr>
          <a:xfrm>
            <a:off x="7167563" y="2231430"/>
            <a:ext cx="4338637" cy="3253977"/>
          </a:xfrm>
        </p:spPr>
      </p:pic>
    </p:spTree>
    <p:extLst>
      <p:ext uri="{BB962C8B-B14F-4D97-AF65-F5344CB8AC3E}">
        <p14:creationId xmlns:p14="http://schemas.microsoft.com/office/powerpoint/2010/main" val="4202357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fontScale="90000"/>
          </a:bodyPr>
          <a:lstStyle/>
          <a:p>
            <a:r>
              <a:rPr lang="en-GB" b="1" dirty="0" smtClean="0">
                <a:solidFill>
                  <a:schemeClr val="bg2">
                    <a:lumMod val="25000"/>
                  </a:schemeClr>
                </a:solidFill>
              </a:rPr>
              <a:t>Theoretically, presence has been deemed the groundwork for good therapy</a:t>
            </a:r>
            <a:endParaRPr lang="en-GB" b="1" dirty="0">
              <a:solidFill>
                <a:schemeClr val="bg2">
                  <a:lumMod val="25000"/>
                </a:schemeClr>
              </a:solidFill>
            </a:endParaRPr>
          </a:p>
        </p:txBody>
      </p:sp>
      <p:sp>
        <p:nvSpPr>
          <p:cNvPr id="8" name="Content Placeholder 7"/>
          <p:cNvSpPr>
            <a:spLocks noGrp="1"/>
          </p:cNvSpPr>
          <p:nvPr>
            <p:ph idx="1"/>
          </p:nvPr>
        </p:nvSpPr>
        <p:spPr>
          <a:xfrm>
            <a:off x="1688123" y="1905000"/>
            <a:ext cx="10378831" cy="4745892"/>
          </a:xfrm>
        </p:spPr>
        <p:txBody>
          <a:bodyPr>
            <a:normAutofit/>
          </a:bodyPr>
          <a:lstStyle/>
          <a:p>
            <a:r>
              <a:rPr lang="en-GB" sz="2400" dirty="0" smtClean="0">
                <a:solidFill>
                  <a:schemeClr val="bg2">
                    <a:lumMod val="25000"/>
                  </a:schemeClr>
                </a:solidFill>
              </a:rPr>
              <a:t>Therapists are seen as using the essence of themselves as an instrument in understanding and responding to the client (Clarkson, 1997)</a:t>
            </a:r>
          </a:p>
          <a:p>
            <a:r>
              <a:rPr lang="en-GB" sz="2400" dirty="0" smtClean="0">
                <a:solidFill>
                  <a:schemeClr val="bg2">
                    <a:lumMod val="25000"/>
                  </a:schemeClr>
                </a:solidFill>
              </a:rPr>
              <a:t>Importance of Therapist’ self development</a:t>
            </a:r>
          </a:p>
          <a:p>
            <a:r>
              <a:rPr lang="en-GB" sz="2400" dirty="0" smtClean="0">
                <a:solidFill>
                  <a:schemeClr val="bg2">
                    <a:lumMod val="25000"/>
                  </a:schemeClr>
                </a:solidFill>
              </a:rPr>
              <a:t>Commitment to own personal growth (Webster,1998)</a:t>
            </a:r>
          </a:p>
          <a:p>
            <a:r>
              <a:rPr lang="en-GB" sz="2400" dirty="0" smtClean="0">
                <a:solidFill>
                  <a:schemeClr val="bg2">
                    <a:lumMod val="25000"/>
                  </a:schemeClr>
                </a:solidFill>
              </a:rPr>
              <a:t>Therapists’ need to work on own issues, so that issues are not played out vicariously in therapy sessions (</a:t>
            </a:r>
            <a:r>
              <a:rPr lang="en-GB" sz="2400" dirty="0" err="1" smtClean="0">
                <a:solidFill>
                  <a:schemeClr val="bg2">
                    <a:lumMod val="25000"/>
                  </a:schemeClr>
                </a:solidFill>
              </a:rPr>
              <a:t>Lietaer</a:t>
            </a:r>
            <a:r>
              <a:rPr lang="en-GB" sz="2400" dirty="0" smtClean="0">
                <a:solidFill>
                  <a:schemeClr val="bg2">
                    <a:lumMod val="25000"/>
                  </a:schemeClr>
                </a:solidFill>
              </a:rPr>
              <a:t>, 1993)</a:t>
            </a:r>
          </a:p>
          <a:p>
            <a:r>
              <a:rPr lang="en-GB" sz="2400" dirty="0" smtClean="0">
                <a:solidFill>
                  <a:schemeClr val="bg2">
                    <a:lumMod val="25000"/>
                  </a:schemeClr>
                </a:solidFill>
              </a:rPr>
              <a:t>Presence as an essential underlying process in therapeutic relating (Rogers,1980; Baldwin,1980)</a:t>
            </a:r>
            <a:endParaRPr lang="en-GB" sz="2400" dirty="0">
              <a:solidFill>
                <a:schemeClr val="bg2">
                  <a:lumMod val="25000"/>
                </a:schemeClr>
              </a:solidFill>
            </a:endParaRPr>
          </a:p>
        </p:txBody>
      </p:sp>
    </p:spTree>
    <p:extLst>
      <p:ext uri="{BB962C8B-B14F-4D97-AF65-F5344CB8AC3E}">
        <p14:creationId xmlns:p14="http://schemas.microsoft.com/office/powerpoint/2010/main" val="543107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406400"/>
            <a:ext cx="8911687" cy="1498600"/>
          </a:xfrm>
        </p:spPr>
        <p:txBody>
          <a:bodyPr/>
          <a:lstStyle/>
          <a:p>
            <a:r>
              <a:rPr lang="en-GB" b="1" dirty="0" smtClean="0">
                <a:solidFill>
                  <a:schemeClr val="bg2">
                    <a:lumMod val="25000"/>
                  </a:schemeClr>
                </a:solidFill>
              </a:rPr>
              <a:t>Freud and the Psychanalytic Approach</a:t>
            </a:r>
            <a:endParaRPr lang="en-GB" b="1" dirty="0">
              <a:solidFill>
                <a:schemeClr val="bg2">
                  <a:lumMod val="25000"/>
                </a:schemeClr>
              </a:solidFill>
            </a:endParaRPr>
          </a:p>
        </p:txBody>
      </p:sp>
      <p:sp>
        <p:nvSpPr>
          <p:cNvPr id="3" name="Content Placeholder 2"/>
          <p:cNvSpPr>
            <a:spLocks noGrp="1"/>
          </p:cNvSpPr>
          <p:nvPr>
            <p:ph idx="1"/>
          </p:nvPr>
        </p:nvSpPr>
        <p:spPr>
          <a:xfrm>
            <a:off x="1695937" y="1555262"/>
            <a:ext cx="10183447" cy="5119076"/>
          </a:xfrm>
        </p:spPr>
        <p:txBody>
          <a:bodyPr>
            <a:normAutofit/>
          </a:bodyPr>
          <a:lstStyle/>
          <a:p>
            <a:r>
              <a:rPr lang="en-GB" sz="2000" dirty="0" smtClean="0">
                <a:solidFill>
                  <a:schemeClr val="bg2">
                    <a:lumMod val="25000"/>
                  </a:schemeClr>
                </a:solidFill>
              </a:rPr>
              <a:t>Freud emphasised the value of therapists’ “attention” and “receptivity” void of critical judgement</a:t>
            </a:r>
          </a:p>
          <a:p>
            <a:r>
              <a:rPr lang="en-GB" sz="2000" dirty="0" smtClean="0">
                <a:solidFill>
                  <a:schemeClr val="bg2">
                    <a:lumMod val="25000"/>
                  </a:schemeClr>
                </a:solidFill>
              </a:rPr>
              <a:t>The therapist must turn own unconscious like a receptive organ toward the transmitting unconscious of the client</a:t>
            </a:r>
          </a:p>
          <a:p>
            <a:r>
              <a:rPr lang="en-GB" sz="2000" dirty="0" smtClean="0">
                <a:solidFill>
                  <a:schemeClr val="bg2">
                    <a:lumMod val="25000"/>
                  </a:schemeClr>
                </a:solidFill>
              </a:rPr>
              <a:t>Impartial attention without becoming emotionally involved</a:t>
            </a:r>
          </a:p>
          <a:p>
            <a:r>
              <a:rPr lang="en-GB" sz="2000" dirty="0" smtClean="0">
                <a:solidFill>
                  <a:schemeClr val="bg2">
                    <a:lumMod val="25000"/>
                  </a:schemeClr>
                </a:solidFill>
              </a:rPr>
              <a:t>‘Listening with the Third </a:t>
            </a:r>
            <a:r>
              <a:rPr lang="en-GB" sz="2000" dirty="0">
                <a:solidFill>
                  <a:schemeClr val="bg2">
                    <a:lumMod val="25000"/>
                  </a:schemeClr>
                </a:solidFill>
              </a:rPr>
              <a:t>E</a:t>
            </a:r>
            <a:r>
              <a:rPr lang="en-GB" sz="2000" dirty="0" smtClean="0">
                <a:solidFill>
                  <a:schemeClr val="bg2">
                    <a:lumMod val="25000"/>
                  </a:schemeClr>
                </a:solidFill>
              </a:rPr>
              <a:t>ar’ (</a:t>
            </a:r>
            <a:r>
              <a:rPr lang="en-GB" sz="2000" dirty="0" err="1" smtClean="0">
                <a:solidFill>
                  <a:schemeClr val="bg2">
                    <a:lumMod val="25000"/>
                  </a:schemeClr>
                </a:solidFill>
              </a:rPr>
              <a:t>Reik</a:t>
            </a:r>
            <a:r>
              <a:rPr lang="en-GB" sz="2000" dirty="0" smtClean="0">
                <a:solidFill>
                  <a:schemeClr val="bg2">
                    <a:lumMod val="25000"/>
                  </a:schemeClr>
                </a:solidFill>
              </a:rPr>
              <a:t>, 1948), rather than with a thinking mind.</a:t>
            </a:r>
          </a:p>
          <a:p>
            <a:r>
              <a:rPr lang="en-GB" sz="2000" dirty="0" smtClean="0">
                <a:solidFill>
                  <a:schemeClr val="bg2">
                    <a:lumMod val="25000"/>
                  </a:schemeClr>
                </a:solidFill>
              </a:rPr>
              <a:t>Epstein (2007) noted that psychoanalytic technique tends to emphasise cognitive processing of the analyst.</a:t>
            </a:r>
          </a:p>
          <a:p>
            <a:r>
              <a:rPr lang="en-GB" sz="2000" dirty="0" smtClean="0">
                <a:solidFill>
                  <a:schemeClr val="bg2">
                    <a:lumMod val="25000"/>
                  </a:schemeClr>
                </a:solidFill>
              </a:rPr>
              <a:t>Emphasis should be on making </a:t>
            </a:r>
            <a:r>
              <a:rPr lang="en-GB" sz="2000" dirty="0">
                <a:solidFill>
                  <a:schemeClr val="bg2">
                    <a:lumMod val="25000"/>
                  </a:schemeClr>
                </a:solidFill>
              </a:rPr>
              <a:t>intuitive leaps rather than cognitive analytic statements (Epstein, 2007</a:t>
            </a:r>
            <a:r>
              <a:rPr lang="en-GB" sz="2000" dirty="0" smtClean="0">
                <a:solidFill>
                  <a:schemeClr val="bg2">
                    <a:lumMod val="25000"/>
                  </a:schemeClr>
                </a:solidFill>
              </a:rPr>
              <a:t>)</a:t>
            </a:r>
          </a:p>
          <a:p>
            <a:r>
              <a:rPr lang="en-GB" sz="2000" dirty="0" smtClean="0">
                <a:solidFill>
                  <a:schemeClr val="bg2">
                    <a:lumMod val="25000"/>
                  </a:schemeClr>
                </a:solidFill>
              </a:rPr>
              <a:t>Stern (2004) suggested that psychotherapy needs to be re-examined through the lens of present moment experience</a:t>
            </a:r>
            <a:endParaRPr lang="en-GB" sz="2000" dirty="0">
              <a:solidFill>
                <a:schemeClr val="bg2">
                  <a:lumMod val="25000"/>
                </a:schemeClr>
              </a:solidFill>
            </a:endParaRPr>
          </a:p>
          <a:p>
            <a:endParaRPr lang="en-GB" sz="2000" dirty="0" smtClean="0"/>
          </a:p>
          <a:p>
            <a:endParaRPr lang="en-GB" dirty="0"/>
          </a:p>
        </p:txBody>
      </p:sp>
    </p:spTree>
    <p:extLst>
      <p:ext uri="{BB962C8B-B14F-4D97-AF65-F5344CB8AC3E}">
        <p14:creationId xmlns:p14="http://schemas.microsoft.com/office/powerpoint/2010/main" val="14480577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4">
                    <a:lumMod val="75000"/>
                  </a:schemeClr>
                </a:solidFill>
              </a:rPr>
              <a:t>Gestalt Therapy</a:t>
            </a:r>
            <a:endParaRPr lang="en-GB" dirty="0">
              <a:solidFill>
                <a:schemeClr val="accent4">
                  <a:lumMod val="75000"/>
                </a:schemeClr>
              </a:solidFill>
            </a:endParaRPr>
          </a:p>
        </p:txBody>
      </p:sp>
      <p:sp>
        <p:nvSpPr>
          <p:cNvPr id="3" name="Content Placeholder 2"/>
          <p:cNvSpPr>
            <a:spLocks noGrp="1"/>
          </p:cNvSpPr>
          <p:nvPr>
            <p:ph idx="1"/>
          </p:nvPr>
        </p:nvSpPr>
        <p:spPr>
          <a:xfrm>
            <a:off x="1555262" y="1508368"/>
            <a:ext cx="9949350" cy="4994789"/>
          </a:xfrm>
        </p:spPr>
        <p:txBody>
          <a:bodyPr>
            <a:noAutofit/>
          </a:bodyPr>
          <a:lstStyle/>
          <a:p>
            <a:r>
              <a:rPr lang="en-GB" sz="2400" dirty="0" smtClean="0">
                <a:solidFill>
                  <a:schemeClr val="accent4">
                    <a:lumMod val="75000"/>
                  </a:schemeClr>
                </a:solidFill>
              </a:rPr>
              <a:t>A present-centred approach in which therapist increases sensory, affective and cognitive awareness (</a:t>
            </a:r>
            <a:r>
              <a:rPr lang="en-GB" sz="2400" dirty="0" err="1" smtClean="0">
                <a:solidFill>
                  <a:schemeClr val="accent4">
                    <a:lumMod val="75000"/>
                  </a:schemeClr>
                </a:solidFill>
              </a:rPr>
              <a:t>Yontef</a:t>
            </a:r>
            <a:r>
              <a:rPr lang="en-GB" sz="2400" dirty="0" smtClean="0">
                <a:solidFill>
                  <a:schemeClr val="accent4">
                    <a:lumMod val="75000"/>
                  </a:schemeClr>
                </a:solidFill>
              </a:rPr>
              <a:t>, 2005)</a:t>
            </a:r>
          </a:p>
          <a:p>
            <a:r>
              <a:rPr lang="en-GB" sz="2400" dirty="0" smtClean="0">
                <a:solidFill>
                  <a:schemeClr val="accent4">
                    <a:lumMod val="75000"/>
                  </a:schemeClr>
                </a:solidFill>
              </a:rPr>
              <a:t>“ To me, nothing exists except the now (</a:t>
            </a:r>
            <a:r>
              <a:rPr lang="en-GB" sz="2400" dirty="0" err="1" smtClean="0">
                <a:solidFill>
                  <a:schemeClr val="accent4">
                    <a:lumMod val="75000"/>
                  </a:schemeClr>
                </a:solidFill>
              </a:rPr>
              <a:t>Perls</a:t>
            </a:r>
            <a:r>
              <a:rPr lang="en-GB" sz="2400" dirty="0" smtClean="0">
                <a:solidFill>
                  <a:schemeClr val="accent4">
                    <a:lumMod val="75000"/>
                  </a:schemeClr>
                </a:solidFill>
              </a:rPr>
              <a:t>, 1970)</a:t>
            </a:r>
          </a:p>
          <a:p>
            <a:r>
              <a:rPr lang="en-GB" sz="2400" dirty="0" smtClean="0">
                <a:solidFill>
                  <a:schemeClr val="accent4">
                    <a:lumMod val="75000"/>
                  </a:schemeClr>
                </a:solidFill>
              </a:rPr>
              <a:t>“Attainment of fulfilment occurs “when you stop emptying yourself by trying to fill yourself and simply let the world fill you” (Stevens, 1977)</a:t>
            </a:r>
          </a:p>
          <a:p>
            <a:r>
              <a:rPr lang="en-GB" sz="2400" dirty="0" smtClean="0">
                <a:solidFill>
                  <a:schemeClr val="accent4">
                    <a:lumMod val="75000"/>
                  </a:schemeClr>
                </a:solidFill>
              </a:rPr>
              <a:t>“ In moments of good contact, there is a clear sense of oneself and a clear sense of the other” (</a:t>
            </a:r>
            <a:r>
              <a:rPr lang="en-GB" sz="2400" dirty="0" err="1" smtClean="0">
                <a:solidFill>
                  <a:schemeClr val="accent4">
                    <a:lumMod val="75000"/>
                  </a:schemeClr>
                </a:solidFill>
              </a:rPr>
              <a:t>Polster</a:t>
            </a:r>
            <a:r>
              <a:rPr lang="en-GB" sz="2400" dirty="0" smtClean="0">
                <a:solidFill>
                  <a:schemeClr val="accent4">
                    <a:lumMod val="75000"/>
                  </a:schemeClr>
                </a:solidFill>
              </a:rPr>
              <a:t> and </a:t>
            </a:r>
            <a:r>
              <a:rPr lang="en-GB" sz="2400" dirty="0" err="1" smtClean="0">
                <a:solidFill>
                  <a:schemeClr val="accent4">
                    <a:lumMod val="75000"/>
                  </a:schemeClr>
                </a:solidFill>
              </a:rPr>
              <a:t>Polster</a:t>
            </a:r>
            <a:r>
              <a:rPr lang="en-GB" sz="2400" dirty="0" smtClean="0">
                <a:solidFill>
                  <a:schemeClr val="accent4">
                    <a:lumMod val="75000"/>
                  </a:schemeClr>
                </a:solidFill>
              </a:rPr>
              <a:t>, 1999)</a:t>
            </a:r>
          </a:p>
          <a:p>
            <a:r>
              <a:rPr lang="en-GB" sz="2400" dirty="0" smtClean="0">
                <a:solidFill>
                  <a:schemeClr val="accent4">
                    <a:lumMod val="75000"/>
                  </a:schemeClr>
                </a:solidFill>
              </a:rPr>
              <a:t>The emphasis is on ‘Meeting’ the client, on contact without aiming’ (</a:t>
            </a:r>
            <a:r>
              <a:rPr lang="en-GB" sz="2400" dirty="0" err="1" smtClean="0">
                <a:solidFill>
                  <a:schemeClr val="accent4">
                    <a:lumMod val="75000"/>
                  </a:schemeClr>
                </a:solidFill>
              </a:rPr>
              <a:t>Yontef</a:t>
            </a:r>
            <a:r>
              <a:rPr lang="en-GB" sz="2400" dirty="0" smtClean="0">
                <a:solidFill>
                  <a:schemeClr val="accent4">
                    <a:lumMod val="75000"/>
                  </a:schemeClr>
                </a:solidFill>
              </a:rPr>
              <a:t>, 2005)</a:t>
            </a:r>
          </a:p>
          <a:p>
            <a:r>
              <a:rPr lang="en-GB" sz="2400" dirty="0" smtClean="0">
                <a:solidFill>
                  <a:schemeClr val="accent4">
                    <a:lumMod val="75000"/>
                  </a:schemeClr>
                </a:solidFill>
              </a:rPr>
              <a:t>Buber’s I-Thou relationship: Notion of presence, meeting and encounter</a:t>
            </a:r>
            <a:endParaRPr lang="en-GB" sz="2400" dirty="0">
              <a:solidFill>
                <a:schemeClr val="accent4">
                  <a:lumMod val="75000"/>
                </a:schemeClr>
              </a:solidFill>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43638" y="138615"/>
            <a:ext cx="3258566" cy="1125940"/>
          </a:xfrm>
          <a:prstGeom prst="rect">
            <a:avLst/>
          </a:prstGeom>
        </p:spPr>
      </p:pic>
    </p:spTree>
    <p:extLst>
      <p:ext uri="{BB962C8B-B14F-4D97-AF65-F5344CB8AC3E}">
        <p14:creationId xmlns:p14="http://schemas.microsoft.com/office/powerpoint/2010/main" val="153478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589212" y="1098645"/>
            <a:ext cx="4313864" cy="4812577"/>
          </a:xfrm>
        </p:spPr>
        <p:txBody>
          <a:bodyPr>
            <a:normAutofit lnSpcReduction="10000"/>
          </a:bodyPr>
          <a:lstStyle/>
          <a:p>
            <a:r>
              <a:rPr lang="en-GB" sz="4000" dirty="0" smtClean="0">
                <a:solidFill>
                  <a:schemeClr val="accent4">
                    <a:lumMod val="75000"/>
                  </a:schemeClr>
                </a:solidFill>
              </a:rPr>
              <a:t>“</a:t>
            </a:r>
            <a:r>
              <a:rPr lang="en-GB" sz="3500" dirty="0" smtClean="0">
                <a:solidFill>
                  <a:schemeClr val="accent4">
                    <a:lumMod val="75000"/>
                  </a:schemeClr>
                </a:solidFill>
              </a:rPr>
              <a:t>It is only when I empty myself that the ontological crystal clarity of the other can truly be seen”</a:t>
            </a:r>
          </a:p>
          <a:p>
            <a:pPr marL="0" indent="0">
              <a:buNone/>
            </a:pPr>
            <a:r>
              <a:rPr lang="en-GB" sz="3500" dirty="0" smtClean="0">
                <a:solidFill>
                  <a:schemeClr val="accent4">
                    <a:lumMod val="75000"/>
                  </a:schemeClr>
                </a:solidFill>
              </a:rPr>
              <a:t>           (</a:t>
            </a:r>
            <a:r>
              <a:rPr lang="en-GB" sz="3500" dirty="0" err="1" smtClean="0">
                <a:solidFill>
                  <a:schemeClr val="accent4">
                    <a:lumMod val="75000"/>
                  </a:schemeClr>
                </a:solidFill>
              </a:rPr>
              <a:t>Hycner</a:t>
            </a:r>
            <a:r>
              <a:rPr lang="en-GB" sz="3500" dirty="0" smtClean="0">
                <a:solidFill>
                  <a:schemeClr val="accent4">
                    <a:lumMod val="75000"/>
                  </a:schemeClr>
                </a:solidFill>
              </a:rPr>
              <a:t> &amp; Jacobs, 1995)</a:t>
            </a:r>
            <a:endParaRPr lang="en-GB" sz="3500" dirty="0">
              <a:solidFill>
                <a:schemeClr val="accent4">
                  <a:lumMod val="75000"/>
                </a:schemeClr>
              </a:solidFill>
            </a:endParaRP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993327" y="1978510"/>
            <a:ext cx="4978333" cy="3473770"/>
          </a:xfrm>
        </p:spPr>
      </p:pic>
    </p:spTree>
    <p:extLst>
      <p:ext uri="{BB962C8B-B14F-4D97-AF65-F5344CB8AC3E}">
        <p14:creationId xmlns:p14="http://schemas.microsoft.com/office/powerpoint/2010/main" val="3634451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solidFill>
                  <a:schemeClr val="accent4">
                    <a:lumMod val="75000"/>
                  </a:schemeClr>
                </a:solidFill>
              </a:rPr>
              <a:t>Existential Therapy</a:t>
            </a:r>
            <a:endParaRPr lang="en-GB" dirty="0">
              <a:solidFill>
                <a:schemeClr val="accent4">
                  <a:lumMod val="75000"/>
                </a:schemeClr>
              </a:solidFill>
            </a:endParaRPr>
          </a:p>
        </p:txBody>
      </p:sp>
      <p:sp>
        <p:nvSpPr>
          <p:cNvPr id="6" name="Content Placeholder 5"/>
          <p:cNvSpPr>
            <a:spLocks noGrp="1"/>
          </p:cNvSpPr>
          <p:nvPr>
            <p:ph idx="1"/>
          </p:nvPr>
        </p:nvSpPr>
        <p:spPr>
          <a:xfrm>
            <a:off x="1430215" y="1383323"/>
            <a:ext cx="10519507" cy="4527899"/>
          </a:xfrm>
        </p:spPr>
        <p:txBody>
          <a:bodyPr>
            <a:noAutofit/>
          </a:bodyPr>
          <a:lstStyle/>
          <a:p>
            <a:pPr marL="0" indent="0">
              <a:buNone/>
            </a:pPr>
            <a:r>
              <a:rPr lang="en-GB" sz="2400" b="1" dirty="0" smtClean="0">
                <a:solidFill>
                  <a:schemeClr val="accent4">
                    <a:lumMod val="75000"/>
                  </a:schemeClr>
                </a:solidFill>
              </a:rPr>
              <a:t>Three aspects of presence:</a:t>
            </a:r>
          </a:p>
          <a:p>
            <a:r>
              <a:rPr lang="en-GB" sz="2400" dirty="0" smtClean="0">
                <a:solidFill>
                  <a:schemeClr val="accent4">
                    <a:lumMod val="75000"/>
                  </a:schemeClr>
                </a:solidFill>
              </a:rPr>
              <a:t>An availability and openness to all aspects of the client’s experience</a:t>
            </a:r>
          </a:p>
          <a:p>
            <a:r>
              <a:rPr lang="en-GB" sz="2400" dirty="0" smtClean="0">
                <a:solidFill>
                  <a:schemeClr val="accent4">
                    <a:lumMod val="75000"/>
                  </a:schemeClr>
                </a:solidFill>
              </a:rPr>
              <a:t>Openness to one’s own experience in being with the client</a:t>
            </a:r>
          </a:p>
          <a:p>
            <a:r>
              <a:rPr lang="en-GB" sz="2400" dirty="0" smtClean="0">
                <a:solidFill>
                  <a:schemeClr val="accent4">
                    <a:lumMod val="75000"/>
                  </a:schemeClr>
                </a:solidFill>
              </a:rPr>
              <a:t>Capacity to respond to the client from this experience (</a:t>
            </a:r>
            <a:r>
              <a:rPr lang="en-GB" sz="2400" dirty="0" err="1" smtClean="0">
                <a:solidFill>
                  <a:schemeClr val="accent4">
                    <a:lumMod val="75000"/>
                  </a:schemeClr>
                </a:solidFill>
              </a:rPr>
              <a:t>Bugental</a:t>
            </a:r>
            <a:r>
              <a:rPr lang="en-GB" sz="2400" dirty="0" smtClean="0">
                <a:solidFill>
                  <a:schemeClr val="accent4">
                    <a:lumMod val="75000"/>
                  </a:schemeClr>
                </a:solidFill>
              </a:rPr>
              <a:t>, 1987)</a:t>
            </a:r>
          </a:p>
          <a:p>
            <a:r>
              <a:rPr lang="en-GB" sz="2400" dirty="0" smtClean="0">
                <a:solidFill>
                  <a:schemeClr val="accent4">
                    <a:lumMod val="75000"/>
                  </a:schemeClr>
                </a:solidFill>
              </a:rPr>
              <a:t>A therapists presence can inspire presence in the client; and an essential healing condition of therapy (Schneider and May (1995)</a:t>
            </a:r>
          </a:p>
          <a:p>
            <a:r>
              <a:rPr lang="en-GB" sz="2400" dirty="0" smtClean="0">
                <a:solidFill>
                  <a:schemeClr val="accent4">
                    <a:lumMod val="75000"/>
                  </a:schemeClr>
                </a:solidFill>
              </a:rPr>
              <a:t>It can bring the client’s vulnerability and pain to the surface and with that the anxiety and fear that accompany vulnerability</a:t>
            </a:r>
          </a:p>
          <a:p>
            <a:r>
              <a:rPr lang="en-GB" sz="2400" dirty="0" smtClean="0">
                <a:solidFill>
                  <a:schemeClr val="accent4">
                    <a:lumMod val="75000"/>
                  </a:schemeClr>
                </a:solidFill>
              </a:rPr>
              <a:t>Presence from an existential perspective, needs to be cultivated by the therapist and not just conceptually learned</a:t>
            </a:r>
            <a:endParaRPr lang="en-GB" sz="2400" dirty="0">
              <a:solidFill>
                <a:schemeClr val="accent4">
                  <a:lumMod val="75000"/>
                </a:schemeClr>
              </a:solidFill>
            </a:endParaRPr>
          </a:p>
        </p:txBody>
      </p:sp>
    </p:spTree>
    <p:extLst>
      <p:ext uri="{BB962C8B-B14F-4D97-AF65-F5344CB8AC3E}">
        <p14:creationId xmlns:p14="http://schemas.microsoft.com/office/powerpoint/2010/main" val="29575462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2">
                    <a:lumMod val="25000"/>
                  </a:schemeClr>
                </a:solidFill>
              </a:rPr>
              <a:t>Roger’s Relationship Conditions</a:t>
            </a:r>
            <a:br>
              <a:rPr lang="en-GB" dirty="0" smtClean="0">
                <a:solidFill>
                  <a:schemeClr val="bg2">
                    <a:lumMod val="25000"/>
                  </a:schemeClr>
                </a:solidFill>
              </a:rPr>
            </a:br>
            <a:r>
              <a:rPr lang="en-GB" dirty="0" smtClean="0">
                <a:solidFill>
                  <a:schemeClr val="bg2">
                    <a:lumMod val="25000"/>
                  </a:schemeClr>
                </a:solidFill>
              </a:rPr>
              <a:t>Presence as an Underlying </a:t>
            </a:r>
            <a:r>
              <a:rPr lang="en-GB" dirty="0">
                <a:solidFill>
                  <a:schemeClr val="bg2">
                    <a:lumMod val="25000"/>
                  </a:schemeClr>
                </a:solidFill>
              </a:rPr>
              <a:t>C</a:t>
            </a:r>
            <a:r>
              <a:rPr lang="en-GB" dirty="0" smtClean="0">
                <a:solidFill>
                  <a:schemeClr val="bg2">
                    <a:lumMod val="25000"/>
                  </a:schemeClr>
                </a:solidFill>
              </a:rPr>
              <a:t>ondition</a:t>
            </a:r>
            <a:endParaRPr lang="en-GB" dirty="0">
              <a:solidFill>
                <a:schemeClr val="bg2">
                  <a:lumMod val="25000"/>
                </a:schemeClr>
              </a:solidFill>
            </a:endParaRPr>
          </a:p>
        </p:txBody>
      </p:sp>
      <p:sp>
        <p:nvSpPr>
          <p:cNvPr id="3" name="Content Placeholder 2"/>
          <p:cNvSpPr>
            <a:spLocks noGrp="1"/>
          </p:cNvSpPr>
          <p:nvPr>
            <p:ph idx="1"/>
          </p:nvPr>
        </p:nvSpPr>
        <p:spPr>
          <a:xfrm>
            <a:off x="2188308" y="1905000"/>
            <a:ext cx="9316304" cy="4625454"/>
          </a:xfrm>
        </p:spPr>
        <p:txBody>
          <a:bodyPr>
            <a:noAutofit/>
          </a:bodyPr>
          <a:lstStyle/>
          <a:p>
            <a:r>
              <a:rPr lang="en-GB" sz="2000" dirty="0" smtClean="0">
                <a:solidFill>
                  <a:schemeClr val="bg2">
                    <a:lumMod val="25000"/>
                  </a:schemeClr>
                </a:solidFill>
              </a:rPr>
              <a:t>Therapist-offered conditions (TOCS) ability to be congruent, unconditionally positive and accepting and empathic are necessary and sufficient for psychotherapeutic change.</a:t>
            </a:r>
          </a:p>
          <a:p>
            <a:r>
              <a:rPr lang="en-GB" sz="2000" dirty="0" smtClean="0">
                <a:solidFill>
                  <a:schemeClr val="bg2">
                    <a:lumMod val="25000"/>
                  </a:schemeClr>
                </a:solidFill>
              </a:rPr>
              <a:t>Safe and supportive environment that enables the growth and self-actualising potential of the client</a:t>
            </a:r>
          </a:p>
          <a:p>
            <a:r>
              <a:rPr lang="en-GB" sz="2000" dirty="0" smtClean="0">
                <a:solidFill>
                  <a:schemeClr val="bg2">
                    <a:lumMod val="25000"/>
                  </a:schemeClr>
                </a:solidFill>
              </a:rPr>
              <a:t>More recently ‘Presence’ has been identified as a fourth condition (Geller, Greenberg &amp; Watson, 2010)</a:t>
            </a:r>
          </a:p>
          <a:p>
            <a:r>
              <a:rPr lang="en-GB" sz="2000" dirty="0" smtClean="0">
                <a:solidFill>
                  <a:schemeClr val="bg2">
                    <a:lumMod val="25000"/>
                  </a:schemeClr>
                </a:solidFill>
              </a:rPr>
              <a:t>Congruence emerges from a state of presence (</a:t>
            </a:r>
            <a:r>
              <a:rPr lang="en-GB" sz="2000" dirty="0" err="1" smtClean="0">
                <a:solidFill>
                  <a:schemeClr val="bg2">
                    <a:lumMod val="25000"/>
                  </a:schemeClr>
                </a:solidFill>
              </a:rPr>
              <a:t>Grafanaki</a:t>
            </a:r>
            <a:r>
              <a:rPr lang="en-GB" sz="2000" dirty="0" smtClean="0">
                <a:solidFill>
                  <a:schemeClr val="bg2">
                    <a:lumMod val="25000"/>
                  </a:schemeClr>
                </a:solidFill>
              </a:rPr>
              <a:t>, 2001)</a:t>
            </a:r>
          </a:p>
          <a:p>
            <a:r>
              <a:rPr lang="en-GB" sz="2000" dirty="0" smtClean="0">
                <a:solidFill>
                  <a:schemeClr val="bg2">
                    <a:lumMod val="25000"/>
                  </a:schemeClr>
                </a:solidFill>
              </a:rPr>
              <a:t>Presence is a calm and receptive alertness that includes letting go of self-concerns</a:t>
            </a:r>
          </a:p>
          <a:p>
            <a:r>
              <a:rPr lang="en-GB" sz="2000" dirty="0" smtClean="0">
                <a:solidFill>
                  <a:schemeClr val="bg2">
                    <a:lumMod val="25000"/>
                  </a:schemeClr>
                </a:solidFill>
              </a:rPr>
              <a:t>To achieve maximum empathic understanding, the therapist is required to be receiving and allowing of client experience (Barrett-Lennard, 1981)</a:t>
            </a:r>
          </a:p>
          <a:p>
            <a:pPr marL="0" indent="0">
              <a:buNone/>
            </a:pPr>
            <a:r>
              <a:rPr lang="en-GB" sz="2000" dirty="0" smtClean="0">
                <a:solidFill>
                  <a:schemeClr val="bg2">
                    <a:lumMod val="25000"/>
                  </a:schemeClr>
                </a:solidFill>
              </a:rPr>
              <a:t> </a:t>
            </a:r>
            <a:endParaRPr lang="en-GB" sz="2000" dirty="0">
              <a:solidFill>
                <a:schemeClr val="bg2">
                  <a:lumMod val="25000"/>
                </a:schemeClr>
              </a:solidFill>
            </a:endParaRPr>
          </a:p>
        </p:txBody>
      </p:sp>
    </p:spTree>
    <p:extLst>
      <p:ext uri="{BB962C8B-B14F-4D97-AF65-F5344CB8AC3E}">
        <p14:creationId xmlns:p14="http://schemas.microsoft.com/office/powerpoint/2010/main" val="41513831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
            </a:r>
            <a:r>
              <a:rPr lang="en-GB" dirty="0" smtClean="0">
                <a:solidFill>
                  <a:schemeClr val="accent4">
                    <a:lumMod val="75000"/>
                  </a:schemeClr>
                </a:solidFill>
              </a:rPr>
              <a:t>One more Characteristic”</a:t>
            </a:r>
            <a:endParaRPr lang="en-GB" dirty="0">
              <a:solidFill>
                <a:schemeClr val="accent4">
                  <a:lumMod val="75000"/>
                </a:schemeClr>
              </a:solidFill>
            </a:endParaRPr>
          </a:p>
        </p:txBody>
      </p:sp>
      <p:sp>
        <p:nvSpPr>
          <p:cNvPr id="3" name="Content Placeholder 2"/>
          <p:cNvSpPr>
            <a:spLocks noGrp="1"/>
          </p:cNvSpPr>
          <p:nvPr>
            <p:ph sz="half" idx="1"/>
          </p:nvPr>
        </p:nvSpPr>
        <p:spPr>
          <a:xfrm>
            <a:off x="2149231" y="1422400"/>
            <a:ext cx="4753845" cy="4488822"/>
          </a:xfrm>
        </p:spPr>
        <p:txBody>
          <a:bodyPr>
            <a:normAutofit/>
          </a:bodyPr>
          <a:lstStyle/>
          <a:p>
            <a:r>
              <a:rPr lang="en-GB" sz="3600" dirty="0" smtClean="0">
                <a:solidFill>
                  <a:schemeClr val="accent4">
                    <a:lumMod val="75000"/>
                  </a:schemeClr>
                </a:solidFill>
              </a:rPr>
              <a:t>Roger’s referred to presence as more of a spiritual dimension that allowed healing to occur (Rogers, 1980)</a:t>
            </a:r>
            <a:endParaRPr lang="en-GB" sz="3600" dirty="0">
              <a:solidFill>
                <a:schemeClr val="accent4">
                  <a:lumMod val="75000"/>
                </a:schemeClr>
              </a:solidFill>
            </a:endParaRPr>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91375" y="1563078"/>
            <a:ext cx="4313238" cy="3793954"/>
          </a:xfrm>
        </p:spPr>
      </p:pic>
    </p:spTree>
    <p:extLst>
      <p:ext uri="{BB962C8B-B14F-4D97-AF65-F5344CB8AC3E}">
        <p14:creationId xmlns:p14="http://schemas.microsoft.com/office/powerpoint/2010/main" val="1546636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Relational Depth (Cooper, 2005)</a:t>
            </a:r>
            <a:endParaRPr lang="en-GB" dirty="0">
              <a:solidFill>
                <a:schemeClr val="bg2">
                  <a:lumMod val="25000"/>
                </a:schemeClr>
              </a:solidFill>
            </a:endParaRPr>
          </a:p>
        </p:txBody>
      </p:sp>
      <p:sp>
        <p:nvSpPr>
          <p:cNvPr id="3" name="Content Placeholder 2"/>
          <p:cNvSpPr>
            <a:spLocks noGrp="1"/>
          </p:cNvSpPr>
          <p:nvPr>
            <p:ph idx="1"/>
          </p:nvPr>
        </p:nvSpPr>
        <p:spPr>
          <a:xfrm>
            <a:off x="2196123" y="1672492"/>
            <a:ext cx="9308489" cy="4908062"/>
          </a:xfrm>
        </p:spPr>
        <p:txBody>
          <a:bodyPr>
            <a:noAutofit/>
          </a:bodyPr>
          <a:lstStyle/>
          <a:p>
            <a:r>
              <a:rPr lang="en-GB" sz="2800" dirty="0" smtClean="0"/>
              <a:t>A profound and consistent level of empathy and acceptance toward the client, and the client’s  consistent acknowledgement as such.</a:t>
            </a:r>
          </a:p>
          <a:p>
            <a:r>
              <a:rPr lang="en-GB" sz="2800" dirty="0" smtClean="0"/>
              <a:t>In a qualitative study, therapist’s experience with relational depth include: high levels of congruence, feeling a resonance with clients experience, deep acceptance of the client, deep acceptance and immersion in or engagement with the client, being free from internal and external distractions, immersion in the moment and feeling alive. </a:t>
            </a:r>
            <a:endParaRPr lang="en-GB" sz="2800" dirty="0"/>
          </a:p>
        </p:txBody>
      </p:sp>
    </p:spTree>
    <p:extLst>
      <p:ext uri="{BB962C8B-B14F-4D97-AF65-F5344CB8AC3E}">
        <p14:creationId xmlns:p14="http://schemas.microsoft.com/office/powerpoint/2010/main" val="2216986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Experiential Approaches</a:t>
            </a:r>
            <a:endParaRPr lang="en-GB" dirty="0">
              <a:solidFill>
                <a:schemeClr val="bg2">
                  <a:lumMod val="25000"/>
                </a:schemeClr>
              </a:solidFill>
            </a:endParaRPr>
          </a:p>
        </p:txBody>
      </p:sp>
      <p:sp>
        <p:nvSpPr>
          <p:cNvPr id="3" name="Content Placeholder 2"/>
          <p:cNvSpPr>
            <a:spLocks noGrp="1"/>
          </p:cNvSpPr>
          <p:nvPr>
            <p:ph idx="1"/>
          </p:nvPr>
        </p:nvSpPr>
        <p:spPr>
          <a:xfrm>
            <a:off x="1899138" y="1445846"/>
            <a:ext cx="9605474" cy="4954954"/>
          </a:xfrm>
        </p:spPr>
        <p:txBody>
          <a:bodyPr>
            <a:normAutofit/>
          </a:bodyPr>
          <a:lstStyle/>
          <a:p>
            <a:r>
              <a:rPr lang="en-GB" sz="2400" dirty="0" smtClean="0"/>
              <a:t>Experiential therapy focus on the centrality of the body for both the therapist and the client</a:t>
            </a:r>
          </a:p>
          <a:p>
            <a:r>
              <a:rPr lang="en-GB" sz="2400" dirty="0" smtClean="0"/>
              <a:t>The body is viewed as a container and an expression of primary emotions (</a:t>
            </a:r>
            <a:r>
              <a:rPr lang="en-GB" sz="2400" dirty="0" err="1" smtClean="0"/>
              <a:t>Gendlin</a:t>
            </a:r>
            <a:r>
              <a:rPr lang="en-GB" sz="2400" dirty="0" smtClean="0"/>
              <a:t>, 1978;  Greenberg, Watson and </a:t>
            </a:r>
            <a:r>
              <a:rPr lang="en-GB" sz="2400" dirty="0" err="1" smtClean="0"/>
              <a:t>Lietaer</a:t>
            </a:r>
            <a:r>
              <a:rPr lang="en-GB" sz="2400" dirty="0" smtClean="0"/>
              <a:t>, 1994)</a:t>
            </a:r>
          </a:p>
          <a:p>
            <a:r>
              <a:rPr lang="en-GB" sz="2400" dirty="0" smtClean="0"/>
              <a:t>Enables clients to contact their in the moment self-experiencing</a:t>
            </a:r>
          </a:p>
          <a:p>
            <a:r>
              <a:rPr lang="en-GB" sz="2400" dirty="0" smtClean="0"/>
              <a:t>Therapist can access their own bodily experience of the client as a reference point or barometer in understanding the client’s experiential world</a:t>
            </a:r>
          </a:p>
          <a:p>
            <a:r>
              <a:rPr lang="en-GB" sz="2400" dirty="0" smtClean="0"/>
              <a:t>‘Active receptiveness’ (</a:t>
            </a:r>
            <a:r>
              <a:rPr lang="en-GB" sz="2400" dirty="0" err="1" smtClean="0"/>
              <a:t>Vanaerschot</a:t>
            </a:r>
            <a:r>
              <a:rPr lang="en-GB" sz="2400" dirty="0" smtClean="0"/>
              <a:t>, 1993, p 49)</a:t>
            </a:r>
          </a:p>
          <a:p>
            <a:endParaRPr lang="en-GB" sz="2400" dirty="0" smtClean="0"/>
          </a:p>
          <a:p>
            <a:endParaRPr lang="en-GB" sz="2400" dirty="0" smtClean="0"/>
          </a:p>
          <a:p>
            <a:endParaRPr lang="en-GB" sz="2000" dirty="0"/>
          </a:p>
        </p:txBody>
      </p:sp>
    </p:spTree>
    <p:extLst>
      <p:ext uri="{BB962C8B-B14F-4D97-AF65-F5344CB8AC3E}">
        <p14:creationId xmlns:p14="http://schemas.microsoft.com/office/powerpoint/2010/main" val="19524090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Emotion-Focused Therapy EFT</a:t>
            </a:r>
            <a:endParaRPr lang="en-GB" dirty="0">
              <a:solidFill>
                <a:schemeClr val="bg2">
                  <a:lumMod val="25000"/>
                </a:schemeClr>
              </a:solidFill>
            </a:endParaRPr>
          </a:p>
        </p:txBody>
      </p:sp>
      <p:sp>
        <p:nvSpPr>
          <p:cNvPr id="3" name="Content Placeholder 2"/>
          <p:cNvSpPr>
            <a:spLocks noGrp="1"/>
          </p:cNvSpPr>
          <p:nvPr>
            <p:ph idx="1"/>
          </p:nvPr>
        </p:nvSpPr>
        <p:spPr>
          <a:xfrm>
            <a:off x="2250831" y="1508369"/>
            <a:ext cx="9253781" cy="5173785"/>
          </a:xfrm>
        </p:spPr>
        <p:txBody>
          <a:bodyPr>
            <a:normAutofit/>
          </a:bodyPr>
          <a:lstStyle/>
          <a:p>
            <a:r>
              <a:rPr lang="en-GB" sz="2800" dirty="0" smtClean="0">
                <a:solidFill>
                  <a:schemeClr val="bg2">
                    <a:lumMod val="25000"/>
                  </a:schemeClr>
                </a:solidFill>
              </a:rPr>
              <a:t>Integrates humanistic, client-centred and Gestalt therapies</a:t>
            </a:r>
          </a:p>
          <a:p>
            <a:r>
              <a:rPr lang="en-GB" sz="2800" dirty="0" smtClean="0">
                <a:solidFill>
                  <a:schemeClr val="bg2">
                    <a:lumMod val="25000"/>
                  </a:schemeClr>
                </a:solidFill>
              </a:rPr>
              <a:t>Assumes that bodily experienced emotions have innately adaptive potential, that if attended to, provide orientation and guide adaptive action and also enable  clients to change problematic emotional states or unwanted self-experiences (Greenberg &amp; Watson, 2005)</a:t>
            </a:r>
          </a:p>
          <a:p>
            <a:r>
              <a:rPr lang="en-GB" sz="2800" dirty="0" smtClean="0">
                <a:solidFill>
                  <a:schemeClr val="bg2">
                    <a:lumMod val="25000"/>
                  </a:schemeClr>
                </a:solidFill>
              </a:rPr>
              <a:t>Utilises role-play; empty chair and focusing techniques</a:t>
            </a:r>
            <a:endParaRPr lang="en-GB" sz="2800" dirty="0">
              <a:solidFill>
                <a:schemeClr val="bg2">
                  <a:lumMod val="25000"/>
                </a:schemeClr>
              </a:solidFill>
            </a:endParaRPr>
          </a:p>
        </p:txBody>
      </p:sp>
    </p:spTree>
    <p:extLst>
      <p:ext uri="{BB962C8B-B14F-4D97-AF65-F5344CB8AC3E}">
        <p14:creationId xmlns:p14="http://schemas.microsoft.com/office/powerpoint/2010/main" val="21662370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2">
                    <a:lumMod val="25000"/>
                  </a:schemeClr>
                </a:solidFill>
              </a:rPr>
              <a:t>Mindfulness-based Approaches</a:t>
            </a:r>
            <a:endParaRPr lang="en-GB" dirty="0">
              <a:solidFill>
                <a:schemeClr val="bg2">
                  <a:lumMod val="25000"/>
                </a:schemeClr>
              </a:solidFill>
            </a:endParaRPr>
          </a:p>
        </p:txBody>
      </p:sp>
      <p:sp>
        <p:nvSpPr>
          <p:cNvPr id="3" name="Content Placeholder 2"/>
          <p:cNvSpPr>
            <a:spLocks noGrp="1"/>
          </p:cNvSpPr>
          <p:nvPr>
            <p:ph idx="1"/>
          </p:nvPr>
        </p:nvSpPr>
        <p:spPr>
          <a:xfrm>
            <a:off x="2243015" y="1484923"/>
            <a:ext cx="9261597" cy="4426299"/>
          </a:xfrm>
        </p:spPr>
        <p:txBody>
          <a:bodyPr>
            <a:normAutofit/>
          </a:bodyPr>
          <a:lstStyle/>
          <a:p>
            <a:r>
              <a:rPr lang="en-GB" sz="2400" dirty="0" smtClean="0">
                <a:solidFill>
                  <a:schemeClr val="bg2">
                    <a:lumMod val="25000"/>
                  </a:schemeClr>
                </a:solidFill>
              </a:rPr>
              <a:t>Often referred to as a practice</a:t>
            </a:r>
          </a:p>
          <a:p>
            <a:r>
              <a:rPr lang="en-GB" sz="2400" dirty="0" smtClean="0">
                <a:solidFill>
                  <a:schemeClr val="bg2">
                    <a:lumMod val="25000"/>
                  </a:schemeClr>
                </a:solidFill>
              </a:rPr>
              <a:t>Meditation for calming the mind</a:t>
            </a:r>
          </a:p>
          <a:p>
            <a:r>
              <a:rPr lang="en-GB" sz="2400" dirty="0" smtClean="0">
                <a:solidFill>
                  <a:schemeClr val="bg2">
                    <a:lumMod val="25000"/>
                  </a:schemeClr>
                </a:solidFill>
              </a:rPr>
              <a:t>Cultivating the state of being present</a:t>
            </a:r>
          </a:p>
          <a:p>
            <a:r>
              <a:rPr lang="en-GB" sz="2400" dirty="0" smtClean="0">
                <a:solidFill>
                  <a:schemeClr val="bg2">
                    <a:lumMod val="25000"/>
                  </a:schemeClr>
                </a:solidFill>
              </a:rPr>
              <a:t>A way of being and being aware of the moment (Hahn, 1976; </a:t>
            </a:r>
            <a:r>
              <a:rPr lang="en-GB" sz="2400" dirty="0" err="1" smtClean="0">
                <a:solidFill>
                  <a:schemeClr val="bg2">
                    <a:lumMod val="25000"/>
                  </a:schemeClr>
                </a:solidFill>
              </a:rPr>
              <a:t>Kabat</a:t>
            </a:r>
            <a:r>
              <a:rPr lang="en-GB" sz="2400" dirty="0" smtClean="0">
                <a:solidFill>
                  <a:schemeClr val="bg2">
                    <a:lumMod val="25000"/>
                  </a:schemeClr>
                </a:solidFill>
              </a:rPr>
              <a:t>-Zinn, 1994)</a:t>
            </a:r>
          </a:p>
          <a:p>
            <a:r>
              <a:rPr lang="en-GB" sz="2400" dirty="0" smtClean="0">
                <a:solidFill>
                  <a:schemeClr val="bg2">
                    <a:lumMod val="25000"/>
                  </a:schemeClr>
                </a:solidFill>
              </a:rPr>
              <a:t>Mindfulness practice helps to develop a gentle, open and non-judgmental approach to being with experiencing</a:t>
            </a:r>
          </a:p>
          <a:p>
            <a:r>
              <a:rPr lang="en-GB" sz="2400" dirty="0" smtClean="0">
                <a:solidFill>
                  <a:schemeClr val="bg2">
                    <a:lumMod val="25000"/>
                  </a:schemeClr>
                </a:solidFill>
              </a:rPr>
              <a:t>Buddhist philosophy focuses on being open fully to a person’s own experience, with acceptance, compassion and nonjudgement </a:t>
            </a:r>
          </a:p>
          <a:p>
            <a:endParaRPr lang="en-GB" sz="2400" dirty="0" smtClean="0">
              <a:solidFill>
                <a:schemeClr val="bg2">
                  <a:lumMod val="25000"/>
                </a:schemeClr>
              </a:solidFill>
            </a:endParaRPr>
          </a:p>
          <a:p>
            <a:endParaRPr lang="en-GB" sz="2400" dirty="0">
              <a:solidFill>
                <a:schemeClr val="bg2">
                  <a:lumMod val="25000"/>
                </a:schemeClr>
              </a:solidFill>
            </a:endParaRPr>
          </a:p>
        </p:txBody>
      </p:sp>
    </p:spTree>
    <p:extLst>
      <p:ext uri="{BB962C8B-B14F-4D97-AF65-F5344CB8AC3E}">
        <p14:creationId xmlns:p14="http://schemas.microsoft.com/office/powerpoint/2010/main" val="37712930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Cognitive-Behavioural Approaches</a:t>
            </a:r>
            <a:endParaRPr lang="en-GB" dirty="0"/>
          </a:p>
        </p:txBody>
      </p:sp>
      <p:sp>
        <p:nvSpPr>
          <p:cNvPr id="3" name="Content Placeholder 2"/>
          <p:cNvSpPr>
            <a:spLocks noGrp="1"/>
          </p:cNvSpPr>
          <p:nvPr>
            <p:ph idx="1"/>
          </p:nvPr>
        </p:nvSpPr>
        <p:spPr>
          <a:xfrm>
            <a:off x="1852246" y="1508369"/>
            <a:ext cx="9652366" cy="5349631"/>
          </a:xfrm>
        </p:spPr>
        <p:txBody>
          <a:bodyPr>
            <a:noAutofit/>
          </a:bodyPr>
          <a:lstStyle/>
          <a:p>
            <a:r>
              <a:rPr lang="en-GB" sz="2400" dirty="0" smtClean="0">
                <a:solidFill>
                  <a:schemeClr val="bg2">
                    <a:lumMod val="25000"/>
                  </a:schemeClr>
                </a:solidFill>
              </a:rPr>
              <a:t>Current thinking generally recognise that optimal outcomes emerge from a combination of technique and the therapeutic alliance (</a:t>
            </a:r>
            <a:r>
              <a:rPr lang="en-GB" sz="2400" dirty="0" err="1" smtClean="0">
                <a:solidFill>
                  <a:schemeClr val="bg2">
                    <a:lumMod val="25000"/>
                  </a:schemeClr>
                </a:solidFill>
              </a:rPr>
              <a:t>Goldfried</a:t>
            </a:r>
            <a:r>
              <a:rPr lang="en-GB" sz="2400" dirty="0" smtClean="0">
                <a:solidFill>
                  <a:schemeClr val="bg2">
                    <a:lumMod val="25000"/>
                  </a:schemeClr>
                </a:solidFill>
              </a:rPr>
              <a:t> and Davila, 2005)</a:t>
            </a:r>
          </a:p>
          <a:p>
            <a:r>
              <a:rPr lang="en-GB" sz="2400" dirty="0" smtClean="0">
                <a:solidFill>
                  <a:schemeClr val="bg2">
                    <a:lumMod val="25000"/>
                  </a:schemeClr>
                </a:solidFill>
              </a:rPr>
              <a:t>Generally focus on the collaborative aspect of the working alliance than on relational bond (</a:t>
            </a:r>
            <a:r>
              <a:rPr lang="en-GB" sz="2400" dirty="0" err="1" smtClean="0">
                <a:solidFill>
                  <a:schemeClr val="bg2">
                    <a:lumMod val="25000"/>
                  </a:schemeClr>
                </a:solidFill>
              </a:rPr>
              <a:t>Gelso</a:t>
            </a:r>
            <a:r>
              <a:rPr lang="en-GB" sz="2400" dirty="0" smtClean="0">
                <a:solidFill>
                  <a:schemeClr val="bg2">
                    <a:lumMod val="25000"/>
                  </a:schemeClr>
                </a:solidFill>
              </a:rPr>
              <a:t>, 2011)</a:t>
            </a:r>
          </a:p>
          <a:p>
            <a:r>
              <a:rPr lang="en-GB" sz="2400" dirty="0" smtClean="0">
                <a:solidFill>
                  <a:schemeClr val="bg2">
                    <a:lumMod val="25000"/>
                  </a:schemeClr>
                </a:solidFill>
              </a:rPr>
              <a:t>Mindfulness-based cognitive therapy (MBCT: Segal, Williams &amp; Teasdale, 2002)</a:t>
            </a:r>
          </a:p>
          <a:p>
            <a:r>
              <a:rPr lang="en-GB" sz="2400" dirty="0" smtClean="0">
                <a:solidFill>
                  <a:schemeClr val="bg2">
                    <a:lumMod val="25000"/>
                  </a:schemeClr>
                </a:solidFill>
              </a:rPr>
              <a:t>In Acceptance and Commitment Therapy (ACT; Wilson &amp; </a:t>
            </a:r>
            <a:r>
              <a:rPr lang="en-GB" sz="2400" dirty="0" err="1" smtClean="0">
                <a:solidFill>
                  <a:schemeClr val="bg2">
                    <a:lumMod val="25000"/>
                  </a:schemeClr>
                </a:solidFill>
              </a:rPr>
              <a:t>Dufrene</a:t>
            </a:r>
            <a:r>
              <a:rPr lang="en-GB" sz="2400" dirty="0" smtClean="0">
                <a:solidFill>
                  <a:schemeClr val="bg2">
                    <a:lumMod val="25000"/>
                  </a:schemeClr>
                </a:solidFill>
              </a:rPr>
              <a:t>, 2008) Acceptance and mindfulness are central to change</a:t>
            </a:r>
          </a:p>
          <a:p>
            <a:r>
              <a:rPr lang="en-GB" sz="2400" dirty="0" smtClean="0">
                <a:solidFill>
                  <a:schemeClr val="bg2">
                    <a:lumMod val="25000"/>
                  </a:schemeClr>
                </a:solidFill>
              </a:rPr>
              <a:t>DBT is an early example of the recognition of the quality of attention of the therapist as well as the client.</a:t>
            </a:r>
            <a:endParaRPr lang="en-GB" sz="2400" dirty="0">
              <a:solidFill>
                <a:schemeClr val="bg2">
                  <a:lumMod val="25000"/>
                </a:schemeClr>
              </a:solidFill>
            </a:endParaRPr>
          </a:p>
        </p:txBody>
      </p:sp>
    </p:spTree>
    <p:extLst>
      <p:ext uri="{BB962C8B-B14F-4D97-AF65-F5344CB8AC3E}">
        <p14:creationId xmlns:p14="http://schemas.microsoft.com/office/powerpoint/2010/main" val="37035755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2047631" y="633046"/>
            <a:ext cx="4855445" cy="5278176"/>
          </a:xfrm>
        </p:spPr>
        <p:txBody>
          <a:bodyPr>
            <a:noAutofit/>
          </a:bodyPr>
          <a:lstStyle/>
          <a:p>
            <a:r>
              <a:rPr lang="en-GB" sz="3600" dirty="0" smtClean="0">
                <a:solidFill>
                  <a:schemeClr val="accent4">
                    <a:lumMod val="75000"/>
                  </a:schemeClr>
                </a:solidFill>
              </a:rPr>
              <a:t>Believe nothing, no matter where you read it, or who said it, no matter if I have said it, unless it agrees with your own reason and your own common sense </a:t>
            </a:r>
            <a:r>
              <a:rPr lang="en-GB" sz="3600" smtClean="0">
                <a:solidFill>
                  <a:schemeClr val="accent4">
                    <a:lumMod val="75000"/>
                  </a:schemeClr>
                </a:solidFill>
              </a:rPr>
              <a:t>(Buddha)</a:t>
            </a:r>
            <a:endParaRPr lang="en-GB" sz="3600" dirty="0">
              <a:solidFill>
                <a:schemeClr val="accent4">
                  <a:lumMod val="75000"/>
                </a:schemeClr>
              </a:solidFill>
            </a:endParaRP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91374" y="976923"/>
            <a:ext cx="4766163" cy="4477408"/>
          </a:xfrm>
        </p:spPr>
      </p:pic>
    </p:spTree>
    <p:extLst>
      <p:ext uri="{BB962C8B-B14F-4D97-AF65-F5344CB8AC3E}">
        <p14:creationId xmlns:p14="http://schemas.microsoft.com/office/powerpoint/2010/main" val="35939511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 of Therapeutic Presence</a:t>
            </a:r>
            <a:endParaRPr lang="en-GB" dirty="0"/>
          </a:p>
        </p:txBody>
      </p:sp>
      <p:sp>
        <p:nvSpPr>
          <p:cNvPr id="3" name="Content Placeholder 2"/>
          <p:cNvSpPr>
            <a:spLocks noGrp="1"/>
          </p:cNvSpPr>
          <p:nvPr>
            <p:ph idx="1"/>
          </p:nvPr>
        </p:nvSpPr>
        <p:spPr/>
        <p:txBody>
          <a:bodyPr>
            <a:normAutofit/>
          </a:bodyPr>
          <a:lstStyle/>
          <a:p>
            <a:r>
              <a:rPr lang="en-GB" sz="2800" dirty="0" smtClean="0">
                <a:solidFill>
                  <a:schemeClr val="bg2">
                    <a:lumMod val="25000"/>
                  </a:schemeClr>
                </a:solidFill>
              </a:rPr>
              <a:t>Geller &amp; Greenberg, (2002) developed a working model explaining three aspects of therapeutic presence</a:t>
            </a:r>
          </a:p>
          <a:p>
            <a:r>
              <a:rPr lang="en-GB" sz="2800" dirty="0" smtClean="0">
                <a:solidFill>
                  <a:schemeClr val="bg2">
                    <a:lumMod val="25000"/>
                  </a:schemeClr>
                </a:solidFill>
              </a:rPr>
              <a:t>1) How a therapist prepare the ground for presence</a:t>
            </a:r>
          </a:p>
          <a:p>
            <a:r>
              <a:rPr lang="en-GB" sz="2800" dirty="0" smtClean="0">
                <a:solidFill>
                  <a:schemeClr val="bg2">
                    <a:lumMod val="25000"/>
                  </a:schemeClr>
                </a:solidFill>
              </a:rPr>
              <a:t>2)Process of presence</a:t>
            </a:r>
          </a:p>
          <a:p>
            <a:r>
              <a:rPr lang="en-GB" sz="2800" dirty="0" smtClean="0">
                <a:solidFill>
                  <a:schemeClr val="bg2">
                    <a:lumMod val="25000"/>
                  </a:schemeClr>
                </a:solidFill>
              </a:rPr>
              <a:t>3)The experience of presence</a:t>
            </a:r>
            <a:endParaRPr lang="en-GB" sz="2800" dirty="0">
              <a:solidFill>
                <a:schemeClr val="bg2">
                  <a:lumMod val="25000"/>
                </a:schemeClr>
              </a:solidFill>
            </a:endParaRPr>
          </a:p>
        </p:txBody>
      </p:sp>
    </p:spTree>
    <p:extLst>
      <p:ext uri="{BB962C8B-B14F-4D97-AF65-F5344CB8AC3E}">
        <p14:creationId xmlns:p14="http://schemas.microsoft.com/office/powerpoint/2010/main" val="39609423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Preparing the ground for Presence</a:t>
            </a:r>
            <a:endParaRPr lang="en-GB" dirty="0"/>
          </a:p>
        </p:txBody>
      </p:sp>
      <p:sp>
        <p:nvSpPr>
          <p:cNvPr id="3" name="Content Placeholder 2"/>
          <p:cNvSpPr>
            <a:spLocks noGrp="1"/>
          </p:cNvSpPr>
          <p:nvPr>
            <p:ph idx="1"/>
          </p:nvPr>
        </p:nvSpPr>
        <p:spPr>
          <a:xfrm>
            <a:off x="1732935" y="1423219"/>
            <a:ext cx="9771677" cy="5132439"/>
          </a:xfrm>
        </p:spPr>
        <p:txBody>
          <a:bodyPr>
            <a:normAutofit lnSpcReduction="10000"/>
          </a:bodyPr>
          <a:lstStyle/>
          <a:p>
            <a:pPr marL="0" indent="0">
              <a:buNone/>
            </a:pPr>
            <a:r>
              <a:rPr lang="en-GB" sz="2000" b="1" dirty="0" smtClean="0">
                <a:solidFill>
                  <a:schemeClr val="bg2">
                    <a:lumMod val="25000"/>
                  </a:schemeClr>
                </a:solidFill>
              </a:rPr>
              <a:t>In life:</a:t>
            </a:r>
          </a:p>
          <a:p>
            <a:r>
              <a:rPr lang="en-GB" sz="2000" dirty="0" smtClean="0">
                <a:solidFill>
                  <a:schemeClr val="bg2">
                    <a:lumMod val="25000"/>
                  </a:schemeClr>
                </a:solidFill>
              </a:rPr>
              <a:t>Philosophical commitment to presence</a:t>
            </a:r>
          </a:p>
          <a:p>
            <a:r>
              <a:rPr lang="en-GB" sz="2000" dirty="0" smtClean="0">
                <a:solidFill>
                  <a:schemeClr val="bg2">
                    <a:lumMod val="25000"/>
                  </a:schemeClr>
                </a:solidFill>
              </a:rPr>
              <a:t>Practicing presence in life and relationships</a:t>
            </a:r>
          </a:p>
          <a:p>
            <a:r>
              <a:rPr lang="en-GB" sz="2000" dirty="0" smtClean="0">
                <a:solidFill>
                  <a:schemeClr val="bg2">
                    <a:lumMod val="25000"/>
                  </a:schemeClr>
                </a:solidFill>
              </a:rPr>
              <a:t>Meditation and spiritual practice</a:t>
            </a:r>
          </a:p>
          <a:p>
            <a:r>
              <a:rPr lang="en-GB" sz="2000" dirty="0" smtClean="0">
                <a:solidFill>
                  <a:schemeClr val="bg2">
                    <a:lumMod val="25000"/>
                  </a:schemeClr>
                </a:solidFill>
              </a:rPr>
              <a:t>Personal growth and development</a:t>
            </a:r>
          </a:p>
          <a:p>
            <a:r>
              <a:rPr lang="en-GB" sz="2000" dirty="0" smtClean="0">
                <a:solidFill>
                  <a:schemeClr val="bg2">
                    <a:lumMod val="25000"/>
                  </a:schemeClr>
                </a:solidFill>
              </a:rPr>
              <a:t>Ongoing attention to personal needs and concerns</a:t>
            </a:r>
          </a:p>
          <a:p>
            <a:pPr marL="0" indent="0">
              <a:buNone/>
            </a:pPr>
            <a:r>
              <a:rPr lang="en-GB" sz="2000" b="1" dirty="0" smtClean="0">
                <a:solidFill>
                  <a:schemeClr val="bg2">
                    <a:lumMod val="25000"/>
                  </a:schemeClr>
                </a:solidFill>
              </a:rPr>
              <a:t>In Session:</a:t>
            </a:r>
          </a:p>
          <a:p>
            <a:r>
              <a:rPr lang="en-GB" sz="2000" dirty="0" smtClean="0">
                <a:solidFill>
                  <a:schemeClr val="bg2">
                    <a:lumMod val="25000"/>
                  </a:schemeClr>
                </a:solidFill>
              </a:rPr>
              <a:t>Intention of presence</a:t>
            </a:r>
          </a:p>
          <a:p>
            <a:r>
              <a:rPr lang="en-GB" sz="2000" dirty="0" smtClean="0">
                <a:solidFill>
                  <a:schemeClr val="bg2">
                    <a:lumMod val="25000"/>
                  </a:schemeClr>
                </a:solidFill>
              </a:rPr>
              <a:t>Clearing the space</a:t>
            </a:r>
          </a:p>
          <a:p>
            <a:r>
              <a:rPr lang="en-GB" sz="2000" dirty="0" smtClean="0">
                <a:solidFill>
                  <a:schemeClr val="bg2">
                    <a:lumMod val="25000"/>
                  </a:schemeClr>
                </a:solidFill>
              </a:rPr>
              <a:t>Letting go of self- concerns and issues</a:t>
            </a:r>
          </a:p>
          <a:p>
            <a:r>
              <a:rPr lang="en-GB" sz="2000" dirty="0" smtClean="0">
                <a:solidFill>
                  <a:schemeClr val="bg2">
                    <a:lumMod val="25000"/>
                  </a:schemeClr>
                </a:solidFill>
              </a:rPr>
              <a:t>Bracketing ( theories, preconceptions, therapy plans)</a:t>
            </a:r>
          </a:p>
          <a:p>
            <a:r>
              <a:rPr lang="en-GB" sz="2000" dirty="0" smtClean="0">
                <a:solidFill>
                  <a:schemeClr val="bg2">
                    <a:lumMod val="25000"/>
                  </a:schemeClr>
                </a:solidFill>
              </a:rPr>
              <a:t>Attitude of openness, acceptance, interest and non-judgment</a:t>
            </a:r>
          </a:p>
          <a:p>
            <a:pPr marL="0" indent="0">
              <a:buNone/>
            </a:pPr>
            <a:endParaRPr lang="en-GB" dirty="0"/>
          </a:p>
          <a:p>
            <a:pPr marL="0" indent="0">
              <a:buNone/>
            </a:pPr>
            <a:endParaRPr lang="en-GB" dirty="0" smtClean="0"/>
          </a:p>
          <a:p>
            <a:pPr marL="0" indent="0">
              <a:buNone/>
            </a:pPr>
            <a:endParaRPr lang="en-GB" dirty="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1972997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Theory to Practice</a:t>
            </a:r>
            <a:endParaRPr lang="en-GB" dirty="0"/>
          </a:p>
        </p:txBody>
      </p:sp>
      <p:sp>
        <p:nvSpPr>
          <p:cNvPr id="3" name="Content Placeholder 2"/>
          <p:cNvSpPr>
            <a:spLocks noGrp="1"/>
          </p:cNvSpPr>
          <p:nvPr>
            <p:ph idx="1"/>
          </p:nvPr>
        </p:nvSpPr>
        <p:spPr>
          <a:xfrm>
            <a:off x="1570703" y="1275735"/>
            <a:ext cx="10228007" cy="5368413"/>
          </a:xfrm>
        </p:spPr>
        <p:txBody>
          <a:bodyPr>
            <a:normAutofit fontScale="92500" lnSpcReduction="10000"/>
          </a:bodyPr>
          <a:lstStyle/>
          <a:p>
            <a:pPr marL="0" indent="0">
              <a:buNone/>
            </a:pPr>
            <a:r>
              <a:rPr lang="en-GB" sz="2400" b="1" dirty="0" smtClean="0"/>
              <a:t>Practice in triads:</a:t>
            </a:r>
          </a:p>
          <a:p>
            <a:r>
              <a:rPr lang="en-GB" sz="2400" dirty="0" smtClean="0"/>
              <a:t>Clear a space</a:t>
            </a:r>
          </a:p>
          <a:p>
            <a:r>
              <a:rPr lang="en-GB" sz="2400" b="1" dirty="0" smtClean="0"/>
              <a:t>Phenomenological noticing:</a:t>
            </a:r>
          </a:p>
          <a:p>
            <a:r>
              <a:rPr lang="en-GB" sz="2400" dirty="0" smtClean="0"/>
              <a:t> Notice what is happening within the space, notice the energy within the room</a:t>
            </a:r>
          </a:p>
          <a:p>
            <a:r>
              <a:rPr lang="en-GB" sz="2400" dirty="0" smtClean="0"/>
              <a:t>What are you noticing within yourself? are you preoccupied with thoughts, issues unrelated to the present moment? </a:t>
            </a:r>
          </a:p>
          <a:p>
            <a:r>
              <a:rPr lang="en-GB" sz="2400" dirty="0" smtClean="0"/>
              <a:t>Are you preoccupied with your technique or skills? Or How others are perceiving you?</a:t>
            </a:r>
          </a:p>
          <a:p>
            <a:r>
              <a:rPr lang="en-GB" sz="2400" dirty="0" smtClean="0"/>
              <a:t>What are your intentions? </a:t>
            </a:r>
          </a:p>
          <a:p>
            <a:r>
              <a:rPr lang="en-GB" sz="2400" dirty="0" smtClean="0"/>
              <a:t>Notice the clients body language</a:t>
            </a:r>
          </a:p>
          <a:p>
            <a:r>
              <a:rPr lang="en-GB" sz="2400" dirty="0" smtClean="0"/>
              <a:t>Notice any judgments or assumptions that you might be making</a:t>
            </a:r>
          </a:p>
          <a:p>
            <a:r>
              <a:rPr lang="en-GB" sz="2400" dirty="0" smtClean="0"/>
              <a:t>Bracketing; Notice self-identification, preconceptions</a:t>
            </a:r>
          </a:p>
          <a:p>
            <a:endParaRPr lang="en-GB" sz="2400" dirty="0"/>
          </a:p>
        </p:txBody>
      </p:sp>
    </p:spTree>
    <p:extLst>
      <p:ext uri="{BB962C8B-B14F-4D97-AF65-F5344CB8AC3E}">
        <p14:creationId xmlns:p14="http://schemas.microsoft.com/office/powerpoint/2010/main" val="22946038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Reading:</a:t>
            </a:r>
            <a:endParaRPr lang="en-GB" dirty="0"/>
          </a:p>
        </p:txBody>
      </p:sp>
      <p:sp>
        <p:nvSpPr>
          <p:cNvPr id="3" name="Content Placeholder 2"/>
          <p:cNvSpPr>
            <a:spLocks noGrp="1"/>
          </p:cNvSpPr>
          <p:nvPr>
            <p:ph idx="1"/>
          </p:nvPr>
        </p:nvSpPr>
        <p:spPr/>
        <p:txBody>
          <a:bodyPr>
            <a:normAutofit fontScale="77500" lnSpcReduction="20000"/>
          </a:bodyPr>
          <a:lstStyle/>
          <a:p>
            <a:r>
              <a:rPr lang="en-GB" sz="2399" dirty="0"/>
              <a:t>Cooper, M., O’Hara, M., </a:t>
            </a:r>
            <a:r>
              <a:rPr lang="en-GB" sz="2399" dirty="0" err="1"/>
              <a:t>Schmid</a:t>
            </a:r>
            <a:r>
              <a:rPr lang="en-GB" sz="2399" dirty="0"/>
              <a:t>, P. and Wyatt, G. (2013) The Handbook of Person-Centred Psychotherapy and Counselling. </a:t>
            </a:r>
            <a:r>
              <a:rPr lang="en-GB" sz="2399" dirty="0" err="1"/>
              <a:t>Houndsmills</a:t>
            </a:r>
            <a:r>
              <a:rPr lang="en-GB" sz="2399" dirty="0"/>
              <a:t>: Palgrave MacMillan. </a:t>
            </a:r>
            <a:endParaRPr lang="en-GB" sz="2399" dirty="0"/>
          </a:p>
          <a:p>
            <a:r>
              <a:rPr lang="en-GB" sz="2399" dirty="0"/>
              <a:t>Geller, S.M. and L.S. Greenberg (2012) Therapeutic Presence: A Mindful Approach to Effective Therapy. Washington DC: American Psychological Association. </a:t>
            </a:r>
            <a:r>
              <a:rPr lang="en-GB" sz="2399" dirty="0"/>
              <a:t>Chapter</a:t>
            </a:r>
            <a:endParaRPr lang="en-GB" sz="2399" dirty="0"/>
          </a:p>
          <a:p>
            <a:r>
              <a:rPr lang="en-GB" sz="2399" dirty="0"/>
              <a:t>Hartley, D. (2010)Understanding Human Need. Bristol: Polity Press.</a:t>
            </a:r>
          </a:p>
          <a:p>
            <a:r>
              <a:rPr lang="en-GB" sz="2399" dirty="0"/>
              <a:t> Jones-Smith, E. (2016) Theories of Counselling and Psychotherapy: An Integrative Approach.  London: Sage</a:t>
            </a:r>
          </a:p>
          <a:p>
            <a:r>
              <a:rPr lang="en-GB" sz="2399" dirty="0"/>
              <a:t>Rogers, C. (1961) On Becoming a Person. London: Constable &amp; Robinson Ltd</a:t>
            </a:r>
          </a:p>
          <a:p>
            <a:r>
              <a:rPr lang="en-GB" sz="2399" dirty="0"/>
              <a:t>Van </a:t>
            </a:r>
            <a:r>
              <a:rPr lang="en-GB" sz="2399" dirty="0" err="1"/>
              <a:t>Deurzen</a:t>
            </a:r>
            <a:r>
              <a:rPr lang="en-GB" sz="2399" dirty="0"/>
              <a:t>, E. (2005) Existential Perspectives on Human Issues.  London: Palgrave Macmillan</a:t>
            </a:r>
          </a:p>
          <a:p>
            <a:endParaRPr lang="en-GB" sz="2399" dirty="0"/>
          </a:p>
        </p:txBody>
      </p:sp>
    </p:spTree>
    <p:extLst>
      <p:ext uri="{BB962C8B-B14F-4D97-AF65-F5344CB8AC3E}">
        <p14:creationId xmlns:p14="http://schemas.microsoft.com/office/powerpoint/2010/main" val="4073107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544</TotalTime>
  <Words>1761</Words>
  <Application>Microsoft Office PowerPoint</Application>
  <PresentationFormat>Widescreen</PresentationFormat>
  <Paragraphs>141</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Century Gothic</vt:lpstr>
      <vt:lpstr>Wingdings 3</vt:lpstr>
      <vt:lpstr>Wisp</vt:lpstr>
      <vt:lpstr>Therapeutic Presence</vt:lpstr>
      <vt:lpstr>PowerPoint Presentation</vt:lpstr>
      <vt:lpstr>What makes for a successful Therapeutic Relationship?</vt:lpstr>
      <vt:lpstr>PowerPoint Presentation</vt:lpstr>
      <vt:lpstr>Therapeutic Presence  (Rogers, 1980, p 129)</vt:lpstr>
      <vt:lpstr>Therapeutic Presence</vt:lpstr>
      <vt:lpstr>Therapeutic Presence</vt:lpstr>
      <vt:lpstr>Relational Presence</vt:lpstr>
      <vt:lpstr>PowerPoint Presentation</vt:lpstr>
      <vt:lpstr>Therapeutic Presence</vt:lpstr>
      <vt:lpstr>Theoretically, presence has been deemed the groundwork for good therapy</vt:lpstr>
      <vt:lpstr>Freud and the Psychanalytic Approach</vt:lpstr>
      <vt:lpstr>Gestalt Therapy</vt:lpstr>
      <vt:lpstr>PowerPoint Presentation</vt:lpstr>
      <vt:lpstr>Existential Therapy</vt:lpstr>
      <vt:lpstr>Roger’s Relationship Conditions Presence as an Underlying Condition</vt:lpstr>
      <vt:lpstr>“One more Characteristic”</vt:lpstr>
      <vt:lpstr>Relational Depth (Cooper, 2005)</vt:lpstr>
      <vt:lpstr>Experiential Approaches</vt:lpstr>
      <vt:lpstr>Emotion-Focused Therapy EFT</vt:lpstr>
      <vt:lpstr>Mindfulness-based Approaches</vt:lpstr>
      <vt:lpstr>Cognitive-Behavioural Approaches</vt:lpstr>
      <vt:lpstr>PowerPoint Presentation</vt:lpstr>
      <vt:lpstr>Model of Therapeutic Presence</vt:lpstr>
      <vt:lpstr>Preparing the ground for Presence</vt:lpstr>
      <vt:lpstr>Theory to Practice</vt:lpstr>
      <vt:lpstr>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Therapeutic Presence</dc:title>
  <dc:creator>Andrea Williams</dc:creator>
  <cp:lastModifiedBy>Andrea Williams</cp:lastModifiedBy>
  <cp:revision>40</cp:revision>
  <dcterms:created xsi:type="dcterms:W3CDTF">2018-10-07T12:44:43Z</dcterms:created>
  <dcterms:modified xsi:type="dcterms:W3CDTF">2019-10-15T12:56:50Z</dcterms:modified>
</cp:coreProperties>
</file>