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8" r:id="rId2"/>
    <p:sldId id="274" r:id="rId3"/>
    <p:sldId id="280" r:id="rId4"/>
    <p:sldId id="282" r:id="rId5"/>
    <p:sldId id="283" r:id="rId6"/>
    <p:sldId id="284" r:id="rId7"/>
    <p:sldId id="285" r:id="rId8"/>
    <p:sldId id="275" r:id="rId9"/>
    <p:sldId id="279" r:id="rId10"/>
    <p:sldId id="269" r:id="rId11"/>
    <p:sldId id="281" r:id="rId12"/>
    <p:sldId id="273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52" d="100"/>
          <a:sy n="52" d="100"/>
        </p:scale>
        <p:origin x="1920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739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864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105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57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513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197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2169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686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8399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649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36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8 Lecture 8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dirty="0" smtClean="0"/>
              <a:t>NOS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r>
              <a:rPr lang="en-GB" dirty="0"/>
              <a:t>CCLD0403 P25</a:t>
            </a:r>
          </a:p>
          <a:p>
            <a:r>
              <a:rPr lang="en-GB" dirty="0"/>
              <a:t>CCLD0405 P12, P17, P18</a:t>
            </a:r>
          </a:p>
          <a:p>
            <a:r>
              <a:rPr lang="en-GB" dirty="0"/>
              <a:t>CCLD0407 P1, P4, P6, P18, P19, P22, P26, P29</a:t>
            </a:r>
          </a:p>
          <a:p>
            <a:r>
              <a:rPr lang="en-GB" dirty="0"/>
              <a:t>CCLD0412 P19, P20, P21</a:t>
            </a:r>
          </a:p>
          <a:p>
            <a:r>
              <a:rPr lang="en-GB" dirty="0"/>
              <a:t>SCH32 1, 2, 3, 4, 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642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Asesu</a:t>
            </a:r>
            <a:r>
              <a:rPr lang="en-GB" dirty="0" smtClean="0"/>
              <a:t>      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 err="1" smtClean="0"/>
              <a:t>Portffolio</a:t>
            </a:r>
            <a:endParaRPr lang="en-GB" sz="2600" dirty="0" smtClean="0"/>
          </a:p>
          <a:p>
            <a:r>
              <a:rPr lang="en-GB" sz="2600" dirty="0" smtClean="0"/>
              <a:t>4 </a:t>
            </a:r>
            <a:r>
              <a:rPr lang="en-GB" sz="2600" dirty="0" err="1" smtClean="0"/>
              <a:t>elfen</a:t>
            </a:r>
            <a:endParaRPr lang="en-GB" sz="2600" dirty="0" smtClean="0"/>
          </a:p>
          <a:p>
            <a:pPr lvl="1"/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 smtClean="0"/>
          </a:p>
          <a:p>
            <a:pPr lvl="1"/>
            <a:r>
              <a:rPr lang="en-GB" dirty="0" smtClean="0"/>
              <a:t>Log </a:t>
            </a:r>
            <a:r>
              <a:rPr lang="en-GB" dirty="0" err="1" smtClean="0"/>
              <a:t>adfyfyriol</a:t>
            </a:r>
            <a:endParaRPr lang="en-GB" dirty="0" smtClean="0"/>
          </a:p>
          <a:p>
            <a:pPr lvl="1"/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briffio</a:t>
            </a:r>
            <a:endParaRPr lang="en-GB" dirty="0" smtClean="0"/>
          </a:p>
          <a:p>
            <a:pPr lvl="1"/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r>
              <a:rPr lang="en-GB" sz="2600" dirty="0" err="1" smtClean="0"/>
              <a:t>Cyflwyniad</a:t>
            </a:r>
            <a:r>
              <a:rPr lang="en-GB" sz="2600" dirty="0" smtClean="0"/>
              <a:t> </a:t>
            </a:r>
            <a:r>
              <a:rPr lang="en-GB" sz="2600" dirty="0" err="1" smtClean="0"/>
              <a:t>unigol</a:t>
            </a:r>
            <a:r>
              <a:rPr lang="en-GB" sz="2600" dirty="0" smtClean="0"/>
              <a:t> 17.01.19</a:t>
            </a:r>
          </a:p>
          <a:p>
            <a:r>
              <a:rPr lang="en-GB" sz="2600" dirty="0" err="1" smtClean="0"/>
              <a:t>Cyflwyno</a:t>
            </a:r>
            <a:r>
              <a:rPr lang="en-GB" sz="2600" dirty="0" smtClean="0"/>
              <a:t> </a:t>
            </a:r>
            <a:r>
              <a:rPr lang="en-GB" sz="2600" dirty="0" err="1" smtClean="0"/>
              <a:t>elfennau</a:t>
            </a:r>
            <a:r>
              <a:rPr lang="en-GB" sz="2600" dirty="0" smtClean="0"/>
              <a:t> 2,3 a 4 –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 25.01.19 23.59</a:t>
            </a:r>
            <a:endParaRPr lang="en-GB" sz="2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 smtClean="0"/>
              <a:t>Portfolio</a:t>
            </a:r>
          </a:p>
          <a:p>
            <a:r>
              <a:rPr lang="en-GB" sz="2600" dirty="0" smtClean="0"/>
              <a:t>4 elements</a:t>
            </a:r>
          </a:p>
          <a:p>
            <a:pPr lvl="1"/>
            <a:r>
              <a:rPr lang="en-GB" dirty="0" smtClean="0"/>
              <a:t>Individual presentation</a:t>
            </a:r>
          </a:p>
          <a:p>
            <a:pPr lvl="1"/>
            <a:r>
              <a:rPr lang="en-GB" dirty="0" smtClean="0"/>
              <a:t>Reflective log</a:t>
            </a:r>
          </a:p>
          <a:p>
            <a:pPr lvl="1"/>
            <a:r>
              <a:rPr lang="en-GB" dirty="0" smtClean="0"/>
              <a:t>Briefing paper</a:t>
            </a:r>
          </a:p>
          <a:p>
            <a:pPr lvl="1"/>
            <a:r>
              <a:rPr lang="en-GB" dirty="0" smtClean="0"/>
              <a:t>Personal Development Plan</a:t>
            </a:r>
          </a:p>
          <a:p>
            <a:r>
              <a:rPr lang="en-GB" sz="2600" dirty="0" smtClean="0"/>
              <a:t>Individual presentation 17.01.19</a:t>
            </a:r>
          </a:p>
          <a:p>
            <a:r>
              <a:rPr lang="en-GB" sz="2600" dirty="0" smtClean="0"/>
              <a:t>Submit elements 2, 3 and 4 – </a:t>
            </a:r>
            <a:r>
              <a:rPr lang="en-GB" sz="2600" dirty="0" err="1" smtClean="0"/>
              <a:t>Turnitin</a:t>
            </a:r>
            <a:r>
              <a:rPr lang="en-GB" sz="2600" dirty="0" smtClean="0"/>
              <a:t> 25.01.19 23.59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70784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Elfen</a:t>
            </a:r>
            <a:r>
              <a:rPr lang="en-GB" dirty="0" smtClean="0"/>
              <a:t> 1     Element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92489"/>
          </a:xfrm>
        </p:spPr>
        <p:txBody>
          <a:bodyPr>
            <a:normAutofit/>
          </a:bodyPr>
          <a:lstStyle/>
          <a:p>
            <a:pPr lvl="0"/>
            <a:r>
              <a:rPr lang="cy-GB" dirty="0"/>
              <a:t>Cyflwyniad unigol 5 munud yn gwerthuso 2 fodel adfyfyriol ac yn ystyried </a:t>
            </a:r>
            <a:r>
              <a:rPr lang="cy-GB" dirty="0" smtClean="0"/>
              <a:t>manteision ac anfanteision </a:t>
            </a:r>
            <a:r>
              <a:rPr lang="cy-GB" dirty="0"/>
              <a:t>y naill a’r llall fel adnodd ar gyfer arfer adfyfyriol effeithiol.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39248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5 minute individual oral presentation evaluating 2 models of reflection and considering the </a:t>
            </a:r>
            <a:r>
              <a:rPr lang="en-GB" dirty="0" smtClean="0"/>
              <a:t>advantages and disadvantages </a:t>
            </a:r>
            <a:r>
              <a:rPr lang="en-GB" dirty="0"/>
              <a:t>of each as tools for effective reflective practice.  </a:t>
            </a:r>
          </a:p>
        </p:txBody>
      </p:sp>
    </p:spTree>
    <p:extLst>
      <p:ext uri="{BB962C8B-B14F-4D97-AF65-F5344CB8AC3E}">
        <p14:creationId xmlns:p14="http://schemas.microsoft.com/office/powerpoint/2010/main" val="57174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2     </a:t>
            </a:r>
            <a:r>
              <a:rPr lang="en-GB" dirty="0"/>
              <a:t>Element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dirty="0"/>
              <a:t>Log adfyfyriol yn manylu eich cyfraniad tuag at weithgaredd yn eich lleoliad; adnabyddwch sut mae’r gweithgaredd hyn wedi helpu datblygu sgiliau, gwerthoedd a gwybodaeth benodol </a:t>
            </a:r>
            <a:r>
              <a:rPr lang="en-GB" dirty="0"/>
              <a:t>(1000 o </a:t>
            </a:r>
            <a:r>
              <a:rPr lang="en-GB" dirty="0" err="1"/>
              <a:t>eiriau</a:t>
            </a:r>
            <a:r>
              <a:rPr lang="en-GB" dirty="0"/>
              <a:t>);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reflective log detailing your contribution to an activity within your placement; identifying how this activity helped you to develop specific skills, values and knowledge. (1000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196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3     </a:t>
            </a:r>
            <a:r>
              <a:rPr lang="en-GB" dirty="0"/>
              <a:t>Element </a:t>
            </a: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Paratowch bapur briffio ar gyfer ymarferwyr blynyddoedd cynnar am bwysigrwydd arfer adfyfyriol fel dull o gynnal gwasanaethau o safon ar gyfer plant ifanc (2 tudalen A4);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Prepare a briefing paper aimed at early years practitioners about the importance of reflective practice as a means of maintaining quality services for young children. (2 A4 pages)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944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smtClean="0"/>
              <a:t>4     </a:t>
            </a:r>
            <a:r>
              <a:rPr lang="en-GB" dirty="0"/>
              <a:t>Element </a:t>
            </a:r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/>
              <a:t>Cynllun Datblygiad Personol yn nodi agweddau ar gyfer datblygiad personol a phroffesiynol pellach wedi ei cysylltu a’ch profiadau ar leoliad.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A Personal Development Plan identifying areas for further personal and professional development linked to your placement experiences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093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Dealltwriaeth</a:t>
            </a:r>
            <a:r>
              <a:rPr lang="en-GB" dirty="0" smtClean="0"/>
              <a:t>     Understanding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000" dirty="0" err="1"/>
              <a:t>Gwybodaeth</a:t>
            </a:r>
            <a:endParaRPr lang="en-GB" sz="4000" dirty="0"/>
          </a:p>
          <a:p>
            <a:r>
              <a:rPr lang="en-GB" sz="4000" dirty="0" err="1"/>
              <a:t>Sgiliau</a:t>
            </a:r>
            <a:endParaRPr lang="en-GB" sz="4000" dirty="0"/>
          </a:p>
          <a:p>
            <a:r>
              <a:rPr lang="en-GB" sz="4000" dirty="0" err="1"/>
              <a:t>Gwerthoedd</a:t>
            </a:r>
            <a:r>
              <a:rPr lang="en-GB" sz="4000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4000" dirty="0"/>
              <a:t>Knowledge</a:t>
            </a:r>
          </a:p>
          <a:p>
            <a:r>
              <a:rPr lang="en-GB" sz="4000" dirty="0"/>
              <a:t>Skills</a:t>
            </a:r>
          </a:p>
          <a:p>
            <a:r>
              <a:rPr lang="en-GB" sz="4000" dirty="0"/>
              <a:t>Values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939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Darpariaeth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Early </a:t>
            </a:r>
            <a:r>
              <a:rPr lang="en-GB" dirty="0"/>
              <a:t>y</a:t>
            </a:r>
            <a:r>
              <a:rPr lang="en-GB" dirty="0" smtClean="0"/>
              <a:t>ears provision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16831"/>
            <a:ext cx="4038600" cy="3672410"/>
          </a:xfrm>
        </p:spPr>
        <p:txBody>
          <a:bodyPr>
            <a:normAutofit/>
          </a:bodyPr>
          <a:lstStyle/>
          <a:p>
            <a:r>
              <a:rPr lang="en-GB" sz="3200" dirty="0" err="1"/>
              <a:t>Gwybodaeth</a:t>
            </a:r>
            <a:endParaRPr lang="en-GB" sz="3200" dirty="0"/>
          </a:p>
          <a:p>
            <a:r>
              <a:rPr lang="en-GB" sz="3200" dirty="0" err="1"/>
              <a:t>Sgiliau</a:t>
            </a:r>
            <a:endParaRPr lang="en-GB" sz="3200" dirty="0"/>
          </a:p>
          <a:p>
            <a:r>
              <a:rPr lang="en-GB" sz="3200" dirty="0" err="1" smtClean="0"/>
              <a:t>Gwerthoedd</a:t>
            </a:r>
            <a:endParaRPr lang="en-GB" sz="3200" dirty="0" smtClean="0"/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 err="1" smtClean="0"/>
              <a:t>Esiamplau</a:t>
            </a:r>
            <a:r>
              <a:rPr lang="en-GB" sz="3200" dirty="0" smtClean="0"/>
              <a:t>?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16831"/>
            <a:ext cx="4038600" cy="3672409"/>
          </a:xfrm>
        </p:spPr>
        <p:txBody>
          <a:bodyPr/>
          <a:lstStyle/>
          <a:p>
            <a:r>
              <a:rPr lang="en-GB" sz="3200" dirty="0"/>
              <a:t>Knowledge</a:t>
            </a:r>
          </a:p>
          <a:p>
            <a:r>
              <a:rPr lang="en-GB" sz="3200" dirty="0"/>
              <a:t>Skills</a:t>
            </a:r>
          </a:p>
          <a:p>
            <a:r>
              <a:rPr lang="en-GB" sz="3200" dirty="0" smtClean="0"/>
              <a:t>Values</a:t>
            </a:r>
          </a:p>
          <a:p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Examples?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763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Adfyfyrio</a:t>
            </a:r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Academic strengths</a:t>
            </a:r>
          </a:p>
          <a:p>
            <a:r>
              <a:rPr lang="en-GB" dirty="0" smtClean="0"/>
              <a:t>Academic challenges</a:t>
            </a:r>
          </a:p>
          <a:p>
            <a:r>
              <a:rPr lang="en-GB" dirty="0" smtClean="0"/>
              <a:t>Professional strengths</a:t>
            </a:r>
          </a:p>
          <a:p>
            <a:r>
              <a:rPr lang="en-GB" dirty="0" smtClean="0"/>
              <a:t>Professional challenges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270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S = specific</a:t>
            </a:r>
          </a:p>
          <a:p>
            <a:r>
              <a:rPr lang="en-GB" sz="4000" dirty="0" smtClean="0"/>
              <a:t>M = meaningful  </a:t>
            </a:r>
          </a:p>
          <a:p>
            <a:r>
              <a:rPr lang="en-GB" sz="4000" dirty="0" smtClean="0"/>
              <a:t>A = achievable </a:t>
            </a:r>
          </a:p>
          <a:p>
            <a:r>
              <a:rPr lang="en-GB" sz="4000" dirty="0" smtClean="0"/>
              <a:t>R = realistic </a:t>
            </a:r>
          </a:p>
          <a:p>
            <a:r>
              <a:rPr lang="en-GB" sz="4000" dirty="0" smtClean="0"/>
              <a:t>T = timescale </a:t>
            </a:r>
            <a:endParaRPr lang="en-GB" sz="40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10716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Appleby, K. (2010) </a:t>
            </a:r>
            <a:r>
              <a:rPr lang="en-GB" i="1" dirty="0" smtClean="0"/>
              <a:t>Reflective thinking: reflective practice.</a:t>
            </a:r>
            <a:r>
              <a:rPr lang="en-GB" dirty="0" smtClean="0"/>
              <a:t>  In M. Reed and N. Canning (2010) </a:t>
            </a:r>
            <a:r>
              <a:rPr lang="en-GB" i="1" dirty="0"/>
              <a:t>Reflective practice in the early years.  </a:t>
            </a:r>
            <a:r>
              <a:rPr lang="en-GB" dirty="0"/>
              <a:t>London</a:t>
            </a:r>
            <a:r>
              <a:rPr lang="en-GB" i="1" dirty="0"/>
              <a:t>: </a:t>
            </a:r>
            <a:r>
              <a:rPr lang="en-GB" dirty="0"/>
              <a:t>Sage</a:t>
            </a:r>
            <a:r>
              <a:rPr lang="en-GB" dirty="0" smtClean="0"/>
              <a:t>. Pp.7-23.</a:t>
            </a:r>
            <a:endParaRPr lang="en-GB" dirty="0"/>
          </a:p>
          <a:p>
            <a:r>
              <a:rPr lang="en-GB" dirty="0" smtClean="0"/>
              <a:t>Bolton, G. (2014) </a:t>
            </a:r>
            <a:r>
              <a:rPr lang="en-GB" i="1" dirty="0" smtClean="0"/>
              <a:t>Reflective practice: writing and professional development.</a:t>
            </a:r>
            <a:r>
              <a:rPr lang="en-GB" dirty="0" smtClean="0"/>
              <a:t>  London: Sage.</a:t>
            </a:r>
          </a:p>
          <a:p>
            <a:r>
              <a:rPr lang="en-GB" dirty="0" smtClean="0"/>
              <a:t>Reed, M. and Canning, N. (2010) </a:t>
            </a:r>
            <a:r>
              <a:rPr lang="en-GB" i="1" dirty="0" smtClean="0"/>
              <a:t>Reflective practice in the early years.  </a:t>
            </a:r>
            <a:r>
              <a:rPr lang="en-GB" dirty="0" smtClean="0"/>
              <a:t>London</a:t>
            </a:r>
            <a:r>
              <a:rPr lang="en-GB" i="1" dirty="0" smtClean="0"/>
              <a:t>: </a:t>
            </a:r>
            <a:r>
              <a:rPr lang="en-GB" dirty="0" smtClean="0"/>
              <a:t>Sage.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46428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805</TotalTime>
  <Words>474</Words>
  <Application>Microsoft Office PowerPoint</Application>
  <PresentationFormat>On-screen Show (4:3)</PresentationFormat>
  <Paragraphs>88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ＭＳ Ｐゴシック</vt:lpstr>
      <vt:lpstr>Arial</vt:lpstr>
      <vt:lpstr>Calibri</vt:lpstr>
      <vt:lpstr>Myriad Pro</vt:lpstr>
      <vt:lpstr>20140311PresentationUWTSDTemplate</vt:lpstr>
      <vt:lpstr>   EAEE5002C/EAEE5007C: Adfyfyrio ar ddarpariaeth blynyddoedd cynnar  EAEE5002/EAEE5007: Reflections on early years provision   </vt:lpstr>
      <vt:lpstr>NOS</vt:lpstr>
      <vt:lpstr>Asesu      Assessment</vt:lpstr>
      <vt:lpstr>Elfen 1     Element 1</vt:lpstr>
      <vt:lpstr>Elfen 2     Element 2</vt:lpstr>
      <vt:lpstr>Elfen 3     Element 3</vt:lpstr>
      <vt:lpstr>Elfen 4     Element 4</vt:lpstr>
      <vt:lpstr>Dealltwriaeth     Understanding</vt:lpstr>
      <vt:lpstr>Darpariaeth blynyddoedd cynnar Early years provision</vt:lpstr>
      <vt:lpstr>Adfyfyrio Reflection</vt:lpstr>
      <vt:lpstr>SMART</vt:lpstr>
      <vt:lpstr>Cyfeiriadau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37</cp:revision>
  <cp:lastPrinted>2018-01-15T09:13:17Z</cp:lastPrinted>
  <dcterms:created xsi:type="dcterms:W3CDTF">2015-04-14T15:21:28Z</dcterms:created>
  <dcterms:modified xsi:type="dcterms:W3CDTF">2018-12-20T13:27:23Z</dcterms:modified>
</cp:coreProperties>
</file>