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6A493D-C706-4F28-AB31-13E5EF64EBB3}" type="datetimeFigureOut">
              <a:rPr lang="en-US" smtClean="0"/>
              <a:t>4/14/2023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0EE72D-1801-4E95-B382-D13094D03C2F}" type="slidenum">
              <a:rPr lang="en-US" smtClean="0"/>
              <a:t>‹#›</a:t>
            </a:fld>
            <a:endParaRPr lang="en-US"/>
          </a:p>
        </p:txBody>
      </p:sp>
    </p:spTree>
    <p:extLst>
      <p:ext uri="{BB962C8B-B14F-4D97-AF65-F5344CB8AC3E}">
        <p14:creationId xmlns:p14="http://schemas.microsoft.com/office/powerpoint/2010/main" val="2914070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order to enable effective and efficient workflow, the subject aims to give students knowledge and practical skills in industry-standard digital technology. Students should be able to demonstrate the necessary knowledge and abilities by the end of the module to utilize software programs and apps to support regular company activities. Looking back on the IT experience, it is obvious that technology has changed how we interact, work, and live. Many jobs are now simpler, quicker, and more efficient thanks to technological improvements, which enable firms to function at a better level (</a:t>
            </a:r>
            <a:r>
              <a:rPr lang="en-US" sz="1200" kern="1200" dirty="0" err="1">
                <a:solidFill>
                  <a:schemeClr val="tx1"/>
                </a:solidFill>
                <a:effectLst/>
                <a:latin typeface="+mn-lt"/>
                <a:ea typeface="+mn-ea"/>
                <a:cs typeface="+mn-cs"/>
              </a:rPr>
              <a:t>Javaid</a:t>
            </a:r>
            <a:r>
              <a:rPr lang="en-US" sz="1200" kern="1200" dirty="0">
                <a:solidFill>
                  <a:schemeClr val="tx1"/>
                </a:solidFill>
                <a:effectLst/>
                <a:latin typeface="+mn-lt"/>
                <a:ea typeface="+mn-ea"/>
                <a:cs typeface="+mn-cs"/>
              </a:rPr>
              <a:t> et al., 2021). The evolution of corporate operations has been significantly influenced by technology, which ranges from communication tools to project management software.</a:t>
            </a:r>
          </a:p>
          <a:p>
            <a:endParaRPr lang="en-US" dirty="0"/>
          </a:p>
        </p:txBody>
      </p:sp>
      <p:sp>
        <p:nvSpPr>
          <p:cNvPr id="4" name="Slide Number Placeholder 3"/>
          <p:cNvSpPr>
            <a:spLocks noGrp="1"/>
          </p:cNvSpPr>
          <p:nvPr>
            <p:ph type="sldNum" sz="quarter" idx="10"/>
          </p:nvPr>
        </p:nvSpPr>
        <p:spPr/>
        <p:txBody>
          <a:bodyPr/>
          <a:lstStyle/>
          <a:p>
            <a:fld id="{250EE72D-1801-4E95-B382-D13094D03C2F}" type="slidenum">
              <a:rPr lang="en-US" smtClean="0"/>
              <a:t>3</a:t>
            </a:fld>
            <a:endParaRPr lang="en-US"/>
          </a:p>
        </p:txBody>
      </p:sp>
    </p:spTree>
    <p:extLst>
      <p:ext uri="{BB962C8B-B14F-4D97-AF65-F5344CB8AC3E}">
        <p14:creationId xmlns:p14="http://schemas.microsoft.com/office/powerpoint/2010/main" val="293142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ability for organizations to store data and use apps from any device with an internet connection has made cloud computing a game-changer in recent years (Master, 2018). The development of mobile technology, which allows individuals to work remotely and interact in real-time, has also had a big influence. However, along with technology's advantages come risks like cybersecurity threats, data breaches, and the possibility of job displacement brought on by automation. It is crucial to be aware of these hazards and take proactive measures to reduce them as we continue to rely on technology. </a:t>
            </a:r>
          </a:p>
          <a:p>
            <a:endParaRPr lang="en-US" dirty="0"/>
          </a:p>
        </p:txBody>
      </p:sp>
      <p:sp>
        <p:nvSpPr>
          <p:cNvPr id="4" name="Slide Number Placeholder 3"/>
          <p:cNvSpPr>
            <a:spLocks noGrp="1"/>
          </p:cNvSpPr>
          <p:nvPr>
            <p:ph type="sldNum" sz="quarter" idx="10"/>
          </p:nvPr>
        </p:nvSpPr>
        <p:spPr/>
        <p:txBody>
          <a:bodyPr/>
          <a:lstStyle/>
          <a:p>
            <a:fld id="{250EE72D-1801-4E95-B382-D13094D03C2F}" type="slidenum">
              <a:rPr lang="en-US" smtClean="0"/>
              <a:t>4</a:t>
            </a:fld>
            <a:endParaRPr lang="en-US"/>
          </a:p>
        </p:txBody>
      </p:sp>
    </p:spTree>
    <p:extLst>
      <p:ext uri="{BB962C8B-B14F-4D97-AF65-F5344CB8AC3E}">
        <p14:creationId xmlns:p14="http://schemas.microsoft.com/office/powerpoint/2010/main" val="1591478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way power is generated, delivered, and maintained has undergone a change because of the use of software and digital resources (</a:t>
            </a:r>
            <a:r>
              <a:rPr lang="en-US" sz="1200" kern="1200" dirty="0" err="1">
                <a:solidFill>
                  <a:schemeClr val="tx1"/>
                </a:solidFill>
                <a:effectLst/>
                <a:latin typeface="+mn-lt"/>
                <a:ea typeface="+mn-ea"/>
                <a:cs typeface="+mn-cs"/>
              </a:rPr>
              <a:t>Langegård</a:t>
            </a:r>
            <a:r>
              <a:rPr lang="en-US" sz="1200" kern="1200" dirty="0">
                <a:solidFill>
                  <a:schemeClr val="tx1"/>
                </a:solidFill>
                <a:effectLst/>
                <a:latin typeface="+mn-lt"/>
                <a:ea typeface="+mn-ea"/>
                <a:cs typeface="+mn-cs"/>
              </a:rPr>
              <a:t> et al., 2021). Utilities may efficiently manage their power grids in real time, reduce downtime, and react rapidly to outages and other disruptions with the use of SCADA systems, energy management systems, distribution management systems, GIS software, and predictive maintenance software. These technologies have made it simpler for utilities to manage the intricate and linked infrastructure of the electric grid and optimize their operations. In addition to the software used by utilities, digital tools for electrical engineers include computer-aided design software, software for analyzing power systems, and digital twin technology. These tools aid engineers in modeling and analyzing electrical system behavior, designing and testing new systems and components, and real-time monitoring of physical assets and system behavior. </a:t>
            </a:r>
            <a:endParaRPr lang="en-US" dirty="0"/>
          </a:p>
        </p:txBody>
      </p:sp>
      <p:sp>
        <p:nvSpPr>
          <p:cNvPr id="4" name="Slide Number Placeholder 3"/>
          <p:cNvSpPr>
            <a:spLocks noGrp="1"/>
          </p:cNvSpPr>
          <p:nvPr>
            <p:ph type="sldNum" sz="quarter" idx="10"/>
          </p:nvPr>
        </p:nvSpPr>
        <p:spPr/>
        <p:txBody>
          <a:bodyPr/>
          <a:lstStyle/>
          <a:p>
            <a:fld id="{250EE72D-1801-4E95-B382-D13094D03C2F}" type="slidenum">
              <a:rPr lang="en-US" smtClean="0"/>
              <a:t>5</a:t>
            </a:fld>
            <a:endParaRPr lang="en-US"/>
          </a:p>
        </p:txBody>
      </p:sp>
    </p:spTree>
    <p:extLst>
      <p:ext uri="{BB962C8B-B14F-4D97-AF65-F5344CB8AC3E}">
        <p14:creationId xmlns:p14="http://schemas.microsoft.com/office/powerpoint/2010/main" val="3703183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impossible to exaggerate the value of software and digital resources in the energy sector. Real-time monitoring and control systems are essential for the effective and successful operation of the electric sector due to the increased demand for power and the necessity to manage a complex and linked infrastructure (Bell and Gill, 2018). Additionally, utilities may get useful data and analysis from digital resources to help with project planning, risk assessment, maintenance, and repair optimization. In conclusion, the way power is created, distributed and maintained has changed as a result of the usage of software and digital resources in the electric sector. By simplifying the management of electricity networks and streamlining operations, these technologies enable utilities to better serve their customers. In order to be competitive as the electric sector develops, utilities and engineers must keep up with the most recent digital technology and adapt to the constantly shifting environment.</a:t>
            </a:r>
          </a:p>
          <a:p>
            <a:endParaRPr lang="en-US" dirty="0"/>
          </a:p>
        </p:txBody>
      </p:sp>
      <p:sp>
        <p:nvSpPr>
          <p:cNvPr id="4" name="Slide Number Placeholder 3"/>
          <p:cNvSpPr>
            <a:spLocks noGrp="1"/>
          </p:cNvSpPr>
          <p:nvPr>
            <p:ph type="sldNum" sz="quarter" idx="10"/>
          </p:nvPr>
        </p:nvSpPr>
        <p:spPr/>
        <p:txBody>
          <a:bodyPr/>
          <a:lstStyle/>
          <a:p>
            <a:fld id="{250EE72D-1801-4E95-B382-D13094D03C2F}" type="slidenum">
              <a:rPr lang="en-US" smtClean="0"/>
              <a:t>6</a:t>
            </a:fld>
            <a:endParaRPr lang="en-US"/>
          </a:p>
        </p:txBody>
      </p:sp>
    </p:spTree>
    <p:extLst>
      <p:ext uri="{BB962C8B-B14F-4D97-AF65-F5344CB8AC3E}">
        <p14:creationId xmlns:p14="http://schemas.microsoft.com/office/powerpoint/2010/main" val="1250664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five classes, I learned various digital skills. The first class dealt with the creation of power-point with the help of Google learning skills. The classes also included a promotional flyer. It helped in creating a flyer with Google Drawings. It helped me in creating creative taglines and marketing skills. The study helped in understanding planning e-mails to the seniors. Communication is important for professionalism. Thus, I created an e-mail for being late to work, and then based on my good communication skills the skills were acquired. It is important to protect passwords and safeguard them. This skill helped in understanding how hackers can find passwords. In the end, the class was related to the mind-mapping. Which helps in brainstorming ideas for community events. </a:t>
            </a:r>
          </a:p>
          <a:p>
            <a:endParaRPr lang="en-US" dirty="0"/>
          </a:p>
        </p:txBody>
      </p:sp>
      <p:sp>
        <p:nvSpPr>
          <p:cNvPr id="4" name="Slide Number Placeholder 3"/>
          <p:cNvSpPr>
            <a:spLocks noGrp="1"/>
          </p:cNvSpPr>
          <p:nvPr>
            <p:ph type="sldNum" sz="quarter" idx="10"/>
          </p:nvPr>
        </p:nvSpPr>
        <p:spPr/>
        <p:txBody>
          <a:bodyPr/>
          <a:lstStyle/>
          <a:p>
            <a:fld id="{250EE72D-1801-4E95-B382-D13094D03C2F}" type="slidenum">
              <a:rPr lang="en-US" smtClean="0"/>
              <a:t>7</a:t>
            </a:fld>
            <a:endParaRPr lang="en-US"/>
          </a:p>
        </p:txBody>
      </p:sp>
    </p:spTree>
    <p:extLst>
      <p:ext uri="{BB962C8B-B14F-4D97-AF65-F5344CB8AC3E}">
        <p14:creationId xmlns:p14="http://schemas.microsoft.com/office/powerpoint/2010/main" val="1583345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Bell, K. and Gill, S., 2018. Delivering a highly distributed electricity system: Technical, regulatory and policy challenges. </a:t>
            </a:r>
            <a:r>
              <a:rPr lang="en-US" sz="1200" i="1" kern="1200" dirty="0">
                <a:solidFill>
                  <a:schemeClr val="tx1"/>
                </a:solidFill>
                <a:effectLst/>
                <a:latin typeface="+mn-lt"/>
                <a:ea typeface="+mn-ea"/>
                <a:cs typeface="+mn-cs"/>
              </a:rPr>
              <a:t>Energy policy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113</a:t>
            </a:r>
            <a:r>
              <a:rPr lang="en-US" sz="1200" kern="1200" dirty="0">
                <a:solidFill>
                  <a:schemeClr val="tx1"/>
                </a:solidFill>
                <a:effectLst/>
                <a:latin typeface="+mn-lt"/>
                <a:ea typeface="+mn-ea"/>
                <a:cs typeface="+mn-cs"/>
              </a:rPr>
              <a:t>, pp.765-777.</a:t>
            </a:r>
          </a:p>
          <a:p>
            <a:r>
              <a:rPr lang="en-US" sz="1200" kern="1200" dirty="0" err="1">
                <a:solidFill>
                  <a:schemeClr val="tx1"/>
                </a:solidFill>
                <a:effectLst/>
                <a:latin typeface="+mn-lt"/>
                <a:ea typeface="+mn-ea"/>
                <a:cs typeface="+mn-cs"/>
              </a:rPr>
              <a:t>Javaid</a:t>
            </a:r>
            <a:r>
              <a:rPr lang="en-US" sz="1200" kern="1200" dirty="0">
                <a:solidFill>
                  <a:schemeClr val="tx1"/>
                </a:solidFill>
                <a:effectLst/>
                <a:latin typeface="+mn-lt"/>
                <a:ea typeface="+mn-ea"/>
                <a:cs typeface="+mn-cs"/>
              </a:rPr>
              <a:t>, M., Haleem, A., Singh, R.P. and Suman, R., 2021. Substantial capabilities of robotics in enhancing industry 4.0 implementation. </a:t>
            </a:r>
            <a:r>
              <a:rPr lang="en-US" sz="1200" i="1" kern="1200" dirty="0">
                <a:solidFill>
                  <a:schemeClr val="tx1"/>
                </a:solidFill>
                <a:effectLst/>
                <a:latin typeface="+mn-lt"/>
                <a:ea typeface="+mn-ea"/>
                <a:cs typeface="+mn-cs"/>
              </a:rPr>
              <a:t>Cognitive Robotics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a:t>
            </a:r>
            <a:r>
              <a:rPr lang="en-US" sz="1200" kern="1200" dirty="0">
                <a:solidFill>
                  <a:schemeClr val="tx1"/>
                </a:solidFill>
                <a:effectLst/>
                <a:latin typeface="+mn-lt"/>
                <a:ea typeface="+mn-ea"/>
                <a:cs typeface="+mn-cs"/>
              </a:rPr>
              <a:t>, pp.58-75.</a:t>
            </a:r>
          </a:p>
          <a:p>
            <a:r>
              <a:rPr lang="en-US" sz="1200" kern="1200" dirty="0" err="1">
                <a:solidFill>
                  <a:schemeClr val="tx1"/>
                </a:solidFill>
                <a:effectLst/>
                <a:latin typeface="+mn-lt"/>
                <a:ea typeface="+mn-ea"/>
                <a:cs typeface="+mn-cs"/>
              </a:rPr>
              <a:t>Langegård</a:t>
            </a:r>
            <a:r>
              <a:rPr lang="en-US" sz="1200" kern="1200" dirty="0">
                <a:solidFill>
                  <a:schemeClr val="tx1"/>
                </a:solidFill>
                <a:effectLst/>
                <a:latin typeface="+mn-lt"/>
                <a:ea typeface="+mn-ea"/>
                <a:cs typeface="+mn-cs"/>
              </a:rPr>
              <a:t>, U., </a:t>
            </a:r>
            <a:r>
              <a:rPr lang="en-US" sz="1200" kern="1200" dirty="0" err="1">
                <a:solidFill>
                  <a:schemeClr val="tx1"/>
                </a:solidFill>
                <a:effectLst/>
                <a:latin typeface="+mn-lt"/>
                <a:ea typeface="+mn-ea"/>
                <a:cs typeface="+mn-cs"/>
              </a:rPr>
              <a:t>Kiani</a:t>
            </a:r>
            <a:r>
              <a:rPr lang="en-US" sz="1200" kern="1200" dirty="0">
                <a:solidFill>
                  <a:schemeClr val="tx1"/>
                </a:solidFill>
                <a:effectLst/>
                <a:latin typeface="+mn-lt"/>
                <a:ea typeface="+mn-ea"/>
                <a:cs typeface="+mn-cs"/>
              </a:rPr>
              <a:t>, K., Nielsen, S.J. and </a:t>
            </a:r>
            <a:r>
              <a:rPr lang="en-US" sz="1200" kern="1200" dirty="0" err="1">
                <a:solidFill>
                  <a:schemeClr val="tx1"/>
                </a:solidFill>
                <a:effectLst/>
                <a:latin typeface="+mn-lt"/>
                <a:ea typeface="+mn-ea"/>
                <a:cs typeface="+mn-cs"/>
              </a:rPr>
              <a:t>Svensson</a:t>
            </a:r>
            <a:r>
              <a:rPr lang="en-US" sz="1200" kern="1200" dirty="0">
                <a:solidFill>
                  <a:schemeClr val="tx1"/>
                </a:solidFill>
                <a:effectLst/>
                <a:latin typeface="+mn-lt"/>
                <a:ea typeface="+mn-ea"/>
                <a:cs typeface="+mn-cs"/>
              </a:rPr>
              <a:t>, P.A., 2021. Nursing students’ experiences of a pedagogical transition from campus learning to distance learning using digital tools. </a:t>
            </a:r>
            <a:r>
              <a:rPr lang="en-US" sz="1200" i="1" kern="1200" dirty="0">
                <a:solidFill>
                  <a:schemeClr val="tx1"/>
                </a:solidFill>
                <a:effectLst/>
                <a:latin typeface="+mn-lt"/>
                <a:ea typeface="+mn-ea"/>
                <a:cs typeface="+mn-cs"/>
              </a:rPr>
              <a:t>BMC nursing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20</a:t>
            </a:r>
            <a:r>
              <a:rPr lang="en-US" sz="1200" kern="1200" dirty="0">
                <a:solidFill>
                  <a:schemeClr val="tx1"/>
                </a:solidFill>
                <a:effectLst/>
                <a:latin typeface="+mn-lt"/>
                <a:ea typeface="+mn-ea"/>
                <a:cs typeface="+mn-cs"/>
              </a:rPr>
              <a:t>(1), pp.1-10.</a:t>
            </a:r>
          </a:p>
          <a:p>
            <a:endParaRPr lang="en-US" dirty="0"/>
          </a:p>
        </p:txBody>
      </p:sp>
      <p:sp>
        <p:nvSpPr>
          <p:cNvPr id="4" name="Slide Number Placeholder 3"/>
          <p:cNvSpPr>
            <a:spLocks noGrp="1"/>
          </p:cNvSpPr>
          <p:nvPr>
            <p:ph type="sldNum" sz="quarter" idx="10"/>
          </p:nvPr>
        </p:nvSpPr>
        <p:spPr/>
        <p:txBody>
          <a:bodyPr/>
          <a:lstStyle/>
          <a:p>
            <a:fld id="{250EE72D-1801-4E95-B382-D13094D03C2F}" type="slidenum">
              <a:rPr lang="en-US" smtClean="0"/>
              <a:t>8</a:t>
            </a:fld>
            <a:endParaRPr lang="en-US"/>
          </a:p>
        </p:txBody>
      </p:sp>
    </p:spTree>
    <p:extLst>
      <p:ext uri="{BB962C8B-B14F-4D97-AF65-F5344CB8AC3E}">
        <p14:creationId xmlns:p14="http://schemas.microsoft.com/office/powerpoint/2010/main" val="28442175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EFFCBD-EFA2-479E-914A-E952E8FA2AA0}" type="datetimeFigureOut">
              <a:rPr lang="en-US" smtClean="0"/>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828619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EFFCBD-EFA2-479E-914A-E952E8FA2AA0}" type="datetimeFigureOut">
              <a:rPr lang="en-US" smtClean="0"/>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2000878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AEFFCBD-EFA2-479E-914A-E952E8FA2AA0}" type="datetimeFigureOut">
              <a:rPr lang="en-US" smtClean="0"/>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787635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EFFCBD-EFA2-479E-914A-E952E8FA2AA0}" type="datetimeFigureOut">
              <a:rPr lang="en-US" smtClean="0"/>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32855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EFFCBD-EFA2-479E-914A-E952E8FA2AA0}" type="datetimeFigureOut">
              <a:rPr lang="en-US" smtClean="0"/>
              <a:t>4/14/2023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3640324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EFFCBD-EFA2-479E-914A-E952E8FA2AA0}" type="datetimeFigureOut">
              <a:rPr lang="en-US" smtClean="0"/>
              <a:t>4/14/2023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589963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AAEFFCBD-EFA2-479E-914A-E952E8FA2AA0}" type="datetimeFigureOut">
              <a:rPr lang="en-US" smtClean="0"/>
              <a:t>4/14/2023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740819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AEFFCBD-EFA2-479E-914A-E952E8FA2AA0}" type="datetimeFigureOut">
              <a:rPr lang="en-US" smtClean="0"/>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2691159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AEFFCBD-EFA2-479E-914A-E952E8FA2AA0}" type="datetimeFigureOut">
              <a:rPr lang="en-US" smtClean="0"/>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2084194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AEFFCBD-EFA2-479E-914A-E952E8FA2AA0}" type="datetimeFigureOut">
              <a:rPr lang="en-US" smtClean="0"/>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143570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AEFFCBD-EFA2-479E-914A-E952E8FA2AA0}" type="datetimeFigureOut">
              <a:rPr lang="en-US" smtClean="0"/>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4143380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AEFFCBD-EFA2-479E-914A-E952E8FA2AA0}" type="datetimeFigureOut">
              <a:rPr lang="en-US" smtClean="0"/>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3C3455-4DD6-45EC-A9B9-ED9F01BF369C}"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651594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AEFFCBD-EFA2-479E-914A-E952E8FA2AA0}" type="datetimeFigureOut">
              <a:rPr lang="en-US" smtClean="0"/>
              <a:t>4/14/2023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37674352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AEFFCBD-EFA2-479E-914A-E952E8FA2AA0}" type="datetimeFigureOut">
              <a:rPr lang="en-US" smtClean="0"/>
              <a:t>4/14/2023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19658896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AEFFCBD-EFA2-479E-914A-E952E8FA2AA0}" type="datetimeFigureOut">
              <a:rPr lang="en-US" smtClean="0"/>
              <a:t>4/14/2023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1820038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EFFCBD-EFA2-479E-914A-E952E8FA2AA0}" type="datetimeFigureOut">
              <a:rPr lang="en-US" smtClean="0"/>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6842787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EFFCBD-EFA2-479E-914A-E952E8FA2AA0}" type="datetimeFigureOut">
              <a:rPr lang="en-US" smtClean="0"/>
              <a:t>4/14/2023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3C3455-4DD6-45EC-A9B9-ED9F01BF369C}" type="slidenum">
              <a:rPr lang="en-US" smtClean="0"/>
              <a:t>‹#›</a:t>
            </a:fld>
            <a:endParaRPr lang="en-US"/>
          </a:p>
        </p:txBody>
      </p:sp>
    </p:spTree>
    <p:extLst>
      <p:ext uri="{BB962C8B-B14F-4D97-AF65-F5344CB8AC3E}">
        <p14:creationId xmlns:p14="http://schemas.microsoft.com/office/powerpoint/2010/main" val="2776961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AAEFFCBD-EFA2-479E-914A-E952E8FA2AA0}" type="datetimeFigureOut">
              <a:rPr lang="en-US" smtClean="0"/>
              <a:t>4/14/2023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03C3455-4DD6-45EC-A9B9-ED9F01BF369C}" type="slidenum">
              <a:rPr lang="en-US" smtClean="0"/>
              <a:t>‹#›</a:t>
            </a:fld>
            <a:endParaRPr lang="en-US"/>
          </a:p>
        </p:txBody>
      </p:sp>
    </p:spTree>
    <p:extLst>
      <p:ext uri="{BB962C8B-B14F-4D97-AF65-F5344CB8AC3E}">
        <p14:creationId xmlns:p14="http://schemas.microsoft.com/office/powerpoint/2010/main" val="42230444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blogs.ubc.ca/communicatingscience2018w109/2018/10/08/how-to-develop-critical-thinking-skills/" TargetMode="External"/><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meteonetwork.it/veneto/20-maggio-2015-un-mercoledi-di-forte-instabilita-sulle-pianure-venete/" TargetMode="External"/><Relationship Id="rId4" Type="http://schemas.openxmlformats.org/officeDocument/2006/relationships/hyperlink" Target="https://pxhere.com/en/photo/136915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meteonetwork.it/veneto/20-maggio-2015-un-mercoledi-di-forte-instabilita-sulle-pianure-venet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salvisjuribus.it/la-pubblicita-informativa-nella-professione-legale-uno-sguardo-allart-35-del-codice-deontologico-forens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pikist.com/search?q=tesla"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rincipalspov.blogspot.com/2014_11_01_archive.html"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DBF71-C264-4858-8C29-1CD3084CD443}"/>
              </a:ext>
            </a:extLst>
          </p:cNvPr>
          <p:cNvSpPr>
            <a:spLocks noGrp="1"/>
          </p:cNvSpPr>
          <p:nvPr>
            <p:ph type="ctrTitle"/>
          </p:nvPr>
        </p:nvSpPr>
        <p:spPr>
          <a:xfrm>
            <a:off x="1751012" y="2067951"/>
            <a:ext cx="8689976" cy="933958"/>
          </a:xfrm>
        </p:spPr>
        <p:txBody>
          <a:bodyPr/>
          <a:lstStyle/>
          <a:p>
            <a:r>
              <a:rPr lang="en-US" dirty="0"/>
              <a:t>Critical Reflection </a:t>
            </a:r>
          </a:p>
        </p:txBody>
      </p:sp>
      <p:pic>
        <p:nvPicPr>
          <p:cNvPr id="4" name="Picture 3">
            <a:extLst>
              <a:ext uri="{FF2B5EF4-FFF2-40B4-BE49-F238E27FC236}">
                <a16:creationId xmlns:a16="http://schemas.microsoft.com/office/drawing/2014/main" id="{E796FC2D-2AA2-45A7-98C7-6AD84D93444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2871" y="3856092"/>
            <a:ext cx="3846258" cy="2243142"/>
          </a:xfrm>
          <a:prstGeom prst="rect">
            <a:avLst/>
          </a:prstGeom>
        </p:spPr>
      </p:pic>
    </p:spTree>
    <p:extLst>
      <p:ext uri="{BB962C8B-B14F-4D97-AF65-F5344CB8AC3E}">
        <p14:creationId xmlns:p14="http://schemas.microsoft.com/office/powerpoint/2010/main" val="2429327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5B2E-AB76-453C-BFE1-D1F5E956B52F}"/>
              </a:ext>
            </a:extLst>
          </p:cNvPr>
          <p:cNvSpPr>
            <a:spLocks noGrp="1"/>
          </p:cNvSpPr>
          <p:nvPr>
            <p:ph type="title"/>
          </p:nvPr>
        </p:nvSpPr>
        <p:spPr/>
        <p:txBody>
          <a:bodyPr/>
          <a:lstStyle/>
          <a:p>
            <a:r>
              <a:rPr lang="en-US" dirty="0"/>
              <a:t>Table of Content</a:t>
            </a:r>
          </a:p>
        </p:txBody>
      </p:sp>
      <p:sp>
        <p:nvSpPr>
          <p:cNvPr id="3" name="Content Placeholder 2">
            <a:extLst>
              <a:ext uri="{FF2B5EF4-FFF2-40B4-BE49-F238E27FC236}">
                <a16:creationId xmlns:a16="http://schemas.microsoft.com/office/drawing/2014/main" id="{8D115955-06D2-4B16-9019-63B90FD46306}"/>
              </a:ext>
            </a:extLst>
          </p:cNvPr>
          <p:cNvSpPr>
            <a:spLocks noGrp="1"/>
          </p:cNvSpPr>
          <p:nvPr>
            <p:ph sz="quarter" idx="13"/>
          </p:nvPr>
        </p:nvSpPr>
        <p:spPr/>
        <p:txBody>
          <a:bodyPr/>
          <a:lstStyle/>
          <a:p>
            <a:pPr algn="ctr"/>
            <a:r>
              <a:rPr lang="en-US" b="1" dirty="0"/>
              <a:t>Slide 3 - IT experience at the beginning of the Module </a:t>
            </a:r>
          </a:p>
          <a:p>
            <a:pPr algn="ctr"/>
            <a:r>
              <a:rPr lang="en-US" b="1" dirty="0"/>
              <a:t>Slide 4 - IT experience at the beginning of the Module </a:t>
            </a:r>
          </a:p>
          <a:p>
            <a:pPr algn="ctr"/>
            <a:r>
              <a:rPr lang="en-US" b="1" dirty="0"/>
              <a:t>Slide 5 - Digital Resources and software used by professionals</a:t>
            </a:r>
          </a:p>
          <a:p>
            <a:pPr algn="ctr"/>
            <a:r>
              <a:rPr lang="en-US" b="1" dirty="0"/>
              <a:t>Slide 6 - Digital Resources and software used by professionals</a:t>
            </a:r>
          </a:p>
          <a:p>
            <a:pPr algn="ctr"/>
            <a:r>
              <a:rPr lang="en-US" b="1" dirty="0"/>
              <a:t>Slide 7 - Five classes via Applied Digital Skills </a:t>
            </a:r>
          </a:p>
          <a:p>
            <a:pPr algn="ctr"/>
            <a:r>
              <a:rPr lang="en-US" b="1" dirty="0"/>
              <a:t>Slide 8 - References</a:t>
            </a:r>
          </a:p>
        </p:txBody>
      </p:sp>
    </p:spTree>
    <p:extLst>
      <p:ext uri="{BB962C8B-B14F-4D97-AF65-F5344CB8AC3E}">
        <p14:creationId xmlns:p14="http://schemas.microsoft.com/office/powerpoint/2010/main" val="2366359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5B7EA-75B4-4382-859C-3CD118F9068B}"/>
              </a:ext>
            </a:extLst>
          </p:cNvPr>
          <p:cNvSpPr>
            <a:spLocks noGrp="1"/>
          </p:cNvSpPr>
          <p:nvPr>
            <p:ph type="title"/>
          </p:nvPr>
        </p:nvSpPr>
        <p:spPr/>
        <p:txBody>
          <a:bodyPr/>
          <a:lstStyle/>
          <a:p>
            <a:r>
              <a:rPr lang="en-US" dirty="0"/>
              <a:t>IT experience at the beginning of the Module </a:t>
            </a:r>
          </a:p>
        </p:txBody>
      </p:sp>
      <p:sp>
        <p:nvSpPr>
          <p:cNvPr id="3" name="Content Placeholder 2">
            <a:extLst>
              <a:ext uri="{FF2B5EF4-FFF2-40B4-BE49-F238E27FC236}">
                <a16:creationId xmlns:a16="http://schemas.microsoft.com/office/drawing/2014/main" id="{896880C3-2285-46C2-BD98-CDF203D0F31E}"/>
              </a:ext>
            </a:extLst>
          </p:cNvPr>
          <p:cNvSpPr>
            <a:spLocks noGrp="1"/>
          </p:cNvSpPr>
          <p:nvPr>
            <p:ph sz="quarter" idx="13"/>
          </p:nvPr>
        </p:nvSpPr>
        <p:spPr>
          <a:xfrm>
            <a:off x="266658" y="2214694"/>
            <a:ext cx="6857999" cy="4534339"/>
          </a:xfrm>
        </p:spPr>
        <p:txBody>
          <a:bodyPr>
            <a:normAutofit lnSpcReduction="10000"/>
          </a:bodyPr>
          <a:lstStyle/>
          <a:p>
            <a:r>
              <a:rPr lang="en-US" dirty="0"/>
              <a:t>In order to enable effective and efficient workflow, the subject aims to give students knowledge and practical skills in industry-standard digital technology. Students should be able to demonstrate the necessary knowledge and abilities by the end of the module to utilize software programs and apps to support regular company activities.</a:t>
            </a:r>
          </a:p>
          <a:p>
            <a:r>
              <a:rPr lang="en-US" dirty="0"/>
              <a:t>Many jobs are now simpler, quicker, and more efficient thanks to technological improvements, which enable firms to function at a better level (</a:t>
            </a:r>
            <a:r>
              <a:rPr lang="en-US" dirty="0" err="1"/>
              <a:t>Javaid</a:t>
            </a:r>
            <a:r>
              <a:rPr lang="en-US" dirty="0"/>
              <a:t> et al., 2021).</a:t>
            </a:r>
          </a:p>
        </p:txBody>
      </p:sp>
      <p:pic>
        <p:nvPicPr>
          <p:cNvPr id="11" name="Picture 10">
            <a:extLst>
              <a:ext uri="{FF2B5EF4-FFF2-40B4-BE49-F238E27FC236}">
                <a16:creationId xmlns:a16="http://schemas.microsoft.com/office/drawing/2014/main" id="{45984754-AAD8-48C2-BEBD-633D52E014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3138" y="2771045"/>
            <a:ext cx="4184772" cy="2321459"/>
          </a:xfrm>
          <a:prstGeom prst="rect">
            <a:avLst/>
          </a:prstGeom>
        </p:spPr>
      </p:pic>
      <p:sp>
        <p:nvSpPr>
          <p:cNvPr id="14" name="TextBox 13">
            <a:extLst>
              <a:ext uri="{FF2B5EF4-FFF2-40B4-BE49-F238E27FC236}">
                <a16:creationId xmlns:a16="http://schemas.microsoft.com/office/drawing/2014/main" id="{D3A62A63-DF0B-42EF-87AF-E10028D2CA39}"/>
              </a:ext>
            </a:extLst>
          </p:cNvPr>
          <p:cNvSpPr txBox="1"/>
          <p:nvPr/>
        </p:nvSpPr>
        <p:spPr>
          <a:xfrm>
            <a:off x="2967000" y="7158000"/>
            <a:ext cx="6858000" cy="230832"/>
          </a:xfrm>
          <a:prstGeom prst="rect">
            <a:avLst/>
          </a:prstGeom>
          <a:noFill/>
        </p:spPr>
        <p:txBody>
          <a:bodyPr wrap="square" rtlCol="0">
            <a:spAutoFit/>
          </a:bodyPr>
          <a:lstStyle/>
          <a:p>
            <a:r>
              <a:rPr lang="en-US" sz="900">
                <a:hlinkClick r:id="rId5" tooltip="https://www.meteonetwork.it/veneto/20-maggio-2015-un-mercoledi-di-forte-instabilita-sulle-pianure-venete/"/>
              </a:rPr>
              <a:t>This Photo</a:t>
            </a:r>
            <a:r>
              <a:rPr lang="en-US" sz="900"/>
              <a:t> by Unknown Author is licensed under </a:t>
            </a:r>
            <a:r>
              <a:rPr lang="en-US" sz="900">
                <a:hlinkClick r:id="rId6" tooltip="https://creativecommons.org/licenses/by/3.0/"/>
              </a:rPr>
              <a:t>CC BY</a:t>
            </a:r>
            <a:endParaRPr lang="en-US" sz="900"/>
          </a:p>
        </p:txBody>
      </p:sp>
    </p:spTree>
    <p:extLst>
      <p:ext uri="{BB962C8B-B14F-4D97-AF65-F5344CB8AC3E}">
        <p14:creationId xmlns:p14="http://schemas.microsoft.com/office/powerpoint/2010/main" val="3953295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BB42E-8F62-4285-9FD5-AB9F21627578}"/>
              </a:ext>
            </a:extLst>
          </p:cNvPr>
          <p:cNvSpPr>
            <a:spLocks noGrp="1"/>
          </p:cNvSpPr>
          <p:nvPr>
            <p:ph type="title"/>
          </p:nvPr>
        </p:nvSpPr>
        <p:spPr/>
        <p:txBody>
          <a:bodyPr/>
          <a:lstStyle/>
          <a:p>
            <a:r>
              <a:rPr lang="en-US" dirty="0"/>
              <a:t>IT experience at the beginning of the Module </a:t>
            </a:r>
          </a:p>
        </p:txBody>
      </p:sp>
      <p:sp>
        <p:nvSpPr>
          <p:cNvPr id="3" name="Content Placeholder 2">
            <a:extLst>
              <a:ext uri="{FF2B5EF4-FFF2-40B4-BE49-F238E27FC236}">
                <a16:creationId xmlns:a16="http://schemas.microsoft.com/office/drawing/2014/main" id="{0045079C-8EFE-45F7-8CE6-37A303CAA8CE}"/>
              </a:ext>
            </a:extLst>
          </p:cNvPr>
          <p:cNvSpPr>
            <a:spLocks noGrp="1"/>
          </p:cNvSpPr>
          <p:nvPr>
            <p:ph sz="quarter" idx="13"/>
          </p:nvPr>
        </p:nvSpPr>
        <p:spPr>
          <a:xfrm>
            <a:off x="913775" y="2527777"/>
            <a:ext cx="6851592" cy="3858955"/>
          </a:xfrm>
        </p:spPr>
        <p:txBody>
          <a:bodyPr>
            <a:normAutofit lnSpcReduction="10000"/>
          </a:bodyPr>
          <a:lstStyle/>
          <a:p>
            <a:r>
              <a:rPr lang="en-US" dirty="0"/>
              <a:t>The ability for organizations to store data and use apps from any device with an internet connection has made cloud computing a game-changer in recent years (Master, 2018).</a:t>
            </a:r>
          </a:p>
          <a:p>
            <a:r>
              <a:rPr lang="en-US" dirty="0"/>
              <a:t>However, along with technology's advantages come risks like cybersecurity threats, data breaches, and the possibility of job displacement brought on by automation. It is crucial to be aware of these hazards and take proactive measures to reduce them as we continue to rely on technology. </a:t>
            </a:r>
          </a:p>
          <a:p>
            <a:endParaRPr lang="en-US" dirty="0"/>
          </a:p>
        </p:txBody>
      </p:sp>
      <p:pic>
        <p:nvPicPr>
          <p:cNvPr id="4" name="Picture 3">
            <a:extLst>
              <a:ext uri="{FF2B5EF4-FFF2-40B4-BE49-F238E27FC236}">
                <a16:creationId xmlns:a16="http://schemas.microsoft.com/office/drawing/2014/main" id="{B5FAE413-C536-4C46-8412-9874DA11ED4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96171" y="2527777"/>
            <a:ext cx="2773521" cy="2773521"/>
          </a:xfrm>
          <a:prstGeom prst="rect">
            <a:avLst/>
          </a:prstGeom>
        </p:spPr>
      </p:pic>
    </p:spTree>
    <p:extLst>
      <p:ext uri="{BB962C8B-B14F-4D97-AF65-F5344CB8AC3E}">
        <p14:creationId xmlns:p14="http://schemas.microsoft.com/office/powerpoint/2010/main" val="1407294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7E6F9-B711-4229-A05F-55E773E7B2E0}"/>
              </a:ext>
            </a:extLst>
          </p:cNvPr>
          <p:cNvSpPr>
            <a:spLocks noGrp="1"/>
          </p:cNvSpPr>
          <p:nvPr>
            <p:ph type="title"/>
          </p:nvPr>
        </p:nvSpPr>
        <p:spPr/>
        <p:txBody>
          <a:bodyPr/>
          <a:lstStyle/>
          <a:p>
            <a:r>
              <a:rPr lang="en-US" dirty="0"/>
              <a:t>Digital Resources and software used by professionals</a:t>
            </a:r>
          </a:p>
        </p:txBody>
      </p:sp>
      <p:sp>
        <p:nvSpPr>
          <p:cNvPr id="3" name="Content Placeholder 2">
            <a:extLst>
              <a:ext uri="{FF2B5EF4-FFF2-40B4-BE49-F238E27FC236}">
                <a16:creationId xmlns:a16="http://schemas.microsoft.com/office/drawing/2014/main" id="{B782FED8-6331-49DE-8DC8-05478C6CC001}"/>
              </a:ext>
            </a:extLst>
          </p:cNvPr>
          <p:cNvSpPr>
            <a:spLocks noGrp="1"/>
          </p:cNvSpPr>
          <p:nvPr>
            <p:ph sz="quarter" idx="13"/>
          </p:nvPr>
        </p:nvSpPr>
        <p:spPr>
          <a:xfrm>
            <a:off x="913774" y="2367092"/>
            <a:ext cx="6429561" cy="4258791"/>
          </a:xfrm>
        </p:spPr>
        <p:txBody>
          <a:bodyPr>
            <a:normAutofit fontScale="92500" lnSpcReduction="10000"/>
          </a:bodyPr>
          <a:lstStyle/>
          <a:p>
            <a:r>
              <a:rPr lang="en-US" dirty="0"/>
              <a:t>The way power is generated, delivered, and maintained has undergone a change because of the use of software and digital resources (</a:t>
            </a:r>
            <a:r>
              <a:rPr lang="en-US" dirty="0" err="1"/>
              <a:t>Langegård</a:t>
            </a:r>
            <a:r>
              <a:rPr lang="en-US" dirty="0"/>
              <a:t> et al., 2021).</a:t>
            </a:r>
          </a:p>
          <a:p>
            <a:r>
              <a:rPr lang="en-US" dirty="0"/>
              <a:t>These technologies have made it simpler for utilities to manage the intricate and linked infrastructure of the electric grid and optimize their operations.</a:t>
            </a:r>
          </a:p>
          <a:p>
            <a:r>
              <a:rPr lang="en-US" dirty="0"/>
              <a:t>These tools aid engineers in modeling and analyzing electrical system behavior, designing and testing new systems and components, and real-time monitoring of physical assets and system behavior. </a:t>
            </a:r>
          </a:p>
          <a:p>
            <a:endParaRPr lang="en-US" dirty="0"/>
          </a:p>
        </p:txBody>
      </p:sp>
      <p:pic>
        <p:nvPicPr>
          <p:cNvPr id="4" name="Picture 3">
            <a:extLst>
              <a:ext uri="{FF2B5EF4-FFF2-40B4-BE49-F238E27FC236}">
                <a16:creationId xmlns:a16="http://schemas.microsoft.com/office/drawing/2014/main" id="{3CC47832-F87C-4B93-A6E9-A0C0276A1B0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9945" y="2697586"/>
            <a:ext cx="3808281" cy="2540838"/>
          </a:xfrm>
          <a:prstGeom prst="rect">
            <a:avLst/>
          </a:prstGeom>
        </p:spPr>
      </p:pic>
    </p:spTree>
    <p:extLst>
      <p:ext uri="{BB962C8B-B14F-4D97-AF65-F5344CB8AC3E}">
        <p14:creationId xmlns:p14="http://schemas.microsoft.com/office/powerpoint/2010/main" val="3078822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52C87-C2CA-424D-8FAF-D3D6FFF23F62}"/>
              </a:ext>
            </a:extLst>
          </p:cNvPr>
          <p:cNvSpPr>
            <a:spLocks noGrp="1"/>
          </p:cNvSpPr>
          <p:nvPr>
            <p:ph type="title"/>
          </p:nvPr>
        </p:nvSpPr>
        <p:spPr/>
        <p:txBody>
          <a:bodyPr/>
          <a:lstStyle/>
          <a:p>
            <a:r>
              <a:rPr lang="en-US" dirty="0"/>
              <a:t>Digital Resources and software used by professionals</a:t>
            </a:r>
          </a:p>
        </p:txBody>
      </p:sp>
      <p:sp>
        <p:nvSpPr>
          <p:cNvPr id="3" name="Content Placeholder 2">
            <a:extLst>
              <a:ext uri="{FF2B5EF4-FFF2-40B4-BE49-F238E27FC236}">
                <a16:creationId xmlns:a16="http://schemas.microsoft.com/office/drawing/2014/main" id="{19DF7A22-A142-42DB-AF1E-6788CEC3B210}"/>
              </a:ext>
            </a:extLst>
          </p:cNvPr>
          <p:cNvSpPr>
            <a:spLocks noGrp="1"/>
          </p:cNvSpPr>
          <p:nvPr>
            <p:ph sz="quarter" idx="13"/>
          </p:nvPr>
        </p:nvSpPr>
        <p:spPr>
          <a:xfrm>
            <a:off x="913774" y="2367091"/>
            <a:ext cx="6920612" cy="4357265"/>
          </a:xfrm>
        </p:spPr>
        <p:txBody>
          <a:bodyPr>
            <a:normAutofit fontScale="92500" lnSpcReduction="20000"/>
          </a:bodyPr>
          <a:lstStyle/>
          <a:p>
            <a:r>
              <a:rPr lang="en-US" dirty="0"/>
              <a:t>It is impossible to exaggerate the value of software and digital resources in the energy sector. Real-time monitoring and control systems are essential for the effective and successful operation of the electric sector due to the increased demand for power and the necessity to manage a complex and linked infrastructure (Bell and Gill, 2018).</a:t>
            </a:r>
          </a:p>
          <a:p>
            <a:r>
              <a:rPr lang="en-US" dirty="0"/>
              <a:t>By simplifying the management of electricity networks and streamlining operations, these technologies enable utilities to better serve their customers. In order to be competitive as the electric sector develops, utilities and engineers must keep up with the most recent digital technology and adapt to the constantly shifting environment.</a:t>
            </a:r>
          </a:p>
          <a:p>
            <a:endParaRPr lang="en-US" dirty="0"/>
          </a:p>
        </p:txBody>
      </p:sp>
      <p:pic>
        <p:nvPicPr>
          <p:cNvPr id="5" name="Picture 4">
            <a:extLst>
              <a:ext uri="{FF2B5EF4-FFF2-40B4-BE49-F238E27FC236}">
                <a16:creationId xmlns:a16="http://schemas.microsoft.com/office/drawing/2014/main" id="{30733E70-8F8B-44EB-B91A-3041A241E8B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84552" y="3082218"/>
            <a:ext cx="3219450" cy="2409825"/>
          </a:xfrm>
          <a:prstGeom prst="rect">
            <a:avLst/>
          </a:prstGeom>
        </p:spPr>
      </p:pic>
    </p:spTree>
    <p:extLst>
      <p:ext uri="{BB962C8B-B14F-4D97-AF65-F5344CB8AC3E}">
        <p14:creationId xmlns:p14="http://schemas.microsoft.com/office/powerpoint/2010/main" val="4204475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6589-A104-42A5-A938-421A30292398}"/>
              </a:ext>
            </a:extLst>
          </p:cNvPr>
          <p:cNvSpPr>
            <a:spLocks noGrp="1"/>
          </p:cNvSpPr>
          <p:nvPr>
            <p:ph type="title"/>
          </p:nvPr>
        </p:nvSpPr>
        <p:spPr/>
        <p:txBody>
          <a:bodyPr/>
          <a:lstStyle/>
          <a:p>
            <a:r>
              <a:rPr lang="en-US" b="1" dirty="0"/>
              <a:t>Five classes via Applied Digital Skills </a:t>
            </a:r>
            <a:br>
              <a:rPr lang="en-US" b="1" dirty="0"/>
            </a:br>
            <a:endParaRPr lang="en-US" dirty="0"/>
          </a:p>
        </p:txBody>
      </p:sp>
      <p:sp>
        <p:nvSpPr>
          <p:cNvPr id="3" name="Content Placeholder 2">
            <a:extLst>
              <a:ext uri="{FF2B5EF4-FFF2-40B4-BE49-F238E27FC236}">
                <a16:creationId xmlns:a16="http://schemas.microsoft.com/office/drawing/2014/main" id="{414FD488-8A68-4871-BC32-B8BF6D700E69}"/>
              </a:ext>
            </a:extLst>
          </p:cNvPr>
          <p:cNvSpPr>
            <a:spLocks noGrp="1"/>
          </p:cNvSpPr>
          <p:nvPr>
            <p:ph sz="quarter" idx="13"/>
          </p:nvPr>
        </p:nvSpPr>
        <p:spPr>
          <a:xfrm>
            <a:off x="744962" y="2054571"/>
            <a:ext cx="6521148" cy="4683854"/>
          </a:xfrm>
        </p:spPr>
        <p:txBody>
          <a:bodyPr>
            <a:normAutofit fontScale="85000" lnSpcReduction="10000"/>
          </a:bodyPr>
          <a:lstStyle/>
          <a:p>
            <a:r>
              <a:rPr lang="en-US" dirty="0"/>
              <a:t>In the five classes, I learned various digital skills. The first class dealt with the creation of power-point with the help of Google learning skills. The classes also included a promotional flyer. It helped in creating a flyer with Google Drawings. It helped me in creating creative taglines and marketing skills. The study helped in understanding planning e-mails to the seniors. Communication is important for professionalism. Thus, I created an e-mail for being late to work, and then based on my good communication skills the skills were acquired. It is important to protect passwords and safeguard them. This skill helped in understanding how hackers can find passwords. In the end, the class was related to the mind-mapping. Which helps in brainstorming ideas for community events. </a:t>
            </a:r>
          </a:p>
          <a:p>
            <a:endParaRPr lang="en-US" dirty="0"/>
          </a:p>
        </p:txBody>
      </p:sp>
      <p:pic>
        <p:nvPicPr>
          <p:cNvPr id="5" name="Picture 4">
            <a:extLst>
              <a:ext uri="{FF2B5EF4-FFF2-40B4-BE49-F238E27FC236}">
                <a16:creationId xmlns:a16="http://schemas.microsoft.com/office/drawing/2014/main" id="{A4CB88D0-12CF-4B13-A4E4-3E1A59409E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34922" y="2480750"/>
            <a:ext cx="4552950" cy="2571750"/>
          </a:xfrm>
          <a:prstGeom prst="rect">
            <a:avLst/>
          </a:prstGeom>
        </p:spPr>
      </p:pic>
    </p:spTree>
    <p:extLst>
      <p:ext uri="{BB962C8B-B14F-4D97-AF65-F5344CB8AC3E}">
        <p14:creationId xmlns:p14="http://schemas.microsoft.com/office/powerpoint/2010/main" val="1888705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A7B3B-8604-4D68-BDC6-F99B507BFF00}"/>
              </a:ext>
            </a:extLst>
          </p:cNvPr>
          <p:cNvSpPr>
            <a:spLocks noGrp="1"/>
          </p:cNvSpPr>
          <p:nvPr>
            <p:ph type="title"/>
          </p:nvPr>
        </p:nvSpPr>
        <p:spPr/>
        <p:txBody>
          <a:bodyPr/>
          <a:lstStyle/>
          <a:p>
            <a:r>
              <a:rPr lang="en-US" b="1" dirty="0"/>
              <a:t>References</a:t>
            </a:r>
            <a:br>
              <a:rPr lang="en-US" dirty="0"/>
            </a:br>
            <a:endParaRPr lang="en-US" dirty="0"/>
          </a:p>
        </p:txBody>
      </p:sp>
      <p:sp>
        <p:nvSpPr>
          <p:cNvPr id="3" name="Content Placeholder 2">
            <a:extLst>
              <a:ext uri="{FF2B5EF4-FFF2-40B4-BE49-F238E27FC236}">
                <a16:creationId xmlns:a16="http://schemas.microsoft.com/office/drawing/2014/main" id="{8C14AE1F-3D29-41B9-A710-C3C1C7AB159F}"/>
              </a:ext>
            </a:extLst>
          </p:cNvPr>
          <p:cNvSpPr>
            <a:spLocks noGrp="1"/>
          </p:cNvSpPr>
          <p:nvPr>
            <p:ph sz="quarter" idx="13"/>
          </p:nvPr>
        </p:nvSpPr>
        <p:spPr/>
        <p:txBody>
          <a:bodyPr/>
          <a:lstStyle/>
          <a:p>
            <a:r>
              <a:rPr lang="en-US" dirty="0"/>
              <a:t>Bell, K. and Gill, S., 2018. Delivering a highly distributed electricity system: Technical, regulatory and policy challenges. </a:t>
            </a:r>
            <a:r>
              <a:rPr lang="en-US" i="1" dirty="0"/>
              <a:t>Energy policy</a:t>
            </a:r>
            <a:r>
              <a:rPr lang="en-US" dirty="0"/>
              <a:t>, </a:t>
            </a:r>
            <a:r>
              <a:rPr lang="en-US" i="1" dirty="0"/>
              <a:t>113</a:t>
            </a:r>
            <a:r>
              <a:rPr lang="en-US" dirty="0"/>
              <a:t>, pp.765-777.</a:t>
            </a:r>
          </a:p>
          <a:p>
            <a:r>
              <a:rPr lang="en-US" dirty="0" err="1"/>
              <a:t>Javaid</a:t>
            </a:r>
            <a:r>
              <a:rPr lang="en-US" dirty="0"/>
              <a:t>, M., Haleem, A., Singh, R.P. and Suman, R., 2021. Substantial capabilities of robotics in enhancing industry 4.0 implementation. </a:t>
            </a:r>
            <a:r>
              <a:rPr lang="en-US" i="1" dirty="0"/>
              <a:t>Cognitive Robotics</a:t>
            </a:r>
            <a:r>
              <a:rPr lang="en-US" dirty="0"/>
              <a:t>, </a:t>
            </a:r>
            <a:r>
              <a:rPr lang="en-US" i="1" dirty="0"/>
              <a:t>1</a:t>
            </a:r>
            <a:r>
              <a:rPr lang="en-US" dirty="0"/>
              <a:t>, pp.58-75.</a:t>
            </a:r>
          </a:p>
          <a:p>
            <a:r>
              <a:rPr lang="en-US" dirty="0" err="1"/>
              <a:t>Langegård</a:t>
            </a:r>
            <a:r>
              <a:rPr lang="en-US" dirty="0"/>
              <a:t>, U., </a:t>
            </a:r>
            <a:r>
              <a:rPr lang="en-US" dirty="0" err="1"/>
              <a:t>Kiani</a:t>
            </a:r>
            <a:r>
              <a:rPr lang="en-US" dirty="0"/>
              <a:t>, K., Nielsen, S.J. and </a:t>
            </a:r>
            <a:r>
              <a:rPr lang="en-US" dirty="0" err="1"/>
              <a:t>Svensson</a:t>
            </a:r>
            <a:r>
              <a:rPr lang="en-US" dirty="0"/>
              <a:t>, P.A., 2021. Nursing students’ experiences of a pedagogical transition from campus learning to distance learning using digital tools. </a:t>
            </a:r>
            <a:r>
              <a:rPr lang="en-US" i="1" dirty="0"/>
              <a:t>BMC nursing</a:t>
            </a:r>
            <a:r>
              <a:rPr lang="en-US" dirty="0"/>
              <a:t>, </a:t>
            </a:r>
            <a:r>
              <a:rPr lang="en-US" i="1" dirty="0"/>
              <a:t>20</a:t>
            </a:r>
            <a:r>
              <a:rPr lang="en-US" dirty="0"/>
              <a:t>(1), pp.1-10.</a:t>
            </a:r>
          </a:p>
          <a:p>
            <a:endParaRPr lang="en-US" dirty="0"/>
          </a:p>
        </p:txBody>
      </p:sp>
    </p:spTree>
    <p:extLst>
      <p:ext uri="{BB962C8B-B14F-4D97-AF65-F5344CB8AC3E}">
        <p14:creationId xmlns:p14="http://schemas.microsoft.com/office/powerpoint/2010/main" val="220247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02117-98D6-47F9-A709-70F9C7A1C87E}"/>
              </a:ext>
            </a:extLst>
          </p:cNvPr>
          <p:cNvSpPr>
            <a:spLocks noGrp="1"/>
          </p:cNvSpPr>
          <p:nvPr>
            <p:ph type="title"/>
          </p:nvPr>
        </p:nvSpPr>
        <p:spPr>
          <a:xfrm>
            <a:off x="913774" y="2630911"/>
            <a:ext cx="10364451" cy="1596177"/>
          </a:xfrm>
        </p:spPr>
        <p:txBody>
          <a:bodyPr/>
          <a:lstStyle/>
          <a:p>
            <a:r>
              <a:rPr lang="en-US" dirty="0"/>
              <a:t>Thank You</a:t>
            </a:r>
          </a:p>
        </p:txBody>
      </p:sp>
    </p:spTree>
    <p:extLst>
      <p:ext uri="{BB962C8B-B14F-4D97-AF65-F5344CB8AC3E}">
        <p14:creationId xmlns:p14="http://schemas.microsoft.com/office/powerpoint/2010/main" val="177752011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15</TotalTime>
  <Words>1368</Words>
  <PresentationFormat>Widescreen</PresentationFormat>
  <Paragraphs>43</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Tw Cen MT</vt:lpstr>
      <vt:lpstr>Droplet</vt:lpstr>
      <vt:lpstr>Critical Reflection </vt:lpstr>
      <vt:lpstr>Table of Content</vt:lpstr>
      <vt:lpstr>IT experience at the beginning of the Module </vt:lpstr>
      <vt:lpstr>IT experience at the beginning of the Module </vt:lpstr>
      <vt:lpstr>Digital Resources and software used by professionals</vt:lpstr>
      <vt:lpstr>Digital Resources and software used by professionals</vt:lpstr>
      <vt:lpstr>Five classes via Applied Digital Skills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2023-04-14T12:34:31Z</dcterms:created>
  <dcterms:modified xsi:type="dcterms:W3CDTF">2023-04-14T12:49:37Z</dcterms:modified>
</cp:coreProperties>
</file>