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4"/>
  </p:sldMasterIdLst>
  <p:notesMasterIdLst>
    <p:notesMasterId r:id="rId26"/>
  </p:notesMasterIdLst>
  <p:sldIdLst>
    <p:sldId id="301" r:id="rId5"/>
    <p:sldId id="259" r:id="rId6"/>
    <p:sldId id="287" r:id="rId7"/>
    <p:sldId id="348" r:id="rId8"/>
    <p:sldId id="334" r:id="rId9"/>
    <p:sldId id="273" r:id="rId10"/>
    <p:sldId id="344" r:id="rId11"/>
    <p:sldId id="305" r:id="rId12"/>
    <p:sldId id="320" r:id="rId13"/>
    <p:sldId id="337" r:id="rId14"/>
    <p:sldId id="346" r:id="rId15"/>
    <p:sldId id="332" r:id="rId16"/>
    <p:sldId id="331" r:id="rId17"/>
    <p:sldId id="339" r:id="rId18"/>
    <p:sldId id="285" r:id="rId19"/>
    <p:sldId id="281" r:id="rId20"/>
    <p:sldId id="282" r:id="rId21"/>
    <p:sldId id="283" r:id="rId22"/>
    <p:sldId id="336" r:id="rId23"/>
    <p:sldId id="329" r:id="rId24"/>
    <p:sldId id="286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335"/>
    <p:restoredTop sz="94558"/>
  </p:normalViewPr>
  <p:slideViewPr>
    <p:cSldViewPr snapToGrid="0">
      <p:cViewPr varScale="1">
        <p:scale>
          <a:sx n="121" d="100"/>
          <a:sy n="121" d="100"/>
        </p:scale>
        <p:origin x="632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916519-EA8D-411D-9DA7-30469FD7630A}" type="datetimeFigureOut">
              <a:rPr lang="en-GB" smtClean="0"/>
              <a:t>21/03/2025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F9DE3D-AFCC-4AF8-9C7E-88F38B2F1B8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48663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F9DE3D-AFCC-4AF8-9C7E-88F38B2F1B86}" type="slidenum">
              <a:rPr lang="en-GB" smtClean="0"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89804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6AAFB-7C6C-48D0-A57C-5FC25E375447}" type="datetimeFigureOut">
              <a:rPr lang="en-GB" smtClean="0"/>
              <a:t>21/03/2025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4726A-0FD0-4561-8013-6EBBA0C121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79011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6AAFB-7C6C-48D0-A57C-5FC25E375447}" type="datetimeFigureOut">
              <a:rPr lang="en-GB" smtClean="0"/>
              <a:t>21/03/2025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4726A-0FD0-4561-8013-6EBBA0C121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95747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6AAFB-7C6C-48D0-A57C-5FC25E375447}" type="datetimeFigureOut">
              <a:rPr lang="en-GB" smtClean="0"/>
              <a:t>21/03/2025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4726A-0FD0-4561-8013-6EBBA0C121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51504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6AAFB-7C6C-48D0-A57C-5FC25E375447}" type="datetimeFigureOut">
              <a:rPr lang="en-GB" smtClean="0"/>
              <a:t>21/03/2025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4726A-0FD0-4561-8013-6EBBA0C121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33750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6AAFB-7C6C-48D0-A57C-5FC25E375447}" type="datetimeFigureOut">
              <a:rPr lang="en-GB" smtClean="0"/>
              <a:t>21/03/2025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4726A-0FD0-4561-8013-6EBBA0C121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52787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6AAFB-7C6C-48D0-A57C-5FC25E375447}" type="datetimeFigureOut">
              <a:rPr lang="en-GB" smtClean="0"/>
              <a:t>21/03/2025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4726A-0FD0-4561-8013-6EBBA0C121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53434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6AAFB-7C6C-48D0-A57C-5FC25E375447}" type="datetimeFigureOut">
              <a:rPr lang="en-GB" smtClean="0"/>
              <a:t>21/03/2025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4726A-0FD0-4561-8013-6EBBA0C121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30393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6AAFB-7C6C-48D0-A57C-5FC25E375447}" type="datetimeFigureOut">
              <a:rPr lang="en-GB" smtClean="0"/>
              <a:t>21/03/2025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4726A-0FD0-4561-8013-6EBBA0C121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19036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6AAFB-7C6C-48D0-A57C-5FC25E375447}" type="datetimeFigureOut">
              <a:rPr lang="en-GB" smtClean="0"/>
              <a:t>21/03/2025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4726A-0FD0-4561-8013-6EBBA0C121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21219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6AAFB-7C6C-48D0-A57C-5FC25E375447}" type="datetimeFigureOut">
              <a:rPr lang="en-GB" smtClean="0"/>
              <a:t>21/03/2025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4726A-0FD0-4561-8013-6EBBA0C121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41959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6AAFB-7C6C-48D0-A57C-5FC25E375447}" type="datetimeFigureOut">
              <a:rPr lang="en-GB" smtClean="0"/>
              <a:t>21/03/2025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4726A-0FD0-4561-8013-6EBBA0C121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5637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D6AAFB-7C6C-48D0-A57C-5FC25E375447}" type="datetimeFigureOut">
              <a:rPr lang="en-GB" smtClean="0"/>
              <a:t>21/03/2025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44726A-0FD0-4561-8013-6EBBA0C121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9470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wmopen-concepts-statistics/chapter/types-of-statistical-studies-3-of-4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5" name="Rectangle 84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1" name="Picture 80" descr="A close up image of chess pawns">
            <a:extLst>
              <a:ext uri="{FF2B5EF4-FFF2-40B4-BE49-F238E27FC236}">
                <a16:creationId xmlns:a16="http://schemas.microsoft.com/office/drawing/2014/main" id="{937FFEC3-57D5-68BC-CB4E-B569769366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761" r="1113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87" name="Rectangle 86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49D89C-9505-3346-8FB6-A535A7A29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0" y="1122363"/>
            <a:ext cx="5618020" cy="340626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br>
              <a:rPr lang="en-US" sz="1600" dirty="0">
                <a:solidFill>
                  <a:schemeClr val="bg1"/>
                </a:solidFill>
              </a:rPr>
            </a:br>
            <a:br>
              <a:rPr lang="en-US" sz="1600" dirty="0">
                <a:solidFill>
                  <a:schemeClr val="bg1"/>
                </a:solidFill>
              </a:rPr>
            </a:br>
            <a:br>
              <a:rPr lang="en-US" sz="1600" dirty="0">
                <a:solidFill>
                  <a:schemeClr val="bg1"/>
                </a:solidFill>
              </a:rPr>
            </a:br>
            <a:br>
              <a:rPr lang="en-US" sz="1600" dirty="0">
                <a:solidFill>
                  <a:schemeClr val="bg1"/>
                </a:solidFill>
              </a:rPr>
            </a:br>
            <a:br>
              <a:rPr lang="en-US" sz="1600" dirty="0">
                <a:solidFill>
                  <a:schemeClr val="bg1"/>
                </a:solidFill>
              </a:rPr>
            </a:br>
            <a:br>
              <a:rPr lang="en-US" sz="1600" dirty="0">
                <a:solidFill>
                  <a:schemeClr val="bg1"/>
                </a:solidFill>
              </a:rPr>
            </a:br>
            <a:br>
              <a:rPr lang="en-US" sz="1600" dirty="0">
                <a:solidFill>
                  <a:schemeClr val="bg1"/>
                </a:solidFill>
              </a:rPr>
            </a:br>
            <a:br>
              <a:rPr lang="en-US" sz="1600" dirty="0">
                <a:solidFill>
                  <a:schemeClr val="bg1"/>
                </a:solidFill>
              </a:rPr>
            </a:br>
            <a:br>
              <a:rPr lang="en-US" sz="1600" dirty="0">
                <a:solidFill>
                  <a:schemeClr val="bg1"/>
                </a:solidFill>
              </a:rPr>
            </a:br>
            <a:br>
              <a:rPr lang="en-US" sz="1600" dirty="0">
                <a:solidFill>
                  <a:schemeClr val="bg1"/>
                </a:solidFill>
              </a:rPr>
            </a:br>
            <a:r>
              <a:rPr lang="en-US" sz="4900" b="1" dirty="0">
                <a:solidFill>
                  <a:schemeClr val="bg1"/>
                </a:solidFill>
              </a:rPr>
              <a:t>Menopause Awareness </a:t>
            </a:r>
            <a:br>
              <a:rPr lang="en-US" sz="4900" b="1" dirty="0">
                <a:solidFill>
                  <a:schemeClr val="bg1"/>
                </a:solidFill>
              </a:rPr>
            </a:br>
            <a:r>
              <a:rPr lang="en-US" sz="4900" b="1" dirty="0">
                <a:solidFill>
                  <a:schemeClr val="bg1"/>
                </a:solidFill>
              </a:rPr>
              <a:t>for HR Managers</a:t>
            </a:r>
            <a:br>
              <a:rPr lang="en-US" sz="1600" dirty="0">
                <a:solidFill>
                  <a:schemeClr val="bg1"/>
                </a:solidFill>
              </a:rPr>
            </a:br>
            <a:endParaRPr lang="en-US" sz="1600" dirty="0">
              <a:solidFill>
                <a:schemeClr val="bg1"/>
              </a:solidFill>
            </a:endParaRPr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8910654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B6DAAD5-ED8B-B441-9F9D-1E96FC7E16D4}"/>
              </a:ext>
            </a:extLst>
          </p:cNvPr>
          <p:cNvSpPr txBox="1"/>
          <p:nvPr/>
        </p:nvSpPr>
        <p:spPr>
          <a:xfrm>
            <a:off x="804672" y="4007335"/>
            <a:ext cx="6455833" cy="149799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Jayne Woodman - Founder The Menopause Team</a:t>
            </a:r>
            <a:endParaRPr lang="en-US" sz="44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2" name="Freeform: Shape 18">
            <a:extLst>
              <a:ext uri="{FF2B5EF4-FFF2-40B4-BE49-F238E27FC236}">
                <a16:creationId xmlns:a16="http://schemas.microsoft.com/office/drawing/2014/main" id="{E26B9EF5-5D92-4AC7-BC55-FC5C4C98E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6199" y="548"/>
            <a:ext cx="4349752" cy="3142889"/>
          </a:xfrm>
          <a:custGeom>
            <a:avLst/>
            <a:gdLst>
              <a:gd name="connsiteX0" fmla="*/ 229420 w 4349752"/>
              <a:gd name="connsiteY0" fmla="*/ 0 h 3142889"/>
              <a:gd name="connsiteX1" fmla="*/ 4120333 w 4349752"/>
              <a:gd name="connsiteY1" fmla="*/ 0 h 3142889"/>
              <a:gd name="connsiteX2" fmla="*/ 4178840 w 4349752"/>
              <a:gd name="connsiteY2" fmla="*/ 121453 h 3142889"/>
              <a:gd name="connsiteX3" fmla="*/ 4349752 w 4349752"/>
              <a:gd name="connsiteY3" fmla="*/ 968013 h 3142889"/>
              <a:gd name="connsiteX4" fmla="*/ 2174876 w 4349752"/>
              <a:gd name="connsiteY4" fmla="*/ 3142889 h 3142889"/>
              <a:gd name="connsiteX5" fmla="*/ 0 w 4349752"/>
              <a:gd name="connsiteY5" fmla="*/ 968013 h 3142889"/>
              <a:gd name="connsiteX6" fmla="*/ 170913 w 4349752"/>
              <a:gd name="connsiteY6" fmla="*/ 121453 h 3142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49752" h="3142889">
                <a:moveTo>
                  <a:pt x="229420" y="0"/>
                </a:moveTo>
                <a:lnTo>
                  <a:pt x="4120333" y="0"/>
                </a:lnTo>
                <a:lnTo>
                  <a:pt x="4178840" y="121453"/>
                </a:lnTo>
                <a:cubicBezTo>
                  <a:pt x="4288894" y="381652"/>
                  <a:pt x="4349752" y="667725"/>
                  <a:pt x="4349752" y="968013"/>
                </a:cubicBezTo>
                <a:cubicBezTo>
                  <a:pt x="4349752" y="2169164"/>
                  <a:pt x="3376027" y="3142889"/>
                  <a:pt x="2174876" y="3142889"/>
                </a:cubicBezTo>
                <a:cubicBezTo>
                  <a:pt x="973725" y="3142889"/>
                  <a:pt x="0" y="2169164"/>
                  <a:pt x="0" y="968013"/>
                </a:cubicBezTo>
                <a:cubicBezTo>
                  <a:pt x="0" y="667725"/>
                  <a:pt x="60858" y="381652"/>
                  <a:pt x="170913" y="12145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F05C5575-0F07-43D0-AE78-81EAA8E67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3759" y="1421356"/>
            <a:ext cx="4538241" cy="5436644"/>
          </a:xfrm>
          <a:custGeom>
            <a:avLst/>
            <a:gdLst>
              <a:gd name="connsiteX0" fmla="*/ 3084645 w 4538241"/>
              <a:gd name="connsiteY0" fmla="*/ 0 h 5436644"/>
              <a:gd name="connsiteX1" fmla="*/ 4285328 w 4538241"/>
              <a:gd name="connsiteY1" fmla="*/ 242407 h 5436644"/>
              <a:gd name="connsiteX2" fmla="*/ 4538241 w 4538241"/>
              <a:gd name="connsiteY2" fmla="*/ 364242 h 5436644"/>
              <a:gd name="connsiteX3" fmla="*/ 4538241 w 4538241"/>
              <a:gd name="connsiteY3" fmla="*/ 5436644 h 5436644"/>
              <a:gd name="connsiteX4" fmla="*/ 1091428 w 4538241"/>
              <a:gd name="connsiteY4" fmla="*/ 5436644 h 5436644"/>
              <a:gd name="connsiteX5" fmla="*/ 903472 w 4538241"/>
              <a:gd name="connsiteY5" fmla="*/ 5265818 h 5436644"/>
              <a:gd name="connsiteX6" fmla="*/ 0 w 4538241"/>
              <a:gd name="connsiteY6" fmla="*/ 3084645 h 5436644"/>
              <a:gd name="connsiteX7" fmla="*/ 3084645 w 4538241"/>
              <a:gd name="connsiteY7" fmla="*/ 0 h 54366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38241" h="5436644">
                <a:moveTo>
                  <a:pt x="3084645" y="0"/>
                </a:moveTo>
                <a:cubicBezTo>
                  <a:pt x="3510546" y="0"/>
                  <a:pt x="3916286" y="86315"/>
                  <a:pt x="4285328" y="242407"/>
                </a:cubicBezTo>
                <a:lnTo>
                  <a:pt x="4538241" y="364242"/>
                </a:lnTo>
                <a:lnTo>
                  <a:pt x="4538241" y="5436644"/>
                </a:lnTo>
                <a:lnTo>
                  <a:pt x="1091428" y="5436644"/>
                </a:lnTo>
                <a:lnTo>
                  <a:pt x="903472" y="5265818"/>
                </a:lnTo>
                <a:cubicBezTo>
                  <a:pt x="345261" y="4707608"/>
                  <a:pt x="0" y="3936446"/>
                  <a:pt x="0" y="3084645"/>
                </a:cubicBezTo>
                <a:cubicBezTo>
                  <a:pt x="0" y="1381043"/>
                  <a:pt x="1381043" y="0"/>
                  <a:pt x="3084645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Logo&#10;&#10;Description automatically generated">
            <a:extLst>
              <a:ext uri="{FF2B5EF4-FFF2-40B4-BE49-F238E27FC236}">
                <a16:creationId xmlns:a16="http://schemas.microsoft.com/office/drawing/2014/main" id="{8862E7B2-4466-124D-875B-ABCCA05B994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118" r="-4" b="9016"/>
          <a:stretch/>
        </p:blipFill>
        <p:spPr>
          <a:xfrm>
            <a:off x="3639395" y="10"/>
            <a:ext cx="4023360" cy="2980230"/>
          </a:xfrm>
          <a:custGeom>
            <a:avLst/>
            <a:gdLst/>
            <a:ahLst/>
            <a:cxnLst/>
            <a:rect l="l" t="t" r="r" b="b"/>
            <a:pathLst>
              <a:path w="4023360" h="2980240">
                <a:moveTo>
                  <a:pt x="248676" y="0"/>
                </a:moveTo>
                <a:lnTo>
                  <a:pt x="3774684" y="0"/>
                </a:lnTo>
                <a:lnTo>
                  <a:pt x="3780561" y="9674"/>
                </a:lnTo>
                <a:cubicBezTo>
                  <a:pt x="3935405" y="294716"/>
                  <a:pt x="4023360" y="621366"/>
                  <a:pt x="4023360" y="968560"/>
                </a:cubicBezTo>
                <a:cubicBezTo>
                  <a:pt x="4023360" y="2079580"/>
                  <a:pt x="3122700" y="2980240"/>
                  <a:pt x="2011680" y="2980240"/>
                </a:cubicBezTo>
                <a:cubicBezTo>
                  <a:pt x="900660" y="2980240"/>
                  <a:pt x="0" y="2079580"/>
                  <a:pt x="0" y="968560"/>
                </a:cubicBezTo>
                <a:cubicBezTo>
                  <a:pt x="0" y="621366"/>
                  <a:pt x="87955" y="294716"/>
                  <a:pt x="242799" y="9674"/>
                </a:cubicBezTo>
                <a:close/>
              </a:path>
            </a:pathLst>
          </a:custGeom>
        </p:spPr>
      </p:pic>
      <p:pic>
        <p:nvPicPr>
          <p:cNvPr id="5" name="Content Placeholder 4" descr="A person sitting on a couch&#10;&#10;Description automatically generated with medium confidence">
            <a:extLst>
              <a:ext uri="{FF2B5EF4-FFF2-40B4-BE49-F238E27FC236}">
                <a16:creationId xmlns:a16="http://schemas.microsoft.com/office/drawing/2014/main" id="{A1FFF4DB-61E2-5642-96FC-DE15A57A21E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" b="20147"/>
          <a:stretch/>
        </p:blipFill>
        <p:spPr>
          <a:xfrm>
            <a:off x="7816897" y="1584494"/>
            <a:ext cx="4375105" cy="5273507"/>
          </a:xfrm>
          <a:custGeom>
            <a:avLst/>
            <a:gdLst/>
            <a:ahLst/>
            <a:cxnLst/>
            <a:rect l="l" t="t" r="r" b="b"/>
            <a:pathLst>
              <a:path w="4375105" h="5273507">
                <a:moveTo>
                  <a:pt x="2921508" y="0"/>
                </a:moveTo>
                <a:cubicBezTo>
                  <a:pt x="3425728" y="0"/>
                  <a:pt x="3900114" y="127735"/>
                  <a:pt x="4314072" y="352611"/>
                </a:cubicBezTo>
                <a:lnTo>
                  <a:pt x="4375105" y="389689"/>
                </a:lnTo>
                <a:lnTo>
                  <a:pt x="4375105" y="5273507"/>
                </a:lnTo>
                <a:lnTo>
                  <a:pt x="1193705" y="5273507"/>
                </a:lnTo>
                <a:lnTo>
                  <a:pt x="1063158" y="5175886"/>
                </a:lnTo>
                <a:cubicBezTo>
                  <a:pt x="413861" y="4640038"/>
                  <a:pt x="0" y="3829104"/>
                  <a:pt x="0" y="2921508"/>
                </a:cubicBezTo>
                <a:cubicBezTo>
                  <a:pt x="0" y="1308004"/>
                  <a:pt x="1308004" y="0"/>
                  <a:pt x="292150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905142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BB6416-6566-4AA4-BED3-4F5DE3A37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253" y="350729"/>
            <a:ext cx="7050505" cy="1640909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cs typeface="Calibri Light"/>
              </a:rPr>
              <a:t>Menopause Awareness for HR Managers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6B6655-31EA-49FF-BAF1-DDA76E7B6E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0624" y="2192055"/>
            <a:ext cx="5899759" cy="4421687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sz="4000" dirty="0">
                <a:ea typeface="+mn-lt"/>
                <a:cs typeface="+mn-lt"/>
              </a:rPr>
              <a:t>The Numbers</a:t>
            </a:r>
            <a:br>
              <a:rPr lang="en-US" sz="4000" dirty="0">
                <a:ea typeface="+mn-lt"/>
                <a:cs typeface="+mn-lt"/>
              </a:rPr>
            </a:br>
            <a:endParaRPr lang="en-US" sz="4000" dirty="0">
              <a:ea typeface="+mn-lt"/>
              <a:cs typeface="+mn-lt"/>
            </a:endParaRPr>
          </a:p>
          <a:p>
            <a:r>
              <a:rPr lang="en-US" sz="4000" dirty="0">
                <a:ea typeface="+mn-lt"/>
                <a:cs typeface="+mn-lt"/>
              </a:rPr>
              <a:t>Menopause &amp; impact</a:t>
            </a:r>
          </a:p>
          <a:p>
            <a:pPr marL="0" indent="0">
              <a:buNone/>
            </a:pPr>
            <a:endParaRPr lang="en-US" sz="4000" dirty="0">
              <a:ea typeface="+mn-lt"/>
              <a:cs typeface="+mn-lt"/>
            </a:endParaRPr>
          </a:p>
          <a:p>
            <a:r>
              <a:rPr lang="en-US" sz="4000" dirty="0">
                <a:ea typeface="+mn-lt"/>
                <a:cs typeface="+mn-lt"/>
              </a:rPr>
              <a:t>Legislation</a:t>
            </a:r>
            <a:br>
              <a:rPr lang="en-US" sz="4000" dirty="0">
                <a:ea typeface="+mn-lt"/>
                <a:cs typeface="+mn-lt"/>
              </a:rPr>
            </a:br>
            <a:endParaRPr lang="en-US" sz="4000" dirty="0">
              <a:ea typeface="+mn-lt"/>
              <a:cs typeface="+mn-lt"/>
            </a:endParaRPr>
          </a:p>
          <a:p>
            <a:r>
              <a:rPr lang="en-US" sz="4000" dirty="0">
                <a:ea typeface="+mn-lt"/>
                <a:cs typeface="+mn-lt"/>
              </a:rPr>
              <a:t>What can be done?</a:t>
            </a:r>
            <a:br>
              <a:rPr lang="en-US" sz="4000" dirty="0">
                <a:ea typeface="+mn-lt"/>
                <a:cs typeface="+mn-lt"/>
              </a:rPr>
            </a:br>
            <a:endParaRPr lang="en-US" sz="4000" dirty="0">
              <a:ea typeface="+mn-lt"/>
              <a:cs typeface="+mn-lt"/>
            </a:endParaRPr>
          </a:p>
        </p:txBody>
      </p:sp>
      <p:sp>
        <p:nvSpPr>
          <p:cNvPr id="19" name="Freeform 49">
            <a:extLst>
              <a:ext uri="{FF2B5EF4-FFF2-40B4-BE49-F238E27FC236}">
                <a16:creationId xmlns:a16="http://schemas.microsoft.com/office/drawing/2014/main" id="{EF9B8DF2-C3F5-49A2-94D2-F7B65A0F1F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13914" y="581159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 w="317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Logo&#10;&#10;Description automatically generated">
            <a:extLst>
              <a:ext uri="{FF2B5EF4-FFF2-40B4-BE49-F238E27FC236}">
                <a16:creationId xmlns:a16="http://schemas.microsoft.com/office/drawing/2014/main" id="{9CE53F90-0597-4543-8AC1-1F2DC5559A0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943" r="11457" b="-1"/>
          <a:stretch/>
        </p:blipFill>
        <p:spPr>
          <a:xfrm>
            <a:off x="6893317" y="760562"/>
            <a:ext cx="5298683" cy="6097438"/>
          </a:xfrm>
          <a:custGeom>
            <a:avLst/>
            <a:gdLst/>
            <a:ahLst/>
            <a:cxnLst/>
            <a:rect l="l" t="t" r="r" b="b"/>
            <a:pathLst>
              <a:path w="5298683" h="6097438">
                <a:moveTo>
                  <a:pt x="3120528" y="0"/>
                </a:moveTo>
                <a:cubicBezTo>
                  <a:pt x="3874524" y="0"/>
                  <a:pt x="4566062" y="267415"/>
                  <a:pt x="5105473" y="712577"/>
                </a:cubicBezTo>
                <a:lnTo>
                  <a:pt x="5298683" y="888178"/>
                </a:lnTo>
                <a:lnTo>
                  <a:pt x="5298683" y="5352876"/>
                </a:lnTo>
                <a:lnTo>
                  <a:pt x="5105473" y="5528477"/>
                </a:lnTo>
                <a:cubicBezTo>
                  <a:pt x="4874296" y="5719261"/>
                  <a:pt x="4615179" y="5877397"/>
                  <a:pt x="4335177" y="5995828"/>
                </a:cubicBezTo>
                <a:lnTo>
                  <a:pt x="4057556" y="6097438"/>
                </a:lnTo>
                <a:lnTo>
                  <a:pt x="2183499" y="6097438"/>
                </a:lnTo>
                <a:lnTo>
                  <a:pt x="1905878" y="5995828"/>
                </a:lnTo>
                <a:cubicBezTo>
                  <a:pt x="785873" y="5522106"/>
                  <a:pt x="0" y="4413092"/>
                  <a:pt x="0" y="3120527"/>
                </a:cubicBezTo>
                <a:cubicBezTo>
                  <a:pt x="0" y="1397108"/>
                  <a:pt x="1397108" y="0"/>
                  <a:pt x="312052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008330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CF57927-0DEE-E42C-9B20-63C8F0A075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5DB10-A9E1-370D-2221-14D1CCEA94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8743" y="731731"/>
            <a:ext cx="9444037" cy="954194"/>
          </a:xfrm>
        </p:spPr>
        <p:txBody>
          <a:bodyPr anchor="t">
            <a:normAutofit/>
          </a:bodyPr>
          <a:lstStyle/>
          <a:p>
            <a:pPr algn="ctr"/>
            <a:r>
              <a:rPr lang="en-US" sz="3200" b="1"/>
              <a:t>Does Your Organisation Support Menopause?</a:t>
            </a:r>
          </a:p>
        </p:txBody>
      </p:sp>
      <p:graphicFrame>
        <p:nvGraphicFramePr>
          <p:cNvPr id="38" name="Content Placeholder 3">
            <a:extLst>
              <a:ext uri="{FF2B5EF4-FFF2-40B4-BE49-F238E27FC236}">
                <a16:creationId xmlns:a16="http://schemas.microsoft.com/office/drawing/2014/main" id="{9DCE4463-8DF3-5595-C54C-695A212BB9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6494529"/>
              </p:ext>
            </p:extLst>
          </p:nvPr>
        </p:nvGraphicFramePr>
        <p:xfrm>
          <a:off x="1297236" y="1838857"/>
          <a:ext cx="9622081" cy="35228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98064">
                  <a:extLst>
                    <a:ext uri="{9D8B030D-6E8A-4147-A177-3AD203B41FA5}">
                      <a16:colId xmlns:a16="http://schemas.microsoft.com/office/drawing/2014/main" val="2903862363"/>
                    </a:ext>
                  </a:extLst>
                </a:gridCol>
                <a:gridCol w="1898064">
                  <a:extLst>
                    <a:ext uri="{9D8B030D-6E8A-4147-A177-3AD203B41FA5}">
                      <a16:colId xmlns:a16="http://schemas.microsoft.com/office/drawing/2014/main" val="4048096965"/>
                    </a:ext>
                  </a:extLst>
                </a:gridCol>
                <a:gridCol w="1884604">
                  <a:extLst>
                    <a:ext uri="{9D8B030D-6E8A-4147-A177-3AD203B41FA5}">
                      <a16:colId xmlns:a16="http://schemas.microsoft.com/office/drawing/2014/main" val="3440269882"/>
                    </a:ext>
                  </a:extLst>
                </a:gridCol>
                <a:gridCol w="2018894">
                  <a:extLst>
                    <a:ext uri="{9D8B030D-6E8A-4147-A177-3AD203B41FA5}">
                      <a16:colId xmlns:a16="http://schemas.microsoft.com/office/drawing/2014/main" val="3104194780"/>
                    </a:ext>
                  </a:extLst>
                </a:gridCol>
                <a:gridCol w="1922455">
                  <a:extLst>
                    <a:ext uri="{9D8B030D-6E8A-4147-A177-3AD203B41FA5}">
                      <a16:colId xmlns:a16="http://schemas.microsoft.com/office/drawing/2014/main" val="658668424"/>
                    </a:ext>
                  </a:extLst>
                </a:gridCol>
              </a:tblGrid>
              <a:tr h="472577">
                <a:tc>
                  <a:txBody>
                    <a:bodyPr/>
                    <a:lstStyle/>
                    <a:p>
                      <a:r>
                        <a:rPr lang="en-US" sz="2100"/>
                        <a:t>Policy</a:t>
                      </a:r>
                    </a:p>
                  </a:txBody>
                  <a:tcPr marL="107404" marR="107404" marT="53702" marB="53702"/>
                </a:tc>
                <a:tc>
                  <a:txBody>
                    <a:bodyPr/>
                    <a:lstStyle/>
                    <a:p>
                      <a:r>
                        <a:rPr lang="en-US" sz="2100"/>
                        <a:t>Engagement</a:t>
                      </a:r>
                    </a:p>
                  </a:txBody>
                  <a:tcPr marL="107404" marR="107404" marT="53702" marB="53702"/>
                </a:tc>
                <a:tc>
                  <a:txBody>
                    <a:bodyPr/>
                    <a:lstStyle/>
                    <a:p>
                      <a:r>
                        <a:rPr lang="en-US" sz="2100"/>
                        <a:t>Training</a:t>
                      </a:r>
                    </a:p>
                  </a:txBody>
                  <a:tcPr marL="107404" marR="107404" marT="53702" marB="53702"/>
                </a:tc>
                <a:tc>
                  <a:txBody>
                    <a:bodyPr/>
                    <a:lstStyle/>
                    <a:p>
                      <a:r>
                        <a:rPr lang="en-US" sz="2100"/>
                        <a:t>Support </a:t>
                      </a:r>
                    </a:p>
                  </a:txBody>
                  <a:tcPr marL="107404" marR="107404" marT="53702" marB="53702"/>
                </a:tc>
                <a:tc>
                  <a:txBody>
                    <a:bodyPr/>
                    <a:lstStyle/>
                    <a:p>
                      <a:r>
                        <a:rPr lang="en-US" sz="2100"/>
                        <a:t>Environment</a:t>
                      </a:r>
                    </a:p>
                  </a:txBody>
                  <a:tcPr marL="107404" marR="107404" marT="53702" marB="53702"/>
                </a:tc>
                <a:extLst>
                  <a:ext uri="{0D108BD9-81ED-4DB2-BD59-A6C34878D82A}">
                    <a16:rowId xmlns:a16="http://schemas.microsoft.com/office/drawing/2014/main" val="296612970"/>
                  </a:ext>
                </a:extLst>
              </a:tr>
              <a:tr h="3050268">
                <a:tc>
                  <a:txBody>
                    <a:bodyPr/>
                    <a:lstStyle/>
                    <a:p>
                      <a:r>
                        <a:rPr lang="en-US" sz="2100"/>
                        <a:t>Do you have a menopause policy?</a:t>
                      </a:r>
                    </a:p>
                  </a:txBody>
                  <a:tcPr marL="107404" marR="107404" marT="53702" marB="53702"/>
                </a:tc>
                <a:tc>
                  <a:txBody>
                    <a:bodyPr/>
                    <a:lstStyle/>
                    <a:p>
                      <a:r>
                        <a:rPr lang="en-US" sz="2100"/>
                        <a:t>Do you have a culture where menopause can be openly discussed?</a:t>
                      </a:r>
                    </a:p>
                  </a:txBody>
                  <a:tcPr marL="107404" marR="107404" marT="53702" marB="53702"/>
                </a:tc>
                <a:tc>
                  <a:txBody>
                    <a:bodyPr/>
                    <a:lstStyle/>
                    <a:p>
                      <a:r>
                        <a:rPr lang="en-US" sz="2100"/>
                        <a:t>Have you offered any training to raise menopause awareness?</a:t>
                      </a:r>
                    </a:p>
                  </a:txBody>
                  <a:tcPr marL="107404" marR="107404" marT="53702" marB="53702"/>
                </a:tc>
                <a:tc>
                  <a:txBody>
                    <a:bodyPr/>
                    <a:lstStyle/>
                    <a:p>
                      <a:r>
                        <a:rPr lang="en-US" sz="2100"/>
                        <a:t>What menopause support do you have in place?</a:t>
                      </a:r>
                    </a:p>
                  </a:txBody>
                  <a:tcPr marL="107404" marR="107404" marT="53702" marB="5370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100"/>
                        <a:t>Is your organisation supporting or creating challenges for those affected by menopause?</a:t>
                      </a:r>
                    </a:p>
                    <a:p>
                      <a:endParaRPr lang="en-US" sz="2100"/>
                    </a:p>
                  </a:txBody>
                  <a:tcPr marL="107404" marR="107404" marT="53702" marB="53702"/>
                </a:tc>
                <a:extLst>
                  <a:ext uri="{0D108BD9-81ED-4DB2-BD59-A6C34878D82A}">
                    <a16:rowId xmlns:a16="http://schemas.microsoft.com/office/drawing/2014/main" val="31362534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629592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4E65CDE2-194C-4A17-9E3C-017E8A8970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3276" y="324853"/>
            <a:ext cx="10410524" cy="1094874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  <a:ea typeface="+mj-lt"/>
                <a:cs typeface="+mj-lt"/>
              </a:rPr>
              <a:t>The Numbers</a:t>
            </a:r>
            <a:endParaRPr lang="en-US" b="1" dirty="0">
              <a:solidFill>
                <a:srgbClr val="FFFFFF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F2AE495E-2AAF-4BC1-87A5-331009D828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tx1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1887" y="1419726"/>
            <a:ext cx="11459218" cy="5113421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US" sz="3200" dirty="0">
              <a:solidFill>
                <a:srgbClr val="FFFFFF"/>
              </a:solidFill>
              <a:cs typeface="Calibri" panose="020F0502020204030204"/>
            </a:endParaRPr>
          </a:p>
          <a:p>
            <a:r>
              <a:rPr lang="en-US" sz="3200" dirty="0">
                <a:solidFill>
                  <a:srgbClr val="FFFFFF"/>
                </a:solidFill>
                <a:cs typeface="Calibri" panose="020F0502020204030204"/>
              </a:rPr>
              <a:t>13+ million menopausal women in the UK.</a:t>
            </a:r>
          </a:p>
          <a:p>
            <a:pPr marL="0" indent="0">
              <a:buNone/>
            </a:pPr>
            <a:endParaRPr lang="en-US" sz="3200" dirty="0">
              <a:solidFill>
                <a:srgbClr val="FFFFFF"/>
              </a:solidFill>
              <a:cs typeface="Calibri" panose="020F0502020204030204"/>
            </a:endParaRPr>
          </a:p>
          <a:p>
            <a:r>
              <a:rPr lang="en-GB" sz="3200" dirty="0"/>
              <a:t>Women aged 50 – 64 are the fastest growing workplace demographic; ONS statistics show their employment rate has increased from 46.9% in 1992 to 66.3% in 2023 – making menopause a key recruitment and retention issue.</a:t>
            </a:r>
            <a:endParaRPr lang="en-GB" sz="3200" dirty="0">
              <a:solidFill>
                <a:srgbClr val="FFFFFF"/>
              </a:solidFill>
            </a:endParaRPr>
          </a:p>
          <a:p>
            <a:endParaRPr lang="en-GB" sz="3200" dirty="0">
              <a:solidFill>
                <a:srgbClr val="FFFFFF"/>
              </a:solidFill>
            </a:endParaRPr>
          </a:p>
          <a:p>
            <a:r>
              <a:rPr lang="en-GB" sz="3200" dirty="0">
                <a:solidFill>
                  <a:srgbClr val="FFFFFF"/>
                </a:solidFill>
              </a:rPr>
              <a:t>Managers play a vital role in supporting colleagues with menopausal symptoms.</a:t>
            </a:r>
            <a:endParaRPr lang="en-GB" sz="3200" dirty="0">
              <a:solidFill>
                <a:srgbClr val="FFFFFF"/>
              </a:solidFill>
              <a:cs typeface="Calibri" panose="020F0502020204030204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C901B1-C11E-83E9-8E6F-2E4F76734FD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-1" b="2386"/>
          <a:stretch/>
        </p:blipFill>
        <p:spPr>
          <a:xfrm>
            <a:off x="8409214" y="10"/>
            <a:ext cx="3782785" cy="3020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9050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E65CDE2-194C-4A17-9E3C-017E8A8970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F11D0E-7169-1E4F-8125-3110C6858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6" y="182881"/>
            <a:ext cx="10410524" cy="1121664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rgbClr val="FFFFFF"/>
                </a:solidFill>
              </a:rPr>
              <a:t>Menopause Employment Context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F2AE495E-2AAF-4BC1-87A5-331009D828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tx1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0892D-D6D9-1940-A65A-44E33B14DC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3275" y="1194816"/>
            <a:ext cx="10811577" cy="53888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US" sz="2000" dirty="0">
              <a:solidFill>
                <a:srgbClr val="FFFFFF"/>
              </a:solidFill>
            </a:endParaRPr>
          </a:p>
          <a:p>
            <a:r>
              <a:rPr lang="en-GB" sz="3200" dirty="0">
                <a:solidFill>
                  <a:srgbClr val="FFFFFF"/>
                </a:solidFill>
              </a:rPr>
              <a:t>49% of women aged 45+ do not feel comfortable talking to their line manager about menopause (Perspectus, 2023)</a:t>
            </a:r>
          </a:p>
          <a:p>
            <a:pPr marL="0" indent="0">
              <a:buNone/>
            </a:pPr>
            <a:endParaRPr lang="en-US" sz="3200" dirty="0">
              <a:solidFill>
                <a:srgbClr val="FFFFFF"/>
              </a:solidFill>
            </a:endParaRPr>
          </a:p>
          <a:p>
            <a:r>
              <a:rPr lang="en-US" sz="3200" dirty="0">
                <a:solidFill>
                  <a:srgbClr val="FFFFFF"/>
                </a:solidFill>
              </a:rPr>
              <a:t>Almost 30% of Welsh women consider leaving their job.</a:t>
            </a:r>
            <a:br>
              <a:rPr lang="en-US" sz="3200" dirty="0">
                <a:solidFill>
                  <a:srgbClr val="FFFFFF"/>
                </a:solidFill>
              </a:rPr>
            </a:br>
            <a:endParaRPr lang="en-US" sz="3200" dirty="0">
              <a:solidFill>
                <a:srgbClr val="FFFFFF"/>
              </a:solidFill>
            </a:endParaRPr>
          </a:p>
          <a:p>
            <a:r>
              <a:rPr lang="en-US" sz="3200" dirty="0">
                <a:solidFill>
                  <a:srgbClr val="FFFFFF"/>
                </a:solidFill>
              </a:rPr>
              <a:t>In the UK 1 in 10 women leave their job – 330,000 women.</a:t>
            </a:r>
            <a:br>
              <a:rPr lang="en-US" sz="3200" dirty="0">
                <a:solidFill>
                  <a:srgbClr val="FFFFFF"/>
                </a:solidFill>
              </a:rPr>
            </a:br>
            <a:endParaRPr lang="en-US" sz="3200" dirty="0">
              <a:solidFill>
                <a:srgbClr val="FFFFFF"/>
              </a:solidFill>
            </a:endParaRPr>
          </a:p>
          <a:p>
            <a:r>
              <a:rPr lang="en-US" sz="3200" dirty="0">
                <a:solidFill>
                  <a:srgbClr val="FFFFFF"/>
                </a:solidFill>
              </a:rPr>
              <a:t>1 in 5 women reduce their working hours.</a:t>
            </a:r>
            <a:br>
              <a:rPr lang="en-US" sz="3200" dirty="0">
                <a:solidFill>
                  <a:srgbClr val="FFFFFF"/>
                </a:solidFill>
              </a:rPr>
            </a:br>
            <a:endParaRPr lang="en-US" sz="3200" dirty="0">
              <a:solidFill>
                <a:srgbClr val="FFFFFF"/>
              </a:solidFill>
            </a:endParaRPr>
          </a:p>
          <a:p>
            <a:r>
              <a:rPr lang="en-US" sz="3200" dirty="0">
                <a:solidFill>
                  <a:srgbClr val="FFFFFF"/>
                </a:solidFill>
              </a:rPr>
              <a:t>1 in 5 women do not seek the promotion they deserve.</a:t>
            </a:r>
          </a:p>
          <a:p>
            <a:pPr marL="0" indent="0">
              <a:buNone/>
            </a:pPr>
            <a:endParaRPr lang="en-US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08497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E65CDE2-194C-4A17-9E3C-017E8A8970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F11D0E-7169-1E4F-8125-3110C6858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6" y="182881"/>
            <a:ext cx="10410524" cy="1121664"/>
          </a:xfrm>
        </p:spPr>
        <p:txBody>
          <a:bodyPr>
            <a:normAutofit/>
          </a:bodyPr>
          <a:lstStyle/>
          <a:p>
            <a:endParaRPr lang="en-US" b="1" dirty="0">
              <a:solidFill>
                <a:srgbClr val="FFFFFF"/>
              </a:solidFill>
            </a:endParaRP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F2AE495E-2AAF-4BC1-87A5-331009D828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tx1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0892D-D6D9-1940-A65A-44E33B14DC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3275" y="1194816"/>
            <a:ext cx="10811577" cy="53888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20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2000" dirty="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75A146B-A405-4475-7403-F355ED0A3584}"/>
              </a:ext>
            </a:extLst>
          </p:cNvPr>
          <p:cNvSpPr txBox="1"/>
          <p:nvPr/>
        </p:nvSpPr>
        <p:spPr>
          <a:xfrm>
            <a:off x="762000" y="2567048"/>
            <a:ext cx="11188257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4400" dirty="0"/>
              <a:t>Menopause is an equality issue as well as a diversity and inclusivity issue.</a:t>
            </a:r>
          </a:p>
        </p:txBody>
      </p:sp>
    </p:spTree>
    <p:extLst>
      <p:ext uri="{BB962C8B-B14F-4D97-AF65-F5344CB8AC3E}">
        <p14:creationId xmlns:p14="http://schemas.microsoft.com/office/powerpoint/2010/main" val="10873763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D8E8C7C-251A-EB7A-77EB-9782BB942A5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0236626"/>
              </p:ext>
            </p:extLst>
          </p:nvPr>
        </p:nvGraphicFramePr>
        <p:xfrm>
          <a:off x="643467" y="375557"/>
          <a:ext cx="10905068" cy="594359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95303">
                  <a:extLst>
                    <a:ext uri="{9D8B030D-6E8A-4147-A177-3AD203B41FA5}">
                      <a16:colId xmlns:a16="http://schemas.microsoft.com/office/drawing/2014/main" val="1833054329"/>
                    </a:ext>
                  </a:extLst>
                </a:gridCol>
                <a:gridCol w="2496802">
                  <a:extLst>
                    <a:ext uri="{9D8B030D-6E8A-4147-A177-3AD203B41FA5}">
                      <a16:colId xmlns:a16="http://schemas.microsoft.com/office/drawing/2014/main" val="247728839"/>
                    </a:ext>
                  </a:extLst>
                </a:gridCol>
                <a:gridCol w="2227985">
                  <a:extLst>
                    <a:ext uri="{9D8B030D-6E8A-4147-A177-3AD203B41FA5}">
                      <a16:colId xmlns:a16="http://schemas.microsoft.com/office/drawing/2014/main" val="1624166581"/>
                    </a:ext>
                  </a:extLst>
                </a:gridCol>
                <a:gridCol w="2489408">
                  <a:extLst>
                    <a:ext uri="{9D8B030D-6E8A-4147-A177-3AD203B41FA5}">
                      <a16:colId xmlns:a16="http://schemas.microsoft.com/office/drawing/2014/main" val="3582535661"/>
                    </a:ext>
                  </a:extLst>
                </a:gridCol>
                <a:gridCol w="1895570">
                  <a:extLst>
                    <a:ext uri="{9D8B030D-6E8A-4147-A177-3AD203B41FA5}">
                      <a16:colId xmlns:a16="http://schemas.microsoft.com/office/drawing/2014/main" val="1068266611"/>
                    </a:ext>
                  </a:extLst>
                </a:gridCol>
              </a:tblGrid>
              <a:tr h="337989">
                <a:tc gridSpan="5">
                  <a:txBody>
                    <a:bodyPr/>
                    <a:lstStyle/>
                    <a:p>
                      <a:pPr algn="ctr"/>
                      <a:r>
                        <a:rPr lang="en-US" sz="1200" dirty="0"/>
                        <a:t>The Key Menopause Symptoms</a:t>
                      </a:r>
                    </a:p>
                  </a:txBody>
                  <a:tcPr marL="61326" marR="61326" marT="30662" marB="30662"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995357"/>
                  </a:ext>
                </a:extLst>
              </a:tr>
              <a:tr h="560561">
                <a:tc>
                  <a:txBody>
                    <a:bodyPr/>
                    <a:lstStyle/>
                    <a:p>
                      <a:r>
                        <a:rPr lang="en-US" sz="1200" dirty="0"/>
                        <a:t>Acne</a:t>
                      </a:r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Cold Sweats</a:t>
                      </a:r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Frequent UTIs</a:t>
                      </a:r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Joint Pain</a:t>
                      </a:r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/>
                        <a:t>Pain during Sex</a:t>
                      </a:r>
                    </a:p>
                    <a:p>
                      <a:endParaRPr lang="en-US" sz="1200" dirty="0"/>
                    </a:p>
                  </a:txBody>
                  <a:tcPr marL="61326" marR="61326" marT="30662" marB="30662"/>
                </a:tc>
                <a:extLst>
                  <a:ext uri="{0D108BD9-81ED-4DB2-BD59-A6C34878D82A}">
                    <a16:rowId xmlns:a16="http://schemas.microsoft.com/office/drawing/2014/main" val="1608756214"/>
                  </a:ext>
                </a:extLst>
              </a:tr>
              <a:tr h="560561">
                <a:tc>
                  <a:txBody>
                    <a:bodyPr/>
                    <a:lstStyle/>
                    <a:p>
                      <a:r>
                        <a:rPr lang="en-US" sz="1200" dirty="0"/>
                        <a:t>Allergies</a:t>
                      </a:r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Depression</a:t>
                      </a:r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Gum Problems</a:t>
                      </a:r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Loss of Libido</a:t>
                      </a:r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/>
                        <a:t>Panic Attacks</a:t>
                      </a:r>
                    </a:p>
                    <a:p>
                      <a:endParaRPr lang="en-US" sz="1200" dirty="0"/>
                    </a:p>
                  </a:txBody>
                  <a:tcPr marL="61326" marR="61326" marT="30662" marB="30662"/>
                </a:tc>
                <a:extLst>
                  <a:ext uri="{0D108BD9-81ED-4DB2-BD59-A6C34878D82A}">
                    <a16:rowId xmlns:a16="http://schemas.microsoft.com/office/drawing/2014/main" val="3112792623"/>
                  </a:ext>
                </a:extLst>
              </a:tr>
              <a:tr h="560561">
                <a:tc>
                  <a:txBody>
                    <a:bodyPr/>
                    <a:lstStyle/>
                    <a:p>
                      <a:r>
                        <a:rPr lang="en-US" sz="1200" dirty="0"/>
                        <a:t>Anxiety</a:t>
                      </a:r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/>
                        <a:t>Digestive Problems</a:t>
                      </a:r>
                    </a:p>
                    <a:p>
                      <a:endParaRPr lang="en-US" sz="1200" dirty="0"/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Headaches</a:t>
                      </a:r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Lumpy Breasts</a:t>
                      </a:r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/>
                        <a:t>Restless Legs</a:t>
                      </a:r>
                    </a:p>
                    <a:p>
                      <a:endParaRPr lang="en-US" sz="1200" dirty="0"/>
                    </a:p>
                  </a:txBody>
                  <a:tcPr marL="61326" marR="61326" marT="30662" marB="30662"/>
                </a:tc>
                <a:extLst>
                  <a:ext uri="{0D108BD9-81ED-4DB2-BD59-A6C34878D82A}">
                    <a16:rowId xmlns:a16="http://schemas.microsoft.com/office/drawing/2014/main" val="4228307990"/>
                  </a:ext>
                </a:extLst>
              </a:tr>
              <a:tr h="560561">
                <a:tc>
                  <a:txBody>
                    <a:bodyPr/>
                    <a:lstStyle/>
                    <a:p>
                      <a:r>
                        <a:rPr lang="en-US" sz="1200" dirty="0"/>
                        <a:t>Bloating</a:t>
                      </a:r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/>
                        <a:t>Difficulty Concentrating</a:t>
                      </a:r>
                    </a:p>
                    <a:p>
                      <a:endParaRPr lang="en-US" sz="1200" dirty="0"/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Heart Palpitations</a:t>
                      </a:r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/>
                        <a:t>Memory Loss</a:t>
                      </a:r>
                    </a:p>
                    <a:p>
                      <a:endParaRPr lang="en-US" sz="1200" dirty="0"/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/>
                        <a:t>Stomach Cramps</a:t>
                      </a:r>
                    </a:p>
                    <a:p>
                      <a:endParaRPr lang="en-US" sz="1200" dirty="0"/>
                    </a:p>
                  </a:txBody>
                  <a:tcPr marL="61326" marR="61326" marT="30662" marB="30662"/>
                </a:tc>
                <a:extLst>
                  <a:ext uri="{0D108BD9-81ED-4DB2-BD59-A6C34878D82A}">
                    <a16:rowId xmlns:a16="http://schemas.microsoft.com/office/drawing/2014/main" val="2081976235"/>
                  </a:ext>
                </a:extLst>
              </a:tr>
              <a:tr h="560561">
                <a:tc>
                  <a:txBody>
                    <a:bodyPr/>
                    <a:lstStyle/>
                    <a:p>
                      <a:r>
                        <a:rPr lang="en-US" sz="1200" dirty="0"/>
                        <a:t>Brain fog</a:t>
                      </a:r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/>
                        <a:t>Dizziness</a:t>
                      </a:r>
                    </a:p>
                    <a:p>
                      <a:endParaRPr lang="en-US" sz="1200" dirty="0"/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Hot Flushes</a:t>
                      </a:r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/>
                        <a:t>Metallic Taste in Mouth</a:t>
                      </a:r>
                    </a:p>
                    <a:p>
                      <a:endParaRPr lang="en-US" sz="1200" dirty="0"/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/>
                        <a:t>Tinnitus</a:t>
                      </a:r>
                    </a:p>
                  </a:txBody>
                  <a:tcPr marL="61326" marR="61326" marT="30662" marB="30662"/>
                </a:tc>
                <a:extLst>
                  <a:ext uri="{0D108BD9-81ED-4DB2-BD59-A6C34878D82A}">
                    <a16:rowId xmlns:a16="http://schemas.microsoft.com/office/drawing/2014/main" val="2682721818"/>
                  </a:ext>
                </a:extLst>
              </a:tr>
              <a:tr h="560561">
                <a:tc>
                  <a:txBody>
                    <a:bodyPr/>
                    <a:lstStyle/>
                    <a:p>
                      <a:r>
                        <a:rPr lang="en-US" sz="1200" dirty="0"/>
                        <a:t>Breast pain</a:t>
                      </a:r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/>
                        <a:t>Dry Eyes</a:t>
                      </a:r>
                    </a:p>
                    <a:p>
                      <a:endParaRPr lang="en-US" sz="1200" dirty="0"/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Increased body odour</a:t>
                      </a:r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/>
                        <a:t>Mood Swings</a:t>
                      </a:r>
                    </a:p>
                    <a:p>
                      <a:endParaRPr lang="en-US" sz="1200" dirty="0"/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/>
                        <a:t>Thinning Hair</a:t>
                      </a:r>
                    </a:p>
                  </a:txBody>
                  <a:tcPr marL="61326" marR="61326" marT="30662" marB="30662"/>
                </a:tc>
                <a:extLst>
                  <a:ext uri="{0D108BD9-81ED-4DB2-BD59-A6C34878D82A}">
                    <a16:rowId xmlns:a16="http://schemas.microsoft.com/office/drawing/2014/main" val="2772950917"/>
                  </a:ext>
                </a:extLst>
              </a:tr>
              <a:tr h="560561">
                <a:tc>
                  <a:txBody>
                    <a:bodyPr/>
                    <a:lstStyle/>
                    <a:p>
                      <a:r>
                        <a:rPr lang="en-US" sz="1200" dirty="0"/>
                        <a:t>Brittle Nails</a:t>
                      </a:r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/>
                        <a:t>Dry Mouth</a:t>
                      </a:r>
                    </a:p>
                    <a:p>
                      <a:endParaRPr lang="en-US" sz="1200" dirty="0"/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Incontinence</a:t>
                      </a:r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/>
                        <a:t>Muscle Tension</a:t>
                      </a:r>
                    </a:p>
                    <a:p>
                      <a:endParaRPr lang="en-US" sz="1200" dirty="0"/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/>
                        <a:t>Trouble with Driving</a:t>
                      </a:r>
                    </a:p>
                  </a:txBody>
                  <a:tcPr marL="61326" marR="61326" marT="30662" marB="30662"/>
                </a:tc>
                <a:extLst>
                  <a:ext uri="{0D108BD9-81ED-4DB2-BD59-A6C34878D82A}">
                    <a16:rowId xmlns:a16="http://schemas.microsoft.com/office/drawing/2014/main" val="1230390137"/>
                  </a:ext>
                </a:extLst>
              </a:tr>
              <a:tr h="56056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/>
                        <a:t>Bone Fractures</a:t>
                      </a:r>
                    </a:p>
                    <a:p>
                      <a:endParaRPr lang="en-US" sz="1200" dirty="0"/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/>
                        <a:t>Dry Skin</a:t>
                      </a:r>
                    </a:p>
                    <a:p>
                      <a:endParaRPr lang="en-US" sz="1200" dirty="0"/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Insomnia</a:t>
                      </a:r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/>
                        <a:t>Nausea</a:t>
                      </a:r>
                    </a:p>
                    <a:p>
                      <a:endParaRPr lang="en-US" sz="1200" dirty="0"/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/>
                        <a:t>Vaginal Dryness</a:t>
                      </a:r>
                    </a:p>
                  </a:txBody>
                  <a:tcPr marL="61326" marR="61326" marT="30662" marB="30662"/>
                </a:tc>
                <a:extLst>
                  <a:ext uri="{0D108BD9-81ED-4DB2-BD59-A6C34878D82A}">
                    <a16:rowId xmlns:a16="http://schemas.microsoft.com/office/drawing/2014/main" val="4273877387"/>
                  </a:ext>
                </a:extLst>
              </a:tr>
              <a:tr h="56056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/>
                        <a:t>Burning Tongue</a:t>
                      </a:r>
                    </a:p>
                    <a:p>
                      <a:endParaRPr lang="en-US" sz="1200" dirty="0"/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Electric Shocks</a:t>
                      </a:r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/>
                        <a:t>Irregular periods</a:t>
                      </a:r>
                    </a:p>
                    <a:p>
                      <a:endParaRPr lang="en-US" sz="1200" dirty="0"/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/>
                        <a:t>Night Sweats</a:t>
                      </a:r>
                    </a:p>
                    <a:p>
                      <a:endParaRPr lang="en-US" sz="1200" dirty="0"/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/>
                        <a:t>Weight Gain</a:t>
                      </a:r>
                    </a:p>
                  </a:txBody>
                  <a:tcPr marL="61326" marR="61326" marT="30662" marB="30662"/>
                </a:tc>
                <a:extLst>
                  <a:ext uri="{0D108BD9-81ED-4DB2-BD59-A6C34878D82A}">
                    <a16:rowId xmlns:a16="http://schemas.microsoft.com/office/drawing/2014/main" val="2378805416"/>
                  </a:ext>
                </a:extLst>
              </a:tr>
              <a:tr h="56056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/>
                        <a:t>Burning Mouth</a:t>
                      </a:r>
                    </a:p>
                    <a:p>
                      <a:endParaRPr lang="en-US" sz="1200" dirty="0"/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Fatigue</a:t>
                      </a:r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/>
                        <a:t>Itchy Skin</a:t>
                      </a:r>
                    </a:p>
                    <a:p>
                      <a:endParaRPr lang="en-US" sz="1200" dirty="0"/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/>
                        <a:t>Osteoporosis</a:t>
                      </a:r>
                    </a:p>
                    <a:p>
                      <a:endParaRPr lang="en-US" sz="1200" dirty="0"/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Increased risk of Suicide.</a:t>
                      </a:r>
                    </a:p>
                  </a:txBody>
                  <a:tcPr marL="61326" marR="61326" marT="30662" marB="30662"/>
                </a:tc>
                <a:extLst>
                  <a:ext uri="{0D108BD9-81ED-4DB2-BD59-A6C34878D82A}">
                    <a16:rowId xmlns:a16="http://schemas.microsoft.com/office/drawing/2014/main" val="12911315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885659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E65CDE2-194C-4A17-9E3C-017E8A8970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74E855-037A-5F46-B66F-D7E7710FA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6" y="712268"/>
            <a:ext cx="10410524" cy="119353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</a:rPr>
              <a:t>Legislation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F2AE495E-2AAF-4BC1-87A5-331009D828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tx1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FFB88-8BCC-6C45-8358-36C5C6DD3D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3276" y="2050181"/>
            <a:ext cx="10410524" cy="4126782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The Health and Safety at Work Act (1974) requires employers to ensure the health, safety and welfare of their employees.</a:t>
            </a:r>
            <a:br>
              <a:rPr lang="en-GB" sz="3600" dirty="0">
                <a:solidFill>
                  <a:srgbClr val="FFFFFF"/>
                </a:solidFill>
              </a:rPr>
            </a:br>
            <a:endParaRPr lang="en-GB" sz="3600" dirty="0">
              <a:solidFill>
                <a:srgbClr val="FFFFFF"/>
              </a:solidFill>
            </a:endParaRPr>
          </a:p>
          <a:p>
            <a:r>
              <a:rPr lang="en-GB" sz="3600" dirty="0">
                <a:solidFill>
                  <a:srgbClr val="FFFFFF"/>
                </a:solidFill>
              </a:rPr>
              <a:t>Employers also have a duty not to discriminate under the 2010 Equalities Act. </a:t>
            </a:r>
          </a:p>
          <a:p>
            <a:pPr marL="0" indent="0">
              <a:buNone/>
            </a:pPr>
            <a:endParaRPr lang="en-US" sz="2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69394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E65CDE2-194C-4A17-9E3C-017E8A8970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74E855-037A-5F46-B66F-D7E7710FA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6" y="712269"/>
            <a:ext cx="10410524" cy="538308"/>
          </a:xfrm>
        </p:spPr>
        <p:txBody>
          <a:bodyPr>
            <a:noAutofit/>
          </a:bodyPr>
          <a:lstStyle/>
          <a:p>
            <a:r>
              <a:rPr lang="en-US" b="1" dirty="0">
                <a:solidFill>
                  <a:srgbClr val="FFFFFF"/>
                </a:solidFill>
              </a:rPr>
              <a:t>Legislation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F2AE495E-2AAF-4BC1-87A5-331009D828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tx1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FFB88-8BCC-6C45-8358-36C5C6DD3D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3276" y="1465729"/>
            <a:ext cx="10410524" cy="4711234"/>
          </a:xfrm>
        </p:spPr>
        <p:txBody>
          <a:bodyPr>
            <a:normAutofit/>
          </a:bodyPr>
          <a:lstStyle/>
          <a:p>
            <a:pPr fontAlgn="base"/>
            <a:r>
              <a:rPr lang="en-GB" sz="4000" dirty="0"/>
              <a:t>By law, employers are responsible for the health and safety of all staff, including those working from home.</a:t>
            </a:r>
            <a:br>
              <a:rPr lang="en-GB" sz="4000" dirty="0"/>
            </a:br>
            <a:endParaRPr lang="en-GB" sz="4000" dirty="0"/>
          </a:p>
          <a:p>
            <a:pPr fontAlgn="base"/>
            <a:r>
              <a:rPr lang="en-GB" sz="4000" dirty="0"/>
              <a:t>Conduct a risk assessment of the work and workplace, including any work from home arrangements. </a:t>
            </a:r>
            <a:endParaRPr lang="en-US" sz="4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91106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14F37BD-FA26-B01A-A796-4B519DF6D0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B09DF72-F233-7147-E6B2-B8C4533867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71EAD6-2F48-B6AF-E4CB-F77D98C784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6" y="414528"/>
            <a:ext cx="10410524" cy="1097281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</a:rPr>
              <a:t>Direction of Travel…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32FF4D4-AC83-9382-F49A-C0BAB9534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tx1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00315E-9E36-79B4-793F-FFCFB18335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3275" y="1511808"/>
            <a:ext cx="10817795" cy="5120220"/>
          </a:xfrm>
        </p:spPr>
        <p:txBody>
          <a:bodyPr>
            <a:normAutofit/>
          </a:bodyPr>
          <a:lstStyle/>
          <a:p>
            <a:endParaRPr lang="en-GB" sz="3600" dirty="0"/>
          </a:p>
          <a:p>
            <a:r>
              <a:rPr lang="en-GB" sz="3600" dirty="0"/>
              <a:t>Labour’s Employment Right’s Bill 2024</a:t>
            </a:r>
          </a:p>
          <a:p>
            <a:r>
              <a:rPr lang="en-GB" sz="3600" dirty="0"/>
              <a:t>Next Steps to Make Work Pay</a:t>
            </a:r>
          </a:p>
          <a:p>
            <a:endParaRPr lang="en-GB" sz="3600" dirty="0"/>
          </a:p>
          <a:p>
            <a:pPr marL="0" indent="0">
              <a:buNone/>
            </a:pPr>
            <a:endParaRPr lang="en-US" sz="2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11555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E65CDE2-194C-4A17-9E3C-017E8A8970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74E855-037A-5F46-B66F-D7E7710FA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6" y="414528"/>
            <a:ext cx="10410524" cy="1097281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rgbClr val="FFFFFF"/>
                </a:solidFill>
              </a:rPr>
              <a:t>Menopause Absence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F2AE495E-2AAF-4BC1-87A5-331009D828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tx1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FFB88-8BCC-6C45-8358-36C5C6DD3D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096" y="1740724"/>
            <a:ext cx="11560751" cy="4982805"/>
          </a:xfrm>
        </p:spPr>
        <p:txBody>
          <a:bodyPr>
            <a:normAutofit fontScale="32500" lnSpcReduction="20000"/>
          </a:bodyPr>
          <a:lstStyle/>
          <a:p>
            <a:r>
              <a:rPr lang="en-GB" sz="8600" dirty="0"/>
              <a:t>The </a:t>
            </a:r>
            <a:r>
              <a:rPr lang="en-GB" sz="8600" b="1" dirty="0"/>
              <a:t>onus</a:t>
            </a:r>
            <a:r>
              <a:rPr lang="en-GB" sz="8600" dirty="0"/>
              <a:t> is on the employer to take practical steps to create a genuine reporting climate.</a:t>
            </a:r>
            <a:br>
              <a:rPr lang="en-GB" sz="8600" dirty="0"/>
            </a:br>
            <a:endParaRPr lang="en-GB" sz="8600" dirty="0"/>
          </a:p>
          <a:p>
            <a:r>
              <a:rPr lang="en-GB" sz="8600" dirty="0"/>
              <a:t>Menopause related sickness absence should be recorded </a:t>
            </a:r>
            <a:r>
              <a:rPr lang="en-GB" sz="8600" b="1" dirty="0"/>
              <a:t>separately </a:t>
            </a:r>
            <a:r>
              <a:rPr lang="en-GB" sz="8600" dirty="0"/>
              <a:t>to general sickness absence (EHRC, 2024).</a:t>
            </a:r>
            <a:br>
              <a:rPr lang="en-GB" sz="8600" dirty="0"/>
            </a:br>
            <a:endParaRPr lang="en-GB" sz="8600" dirty="0"/>
          </a:p>
          <a:p>
            <a:r>
              <a:rPr lang="en-GB" sz="8600" dirty="0"/>
              <a:t>If symptoms affect capacity to work, no adverse absence management should be triggered. </a:t>
            </a:r>
            <a:br>
              <a:rPr lang="en-GB" sz="8600" dirty="0"/>
            </a:br>
            <a:endParaRPr lang="en-GB" sz="8600" dirty="0"/>
          </a:p>
          <a:p>
            <a:r>
              <a:rPr lang="en-GB" sz="8600" dirty="0"/>
              <a:t>Menopause absence should be viewed as </a:t>
            </a:r>
            <a:r>
              <a:rPr lang="en-GB" sz="8600" b="1" dirty="0"/>
              <a:t>one related absence</a:t>
            </a:r>
            <a:r>
              <a:rPr lang="en-GB" sz="8600" dirty="0"/>
              <a:t> – an ongoing health condition.</a:t>
            </a:r>
          </a:p>
          <a:p>
            <a:pPr marL="0" indent="0">
              <a:buNone/>
            </a:pPr>
            <a:br>
              <a:rPr lang="en-GB" sz="3600" dirty="0"/>
            </a:br>
            <a:endParaRPr lang="en-GB" sz="3600" dirty="0"/>
          </a:p>
          <a:p>
            <a:pPr marL="0" indent="0">
              <a:buNone/>
            </a:pPr>
            <a:br>
              <a:rPr lang="en-GB" sz="3200" dirty="0"/>
            </a:br>
            <a:endParaRPr lang="en-GB" sz="3200" dirty="0"/>
          </a:p>
          <a:p>
            <a:pPr marL="0" indent="0">
              <a:buNone/>
            </a:pPr>
            <a:endParaRPr lang="en-US" sz="2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76897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E65CDE2-194C-4A17-9E3C-017E8A8970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74E855-037A-5F46-B66F-D7E7710FA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6" y="414528"/>
            <a:ext cx="10410524" cy="1097281"/>
          </a:xfrm>
        </p:spPr>
        <p:txBody>
          <a:bodyPr>
            <a:normAutofit/>
          </a:bodyPr>
          <a:lstStyle/>
          <a:p>
            <a:r>
              <a:rPr lang="en-US" sz="4800" b="1" dirty="0">
                <a:solidFill>
                  <a:srgbClr val="FFFFFF"/>
                </a:solidFill>
              </a:rPr>
              <a:t>EHRC </a:t>
            </a:r>
            <a:r>
              <a:rPr lang="en-US" sz="3600" b="1" dirty="0">
                <a:solidFill>
                  <a:srgbClr val="FFFFFF"/>
                </a:solidFill>
              </a:rPr>
              <a:t>(2024) + </a:t>
            </a:r>
            <a:r>
              <a:rPr lang="en-US" sz="4800" b="1" dirty="0">
                <a:solidFill>
                  <a:srgbClr val="FFFFFF"/>
                </a:solidFill>
              </a:rPr>
              <a:t>Reasonable Adjustments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F2AE495E-2AAF-4BC1-87A5-331009D828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tx1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FFB88-8BCC-6C45-8358-36C5C6DD3D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3275" y="1511808"/>
            <a:ext cx="10903573" cy="4931664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rgbClr val="FFFFFF"/>
                </a:solidFill>
              </a:rPr>
              <a:t>If menopause symptoms are considered a disability under the Equality Act 2010, failing to make reasonable adjustments will amount to disability discrimination.</a:t>
            </a:r>
          </a:p>
          <a:p>
            <a:pPr marL="0" indent="0">
              <a:buNone/>
            </a:pPr>
            <a:endParaRPr lang="en-US" sz="24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24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US" sz="4400" dirty="0">
                <a:solidFill>
                  <a:srgbClr val="FFFFFF"/>
                </a:solidFill>
              </a:rPr>
              <a:t>Consider what reasonable adjustments could be made in your organisation.</a:t>
            </a:r>
          </a:p>
        </p:txBody>
      </p:sp>
    </p:spTree>
    <p:extLst>
      <p:ext uri="{BB962C8B-B14F-4D97-AF65-F5344CB8AC3E}">
        <p14:creationId xmlns:p14="http://schemas.microsoft.com/office/powerpoint/2010/main" val="17673444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E65CDE2-194C-4A17-9E3C-017E8A8970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74E855-037A-5F46-B66F-D7E7710FA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6" y="414528"/>
            <a:ext cx="10410524" cy="1097281"/>
          </a:xfrm>
        </p:spPr>
        <p:txBody>
          <a:bodyPr>
            <a:normAutofit/>
          </a:bodyPr>
          <a:lstStyle/>
          <a:p>
            <a:r>
              <a:rPr lang="en-US" sz="4800" b="1" dirty="0">
                <a:solidFill>
                  <a:srgbClr val="FFFFFF"/>
                </a:solidFill>
              </a:rPr>
              <a:t>EHRC </a:t>
            </a:r>
            <a:r>
              <a:rPr lang="en-US" sz="3600" b="1" dirty="0">
                <a:solidFill>
                  <a:srgbClr val="FFFFFF"/>
                </a:solidFill>
              </a:rPr>
              <a:t>(2024) + </a:t>
            </a:r>
            <a:r>
              <a:rPr lang="en-US" b="1" dirty="0">
                <a:solidFill>
                  <a:srgbClr val="FFFFFF"/>
                </a:solidFill>
              </a:rPr>
              <a:t>Employment Policies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F2AE495E-2AAF-4BC1-87A5-331009D828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tx1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FFB88-8BCC-6C45-8358-36C5C6DD3D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3275" y="1511808"/>
            <a:ext cx="10903573" cy="4931664"/>
          </a:xfrm>
        </p:spPr>
        <p:txBody>
          <a:bodyPr>
            <a:normAutofit/>
          </a:bodyPr>
          <a:lstStyle/>
          <a:p>
            <a:r>
              <a:rPr lang="en-US" sz="4400" dirty="0">
                <a:solidFill>
                  <a:srgbClr val="FFFFFF"/>
                </a:solidFill>
              </a:rPr>
              <a:t>Employer policies, such as uniform policies, that disadvantage those experiencing menopause symptoms could also amount to </a:t>
            </a:r>
            <a:r>
              <a:rPr lang="en-US" sz="4800" b="1" dirty="0">
                <a:solidFill>
                  <a:srgbClr val="FFFFFF"/>
                </a:solidFill>
              </a:rPr>
              <a:t>indirect</a:t>
            </a:r>
            <a:r>
              <a:rPr lang="en-US" sz="4400" dirty="0">
                <a:solidFill>
                  <a:srgbClr val="FFFFFF"/>
                </a:solidFill>
              </a:rPr>
              <a:t> age, sex or disability discrimination.</a:t>
            </a:r>
          </a:p>
        </p:txBody>
      </p:sp>
    </p:spTree>
    <p:extLst>
      <p:ext uri="{BB962C8B-B14F-4D97-AF65-F5344CB8AC3E}">
        <p14:creationId xmlns:p14="http://schemas.microsoft.com/office/powerpoint/2010/main" val="22736361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08FDB2-6698-9747-A7D5-18997276B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What can be done?</a:t>
            </a:r>
          </a:p>
        </p:txBody>
      </p:sp>
    </p:spTree>
    <p:extLst>
      <p:ext uri="{BB962C8B-B14F-4D97-AF65-F5344CB8AC3E}">
        <p14:creationId xmlns:p14="http://schemas.microsoft.com/office/powerpoint/2010/main" val="25332805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4E65CDE2-194C-4A17-9E3C-017E8A8970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E24465-80C9-CB4A-93B0-C531E761AE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6" y="712268"/>
            <a:ext cx="10410524" cy="119353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</a:rPr>
              <a:t>Generally…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F2AE495E-2AAF-4BC1-87A5-331009D828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tx1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26DEFC-D82E-F742-B9E2-0DF23D72ED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3276" y="2050181"/>
            <a:ext cx="10410524" cy="4126782"/>
          </a:xfrm>
        </p:spPr>
        <p:txBody>
          <a:bodyPr>
            <a:normAutofit lnSpcReduction="10000"/>
          </a:bodyPr>
          <a:lstStyle/>
          <a:p>
            <a:r>
              <a:rPr lang="en-US" sz="3200" dirty="0">
                <a:solidFill>
                  <a:srgbClr val="FFFFFF"/>
                </a:solidFill>
              </a:rPr>
              <a:t>Encourage colleagues to talk about the menopause. Normalise the conversation. Many will continue to suffer in silence and under achieve unless there is more open discussion. (Brené Brown)</a:t>
            </a:r>
            <a:br>
              <a:rPr lang="en-US" sz="3200" dirty="0">
                <a:solidFill>
                  <a:srgbClr val="FFFFFF"/>
                </a:solidFill>
              </a:rPr>
            </a:br>
            <a:endParaRPr lang="en-US" sz="3200" dirty="0">
              <a:solidFill>
                <a:srgbClr val="FFFFFF"/>
              </a:solidFill>
            </a:endParaRPr>
          </a:p>
          <a:p>
            <a:r>
              <a:rPr lang="en-US" sz="3200" b="1" dirty="0">
                <a:solidFill>
                  <a:srgbClr val="FFFFFF"/>
                </a:solidFill>
              </a:rPr>
              <a:t>Find out more </a:t>
            </a:r>
            <a:r>
              <a:rPr lang="en-US" sz="3200" dirty="0">
                <a:solidFill>
                  <a:srgbClr val="FFFFFF"/>
                </a:solidFill>
              </a:rPr>
              <a:t>about the menopause. Be proactive. Engage everyone, regardless of age or gender. </a:t>
            </a:r>
            <a:br>
              <a:rPr lang="en-US" sz="3200" dirty="0">
                <a:solidFill>
                  <a:srgbClr val="FFFFFF"/>
                </a:solidFill>
              </a:rPr>
            </a:br>
            <a:endParaRPr lang="en-US" sz="3200" dirty="0">
              <a:solidFill>
                <a:srgbClr val="FFFFFF"/>
              </a:solidFill>
            </a:endParaRPr>
          </a:p>
          <a:p>
            <a:r>
              <a:rPr lang="en-US" sz="3200" dirty="0">
                <a:solidFill>
                  <a:srgbClr val="FFFFFF"/>
                </a:solidFill>
              </a:rPr>
              <a:t>Establish where </a:t>
            </a:r>
            <a:r>
              <a:rPr lang="en-US" sz="3200" b="1" dirty="0">
                <a:solidFill>
                  <a:srgbClr val="FFFFFF"/>
                </a:solidFill>
              </a:rPr>
              <a:t>help and support</a:t>
            </a:r>
            <a:r>
              <a:rPr lang="en-US" sz="3200" dirty="0">
                <a:solidFill>
                  <a:srgbClr val="FFFFFF"/>
                </a:solidFill>
              </a:rPr>
              <a:t> can be accessed.</a:t>
            </a:r>
          </a:p>
          <a:p>
            <a:pPr marL="0" indent="0">
              <a:buNone/>
            </a:pPr>
            <a:endParaRPr lang="en-US" sz="2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91282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E65CDE2-194C-4A17-9E3C-017E8A8970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E287C9-52EA-9548-9BD2-7B8548A6A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9214" y="229557"/>
            <a:ext cx="10410524" cy="119353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</a:rPr>
              <a:t>At work…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F2AE495E-2AAF-4BC1-87A5-331009D828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tx1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EA5D24-9888-1747-90BC-A0B6C5150C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3275" y="826325"/>
            <a:ext cx="11091065" cy="5668604"/>
          </a:xfrm>
        </p:spPr>
        <p:txBody>
          <a:bodyPr>
            <a:normAutofit fontScale="85000" lnSpcReduction="10000"/>
          </a:bodyPr>
          <a:lstStyle/>
          <a:p>
            <a:endParaRPr lang="en-US" sz="2400" dirty="0">
              <a:solidFill>
                <a:srgbClr val="FFFFFF"/>
              </a:solidFill>
            </a:endParaRPr>
          </a:p>
          <a:p>
            <a:r>
              <a:rPr lang="en-US" sz="3200" dirty="0">
                <a:solidFill>
                  <a:srgbClr val="FFFFFF"/>
                </a:solidFill>
              </a:rPr>
              <a:t>Develop a </a:t>
            </a:r>
            <a:r>
              <a:rPr lang="en-US" sz="3200" b="1" dirty="0">
                <a:solidFill>
                  <a:srgbClr val="FFFFFF"/>
                </a:solidFill>
              </a:rPr>
              <a:t>strategic</a:t>
            </a:r>
            <a:r>
              <a:rPr lang="en-US" sz="3200" dirty="0">
                <a:solidFill>
                  <a:srgbClr val="FFFFFF"/>
                </a:solidFill>
              </a:rPr>
              <a:t> approach for menopause in your organisation.</a:t>
            </a:r>
          </a:p>
          <a:p>
            <a:r>
              <a:rPr lang="en-US" sz="3200" dirty="0">
                <a:solidFill>
                  <a:srgbClr val="FFFFFF"/>
                </a:solidFill>
              </a:rPr>
              <a:t>Develop a </a:t>
            </a:r>
            <a:r>
              <a:rPr lang="en-US" sz="3200" b="1" dirty="0">
                <a:solidFill>
                  <a:srgbClr val="FFFFFF"/>
                </a:solidFill>
              </a:rPr>
              <a:t>menopause policy</a:t>
            </a:r>
            <a:r>
              <a:rPr lang="en-US" sz="3200" dirty="0">
                <a:solidFill>
                  <a:srgbClr val="FFFFFF"/>
                </a:solidFill>
              </a:rPr>
              <a:t>. Make sure all staff are aware of the policy.</a:t>
            </a:r>
          </a:p>
          <a:p>
            <a:r>
              <a:rPr lang="en-US" sz="3200" dirty="0">
                <a:solidFill>
                  <a:srgbClr val="FFFFFF"/>
                </a:solidFill>
              </a:rPr>
              <a:t>Understand the relevant </a:t>
            </a:r>
            <a:r>
              <a:rPr lang="en-US" sz="3200" b="1" dirty="0">
                <a:solidFill>
                  <a:srgbClr val="FFFFFF"/>
                </a:solidFill>
              </a:rPr>
              <a:t>legislation</a:t>
            </a:r>
            <a:r>
              <a:rPr lang="en-US" sz="3200" dirty="0">
                <a:solidFill>
                  <a:srgbClr val="FFFFFF"/>
                </a:solidFill>
              </a:rPr>
              <a:t>.</a:t>
            </a:r>
          </a:p>
          <a:p>
            <a:r>
              <a:rPr lang="en-US" sz="3200" dirty="0">
                <a:solidFill>
                  <a:srgbClr val="FFFFFF"/>
                </a:solidFill>
              </a:rPr>
              <a:t>Build a menopause </a:t>
            </a:r>
            <a:r>
              <a:rPr lang="en-US" sz="3200" b="1" dirty="0">
                <a:solidFill>
                  <a:srgbClr val="FFFFFF"/>
                </a:solidFill>
              </a:rPr>
              <a:t>culture of care </a:t>
            </a:r>
            <a:r>
              <a:rPr lang="en-US" sz="3200" dirty="0">
                <a:solidFill>
                  <a:srgbClr val="FFFFFF"/>
                </a:solidFill>
              </a:rPr>
              <a:t>and </a:t>
            </a:r>
            <a:r>
              <a:rPr lang="en-US" sz="3200" b="1" dirty="0">
                <a:solidFill>
                  <a:srgbClr val="FFFFFF"/>
                </a:solidFill>
              </a:rPr>
              <a:t>trust</a:t>
            </a:r>
            <a:r>
              <a:rPr lang="en-US" sz="3200" dirty="0">
                <a:solidFill>
                  <a:srgbClr val="FFFFFF"/>
                </a:solidFill>
              </a:rPr>
              <a:t>.</a:t>
            </a:r>
          </a:p>
          <a:p>
            <a:r>
              <a:rPr lang="en-US" sz="3200" dirty="0">
                <a:solidFill>
                  <a:srgbClr val="FFFFFF"/>
                </a:solidFill>
              </a:rPr>
              <a:t>Consider </a:t>
            </a:r>
            <a:r>
              <a:rPr lang="en-US" sz="3200" b="1" dirty="0">
                <a:solidFill>
                  <a:srgbClr val="FFFFFF"/>
                </a:solidFill>
              </a:rPr>
              <a:t>reasonable adjustments </a:t>
            </a:r>
            <a:r>
              <a:rPr lang="en-US" sz="3200" dirty="0">
                <a:solidFill>
                  <a:srgbClr val="FFFFFF"/>
                </a:solidFill>
              </a:rPr>
              <a:t>(inc. flexible working).</a:t>
            </a:r>
          </a:p>
          <a:p>
            <a:r>
              <a:rPr lang="en-US" sz="3200" dirty="0">
                <a:solidFill>
                  <a:srgbClr val="FFFFFF"/>
                </a:solidFill>
              </a:rPr>
              <a:t>Promote menopause </a:t>
            </a:r>
            <a:r>
              <a:rPr lang="en-US" sz="3200" b="1" dirty="0">
                <a:solidFill>
                  <a:srgbClr val="FFFFFF"/>
                </a:solidFill>
              </a:rPr>
              <a:t>awareness for all, </a:t>
            </a:r>
            <a:r>
              <a:rPr lang="en-US" sz="3200" dirty="0">
                <a:solidFill>
                  <a:srgbClr val="FFFFFF"/>
                </a:solidFill>
              </a:rPr>
              <a:t>particularly managers.</a:t>
            </a:r>
          </a:p>
          <a:p>
            <a:r>
              <a:rPr lang="en-US" sz="3200" dirty="0">
                <a:solidFill>
                  <a:srgbClr val="FFFFFF"/>
                </a:solidFill>
              </a:rPr>
              <a:t>Encourage the creation/engagement of a </a:t>
            </a:r>
            <a:r>
              <a:rPr lang="en-US" sz="3200" b="1" dirty="0">
                <a:solidFill>
                  <a:srgbClr val="FFFFFF"/>
                </a:solidFill>
              </a:rPr>
              <a:t>social media </a:t>
            </a:r>
            <a:r>
              <a:rPr lang="en-US" sz="3200" dirty="0">
                <a:solidFill>
                  <a:srgbClr val="FFFFFF"/>
                </a:solidFill>
              </a:rPr>
              <a:t>menopause group.</a:t>
            </a:r>
          </a:p>
          <a:p>
            <a:r>
              <a:rPr lang="en-US" sz="3200" dirty="0">
                <a:solidFill>
                  <a:srgbClr val="FFFFFF"/>
                </a:solidFill>
              </a:rPr>
              <a:t>Encourage regular </a:t>
            </a:r>
            <a:r>
              <a:rPr lang="en-US" sz="3200" b="1" dirty="0">
                <a:solidFill>
                  <a:srgbClr val="FFFFFF"/>
                </a:solidFill>
              </a:rPr>
              <a:t>menopause cafés</a:t>
            </a:r>
            <a:r>
              <a:rPr lang="en-US" sz="3200" dirty="0">
                <a:solidFill>
                  <a:srgbClr val="FFFFFF"/>
                </a:solidFill>
              </a:rPr>
              <a:t>.</a:t>
            </a:r>
          </a:p>
          <a:p>
            <a:r>
              <a:rPr lang="en-US" sz="3200" dirty="0">
                <a:solidFill>
                  <a:srgbClr val="FFFFFF"/>
                </a:solidFill>
              </a:rPr>
              <a:t>Appoint </a:t>
            </a:r>
            <a:r>
              <a:rPr lang="en-US" sz="3200" b="1" dirty="0">
                <a:solidFill>
                  <a:srgbClr val="FFFFFF"/>
                </a:solidFill>
              </a:rPr>
              <a:t>Menopause Champions </a:t>
            </a:r>
            <a:r>
              <a:rPr lang="en-US" sz="3200" dirty="0">
                <a:solidFill>
                  <a:srgbClr val="FFFFFF"/>
                </a:solidFill>
              </a:rPr>
              <a:t>and/or </a:t>
            </a:r>
            <a:r>
              <a:rPr lang="en-US" sz="3200" b="1" dirty="0">
                <a:solidFill>
                  <a:srgbClr val="FFFFFF"/>
                </a:solidFill>
              </a:rPr>
              <a:t>Menopause Buddies</a:t>
            </a:r>
            <a:r>
              <a:rPr lang="en-US" sz="3200" dirty="0">
                <a:solidFill>
                  <a:srgbClr val="FFFFFF"/>
                </a:solidFill>
              </a:rPr>
              <a:t>.</a:t>
            </a:r>
          </a:p>
          <a:p>
            <a:r>
              <a:rPr lang="en-US" sz="3200" dirty="0">
                <a:solidFill>
                  <a:srgbClr val="FFFFFF"/>
                </a:solidFill>
              </a:rPr>
              <a:t>Encourage the</a:t>
            </a:r>
            <a:r>
              <a:rPr lang="en-US" sz="3200" b="1" dirty="0">
                <a:solidFill>
                  <a:srgbClr val="FFFFFF"/>
                </a:solidFill>
              </a:rPr>
              <a:t> creation of a menopause ecosystem </a:t>
            </a:r>
            <a:r>
              <a:rPr lang="en-US" sz="3200" dirty="0">
                <a:solidFill>
                  <a:srgbClr val="FFFFFF"/>
                </a:solidFill>
              </a:rPr>
              <a:t>in your organisation starting with posters, books and leaflets in communal staff areas.</a:t>
            </a:r>
          </a:p>
          <a:p>
            <a:pPr marL="0" indent="0">
              <a:buNone/>
            </a:pPr>
            <a:endParaRPr lang="en-US" sz="2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78776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Rectangle 106">
            <a:extLst>
              <a:ext uri="{FF2B5EF4-FFF2-40B4-BE49-F238E27FC236}">
                <a16:creationId xmlns:a16="http://schemas.microsoft.com/office/drawing/2014/main" id="{EDC07B27-4E3C-4BCF-ABDB-6AA72857C0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-1500"/>
            <a:ext cx="12191998" cy="6858000"/>
          </a:xfrm>
          <a:prstGeom prst="rect">
            <a:avLst/>
          </a:prstGeom>
          <a:gradFill>
            <a:gsLst>
              <a:gs pos="19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9" name="Rectangle 108">
            <a:extLst>
              <a:ext uri="{FF2B5EF4-FFF2-40B4-BE49-F238E27FC236}">
                <a16:creationId xmlns:a16="http://schemas.microsoft.com/office/drawing/2014/main" id="{83D11BE6-2A04-4DBB-842D-88602B5E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78536" y="12437"/>
            <a:ext cx="11713464" cy="6844063"/>
          </a:xfrm>
          <a:prstGeom prst="rect">
            <a:avLst/>
          </a:prstGeom>
          <a:gradFill>
            <a:gsLst>
              <a:gs pos="0">
                <a:srgbClr val="000000">
                  <a:alpha val="71765"/>
                </a:srgbClr>
              </a:gs>
              <a:gs pos="100000">
                <a:schemeClr val="accent1">
                  <a:alpha val="2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2A05E02A-9AA9-45EC-B87B-B46F043F3F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9" y="2724072"/>
            <a:ext cx="12192008" cy="4114801"/>
          </a:xfrm>
          <a:prstGeom prst="rect">
            <a:avLst/>
          </a:prstGeom>
          <a:gradFill>
            <a:gsLst>
              <a:gs pos="30000">
                <a:schemeClr val="accent1">
                  <a:lumMod val="75000"/>
                  <a:alpha val="19000"/>
                </a:schemeClr>
              </a:gs>
              <a:gs pos="100000">
                <a:schemeClr val="accent1">
                  <a:alpha val="24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0E91EDBA-E8E0-4575-8147-B700345215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709672" y="1716338"/>
            <a:ext cx="6858003" cy="3422328"/>
          </a:xfrm>
          <a:prstGeom prst="rect">
            <a:avLst/>
          </a:prstGeom>
          <a:gradFill>
            <a:gsLst>
              <a:gs pos="0">
                <a:schemeClr val="accent1">
                  <a:alpha val="52000"/>
                </a:schemeClr>
              </a:gs>
              <a:gs pos="76000">
                <a:schemeClr val="accent1">
                  <a:lumMod val="75000"/>
                  <a:alpha val="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721701-5970-E343-90AB-FD4DEA5D9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3236" y="559703"/>
            <a:ext cx="9867331" cy="116749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b="1" dirty="0">
                <a:solidFill>
                  <a:srgbClr val="FFFFFF"/>
                </a:solidFill>
              </a:rPr>
              <a:t>Signpost Resources</a:t>
            </a:r>
          </a:p>
        </p:txBody>
      </p:sp>
      <p:sp>
        <p:nvSpPr>
          <p:cNvPr id="115" name="Rectangle 114">
            <a:extLst>
              <a:ext uri="{FF2B5EF4-FFF2-40B4-BE49-F238E27FC236}">
                <a16:creationId xmlns:a16="http://schemas.microsoft.com/office/drawing/2014/main" id="{DFEE4473-A122-4E96-8C31-B4C5AAA27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123" y="2706446"/>
            <a:ext cx="12191997" cy="3711900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92000">
                <a:schemeClr val="accent1">
                  <a:lumMod val="75000"/>
                  <a:alpha val="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B4B3C2-8624-2442-BBD1-AAAD7012E2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9965" y="5777349"/>
            <a:ext cx="9021170" cy="106152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4000" dirty="0">
                <a:solidFill>
                  <a:srgbClr val="FFFFFF"/>
                </a:solidFill>
              </a:rPr>
              <a:t>Books</a:t>
            </a:r>
          </a:p>
        </p:txBody>
      </p:sp>
      <p:pic>
        <p:nvPicPr>
          <p:cNvPr id="14" name="Picture 13" descr="Text&#10;&#10;Description automatically generated">
            <a:extLst>
              <a:ext uri="{FF2B5EF4-FFF2-40B4-BE49-F238E27FC236}">
                <a16:creationId xmlns:a16="http://schemas.microsoft.com/office/drawing/2014/main" id="{97365BE2-861B-9944-87EC-A725D5FCF5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340" y="2069684"/>
            <a:ext cx="1971049" cy="3218041"/>
          </a:xfrm>
          <a:prstGeom prst="rect">
            <a:avLst/>
          </a:prstGeom>
        </p:spPr>
      </p:pic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44601FB5-5714-2E30-49E8-3F690CBAEEF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5239" y="2089059"/>
            <a:ext cx="1938869" cy="3218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5019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2E3E05A-EB9B-C592-0840-266CF32A3B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5" name="Rectangle 114">
            <a:extLst>
              <a:ext uri="{FF2B5EF4-FFF2-40B4-BE49-F238E27FC236}">
                <a16:creationId xmlns:a16="http://schemas.microsoft.com/office/drawing/2014/main" id="{2CB962CF-61A3-4EF9-94F6-7C59B03295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49041D-B2D6-A98F-3782-8FA9EB32BD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33266"/>
            <a:ext cx="6797405" cy="1063687"/>
          </a:xfrm>
        </p:spPr>
        <p:txBody>
          <a:bodyPr>
            <a:normAutofit/>
          </a:bodyPr>
          <a:lstStyle/>
          <a:p>
            <a:r>
              <a:rPr lang="en-US" sz="4000" b="1" dirty="0"/>
              <a:t>Signpost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F718B5-B24E-23D1-B16C-75E94EE326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54741"/>
            <a:ext cx="6797405" cy="566999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2000" dirty="0"/>
          </a:p>
          <a:p>
            <a:r>
              <a:rPr lang="en-US" sz="3200" dirty="0"/>
              <a:t>Websites</a:t>
            </a:r>
          </a:p>
          <a:p>
            <a:r>
              <a:rPr lang="en-US" sz="3200" dirty="0"/>
              <a:t>Television programmes</a:t>
            </a:r>
          </a:p>
          <a:p>
            <a:r>
              <a:rPr lang="en-US" sz="3200" dirty="0"/>
              <a:t>Radio programmes</a:t>
            </a:r>
          </a:p>
          <a:p>
            <a:r>
              <a:rPr lang="en-US" sz="3200" dirty="0"/>
              <a:t>Podcasts</a:t>
            </a:r>
          </a:p>
          <a:p>
            <a:r>
              <a:rPr lang="en-US" sz="3200" dirty="0"/>
              <a:t>NICE Guidelines</a:t>
            </a:r>
          </a:p>
          <a:p>
            <a:r>
              <a:rPr lang="en-US" sz="3200" dirty="0"/>
              <a:t>BSI Guide Menopause etc</a:t>
            </a:r>
          </a:p>
          <a:p>
            <a:r>
              <a:rPr lang="en-US" sz="3200" dirty="0"/>
              <a:t>EHRC Guidance on Menopause</a:t>
            </a:r>
          </a:p>
          <a:p>
            <a:r>
              <a:rPr lang="en-US" sz="3200" dirty="0"/>
              <a:t>Apps (Headspace &amp; Calm)</a:t>
            </a:r>
          </a:p>
          <a:p>
            <a:r>
              <a:rPr lang="en-US" sz="3200" dirty="0"/>
              <a:t>The Menopause Team Resource List</a:t>
            </a:r>
          </a:p>
        </p:txBody>
      </p:sp>
      <p:pic>
        <p:nvPicPr>
          <p:cNvPr id="4" name="Picture 3" descr="A person standing next to a red truck&#10;&#10;Description automatically generated with low confidence">
            <a:extLst>
              <a:ext uri="{FF2B5EF4-FFF2-40B4-BE49-F238E27FC236}">
                <a16:creationId xmlns:a16="http://schemas.microsoft.com/office/drawing/2014/main" id="{AB0EF2D6-4849-80C3-0CE1-6F0F9140E2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7556" y="483635"/>
            <a:ext cx="3995623" cy="2537220"/>
          </a:xfrm>
          <a:prstGeom prst="rect">
            <a:avLst/>
          </a:prstGeom>
        </p:spPr>
      </p:pic>
      <p:pic>
        <p:nvPicPr>
          <p:cNvPr id="8" name="Picture 7" descr="A group of people standing on a street&#10;&#10;Description automatically generated">
            <a:extLst>
              <a:ext uri="{FF2B5EF4-FFF2-40B4-BE49-F238E27FC236}">
                <a16:creationId xmlns:a16="http://schemas.microsoft.com/office/drawing/2014/main" id="{F0019CC6-80B1-3EF0-E736-E3FD176BFB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7556" y="3802672"/>
            <a:ext cx="3995623" cy="2217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907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08FDB2-6698-9747-A7D5-18997276B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Questions?</a:t>
            </a:r>
            <a:br>
              <a:rPr lang="en-US" sz="5400" b="1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US" sz="54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Thoughts?</a:t>
            </a:r>
            <a:br>
              <a:rPr lang="en-US" sz="5400" b="1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US" sz="54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Suggestions…</a:t>
            </a:r>
          </a:p>
        </p:txBody>
      </p:sp>
    </p:spTree>
    <p:extLst>
      <p:ext uri="{BB962C8B-B14F-4D97-AF65-F5344CB8AC3E}">
        <p14:creationId xmlns:p14="http://schemas.microsoft.com/office/powerpoint/2010/main" val="35958950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4D1C1-560E-D84D-867D-4F89D376BF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US" b="1" dirty="0"/>
              <a:t>Contact Details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3537F1-CF80-D942-86A4-5AA1C9D264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79018"/>
            <a:ext cx="5314543" cy="33759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C00CB53-340E-3F49-977C-7BD3C087AFF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70" r="7073" b="-3"/>
          <a:stretch/>
        </p:blipFill>
        <p:spPr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CBEDCFD-916C-4747-B4EF-0CB42EBB9C47}"/>
              </a:ext>
            </a:extLst>
          </p:cNvPr>
          <p:cNvSpPr txBox="1"/>
          <p:nvPr/>
        </p:nvSpPr>
        <p:spPr>
          <a:xfrm>
            <a:off x="890226" y="5318655"/>
            <a:ext cx="7261057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Aft>
                <a:spcPts val="600"/>
              </a:spcAft>
            </a:pPr>
            <a:r>
              <a:rPr lang="en-US" sz="2800" dirty="0"/>
              <a:t>www.themenopauseteam.com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D5ED59E-34B9-48AA-A300-690600DA0A85}"/>
              </a:ext>
            </a:extLst>
          </p:cNvPr>
          <p:cNvSpPr txBox="1"/>
          <p:nvPr/>
        </p:nvSpPr>
        <p:spPr>
          <a:xfrm>
            <a:off x="813627" y="1763836"/>
            <a:ext cx="5516032" cy="338554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>
                <a:cs typeface="Segoe UI"/>
              </a:rPr>
              <a:t>Jayne Woodman </a:t>
            </a:r>
            <a:r>
              <a:rPr lang="en-US" sz="2800" dirty="0">
                <a:cs typeface="Segoe UI"/>
              </a:rPr>
              <a:t>​</a:t>
            </a:r>
          </a:p>
          <a:p>
            <a:r>
              <a:rPr lang="en-US" sz="2800" dirty="0">
                <a:cs typeface="Segoe UI"/>
              </a:rPr>
              <a:t>Menopause Educator and Mid-Life Career  Coach​</a:t>
            </a:r>
          </a:p>
          <a:p>
            <a:endParaRPr lang="en-US" sz="2800" dirty="0">
              <a:cs typeface="Segoe UI"/>
            </a:endParaRPr>
          </a:p>
          <a:p>
            <a:r>
              <a:rPr lang="en-US" sz="2800" dirty="0">
                <a:cs typeface="Segoe UI"/>
              </a:rPr>
              <a:t>T: 07974 370778</a:t>
            </a:r>
          </a:p>
          <a:p>
            <a:r>
              <a:rPr lang="en-US" sz="2800" dirty="0">
                <a:cs typeface="Segoe UI"/>
              </a:rPr>
              <a:t>E: Hello@themenopauseteam.com</a:t>
            </a:r>
          </a:p>
          <a:p>
            <a:r>
              <a:rPr lang="en-US" sz="2800" dirty="0">
                <a:cs typeface="Segoe UI"/>
              </a:rPr>
              <a:t>​</a:t>
            </a:r>
          </a:p>
          <a:p>
            <a:endParaRPr lang="en-US" dirty="0"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28742050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Custom 1">
      <a:dk1>
        <a:srgbClr val="44245D"/>
      </a:dk1>
      <a:lt1>
        <a:srgbClr val="FFFFFF"/>
      </a:lt1>
      <a:dk2>
        <a:srgbClr val="BC3931"/>
      </a:dk2>
      <a:lt2>
        <a:srgbClr val="F5B845"/>
      </a:lt2>
      <a:accent1>
        <a:srgbClr val="7030A0"/>
      </a:accent1>
      <a:accent2>
        <a:srgbClr val="893612"/>
      </a:accent2>
      <a:accent3>
        <a:srgbClr val="F5B845"/>
      </a:accent3>
      <a:accent4>
        <a:srgbClr val="80569F"/>
      </a:accent4>
      <a:accent5>
        <a:srgbClr val="A34115"/>
      </a:accent5>
      <a:accent6>
        <a:srgbClr val="F19D19"/>
      </a:accent6>
      <a:hlink>
        <a:srgbClr val="7030A0"/>
      </a:hlink>
      <a:folHlink>
        <a:srgbClr val="F6C474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1DCDABCFA65E84D8B810BF0C5457A5E" ma:contentTypeVersion="13" ma:contentTypeDescription="Create a new document." ma:contentTypeScope="" ma:versionID="8a9b1aa4e9f0db44849dff61844ca092">
  <xsd:schema xmlns:xsd="http://www.w3.org/2001/XMLSchema" xmlns:xs="http://www.w3.org/2001/XMLSchema" xmlns:p="http://schemas.microsoft.com/office/2006/metadata/properties" xmlns:ns3="21682d76-7fed-41ad-9dab-ad3c63b4cd86" xmlns:ns4="7ac54d59-15ae-468f-8833-3c6b8f4d3013" targetNamespace="http://schemas.microsoft.com/office/2006/metadata/properties" ma:root="true" ma:fieldsID="b525c77487dee52f940dcd62c2f01479" ns3:_="" ns4:_="">
    <xsd:import namespace="21682d76-7fed-41ad-9dab-ad3c63b4cd86"/>
    <xsd:import namespace="7ac54d59-15ae-468f-8833-3c6b8f4d3013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Location" minOccurs="0"/>
                <xsd:element ref="ns4:MediaServiceOCR" minOccurs="0"/>
                <xsd:element ref="ns4:MediaServiceAutoKeyPoints" minOccurs="0"/>
                <xsd:element ref="ns4:MediaServiceKeyPoints" minOccurs="0"/>
                <xsd:element ref="ns4:MediaServiceGenerationTime" minOccurs="0"/>
                <xsd:element ref="ns4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682d76-7fed-41ad-9dab-ad3c63b4cd86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ac54d59-15ae-468f-8833-3c6b8f4d301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58359A5-9CC3-4C90-A0B2-49EC704E59E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F17A897-45C6-4C13-B7A9-A1B18D2F98E1}">
  <ds:schemaRefs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21682d76-7fed-41ad-9dab-ad3c63b4cd86"/>
    <ds:schemaRef ds:uri="http://schemas.openxmlformats.org/package/2006/metadata/core-properties"/>
    <ds:schemaRef ds:uri="7ac54d59-15ae-468f-8833-3c6b8f4d3013"/>
    <ds:schemaRef ds:uri="http://www.w3.org/XML/1998/namespace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50E701F-AA37-4805-9B8A-0780D4AD117B}">
  <ds:schemaRefs>
    <ds:schemaRef ds:uri="21682d76-7fed-41ad-9dab-ad3c63b4cd86"/>
    <ds:schemaRef ds:uri="7ac54d59-15ae-468f-8833-3c6b8f4d3013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11952</TotalTime>
  <Words>844</Words>
  <Application>Microsoft Macintosh PowerPoint</Application>
  <PresentationFormat>Widescreen</PresentationFormat>
  <Paragraphs>152</Paragraphs>
  <Slides>21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Calibri</vt:lpstr>
      <vt:lpstr>Calibri Light</vt:lpstr>
      <vt:lpstr>Segoe UI</vt:lpstr>
      <vt:lpstr>Office Theme</vt:lpstr>
      <vt:lpstr>          Menopause Awareness  for HR Managers </vt:lpstr>
      <vt:lpstr>PowerPoint Presentation</vt:lpstr>
      <vt:lpstr>Menopause Awareness for HR Managers</vt:lpstr>
      <vt:lpstr>Does Your Organisation Support Menopause?</vt:lpstr>
      <vt:lpstr>The Numbers</vt:lpstr>
      <vt:lpstr>Menopause Employment Context</vt:lpstr>
      <vt:lpstr>PowerPoint Presentation</vt:lpstr>
      <vt:lpstr>PowerPoint Presentation</vt:lpstr>
      <vt:lpstr>Legislation</vt:lpstr>
      <vt:lpstr>Legislation</vt:lpstr>
      <vt:lpstr>Direction of Travel…</vt:lpstr>
      <vt:lpstr>Menopause Absence</vt:lpstr>
      <vt:lpstr>EHRC (2024) + Reasonable Adjustments</vt:lpstr>
      <vt:lpstr>EHRC (2024) + Employment Policies</vt:lpstr>
      <vt:lpstr>What can be done?</vt:lpstr>
      <vt:lpstr>Generally…</vt:lpstr>
      <vt:lpstr>At work…</vt:lpstr>
      <vt:lpstr>Signpost Resources</vt:lpstr>
      <vt:lpstr>Signpost Resources</vt:lpstr>
      <vt:lpstr>Questions? Thoughts? Suggestions…</vt:lpstr>
      <vt:lpstr>Contact Details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Julie Hayward</dc:creator>
  <cp:lastModifiedBy>Jayne Woodman</cp:lastModifiedBy>
  <cp:revision>134</cp:revision>
  <dcterms:created xsi:type="dcterms:W3CDTF">2021-02-28T20:15:08Z</dcterms:created>
  <dcterms:modified xsi:type="dcterms:W3CDTF">2025-03-21T12:09:57Z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0x01010071DCDABCFA65E84D8B810BF0C5457A5E</vt:lpwstr>
  </property>
</Properties>
</file>