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rts/chart1.xml" ContentType="application/vnd.openxmlformats-officedocument.drawingml.chart+xml"/>
  <Override PartName="/ppt/notesSlides/notesSlide6.xml" ContentType="application/vnd.openxmlformats-officedocument.presentationml.notesSlide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notesSlides/notesSlide7.xml" ContentType="application/vnd.openxmlformats-officedocument.presentationml.notesSlide+xml"/>
  <Override PartName="/ppt/media/image5.jpg" ContentType="image/jpeg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73" r:id="rId12"/>
    <p:sldId id="266" r:id="rId13"/>
    <p:sldId id="272" r:id="rId14"/>
    <p:sldId id="268" r:id="rId15"/>
    <p:sldId id="269" r:id="rId16"/>
    <p:sldId id="270" r:id="rId17"/>
    <p:sldId id="271" r:id="rId18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10"/>
  </p:normalViewPr>
  <p:slideViewPr>
    <p:cSldViewPr snapToGrid="0" snapToObjects="1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People living with dementia (millions)</c:v>
                </c:pt>
              </c:strCache>
            </c:strRef>
          </c:tx>
          <c:spPr>
            <a:solidFill>
              <a:srgbClr val="0EA5A6"/>
            </a:solidFill>
            <a:effectLst/>
          </c:spPr>
          <c:invertIfNegative val="0"/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200" b="0" i="0" u="none" strike="noStrike">
                    <a:solidFill>
                      <a:srgbClr val="0B1220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Sheet1!$A$2:$A$4</c:f>
              <c:strCache>
                <c:ptCount val="3"/>
                <c:pt idx="0">
                  <c:v>Worldwide (2021)</c:v>
                </c:pt>
                <c:pt idx="1">
                  <c:v>UK (2024)</c:v>
                </c:pt>
                <c:pt idx="2">
                  <c:v>UK (2040, projected)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57</c:v>
                </c:pt>
                <c:pt idx="1">
                  <c:v>0.98199999999999998</c:v>
                </c:pt>
                <c:pt idx="2">
                  <c:v>1.4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401-44AE-96EE-1FDBE2B5C0D0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000000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</c:scaling>
        <c:delete val="0"/>
        <c:axPos val="l"/>
        <c:majorGridlines>
          <c:spPr>
            <a:ln w="12700" cap="flat">
              <a:solidFill>
                <a:srgbClr val="888888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000000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Cost (£bn)</c:v>
                </c:pt>
              </c:strCache>
            </c:strRef>
          </c:tx>
          <c:spPr>
            <a:solidFill>
              <a:srgbClr val="0EA5A6"/>
            </a:solidFill>
            <a:effectLst/>
          </c:spPr>
          <c:invertIfNegative val="0"/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200" b="0" i="0" u="none" strike="noStrike">
                    <a:solidFill>
                      <a:srgbClr val="000000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Sheet1!$A$2:$A$3</c:f>
              <c:strCache>
                <c:ptCount val="2"/>
                <c:pt idx="0">
                  <c:v>2024</c:v>
                </c:pt>
                <c:pt idx="1">
                  <c:v>2040 (proj.)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42.5</c:v>
                </c:pt>
                <c:pt idx="1">
                  <c:v>90.3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EB2-4576-BE06-FC1A059F3C13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000000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</c:scaling>
        <c:delete val="0"/>
        <c:axPos val="l"/>
        <c:majorGridlines>
          <c:spPr>
            <a:ln w="12700" cap="flat">
              <a:solidFill>
                <a:srgbClr val="888888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000000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autoTitleDeleted val="1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Share of total cost</c:v>
                </c:pt>
              </c:strCache>
            </c:strRef>
          </c:tx>
          <c:spPr>
            <a:solidFill>
              <a:schemeClr val="accent1"/>
            </a:solidFill>
            <a:ln w="9525" cap="flat">
              <a:solidFill>
                <a:srgbClr val="F9F9F9"/>
              </a:solidFill>
              <a:prstDash val="solid"/>
              <a:round/>
            </a:ln>
            <a:effectLst/>
          </c:spPr>
          <c:dPt>
            <c:idx val="0"/>
            <c:bubble3D val="0"/>
            <c:spPr>
              <a:solidFill>
                <a:srgbClr val="0B1F3B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1-770C-4B49-9428-7EF979A37957}"/>
              </c:ext>
            </c:extLst>
          </c:dPt>
          <c:dPt>
            <c:idx val="1"/>
            <c:bubble3D val="0"/>
            <c:spPr>
              <a:solidFill>
                <a:srgbClr val="E5E7EB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3-770C-4B49-9428-7EF979A37957}"/>
              </c:ext>
            </c:extLst>
          </c:dPt>
          <c:dLbls>
            <c:dLbl>
              <c:idx val="0"/>
              <c:numFmt formatCode="0%" sourceLinked="0"/>
              <c:spPr/>
              <c:txPr>
                <a:bodyPr/>
                <a:lstStyle/>
                <a:p>
                  <a:pPr>
                    <a:defRPr sz="1200" b="0" i="0" u="none" strike="noStrike">
                      <a:solidFill>
                        <a:srgbClr val="000000"/>
                      </a:solidFill>
                      <a:latin typeface="Arial"/>
                    </a:defRPr>
                  </a:pPr>
                  <a:endParaRPr lang="en-US"/>
                </a:p>
              </c:txPr>
              <c:dLblPos val="bestFit"/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70C-4B49-9428-7EF979A37957}"/>
                </c:ext>
              </c:extLst>
            </c:dLbl>
            <c:dLbl>
              <c:idx val="1"/>
              <c:numFmt formatCode="0%" sourceLinked="0"/>
              <c:spPr/>
              <c:txPr>
                <a:bodyPr/>
                <a:lstStyle/>
                <a:p>
                  <a:pPr>
                    <a:defRPr sz="1200" b="0" i="0" u="none" strike="noStrike">
                      <a:solidFill>
                        <a:srgbClr val="000000"/>
                      </a:solidFill>
                      <a:latin typeface="Arial"/>
                    </a:defRPr>
                  </a:pPr>
                  <a:endParaRPr lang="en-US"/>
                </a:p>
              </c:txPr>
              <c:dLblPos val="bestFit"/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70C-4B49-9428-7EF979A37957}"/>
                </c:ext>
              </c:extLst>
            </c:dLbl>
            <c:numFmt formatCode="0%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800" b="0" i="0" u="none" strike="noStrike">
                    <a:solidFill>
                      <a:srgbClr val="000000"/>
                    </a:solidFill>
                    <a:latin typeface="Arial"/>
                  </a:defRPr>
                </a:pPr>
                <a:endParaRPr lang="en-US"/>
              </a:p>
            </c:txPr>
            <c:dLblPos val="ctr"/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Social + unpaid care</c:v>
                </c:pt>
                <c:pt idx="1">
                  <c:v>Other (incl. healthcare)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77</c:v>
                </c:pt>
                <c:pt idx="1">
                  <c:v>23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770C-4B49-9428-7EF979A3795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</c:pieChart>
      <c:spPr>
        <a:noFill/>
        <a:ln>
          <a:noFill/>
        </a:ln>
        <a:effectLst/>
      </c:spPr>
    </c:plotArea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338687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Sources (URLs):</a:t>
            </a:r>
          </a:p>
          <a:p>
            <a:r>
              <a:t>NICE NG97: https://www.nice.org.uk/guidance/ng97</a:t>
            </a:r>
          </a:p>
          <a:p>
            <a:r>
              <a:t>NHS diagnosis: https://www.nhs.uk/conditions/dementia/symptoms-and-diagnosis/diagnosis/</a:t>
            </a:r>
          </a:p>
          <a:p>
            <a:r>
              <a:t>NHS tests: https://www.nhs.uk/conditions/dementia/symptoms-and-diagnosis/tests/</a:t>
            </a:r>
          </a:p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Sources (URLs):</a:t>
            </a:r>
          </a:p>
          <a:p>
            <a:r>
              <a:t>NICE NG97: https://www.nice.org.uk/guidance/ng97</a:t>
            </a:r>
          </a:p>
          <a:p>
            <a:r>
              <a:t>NICE NG97 recommendations: https://www.nice.org.uk/guidance/ng97/chapter/recommendations</a:t>
            </a:r>
          </a:p>
          <a:p>
            <a:r>
              <a:t>Icon (CC BY-SA): https://commons.wikimedia.org/wiki/File:Human_Brain_Symbol.svg</a:t>
            </a:r>
          </a:p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8FF97B-11A8-8226-CFE6-C2D78483C5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E133D63-E127-107D-894D-F91452109E0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EEF510B-F8B4-47A6-2520-BBEF6DE659B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957CE4-91E5-1C0B-2438-BB7BA14852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172327558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78E21A-04E3-4D03-9BC6-A33A481FBB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5396909-02CE-65EA-2973-AABC9B34119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8C9F363-235E-C2B3-6818-C24ADF94C9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C2E527-F574-D5F5-B0A4-AAE2591128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213304304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6BFF49-7E80-0F11-6E66-0E93E01B58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1221F74-83DD-EA92-014E-536156D9EAF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D7FA356-529C-22C4-DBB2-F81D8072587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73FBEC-C09E-DD2A-FBD4-A2D32C65904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26209920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chart" Target="../charts/char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lzint.org/resource/world-alzheimer-report-2015/" TargetMode="External"/><Relationship Id="rId13" Type="http://schemas.openxmlformats.org/officeDocument/2006/relationships/hyperlink" Target="https://dementiastatistics.org/about-dementia/prevalence-and-incidence/" TargetMode="External"/><Relationship Id="rId3" Type="http://schemas.openxmlformats.org/officeDocument/2006/relationships/hyperlink" Target="https://www.alzheimersresearchuk.org/dementia-information/getting-a-dementia-diagnosis/memory-clinic/" TargetMode="External"/><Relationship Id="rId7" Type="http://schemas.openxmlformats.org/officeDocument/2006/relationships/hyperlink" Target="https://www.alzheimers.org.uk/about-dementia/dementia-diagnosis/how-to-get-dementia-diagnosis/referral-to-dementia-specialist" TargetMode="External"/><Relationship Id="rId12" Type="http://schemas.openxmlformats.org/officeDocument/2006/relationships/hyperlink" Target="https://pmc.ncbi.nlm.nih.gov/articles/PMC3181916/" TargetMode="External"/><Relationship Id="rId2" Type="http://schemas.openxmlformats.org/officeDocument/2006/relationships/notesSlide" Target="../notesSlides/notesSlide16.xml"/><Relationship Id="rId16" Type="http://schemas.openxmlformats.org/officeDocument/2006/relationships/hyperlink" Target="https://doi.org/10.1016/S0140-6736(24)01296-0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alzheimers.org.uk/what-we-do/policy-and-influencing/economic-impact-of-dementia" TargetMode="External"/><Relationship Id="rId11" Type="http://schemas.openxmlformats.org/officeDocument/2006/relationships/hyperlink" Target="https://pmc.ncbi.nlm.nih.gov/articles/PMC8687564/" TargetMode="External"/><Relationship Id="rId5" Type="http://schemas.openxmlformats.org/officeDocument/2006/relationships/hyperlink" Target="https://www.alzheimers.org.uk/sites/default/files/2024-05/the-annual-costs-of-dementia.pdf" TargetMode="External"/><Relationship Id="rId15" Type="http://schemas.openxmlformats.org/officeDocument/2006/relationships/hyperlink" Target="https://www.thelancet.com/journals/lanpub/article/PIIS2468-2667(21)00249-8/fulltext" TargetMode="External"/><Relationship Id="rId10" Type="http://schemas.openxmlformats.org/officeDocument/2006/relationships/hyperlink" Target="https://www.alzint.org/u/07387-risk-factor-graphics-updated-2024.pdf" TargetMode="External"/><Relationship Id="rId4" Type="http://schemas.openxmlformats.org/officeDocument/2006/relationships/hyperlink" Target="https://www.alzheimers.org.uk/blog/how-many-people-have-dementia-uk" TargetMode="External"/><Relationship Id="rId9" Type="http://schemas.openxmlformats.org/officeDocument/2006/relationships/hyperlink" Target="https://www.alzint.org/about/dementia-facts-figures/dementia-statistics/" TargetMode="External"/><Relationship Id="rId14" Type="http://schemas.openxmlformats.org/officeDocument/2006/relationships/hyperlink" Target="https://doi.org/10.1093/geront/gnx122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gland.nhs.uk/mentalhealth/wp-content/uploads/sites/29/2016/03/dementia-well-pathway.pdf" TargetMode="External"/><Relationship Id="rId13" Type="http://schemas.openxmlformats.org/officeDocument/2006/relationships/hyperlink" Target="https://www.who.int/publications/i/item/global-action-plan-on-the-public-health-response-to-dementia-2017---2025" TargetMode="External"/><Relationship Id="rId3" Type="http://schemas.openxmlformats.org/officeDocument/2006/relationships/hyperlink" Target="https://www.nice.org.uk/guidance/ng97" TargetMode="External"/><Relationship Id="rId7" Type="http://schemas.openxmlformats.org/officeDocument/2006/relationships/hyperlink" Target="https://www.nhs.uk/conditions/dementia/living-with-dementia/living-well/" TargetMode="External"/><Relationship Id="rId12" Type="http://schemas.openxmlformats.org/officeDocument/2006/relationships/hyperlink" Target="https://doi.org/10.1056/NEJMcp0910237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nhs.uk/conditions/dementia/symptoms-and-diagnosis/diagnosis/" TargetMode="External"/><Relationship Id="rId11" Type="http://schemas.openxmlformats.org/officeDocument/2006/relationships/hyperlink" Target="https://www.england.nhs.uk/mental-health/dementia" TargetMode="External"/><Relationship Id="rId5" Type="http://schemas.openxmlformats.org/officeDocument/2006/relationships/hyperlink" Target="https://www.nice.org.uk/guidance/ng97/resources/dementia-assessment-management-and-support-for-people-living-with-dementia-and-their-carers-pdf-1837760199109" TargetMode="External"/><Relationship Id="rId10" Type="http://schemas.openxmlformats.org/officeDocument/2006/relationships/hyperlink" Target="https://www.england.nhs.uk/wp-content/uploads/2019/01/shared-decision-making-summary-guide-v1.pdf" TargetMode="External"/><Relationship Id="rId4" Type="http://schemas.openxmlformats.org/officeDocument/2006/relationships/hyperlink" Target="https://www.nice.org.uk/guidance/ng97/chapter/recommendations" TargetMode="External"/><Relationship Id="rId9" Type="http://schemas.openxmlformats.org/officeDocument/2006/relationships/hyperlink" Target="https://www.england.nhs.uk/wp-content/uploads/2019/01/universal-personalised-care.pdf" TargetMode="External"/><Relationship Id="rId14" Type="http://schemas.openxmlformats.org/officeDocument/2006/relationships/hyperlink" Target="https://www.who.int/news-room/fact-sheets/detail/dementi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title_bg_dark45.jpg"/>
          <p:cNvPicPr>
            <a:picLocks noChangeAspect="1"/>
          </p:cNvPicPr>
          <p:nvPr/>
        </p:nvPicPr>
        <p:blipFill>
          <a:blip r:embed="rId3"/>
          <a:srcRect t="28900" b="28900"/>
          <a:stretch/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solidFill>
            <a:srgbClr val="0EA5A6"/>
          </a:solidFill>
          <a:ln w="12700">
            <a:solidFill>
              <a:srgbClr val="0EA5A6"/>
            </a:solidFill>
            <a:prstDash val="solid"/>
          </a:ln>
        </p:spPr>
      </p:sp>
      <p:sp>
        <p:nvSpPr>
          <p:cNvPr id="4" name="Text 1"/>
          <p:cNvSpPr/>
          <p:nvPr/>
        </p:nvSpPr>
        <p:spPr>
          <a:xfrm>
            <a:off x="777240" y="1143000"/>
            <a:ext cx="111556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6000" b="1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Dementia</a:t>
            </a:r>
            <a:endParaRPr lang="en-US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2"/>
          <p:cNvSpPr/>
          <p:nvPr/>
        </p:nvSpPr>
        <p:spPr>
          <a:xfrm>
            <a:off x="777240" y="1965960"/>
            <a:ext cx="111556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Diagnosis</a:t>
            </a:r>
            <a:r>
              <a:rPr lang="en-US" sz="2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assessment, treatment, management and prevention (UK focus)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678426" y="2788920"/>
            <a:ext cx="10980174" cy="4069080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lIns="3810" tIns="3810" rIns="3810" bIns="3810" rtlCol="0" anchor="t"/>
          <a:lstStyle/>
          <a:p>
            <a:pPr marL="0" indent="0">
              <a:buNone/>
            </a:pPr>
            <a:r>
              <a:rPr lang="en-US" sz="2400" b="1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Module: </a:t>
            </a:r>
            <a:r>
              <a:rPr lang="en-US" sz="2400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LCHS7003 Community Care and Management of Longer-term  Conditions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b="1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Assignment: </a:t>
            </a:r>
            <a:r>
              <a:rPr lang="en-US" sz="2400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Component 2 Individual Presentation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b="1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Audience: </a:t>
            </a:r>
            <a:r>
              <a:rPr lang="en-US" sz="2400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UK community adult social care professionals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1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Student: </a:t>
            </a:r>
            <a:r>
              <a:rPr lang="en-US" sz="2400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 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Syed Md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Raihanul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Hoque</a:t>
            </a:r>
            <a:endParaRPr lang="en-US" sz="2400" dirty="0">
              <a:solidFill>
                <a:srgbClr val="0B1220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r>
              <a:rPr lang="en-US" sz="2400" b="1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Student ID: </a:t>
            </a:r>
            <a:r>
              <a:rPr lang="en-US" sz="2400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2521856</a:t>
            </a:r>
            <a:endParaRPr lang="en-US" sz="2400" dirty="0">
              <a:solidFill>
                <a:srgbClr val="0B1220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b="1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Lecturer: </a:t>
            </a:r>
            <a:r>
              <a:rPr lang="en-US" sz="2400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Dr Raheela Shiekh </a:t>
            </a:r>
          </a:p>
          <a:p>
            <a:pPr marL="0" indent="0">
              <a:buNone/>
            </a:pPr>
            <a:r>
              <a:rPr lang="en-US" sz="2400" b="1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Submission: </a:t>
            </a:r>
            <a:r>
              <a:rPr lang="en-US" sz="2400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10th March 2026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0" y="0"/>
            <a:ext cx="12191695" cy="713232"/>
          </a:xfrm>
          <a:prstGeom prst="rect">
            <a:avLst/>
          </a:prstGeom>
          <a:solidFill>
            <a:srgbClr val="0B1F3B"/>
          </a:solidFill>
          <a:ln/>
        </p:spPr>
        <p:txBody>
          <a:bodyPr wrap="square" lIns="2540" tIns="2540" rIns="2540" bIns="2540" rtlCol="0" anchor="ctr"/>
          <a:lstStyle/>
          <a:p>
            <a:pPr marL="0" indent="0" algn="ctr">
              <a:buNone/>
            </a:pPr>
            <a:r>
              <a:rPr lang="en-US" sz="3600" b="1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Audience and aims</a:t>
            </a: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0" y="713232"/>
            <a:ext cx="12191695" cy="54864"/>
          </a:xfrm>
          <a:prstGeom prst="rect">
            <a:avLst/>
          </a:prstGeom>
          <a:solidFill>
            <a:srgbClr val="0EA5A6"/>
          </a:solidFill>
          <a:ln w="12700">
            <a:solidFill>
              <a:srgbClr val="0EA5A6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640080" y="1051560"/>
            <a:ext cx="5669280" cy="182880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</a:ln>
          <a:effectLst>
            <a:outerShdw blurRad="50800" dist="25400" dir="2700000" algn="bl" rotWithShape="0">
              <a:srgbClr val="000000">
                <a:alpha val="15000"/>
              </a:srgbClr>
            </a:outerShdw>
          </a:effectLst>
        </p:spPr>
        <p:txBody>
          <a:bodyPr wrap="square" lIns="3175" tIns="3175" rIns="3175" bIns="3175" rtlCol="0" anchor="t"/>
          <a:lstStyle/>
          <a:p>
            <a:pPr marL="0" indent="0" algn="l">
              <a:buNone/>
            </a:pPr>
            <a:r>
              <a:rPr lang="en-US" b="1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Audience 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dirty="0">
              <a:solidFill>
                <a:srgbClr val="0B1220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algn="ctr"/>
            <a:r>
              <a:rPr lang="en-US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This presentation is pitched to UK community adult social care professionals (social workers, care coordinators, dementia support workers) supporting people living with dementia and family carers.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640080" y="2971800"/>
            <a:ext cx="5669280" cy="347472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</a:ln>
          <a:effectLst>
            <a:outerShdw blurRad="50800" dist="25400" dir="2700000" algn="bl" rotWithShape="0">
              <a:srgbClr val="000000">
                <a:alpha val="15000"/>
              </a:srgbClr>
            </a:outerShdw>
          </a:effectLst>
        </p:spPr>
        <p:txBody>
          <a:bodyPr wrap="square" lIns="3175" tIns="3175" rIns="3175" bIns="3175" rtlCol="0" anchor="t"/>
          <a:lstStyle/>
          <a:p>
            <a:pPr marL="0" indent="0" algn="l">
              <a:buNone/>
            </a:pPr>
            <a:r>
              <a:rPr lang="en-US" b="1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Aims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Explain dementia clearly (definition, symptoms, causes)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Use reliable statistics for UK and worldwide prevalence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en-US" dirty="0" err="1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Summarise</a:t>
            </a:r>
            <a:r>
              <a:rPr lang="en-US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UK diagnosis and initial assessment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Describe management and treatment using NICE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Show how </a:t>
            </a:r>
            <a:r>
              <a:rPr lang="en-US" dirty="0" err="1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personalised</a:t>
            </a:r>
            <a:r>
              <a:rPr lang="en-US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, co-productive care improves outcomes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6812280" y="1234440"/>
            <a:ext cx="4572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Community impact</a:t>
            </a:r>
            <a:endParaRPr lang="en-US" sz="2000" dirty="0"/>
          </a:p>
        </p:txBody>
      </p:sp>
      <p:sp>
        <p:nvSpPr>
          <p:cNvPr id="10" name="Text 7"/>
          <p:cNvSpPr/>
          <p:nvPr/>
        </p:nvSpPr>
        <p:spPr>
          <a:xfrm>
            <a:off x="548640" y="6510528"/>
            <a:ext cx="111556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Sources: WHO (2025); NICE NG97 (2018); NHS (2023); Alzheimer’s Society (2024).</a:t>
            </a:r>
            <a:endParaRPr lang="en-US" sz="11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FF66917-E88E-7852-46A7-F4C742B185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72618" y="1051560"/>
            <a:ext cx="4831702" cy="5394960"/>
          </a:xfrm>
          <a:prstGeom prst="rect">
            <a:avLst/>
          </a:prstGeom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0480" y="0"/>
            <a:ext cx="12191695" cy="713232"/>
          </a:xfrm>
          <a:prstGeom prst="rect">
            <a:avLst/>
          </a:prstGeom>
          <a:solidFill>
            <a:srgbClr val="0B1F3B"/>
          </a:solidFill>
          <a:ln/>
        </p:spPr>
        <p:txBody>
          <a:bodyPr wrap="square" lIns="2540" tIns="2540" rIns="2540" bIns="254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What is dementia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0" y="713232"/>
            <a:ext cx="12191695" cy="54864"/>
          </a:xfrm>
          <a:prstGeom prst="rect">
            <a:avLst/>
          </a:prstGeom>
          <a:solidFill>
            <a:srgbClr val="0EA5A6"/>
          </a:solidFill>
          <a:ln w="12700">
            <a:solidFill>
              <a:srgbClr val="0EA5A6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242560" y="903763"/>
            <a:ext cx="6492240" cy="1828800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lIns="3175" tIns="3175" rIns="3175" bIns="3175" rtlCol="0" anchor="t"/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Definition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2000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Dementia is a syndrome caused by diseases that affect the brain, leading to a progressive decline in memory, thinking and everyday functioning. (WHO, 2025).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4458479" y="2911243"/>
            <a:ext cx="6770914" cy="3474720"/>
          </a:xfrm>
          <a:prstGeom prst="rect">
            <a:avLst/>
          </a:prstGeom>
          <a:solidFill>
            <a:srgbClr val="F3F6FB"/>
          </a:solidFill>
          <a:ln w="12700">
            <a:solidFill>
              <a:srgbClr val="E5E7EB"/>
            </a:solidFill>
          </a:ln>
          <a:effectLst>
            <a:outerShdw blurRad="50800" dist="25400" dir="2700000" algn="bl" rotWithShape="0">
              <a:srgbClr val="000000">
                <a:alpha val="15000"/>
              </a:srgbClr>
            </a:outerShdw>
          </a:effectLst>
        </p:spPr>
        <p:txBody>
          <a:bodyPr wrap="square" lIns="3175" tIns="3175" rIns="3175" bIns="3175" rtlCol="0" anchor="t"/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Key facts (WHO, 2025):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2000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• Alzheimer’s disease contributes to 60–70% of cases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2000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• Nearly 10 million new cases each year globally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2000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• A major cause of disability and dependency in older age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5"/>
          <p:cNvSpPr/>
          <p:nvPr/>
        </p:nvSpPr>
        <p:spPr>
          <a:xfrm>
            <a:off x="579120" y="6510528"/>
            <a:ext cx="111556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334155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Sources: WHO dementia fact sheet (2025). 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7EF23C6-CBC3-A00D-8E47-096FB9D954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8" y="903762"/>
            <a:ext cx="4026408" cy="5482201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0" y="0"/>
            <a:ext cx="12191695" cy="713232"/>
          </a:xfrm>
          <a:prstGeom prst="rect">
            <a:avLst/>
          </a:prstGeom>
          <a:solidFill>
            <a:srgbClr val="0B1F3B"/>
          </a:solidFill>
          <a:ln/>
        </p:spPr>
        <p:txBody>
          <a:bodyPr wrap="square" lIns="2540" tIns="2540" rIns="2540" bIns="254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Symptoms and causes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0" y="713232"/>
            <a:ext cx="12191695" cy="54864"/>
          </a:xfrm>
          <a:prstGeom prst="rect">
            <a:avLst/>
          </a:prstGeom>
          <a:solidFill>
            <a:srgbClr val="0EA5A6"/>
          </a:solidFill>
          <a:ln w="12700">
            <a:solidFill>
              <a:srgbClr val="0EA5A6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640080" y="1051560"/>
            <a:ext cx="5669280" cy="324612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</a:ln>
          <a:effectLst>
            <a:outerShdw blurRad="50800" dist="25400" dir="2700000" algn="bl" rotWithShape="0">
              <a:srgbClr val="000000">
                <a:alpha val="15000"/>
              </a:srgbClr>
            </a:outerShdw>
          </a:effectLst>
        </p:spPr>
        <p:txBody>
          <a:bodyPr wrap="square" lIns="3175" tIns="3175" rIns="3175" bIns="3175" rtlCol="0" anchor="t"/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Common symptoms (NHS, 2023)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Memory problems, confusion, difficulty thinking clearly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Problems planning, organising, or finding words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Changes in mood, sleep, or </a:t>
            </a:r>
            <a:r>
              <a:rPr lang="en-US" sz="2000" dirty="0" err="1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behaviour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Reduced ability to manage everyday activities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640080" y="4434840"/>
            <a:ext cx="566928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334155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Typical progression (very simplified)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640080" y="4709160"/>
            <a:ext cx="1691640" cy="685800"/>
          </a:xfrm>
          <a:prstGeom prst="rect">
            <a:avLst/>
          </a:prstGeom>
          <a:solidFill>
            <a:srgbClr val="E0F2FE"/>
          </a:solidFill>
          <a:ln w="12700">
            <a:solidFill>
              <a:srgbClr val="E5E7EB"/>
            </a:solidFill>
          </a:ln>
        </p:spPr>
        <p:txBody>
          <a:bodyPr wrap="square" lIns="3175" tIns="3175" rIns="3175" bIns="3175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Early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2350008" y="4951476"/>
            <a:ext cx="128016" cy="201168"/>
          </a:xfrm>
          <a:prstGeom prst="rightArrow">
            <a:avLst/>
          </a:prstGeom>
          <a:solidFill>
            <a:srgbClr val="0EA5A6"/>
          </a:solidFill>
          <a:ln w="12700">
            <a:solidFill>
              <a:srgbClr val="0EA5A6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2496312" y="4709160"/>
            <a:ext cx="1691640" cy="685800"/>
          </a:xfrm>
          <a:prstGeom prst="rect">
            <a:avLst/>
          </a:prstGeom>
          <a:solidFill>
            <a:srgbClr val="CCFBF1"/>
          </a:solidFill>
          <a:ln w="12700">
            <a:solidFill>
              <a:srgbClr val="E5E7EB"/>
            </a:solidFill>
          </a:ln>
        </p:spPr>
        <p:txBody>
          <a:bodyPr wrap="square" lIns="3175" tIns="3175" rIns="3175" bIns="3175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Middle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4206240" y="4951476"/>
            <a:ext cx="128016" cy="201168"/>
          </a:xfrm>
          <a:prstGeom prst="rightArrow">
            <a:avLst/>
          </a:prstGeom>
          <a:solidFill>
            <a:srgbClr val="0EA5A6"/>
          </a:solidFill>
          <a:ln w="12700">
            <a:solidFill>
              <a:srgbClr val="0EA5A6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4352544" y="4709160"/>
            <a:ext cx="1691640" cy="685800"/>
          </a:xfrm>
          <a:prstGeom prst="rect">
            <a:avLst/>
          </a:prstGeom>
          <a:solidFill>
            <a:srgbClr val="FFE4E6"/>
          </a:solidFill>
          <a:ln w="12700">
            <a:solidFill>
              <a:srgbClr val="E5E7EB"/>
            </a:solidFill>
          </a:ln>
        </p:spPr>
        <p:txBody>
          <a:bodyPr wrap="square" lIns="3175" tIns="3175" rIns="3175" bIns="3175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Later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6629400" y="1051560"/>
            <a:ext cx="4937760" cy="5440680"/>
          </a:xfrm>
          <a:prstGeom prst="rect">
            <a:avLst/>
          </a:prstGeom>
          <a:solidFill>
            <a:srgbClr val="F3F6FB"/>
          </a:solidFill>
          <a:ln w="12700">
            <a:solidFill>
              <a:srgbClr val="E5E7EB"/>
            </a:solidFill>
          </a:ln>
          <a:effectLst>
            <a:outerShdw blurRad="50800" dist="25400" dir="2700000" algn="bl" rotWithShape="0">
              <a:srgbClr val="000000">
                <a:alpha val="15000"/>
              </a:srgbClr>
            </a:outerShdw>
          </a:effectLst>
        </p:spPr>
        <p:txBody>
          <a:bodyPr wrap="square" lIns="3175" tIns="3175" rIns="3175" bIns="3175" rtlCol="0" anchor="t"/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Aetiology and main types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2000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• Alzheimer’s disease (most common; 60–70% of cases) (WHO, 2025)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2000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• Vascular dementia (blood vessel disease / strokes)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2000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• Lewy body dementia and Parkinson’s disease dementia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2000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• Frontotemporal dementia (often earlier personality/language changes)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2000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• Mixed dementia is common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2000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Practice note (NICE NG97): Symptoms can overlap. Focus on function, safety and carer needs as well as cognition.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548640" y="6510528"/>
            <a:ext cx="111556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334155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Sources: NHS (2023); WHO (2025); NICE NG97 (2018).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9">
            <a:extLst>
              <a:ext uri="{FF2B5EF4-FFF2-40B4-BE49-F238E27FC236}">
                <a16:creationId xmlns:a16="http://schemas.microsoft.com/office/drawing/2014/main" id="{DAE237BC-B0B9-4930-8D28-9157A4EDCB81}"/>
              </a:ext>
            </a:extLst>
          </p:cNvPr>
          <p:cNvSpPr/>
          <p:nvPr/>
        </p:nvSpPr>
        <p:spPr>
          <a:xfrm>
            <a:off x="6614160" y="1014984"/>
            <a:ext cx="4937760" cy="5440680"/>
          </a:xfrm>
          <a:prstGeom prst="rect">
            <a:avLst/>
          </a:prstGeom>
          <a:solidFill>
            <a:srgbClr val="F3F6FB"/>
          </a:solidFill>
          <a:ln w="12700">
            <a:solidFill>
              <a:srgbClr val="E5E7EB"/>
            </a:solidFill>
          </a:ln>
          <a:effectLst>
            <a:outerShdw blurRad="50800" dist="25400" dir="2700000" algn="bl" rotWithShape="0">
              <a:srgbClr val="000000">
                <a:alpha val="15000"/>
              </a:srgbClr>
            </a:outerShdw>
          </a:effectLst>
        </p:spPr>
        <p:txBody>
          <a:bodyPr wrap="square" lIns="3175" tIns="3175" rIns="3175" bIns="3175" rtlCol="0" anchor="t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Aetiology and main types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2000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• </a:t>
            </a:r>
            <a:r>
              <a:rPr lang="en-US" sz="200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Alzheimer’s disease (most common; 60–70% of cases) (WHO, 2025)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200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• Vascular dementia (blood vessel disease / strokes)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200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• Lewy body dementia and Parkinson’s disease dementia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200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• Frontotemporal dementia (often earlier personality/language changes)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200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• Mixed dementia is common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200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Practice note (NICE NG97): Symptoms can overlap. Focus on function, safety and carer needs as well as cognition.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4D6114A5-2A4E-BB09-60A9-A809B3B819BF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"/>
          </a:blip>
          <a:srcRect b="10400"/>
          <a:stretch>
            <a:fillRect/>
          </a:stretch>
        </p:blipFill>
        <p:spPr>
          <a:xfrm>
            <a:off x="6558078" y="1005840"/>
            <a:ext cx="5080404" cy="54864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0" y="0"/>
            <a:ext cx="12191695" cy="713232"/>
          </a:xfrm>
          <a:prstGeom prst="rect">
            <a:avLst/>
          </a:prstGeom>
          <a:solidFill>
            <a:srgbClr val="0B1F3B"/>
          </a:solidFill>
          <a:ln/>
        </p:spPr>
        <p:txBody>
          <a:bodyPr wrap="square" lIns="2540" tIns="2540" rIns="2540" bIns="2540" rtlCol="0" anchor="ctr"/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How common is dementia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0" y="713232"/>
            <a:ext cx="12191695" cy="54864"/>
          </a:xfrm>
          <a:prstGeom prst="rect">
            <a:avLst/>
          </a:prstGeom>
          <a:solidFill>
            <a:srgbClr val="0EA5A6"/>
          </a:solidFill>
          <a:ln w="12700">
            <a:solidFill>
              <a:srgbClr val="0EA5A6"/>
            </a:solidFill>
            <a:prstDash val="solid"/>
          </a:ln>
        </p:spPr>
      </p:sp>
      <p:graphicFrame>
        <p:nvGraphicFramePr>
          <p:cNvPr id="4" name="Chart 0"/>
          <p:cNvGraphicFramePr/>
          <p:nvPr/>
        </p:nvGraphicFramePr>
        <p:xfrm>
          <a:off x="685800" y="1143000"/>
          <a:ext cx="7040880" cy="52120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Text 2"/>
          <p:cNvSpPr/>
          <p:nvPr/>
        </p:nvSpPr>
        <p:spPr>
          <a:xfrm>
            <a:off x="7955280" y="1143000"/>
            <a:ext cx="4114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B1F3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Key</a:t>
            </a:r>
            <a:r>
              <a:rPr lang="en-US" sz="1800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figures</a:t>
            </a:r>
            <a:endParaRPr lang="en-US" sz="1800" dirty="0"/>
          </a:p>
        </p:txBody>
      </p:sp>
      <p:sp>
        <p:nvSpPr>
          <p:cNvPr id="6" name="Text 3"/>
          <p:cNvSpPr/>
          <p:nvPr/>
        </p:nvSpPr>
        <p:spPr>
          <a:xfrm>
            <a:off x="7955280" y="1600200"/>
            <a:ext cx="1554480" cy="438912"/>
          </a:xfrm>
          <a:prstGeom prst="rect">
            <a:avLst/>
          </a:prstGeom>
          <a:solidFill>
            <a:srgbClr val="F3F6FB"/>
          </a:solidFill>
          <a:ln w="12700">
            <a:solidFill>
              <a:srgbClr val="E5E7EB"/>
            </a:solidFill>
          </a:ln>
        </p:spPr>
        <p:txBody>
          <a:bodyPr wrap="square" lIns="3175" tIns="3175" rIns="3175" bIns="3175" rtlCol="0" anchor="ctr"/>
          <a:lstStyle/>
          <a:p>
            <a:pPr marL="0" indent="0" algn="l">
              <a:buNone/>
            </a:pPr>
            <a:r>
              <a:rPr lang="en-US" b="1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Measure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9509760" y="1600200"/>
            <a:ext cx="2606040" cy="438912"/>
          </a:xfrm>
          <a:prstGeom prst="rect">
            <a:avLst/>
          </a:prstGeom>
          <a:solidFill>
            <a:srgbClr val="F3F6FB"/>
          </a:solidFill>
          <a:ln w="12700">
            <a:solidFill>
              <a:srgbClr val="E5E7EB"/>
            </a:solidFill>
          </a:ln>
        </p:spPr>
        <p:txBody>
          <a:bodyPr wrap="square" lIns="3175" tIns="3175" rIns="3175" bIns="3175" rtlCol="0" anchor="ctr"/>
          <a:lstStyle/>
          <a:p>
            <a:pPr marL="0" indent="0" algn="l">
              <a:buNone/>
            </a:pPr>
            <a:r>
              <a:rPr lang="en-US" b="1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Estimate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5"/>
          <p:cNvSpPr/>
          <p:nvPr/>
        </p:nvSpPr>
        <p:spPr>
          <a:xfrm>
            <a:off x="7955280" y="2039112"/>
            <a:ext cx="1554480" cy="438912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</a:ln>
        </p:spPr>
        <p:txBody>
          <a:bodyPr wrap="square" lIns="3175" tIns="3175" rIns="3175" bIns="3175" rtlCol="0" anchor="ctr"/>
          <a:lstStyle/>
          <a:p>
            <a:pPr marL="0" indent="0" algn="l">
              <a:buNone/>
            </a:pPr>
            <a:r>
              <a:rPr lang="en-US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Worldwide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6"/>
          <p:cNvSpPr/>
          <p:nvPr/>
        </p:nvSpPr>
        <p:spPr>
          <a:xfrm>
            <a:off x="9509760" y="2039112"/>
            <a:ext cx="2606040" cy="438912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</a:ln>
        </p:spPr>
        <p:txBody>
          <a:bodyPr wrap="square" lIns="3175" tIns="3175" rIns="3175" bIns="3175" rtlCol="0" anchor="ctr"/>
          <a:lstStyle/>
          <a:p>
            <a:pPr marL="0" indent="0" algn="l">
              <a:buNone/>
            </a:pPr>
            <a:r>
              <a:rPr lang="en-US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57 million (2021)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7"/>
          <p:cNvSpPr/>
          <p:nvPr/>
        </p:nvSpPr>
        <p:spPr>
          <a:xfrm>
            <a:off x="7955280" y="2478024"/>
            <a:ext cx="1554480" cy="438912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</a:ln>
        </p:spPr>
        <p:txBody>
          <a:bodyPr wrap="square" lIns="3175" tIns="3175" rIns="3175" bIns="3175" rtlCol="0" anchor="ctr"/>
          <a:lstStyle/>
          <a:p>
            <a:pPr marL="0" indent="0" algn="l">
              <a:buNone/>
            </a:pPr>
            <a:r>
              <a:rPr lang="en-US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UK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8"/>
          <p:cNvSpPr/>
          <p:nvPr/>
        </p:nvSpPr>
        <p:spPr>
          <a:xfrm>
            <a:off x="9509760" y="2478024"/>
            <a:ext cx="2606040" cy="438912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</a:ln>
        </p:spPr>
        <p:txBody>
          <a:bodyPr wrap="square" lIns="3175" tIns="3175" rIns="3175" bIns="3175" rtlCol="0" anchor="ctr"/>
          <a:lstStyle/>
          <a:p>
            <a:pPr marL="0" indent="0" algn="l">
              <a:buNone/>
            </a:pPr>
            <a:r>
              <a:rPr lang="en-US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982,000 (2024)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9"/>
          <p:cNvSpPr/>
          <p:nvPr/>
        </p:nvSpPr>
        <p:spPr>
          <a:xfrm>
            <a:off x="7955280" y="2916936"/>
            <a:ext cx="1554480" cy="438912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</a:ln>
        </p:spPr>
        <p:txBody>
          <a:bodyPr wrap="square" lIns="3175" tIns="3175" rIns="3175" bIns="3175" rtlCol="0" anchor="ctr"/>
          <a:lstStyle/>
          <a:p>
            <a:pPr marL="0" indent="0" algn="l">
              <a:buNone/>
            </a:pPr>
            <a:r>
              <a:rPr lang="en-US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UK projection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0"/>
          <p:cNvSpPr/>
          <p:nvPr/>
        </p:nvSpPr>
        <p:spPr>
          <a:xfrm>
            <a:off x="9509760" y="2916936"/>
            <a:ext cx="2606040" cy="438912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</a:ln>
        </p:spPr>
        <p:txBody>
          <a:bodyPr wrap="square" lIns="3175" tIns="3175" rIns="3175" bIns="3175" rtlCol="0" anchor="ctr"/>
          <a:lstStyle/>
          <a:p>
            <a:pPr marL="0" indent="0" algn="l">
              <a:buNone/>
            </a:pPr>
            <a:r>
              <a:rPr lang="en-US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1.4 million (2040)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2"/>
          <p:cNvSpPr/>
          <p:nvPr/>
        </p:nvSpPr>
        <p:spPr>
          <a:xfrm>
            <a:off x="548640" y="6510528"/>
            <a:ext cx="111556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Sources: WHO (2025); Dementia Statistics Hub (2024); Alzheimer’s Society (2024).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0" y="0"/>
            <a:ext cx="12191695" cy="713232"/>
          </a:xfrm>
          <a:prstGeom prst="rect">
            <a:avLst/>
          </a:prstGeom>
          <a:solidFill>
            <a:srgbClr val="0B1F3B"/>
          </a:solidFill>
          <a:ln/>
        </p:spPr>
        <p:txBody>
          <a:bodyPr wrap="square" lIns="2540" tIns="2540" rIns="2540" bIns="254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Economic and social burden (UK)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0" y="713232"/>
            <a:ext cx="12191695" cy="54864"/>
          </a:xfrm>
          <a:prstGeom prst="rect">
            <a:avLst/>
          </a:prstGeom>
          <a:solidFill>
            <a:srgbClr val="0EA5A6"/>
          </a:solidFill>
          <a:ln w="12700">
            <a:solidFill>
              <a:srgbClr val="0EA5A6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685800" y="1005840"/>
            <a:ext cx="11430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Headline costs (</a:t>
            </a:r>
            <a:r>
              <a:rPr lang="en-US" sz="2000" b="1" dirty="0">
                <a:solidFill>
                  <a:srgbClr val="0B1F3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Alzheimer’s</a:t>
            </a:r>
            <a:r>
              <a:rPr lang="en-US" sz="2000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Society, 2024)</a:t>
            </a:r>
            <a:endParaRPr lang="en-US" sz="2000" dirty="0"/>
          </a:p>
        </p:txBody>
      </p:sp>
      <p:sp>
        <p:nvSpPr>
          <p:cNvPr id="5" name="Text 3"/>
          <p:cNvSpPr/>
          <p:nvPr/>
        </p:nvSpPr>
        <p:spPr>
          <a:xfrm>
            <a:off x="685800" y="1371600"/>
            <a:ext cx="11430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UK total cost of dementia: £42.5bn (2024) → £90.3bn (2040, projected)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Chart 0"/>
          <p:cNvGraphicFramePr/>
          <p:nvPr/>
        </p:nvGraphicFramePr>
        <p:xfrm>
          <a:off x="685800" y="1874520"/>
          <a:ext cx="5669280" cy="44348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7" name="Text 4"/>
          <p:cNvSpPr/>
          <p:nvPr/>
        </p:nvSpPr>
        <p:spPr>
          <a:xfrm>
            <a:off x="6583680" y="187452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Where the costs sit (2024)</a:t>
            </a:r>
            <a:endParaRPr lang="en-US" sz="1600" dirty="0"/>
          </a:p>
        </p:txBody>
      </p:sp>
      <p:graphicFrame>
        <p:nvGraphicFramePr>
          <p:cNvPr id="8" name="Chart 1"/>
          <p:cNvGraphicFramePr/>
          <p:nvPr>
            <p:extLst>
              <p:ext uri="{D42A27DB-BD31-4B8C-83A1-F6EECF244321}">
                <p14:modId xmlns:p14="http://schemas.microsoft.com/office/powerpoint/2010/main" val="3335634262"/>
              </p:ext>
            </p:extLst>
          </p:nvPr>
        </p:nvGraphicFramePr>
        <p:xfrm>
          <a:off x="6583680" y="2240280"/>
          <a:ext cx="3101094" cy="35661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9" name="Text 5"/>
          <p:cNvSpPr/>
          <p:nvPr/>
        </p:nvSpPr>
        <p:spPr>
          <a:xfrm>
            <a:off x="9684774" y="1499616"/>
            <a:ext cx="2476746" cy="4562856"/>
          </a:xfrm>
          <a:prstGeom prst="rect">
            <a:avLst/>
          </a:prstGeom>
          <a:solidFill>
            <a:srgbClr val="F3F6FB"/>
          </a:solidFill>
          <a:ln w="12700">
            <a:solidFill>
              <a:srgbClr val="E5E7EB"/>
            </a:solidFill>
          </a:ln>
          <a:effectLst>
            <a:outerShdw blurRad="50800" dist="25400" dir="2700000" algn="bl" rotWithShape="0">
              <a:srgbClr val="000000">
                <a:alpha val="15000"/>
              </a:srgbClr>
            </a:outerShdw>
          </a:effectLst>
        </p:spPr>
        <p:txBody>
          <a:bodyPr wrap="square" lIns="3175" tIns="3175" rIns="3175" bIns="3175" rtlCol="0" anchor="t"/>
          <a:lstStyle/>
          <a:p>
            <a:pPr marL="0" indent="0" algn="l">
              <a:buNone/>
            </a:pPr>
            <a:r>
              <a:rPr lang="en-US" b="1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Key point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US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77% of costs relate to social care and unpaid care.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b="1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Implications for community practice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• Carer support is essential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• Early planning reduces crises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dirty="0">
                <a:solidFill>
                  <a:srgbClr val="0B122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• Community support matters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6"/>
          <p:cNvSpPr/>
          <p:nvPr/>
        </p:nvSpPr>
        <p:spPr>
          <a:xfrm>
            <a:off x="548640" y="6510528"/>
            <a:ext cx="111556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Alzheimer’s Society (2024) The annual costs of dementia (PDF).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-26034"/>
            <a:ext cx="12192000" cy="6858000"/>
          </a:xfrm>
          <a:prstGeom prst="rect">
            <a:avLst/>
          </a:prstGeom>
          <a:solidFill>
            <a:srgbClr val="F5F8F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2000" cy="777240"/>
          </a:xfrm>
          <a:prstGeom prst="rect">
            <a:avLst/>
          </a:prstGeom>
          <a:solidFill>
            <a:srgbClr val="0823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346691" y="91440"/>
            <a:ext cx="549862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2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UK diagnosis pathway (simple)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1149596" y="1115961"/>
            <a:ext cx="4691134" cy="640080"/>
          </a:xfrm>
          <a:prstGeom prst="roundRect">
            <a:avLst/>
          </a:prstGeom>
          <a:solidFill>
            <a:srgbClr val="FFFFFF"/>
          </a:solidFill>
          <a:ln w="25400">
            <a:solidFill>
              <a:srgbClr val="0092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400" b="1">
                <a:solidFill>
                  <a:srgbClr val="141C24"/>
                </a:solidFill>
                <a:latin typeface="Calibri"/>
              </a:defRPr>
            </a:pPr>
            <a:r>
              <a:rPr>
                <a:latin typeface="Arial" panose="020B0604020202020204" pitchFamily="34" charset="0"/>
                <a:cs typeface="Arial" panose="020B0604020202020204" pitchFamily="34" charset="0"/>
              </a:rPr>
              <a:t>Concern noticed</a:t>
            </a:r>
            <a:br>
              <a:rPr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>
                <a:latin typeface="Arial" panose="020B0604020202020204" pitchFamily="34" charset="0"/>
                <a:cs typeface="Arial" panose="020B0604020202020204" pitchFamily="34" charset="0"/>
              </a:rPr>
              <a:t>(person, family, carer, staff)</a:t>
            </a:r>
          </a:p>
        </p:txBody>
      </p:sp>
      <p:sp>
        <p:nvSpPr>
          <p:cNvPr id="6" name="Down Arrow 5"/>
          <p:cNvSpPr/>
          <p:nvPr/>
        </p:nvSpPr>
        <p:spPr>
          <a:xfrm>
            <a:off x="3346691" y="1710321"/>
            <a:ext cx="329184" cy="274320"/>
          </a:xfrm>
          <a:prstGeom prst="downArrow">
            <a:avLst/>
          </a:prstGeom>
          <a:solidFill>
            <a:srgbClr val="0092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ounded Rectangle 6"/>
          <p:cNvSpPr/>
          <p:nvPr/>
        </p:nvSpPr>
        <p:spPr>
          <a:xfrm>
            <a:off x="1149596" y="1984641"/>
            <a:ext cx="4691134" cy="640080"/>
          </a:xfrm>
          <a:prstGeom prst="roundRect">
            <a:avLst/>
          </a:prstGeom>
          <a:solidFill>
            <a:srgbClr val="FFFFFF"/>
          </a:solidFill>
          <a:ln w="25400">
            <a:solidFill>
              <a:srgbClr val="0092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400" b="1">
                <a:solidFill>
                  <a:srgbClr val="141C24"/>
                </a:solidFill>
                <a:latin typeface="Calibri"/>
              </a:defRPr>
            </a:pPr>
            <a:r>
              <a:rPr>
                <a:latin typeface="Arial" panose="020B0604020202020204" pitchFamily="34" charset="0"/>
                <a:cs typeface="Arial" panose="020B0604020202020204" pitchFamily="34" charset="0"/>
              </a:rPr>
              <a:t>GP appointment</a:t>
            </a:r>
            <a:br>
              <a:rPr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>
                <a:latin typeface="Arial" panose="020B0604020202020204" pitchFamily="34" charset="0"/>
                <a:cs typeface="Arial" panose="020B0604020202020204" pitchFamily="34" charset="0"/>
              </a:rPr>
              <a:t>(history + exam + brief cognitive test)</a:t>
            </a:r>
          </a:p>
        </p:txBody>
      </p:sp>
      <p:sp>
        <p:nvSpPr>
          <p:cNvPr id="8" name="Down Arrow 7"/>
          <p:cNvSpPr/>
          <p:nvPr/>
        </p:nvSpPr>
        <p:spPr>
          <a:xfrm>
            <a:off x="3346691" y="2579001"/>
            <a:ext cx="329184" cy="274320"/>
          </a:xfrm>
          <a:prstGeom prst="downArrow">
            <a:avLst/>
          </a:prstGeom>
          <a:solidFill>
            <a:srgbClr val="0092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ounded Rectangle 8"/>
          <p:cNvSpPr/>
          <p:nvPr/>
        </p:nvSpPr>
        <p:spPr>
          <a:xfrm>
            <a:off x="1149596" y="2853321"/>
            <a:ext cx="4691134" cy="640080"/>
          </a:xfrm>
          <a:prstGeom prst="roundRect">
            <a:avLst/>
          </a:prstGeom>
          <a:solidFill>
            <a:srgbClr val="FFFFFF"/>
          </a:solidFill>
          <a:ln w="25400">
            <a:solidFill>
              <a:srgbClr val="0092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400" b="1">
                <a:solidFill>
                  <a:srgbClr val="141C24"/>
                </a:solidFill>
                <a:latin typeface="Calibri"/>
              </a:defRPr>
            </a:pPr>
            <a:r>
              <a:rPr>
                <a:latin typeface="Arial" panose="020B0604020202020204" pitchFamily="34" charset="0"/>
                <a:cs typeface="Arial" panose="020B0604020202020204" pitchFamily="34" charset="0"/>
              </a:rPr>
              <a:t>Rule out other causes</a:t>
            </a:r>
            <a:br>
              <a:rPr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>
                <a:latin typeface="Arial" panose="020B0604020202020204" pitchFamily="34" charset="0"/>
                <a:cs typeface="Arial" panose="020B0604020202020204" pitchFamily="34" charset="0"/>
              </a:rPr>
              <a:t>(e.g., depression, delirium, thyroid)</a:t>
            </a:r>
          </a:p>
        </p:txBody>
      </p:sp>
      <p:sp>
        <p:nvSpPr>
          <p:cNvPr id="10" name="Down Arrow 9"/>
          <p:cNvSpPr/>
          <p:nvPr/>
        </p:nvSpPr>
        <p:spPr>
          <a:xfrm>
            <a:off x="3346691" y="3447681"/>
            <a:ext cx="329184" cy="274320"/>
          </a:xfrm>
          <a:prstGeom prst="downArrow">
            <a:avLst/>
          </a:prstGeom>
          <a:solidFill>
            <a:srgbClr val="0092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ounded Rectangle 10"/>
          <p:cNvSpPr/>
          <p:nvPr/>
        </p:nvSpPr>
        <p:spPr>
          <a:xfrm>
            <a:off x="1149596" y="3722001"/>
            <a:ext cx="4691134" cy="640080"/>
          </a:xfrm>
          <a:prstGeom prst="roundRect">
            <a:avLst/>
          </a:prstGeom>
          <a:solidFill>
            <a:srgbClr val="FFFFFF"/>
          </a:solidFill>
          <a:ln w="25400">
            <a:solidFill>
              <a:srgbClr val="0092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400" b="1">
                <a:solidFill>
                  <a:srgbClr val="141C24"/>
                </a:solidFill>
                <a:latin typeface="Calibri"/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Referral to memory clinic / specialist</a:t>
            </a:r>
            <a:br>
              <a:rPr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(if needed)</a:t>
            </a:r>
          </a:p>
        </p:txBody>
      </p:sp>
      <p:sp>
        <p:nvSpPr>
          <p:cNvPr id="12" name="Down Arrow 11"/>
          <p:cNvSpPr/>
          <p:nvPr/>
        </p:nvSpPr>
        <p:spPr>
          <a:xfrm>
            <a:off x="3346691" y="4316361"/>
            <a:ext cx="329184" cy="274320"/>
          </a:xfrm>
          <a:prstGeom prst="downArrow">
            <a:avLst/>
          </a:prstGeom>
          <a:solidFill>
            <a:srgbClr val="0092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ounded Rectangle 12"/>
          <p:cNvSpPr/>
          <p:nvPr/>
        </p:nvSpPr>
        <p:spPr>
          <a:xfrm>
            <a:off x="1149596" y="4590681"/>
            <a:ext cx="4691134" cy="640080"/>
          </a:xfrm>
          <a:prstGeom prst="roundRect">
            <a:avLst/>
          </a:prstGeom>
          <a:solidFill>
            <a:srgbClr val="FFFFFF"/>
          </a:solidFill>
          <a:ln w="25400">
            <a:solidFill>
              <a:srgbClr val="0092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400" b="1">
                <a:solidFill>
                  <a:srgbClr val="141C24"/>
                </a:solidFill>
                <a:latin typeface="Calibri"/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Diagnosis + subtype</a:t>
            </a:r>
            <a:br>
              <a:rPr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and post‑diagnostic support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6794090" y="914400"/>
            <a:ext cx="5253130" cy="393192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CE4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7910396" y="1107661"/>
            <a:ext cx="431019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b="1" dirty="0">
                <a:solidFill>
                  <a:srgbClr val="141C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to expect (high level)</a:t>
            </a:r>
          </a:p>
        </p:txBody>
      </p:sp>
      <p:pic>
        <p:nvPicPr>
          <p:cNvPr id="16" name="Picture 15" descr="img_doctor_patient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44697" y="1564861"/>
            <a:ext cx="4451063" cy="2671597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6152610" y="5053655"/>
            <a:ext cx="6067979" cy="147732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marL="342900" indent="-342900" algn="just">
              <a:spcAft>
                <a:spcPts val="600"/>
              </a:spcAft>
              <a:buFont typeface="Wingdings" panose="05000000000000000000" pitchFamily="2" charset="2"/>
              <a:buChar char="ü"/>
              <a:defRPr sz="1500">
                <a:solidFill>
                  <a:srgbClr val="141C24"/>
                </a:solidFill>
                <a:latin typeface="Calibri"/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Early diagnosis helps planning and support.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spcAft>
                <a:spcPts val="600"/>
              </a:spcAft>
              <a:buFont typeface="Wingdings" panose="05000000000000000000" pitchFamily="2" charset="2"/>
              <a:buChar char="ü"/>
              <a:defRPr sz="1500">
                <a:solidFill>
                  <a:srgbClr val="141C24"/>
                </a:solidFill>
                <a:latin typeface="Calibri"/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Tests often include blood and urine tests.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spcAft>
                <a:spcPts val="600"/>
              </a:spcAft>
              <a:buFont typeface="Wingdings" panose="05000000000000000000" pitchFamily="2" charset="2"/>
              <a:buChar char="ü"/>
              <a:defRPr sz="1500">
                <a:solidFill>
                  <a:srgbClr val="141C24"/>
                </a:solidFill>
                <a:latin typeface="Calibri"/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Brain scans may be used as part of wider assessment.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98698" y="6234215"/>
            <a:ext cx="5008102" cy="2616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1100" dirty="0">
                <a:solidFill>
                  <a:srgbClr val="5A667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Sources: NHS (diagnosis; tests); Alzheimer’s Society (memory clinic referral).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5F8F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-1"/>
            <a:ext cx="12192000" cy="676781"/>
          </a:xfrm>
          <a:prstGeom prst="rect">
            <a:avLst/>
          </a:prstGeom>
          <a:solidFill>
            <a:srgbClr val="0823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dirty="0"/>
          </a:p>
        </p:txBody>
      </p:sp>
      <p:sp>
        <p:nvSpPr>
          <p:cNvPr id="4" name="TextBox 3"/>
          <p:cNvSpPr txBox="1"/>
          <p:nvPr/>
        </p:nvSpPr>
        <p:spPr>
          <a:xfrm>
            <a:off x="2226992" y="91440"/>
            <a:ext cx="773801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2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Initial assessment and differential diagnosis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457199" y="1005840"/>
            <a:ext cx="7359445" cy="42062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CE4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2332072" y="1211580"/>
            <a:ext cx="389080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b="1" dirty="0">
                <a:solidFill>
                  <a:srgbClr val="141C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Initial assessment (whole‑person)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14936" y="1814959"/>
            <a:ext cx="3045787" cy="286232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anchor="t">
            <a:spAutoFit/>
          </a:bodyPr>
          <a:lstStyle/>
          <a:p>
            <a:pPr>
              <a:spcAft>
                <a:spcPts val="600"/>
              </a:spcAft>
              <a:defRPr sz="1600">
                <a:solidFill>
                  <a:srgbClr val="141C24"/>
                </a:solidFill>
                <a:latin typeface="Calibri"/>
              </a:defRPr>
            </a:pPr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Cognition + function:</a:t>
            </a:r>
            <a:br>
              <a:rPr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impact on daily living</a:t>
            </a:r>
          </a:p>
          <a:p>
            <a:pPr>
              <a:spcAft>
                <a:spcPts val="600"/>
              </a:spcAft>
              <a:defRPr sz="1600">
                <a:solidFill>
                  <a:srgbClr val="141C24"/>
                </a:solidFill>
                <a:latin typeface="Calibri"/>
              </a:defRPr>
            </a:pPr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Safety:</a:t>
            </a:r>
            <a:br>
              <a:rPr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falls, wandering, medication</a:t>
            </a:r>
          </a:p>
          <a:p>
            <a:pPr>
              <a:spcAft>
                <a:spcPts val="600"/>
              </a:spcAft>
              <a:defRPr sz="1600">
                <a:solidFill>
                  <a:srgbClr val="141C24"/>
                </a:solidFill>
                <a:latin typeface="Calibri"/>
              </a:defRPr>
            </a:pPr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Mood + </a:t>
            </a:r>
            <a:r>
              <a:rPr b="1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br>
              <a:rPr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distress, sleep, depression</a:t>
            </a:r>
          </a:p>
          <a:p>
            <a:pPr>
              <a:spcAft>
                <a:spcPts val="600"/>
              </a:spcAft>
              <a:defRPr sz="1600">
                <a:solidFill>
                  <a:srgbClr val="141C24"/>
                </a:solidFill>
                <a:latin typeface="Calibri"/>
              </a:defRPr>
            </a:pPr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Physical health:</a:t>
            </a:r>
            <a:br>
              <a:rPr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frailty, pain, sensory loss</a:t>
            </a:r>
          </a:p>
          <a:p>
            <a:pPr>
              <a:spcAft>
                <a:spcPts val="600"/>
              </a:spcAft>
              <a:defRPr sz="1600">
                <a:solidFill>
                  <a:srgbClr val="141C24"/>
                </a:solidFill>
                <a:latin typeface="Calibri"/>
              </a:defRPr>
            </a:pPr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Carer needs:</a:t>
            </a:r>
            <a:br>
              <a:rPr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stress, respite, safeguarding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682489" y="1853431"/>
            <a:ext cx="2559205" cy="278537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anchor="t">
            <a:spAutoFit/>
          </a:bodyPr>
          <a:lstStyle/>
          <a:p>
            <a:pPr>
              <a:spcAft>
                <a:spcPts val="600"/>
              </a:spcAft>
              <a:defRPr sz="1600">
                <a:solidFill>
                  <a:srgbClr val="141C24"/>
                </a:solidFill>
                <a:latin typeface="Calibri"/>
              </a:defRPr>
            </a:pPr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Medication review:</a:t>
            </a:r>
            <a:br>
              <a:rPr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anticholinergic burden, polypharmacy</a:t>
            </a:r>
          </a:p>
          <a:p>
            <a:pPr>
              <a:spcAft>
                <a:spcPts val="600"/>
              </a:spcAft>
              <a:defRPr sz="1600">
                <a:solidFill>
                  <a:srgbClr val="141C24"/>
                </a:solidFill>
                <a:latin typeface="Calibri"/>
              </a:defRPr>
            </a:pPr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Social situation:</a:t>
            </a:r>
            <a:br>
              <a:rPr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housing, isolation, support network</a:t>
            </a:r>
          </a:p>
          <a:p>
            <a:pPr>
              <a:spcAft>
                <a:spcPts val="600"/>
              </a:spcAft>
              <a:defRPr sz="1600">
                <a:solidFill>
                  <a:srgbClr val="141C24"/>
                </a:solidFill>
                <a:latin typeface="Calibri"/>
              </a:defRPr>
            </a:pPr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Capacity + consent:</a:t>
            </a:r>
            <a:br>
              <a:rPr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review over time</a:t>
            </a:r>
          </a:p>
          <a:p>
            <a:pPr>
              <a:spcAft>
                <a:spcPts val="600"/>
              </a:spcAft>
              <a:defRPr sz="1600">
                <a:solidFill>
                  <a:srgbClr val="141C24"/>
                </a:solidFill>
                <a:latin typeface="Calibri"/>
              </a:defRPr>
            </a:pPr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Plan next steps:</a:t>
            </a:r>
            <a:br>
              <a:rPr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referrals + follow‑up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8097754" y="1143000"/>
            <a:ext cx="3774206" cy="210312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CE4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265920" y="1211580"/>
            <a:ext cx="194155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b="1" dirty="0">
                <a:solidFill>
                  <a:srgbClr val="141C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to rule out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682218" y="1597908"/>
            <a:ext cx="3108960" cy="163121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300">
                <a:solidFill>
                  <a:srgbClr val="141C24"/>
                </a:solidFill>
                <a:latin typeface="Calibri"/>
              </a:defRPr>
            </a:pP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Delirium (sudden confusion)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300">
                <a:solidFill>
                  <a:srgbClr val="141C24"/>
                </a:solidFill>
                <a:latin typeface="Calibri"/>
              </a:defRPr>
            </a:pP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Depression / anxiety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300">
                <a:solidFill>
                  <a:srgbClr val="141C24"/>
                </a:solidFill>
                <a:latin typeface="Calibri"/>
              </a:defRPr>
            </a:pP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Thyroid problems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300">
                <a:solidFill>
                  <a:srgbClr val="141C24"/>
                </a:solidFill>
                <a:latin typeface="Calibri"/>
              </a:defRPr>
            </a:pP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Medication side effects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300">
                <a:solidFill>
                  <a:srgbClr val="141C24"/>
                </a:solidFill>
                <a:latin typeface="Calibri"/>
              </a:defRPr>
            </a:pP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Vitamin deficiencies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8200103" y="3613356"/>
            <a:ext cx="3534697" cy="19659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CE4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9265920" y="3768153"/>
            <a:ext cx="156536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b="1" dirty="0">
                <a:solidFill>
                  <a:srgbClr val="141C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Typical tests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572834" y="4206918"/>
            <a:ext cx="3327728" cy="1169551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  <a:defRPr sz="1300">
                <a:solidFill>
                  <a:srgbClr val="141C24"/>
                </a:solidFill>
                <a:latin typeface="Calibri"/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Blood and urine tests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  <a:defRPr sz="1300">
                <a:solidFill>
                  <a:srgbClr val="141C24"/>
                </a:solidFill>
                <a:latin typeface="Calibri"/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Cognitive testing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  <a:defRPr sz="1300">
                <a:solidFill>
                  <a:srgbClr val="141C24"/>
                </a:solidFill>
                <a:latin typeface="Calibri"/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Brain scan sometimes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57200" y="6144669"/>
            <a:ext cx="3820277" cy="30777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1400" dirty="0">
                <a:solidFill>
                  <a:srgbClr val="5A667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Sources: NICE NG97; NHS (diagnosis; tests).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-17082" y="-2560"/>
            <a:ext cx="12192000" cy="6858000"/>
          </a:xfrm>
          <a:prstGeom prst="rect">
            <a:avLst/>
          </a:prstGeom>
          <a:solidFill>
            <a:srgbClr val="F5F8F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2000" cy="766286"/>
          </a:xfrm>
          <a:prstGeom prst="rect">
            <a:avLst/>
          </a:prstGeom>
          <a:solidFill>
            <a:srgbClr val="0823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2657981" y="2560"/>
            <a:ext cx="629691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2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Management in the UK (NICE NG97)</a:t>
            </a:r>
          </a:p>
        </p:txBody>
      </p:sp>
      <p:pic>
        <p:nvPicPr>
          <p:cNvPr id="5" name="Picture 4" descr="img_brain_symbol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97" y="822874"/>
            <a:ext cx="1338440" cy="1398896"/>
          </a:xfrm>
          <a:prstGeom prst="rect">
            <a:avLst/>
          </a:prstGeom>
        </p:spPr>
      </p:pic>
      <p:sp>
        <p:nvSpPr>
          <p:cNvPr id="6" name="Rounded Rectangle 5"/>
          <p:cNvSpPr/>
          <p:nvPr/>
        </p:nvSpPr>
        <p:spPr>
          <a:xfrm>
            <a:off x="2180492" y="875732"/>
            <a:ext cx="8681776" cy="1398897"/>
          </a:xfrm>
          <a:prstGeom prst="roundRect">
            <a:avLst/>
          </a:prstGeom>
          <a:solidFill>
            <a:srgbClr val="FFFFFF"/>
          </a:solidFill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219674" y="868374"/>
            <a:ext cx="258611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b="1" dirty="0">
                <a:solidFill>
                  <a:srgbClr val="141C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Guidance anchor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611880" y="1233360"/>
            <a:ext cx="614591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800">
                <a:solidFill>
                  <a:srgbClr val="141C24"/>
                </a:solidFill>
                <a:latin typeface="Calibri"/>
              </a:defRPr>
            </a:pPr>
            <a:r>
              <a:rPr dirty="0"/>
              <a:t>NICE guideline NG97: assessment, management and support for people living with dementia and their carers.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53143" y="2484129"/>
            <a:ext cx="2632918" cy="2926080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740504" y="2596691"/>
            <a:ext cx="2545557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000" b="1" dirty="0">
                <a:solidFill>
                  <a:srgbClr val="141C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Person‑</a:t>
            </a:r>
            <a:r>
              <a:rPr sz="2000" b="1" dirty="0" err="1">
                <a:solidFill>
                  <a:srgbClr val="141C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sz="2000" b="1" dirty="0">
                <a:solidFill>
                  <a:srgbClr val="141C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planning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99433" y="3412620"/>
            <a:ext cx="2431701" cy="178510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marL="342900" indent="-342900">
              <a:spcAft>
                <a:spcPts val="600"/>
              </a:spcAft>
              <a:buFont typeface="Wingdings" panose="05000000000000000000" pitchFamily="2" charset="2"/>
              <a:buChar char="ü"/>
              <a:defRPr sz="1400">
                <a:solidFill>
                  <a:srgbClr val="141C24"/>
                </a:solidFill>
                <a:latin typeface="Calibri"/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Goals + preferences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spcAft>
                <a:spcPts val="600"/>
              </a:spcAft>
              <a:buFont typeface="Wingdings" panose="05000000000000000000" pitchFamily="2" charset="2"/>
              <a:buChar char="ü"/>
              <a:defRPr sz="1400">
                <a:solidFill>
                  <a:srgbClr val="141C24"/>
                </a:solidFill>
                <a:latin typeface="Calibri"/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Regular review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spcAft>
                <a:spcPts val="600"/>
              </a:spcAft>
              <a:buFont typeface="Wingdings" panose="05000000000000000000" pitchFamily="2" charset="2"/>
              <a:buChar char="ü"/>
              <a:defRPr sz="1400">
                <a:solidFill>
                  <a:srgbClr val="141C24"/>
                </a:solidFill>
                <a:latin typeface="Calibri"/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Advance planning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3510139" y="2538775"/>
            <a:ext cx="2496231" cy="2926080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3703368" y="2632257"/>
            <a:ext cx="2250937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2000" b="1" dirty="0">
                <a:solidFill>
                  <a:srgbClr val="141C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function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724799" y="3439090"/>
            <a:ext cx="2368186" cy="178510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marL="342900" indent="-342900">
              <a:spcAft>
                <a:spcPts val="600"/>
              </a:spcAft>
              <a:buFont typeface="Wingdings" panose="05000000000000000000" pitchFamily="2" charset="2"/>
              <a:buChar char="ü"/>
              <a:defRPr sz="1400">
                <a:solidFill>
                  <a:srgbClr val="141C24"/>
                </a:solidFill>
                <a:latin typeface="Calibri"/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Meaningful activity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spcAft>
                <a:spcPts val="600"/>
              </a:spcAft>
              <a:buFont typeface="Wingdings" panose="05000000000000000000" pitchFamily="2" charset="2"/>
              <a:buChar char="ü"/>
              <a:defRPr sz="1400">
                <a:solidFill>
                  <a:srgbClr val="141C24"/>
                </a:solidFill>
                <a:latin typeface="Calibri"/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Environment &amp; routines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spcAft>
                <a:spcPts val="600"/>
              </a:spcAft>
              <a:buFont typeface="Wingdings" panose="05000000000000000000" pitchFamily="2" charset="2"/>
              <a:buChar char="ü"/>
              <a:defRPr sz="1400">
                <a:solidFill>
                  <a:srgbClr val="141C24"/>
                </a:solidFill>
                <a:latin typeface="Calibri"/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Falls prevention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6252084" y="2484129"/>
            <a:ext cx="2891916" cy="292608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6466911" y="2499443"/>
            <a:ext cx="2487987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000" b="1" dirty="0">
                <a:solidFill>
                  <a:srgbClr val="141C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Distress first: check triggers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664554" y="3430400"/>
            <a:ext cx="2487987" cy="178510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marL="342900" indent="-342900">
              <a:spcAft>
                <a:spcPts val="600"/>
              </a:spcAft>
              <a:buFont typeface="Wingdings" panose="05000000000000000000" pitchFamily="2" charset="2"/>
              <a:buChar char="ü"/>
              <a:defRPr sz="1400">
                <a:solidFill>
                  <a:srgbClr val="141C24"/>
                </a:solidFill>
                <a:latin typeface="Calibri"/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Pain, infection, constipation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spcAft>
                <a:spcPts val="600"/>
              </a:spcAft>
              <a:buFont typeface="Wingdings" panose="05000000000000000000" pitchFamily="2" charset="2"/>
              <a:buChar char="ü"/>
              <a:defRPr sz="1400">
                <a:solidFill>
                  <a:srgbClr val="141C24"/>
                </a:solidFill>
                <a:latin typeface="Calibri"/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Sensory issues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spcAft>
                <a:spcPts val="600"/>
              </a:spcAft>
              <a:buFont typeface="Wingdings" panose="05000000000000000000" pitchFamily="2" charset="2"/>
              <a:buChar char="ü"/>
              <a:defRPr sz="1400">
                <a:solidFill>
                  <a:srgbClr val="141C24"/>
                </a:solidFill>
                <a:latin typeface="Calibri"/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Non‑drug approaches first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9303099" y="2484129"/>
            <a:ext cx="2353868" cy="29260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9396042" y="2531775"/>
            <a:ext cx="2008883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2000" b="1" dirty="0">
                <a:solidFill>
                  <a:srgbClr val="141C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carers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9533591" y="3160811"/>
            <a:ext cx="2123376" cy="2092881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marL="342900" indent="-342900">
              <a:spcAft>
                <a:spcPts val="600"/>
              </a:spcAft>
              <a:buFont typeface="Wingdings" panose="05000000000000000000" pitchFamily="2" charset="2"/>
              <a:buChar char="ü"/>
              <a:defRPr sz="1400">
                <a:solidFill>
                  <a:srgbClr val="141C24"/>
                </a:solidFill>
                <a:latin typeface="Calibri"/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Information + training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spcAft>
                <a:spcPts val="600"/>
              </a:spcAft>
              <a:buFont typeface="Wingdings" panose="05000000000000000000" pitchFamily="2" charset="2"/>
              <a:buChar char="ü"/>
              <a:defRPr sz="1400">
                <a:solidFill>
                  <a:srgbClr val="141C24"/>
                </a:solidFill>
                <a:latin typeface="Calibri"/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Carer assessment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spcAft>
                <a:spcPts val="600"/>
              </a:spcAft>
              <a:buFont typeface="Wingdings" panose="05000000000000000000" pitchFamily="2" charset="2"/>
              <a:buChar char="ü"/>
              <a:defRPr sz="1400">
                <a:solidFill>
                  <a:srgbClr val="141C24"/>
                </a:solidFill>
                <a:latin typeface="Calibri"/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Respite and support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476124" y="6143499"/>
            <a:ext cx="3515706" cy="25391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1050" dirty="0">
                <a:solidFill>
                  <a:srgbClr val="5A667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Source: NICE NG97 (2018; updated surveillance 2025).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5F8F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→</a:t>
            </a:r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2000" cy="685800"/>
          </a:xfrm>
          <a:prstGeom prst="rect">
            <a:avLst/>
          </a:prstGeom>
          <a:solidFill>
            <a:srgbClr val="0823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2088332" y="91440"/>
            <a:ext cx="801533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2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Models and frameworks to improve outcomes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85800" y="1051560"/>
            <a:ext cx="5163848" cy="42062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CE4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246238" y="1157465"/>
            <a:ext cx="4322658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b="1" dirty="0">
                <a:solidFill>
                  <a:srgbClr val="141C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Framework 1: Dementia Well Pathway</a:t>
            </a:r>
          </a:p>
        </p:txBody>
      </p:sp>
      <p:pic>
        <p:nvPicPr>
          <p:cNvPr id="7" name="Picture 6" descr="img_stethoscop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0" y="1600200"/>
            <a:ext cx="914400" cy="69971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600200" y="2074783"/>
            <a:ext cx="4240162" cy="3323987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  <a:defRPr sz="1500">
                <a:solidFill>
                  <a:srgbClr val="141C24"/>
                </a:solidFill>
                <a:latin typeface="Calibri"/>
              </a:defRPr>
            </a:pPr>
            <a:r>
              <a:rPr sz="2000" dirty="0" err="1">
                <a:latin typeface="Arial" panose="020B0604020202020204" pitchFamily="34" charset="0"/>
                <a:cs typeface="Arial" panose="020B0604020202020204" pitchFamily="34" charset="0"/>
              </a:rPr>
              <a:t>Organises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 care across the journey:</a:t>
            </a:r>
            <a:b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preventing well → diagnosing well →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Supporting well →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living well → dying well</a:t>
            </a: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  <a:defRPr sz="1500">
                <a:solidFill>
                  <a:srgbClr val="141C24"/>
                </a:solidFill>
                <a:latin typeface="Calibri"/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Supports coordination between NHS, local authority and voluntary sector</a:t>
            </a: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  <a:defRPr sz="1500">
                <a:solidFill>
                  <a:srgbClr val="141C24"/>
                </a:solidFill>
                <a:latin typeface="Calibri"/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Useful for consistent post‑diagnostic support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75976" y="5899498"/>
            <a:ext cx="8117863" cy="30777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1400" dirty="0">
                <a:solidFill>
                  <a:srgbClr val="5A667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Sources: NHS England (Dementia Well Pathway PDF); NHS England (Universal </a:t>
            </a:r>
            <a:r>
              <a:rPr sz="1400" dirty="0" err="1">
                <a:solidFill>
                  <a:srgbClr val="5A667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sz="1400" dirty="0">
                <a:solidFill>
                  <a:srgbClr val="5A667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care).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1AAED26E-8CEE-9588-B664-AF850E6BCF2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49648" y="2299910"/>
            <a:ext cx="6421010" cy="1964867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10F0EB-0766-BC4F-38FA-212944B3A7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8532DFE-01E7-D658-DF1B-85CFEACE352A}"/>
              </a:ext>
            </a:extLst>
          </p:cNvPr>
          <p:cNvSpPr/>
          <p:nvPr/>
        </p:nvSpPr>
        <p:spPr>
          <a:xfrm>
            <a:off x="20018" y="0"/>
            <a:ext cx="12192000" cy="6858000"/>
          </a:xfrm>
          <a:prstGeom prst="rect">
            <a:avLst/>
          </a:prstGeom>
          <a:solidFill>
            <a:srgbClr val="F5F8F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947EC70-D5BB-B806-0EB1-6B0B9FC08ABC}"/>
              </a:ext>
            </a:extLst>
          </p:cNvPr>
          <p:cNvSpPr/>
          <p:nvPr/>
        </p:nvSpPr>
        <p:spPr>
          <a:xfrm>
            <a:off x="0" y="0"/>
            <a:ext cx="12192000" cy="685800"/>
          </a:xfrm>
          <a:prstGeom prst="rect">
            <a:avLst/>
          </a:prstGeom>
          <a:solidFill>
            <a:srgbClr val="0823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0408CA-D9BF-D33C-B29E-C65975914512}"/>
              </a:ext>
            </a:extLst>
          </p:cNvPr>
          <p:cNvSpPr txBox="1"/>
          <p:nvPr/>
        </p:nvSpPr>
        <p:spPr>
          <a:xfrm>
            <a:off x="2088332" y="91440"/>
            <a:ext cx="801533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2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Models and frameworks to improve outcomes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A68A7786-5B7A-3401-287B-58F024E5EFAB}"/>
              </a:ext>
            </a:extLst>
          </p:cNvPr>
          <p:cNvSpPr/>
          <p:nvPr/>
        </p:nvSpPr>
        <p:spPr>
          <a:xfrm>
            <a:off x="6151936" y="1051560"/>
            <a:ext cx="5547360" cy="439540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CE4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A5DF5AC-FAE8-C6C5-268F-09F26061C67A}"/>
              </a:ext>
            </a:extLst>
          </p:cNvPr>
          <p:cNvSpPr txBox="1"/>
          <p:nvPr/>
        </p:nvSpPr>
        <p:spPr>
          <a:xfrm>
            <a:off x="6743358" y="1239614"/>
            <a:ext cx="4762842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b="1" dirty="0">
                <a:solidFill>
                  <a:srgbClr val="141C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Framework 2: NHS Comprehensive Model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7F84A82-AAEA-CF28-82F6-73034B0FB966}"/>
              </a:ext>
            </a:extLst>
          </p:cNvPr>
          <p:cNvSpPr txBox="1"/>
          <p:nvPr/>
        </p:nvSpPr>
        <p:spPr>
          <a:xfrm>
            <a:off x="6670893" y="2074783"/>
            <a:ext cx="4907772" cy="1400383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  <a:defRPr sz="1500">
                <a:solidFill>
                  <a:srgbClr val="141C24"/>
                </a:solidFill>
                <a:latin typeface="Calibri"/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Six evidence‑based components of </a:t>
            </a:r>
            <a:r>
              <a:rPr sz="2000" dirty="0" err="1"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 care</a:t>
            </a: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  <a:defRPr sz="1500">
                <a:solidFill>
                  <a:srgbClr val="141C24"/>
                </a:solidFill>
                <a:latin typeface="Calibri"/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Strengthens shared decisions and care planning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6ACAB5E8-F6F4-EF9E-2AD3-0CF3E4E698D7}"/>
              </a:ext>
            </a:extLst>
          </p:cNvPr>
          <p:cNvSpPr/>
          <p:nvPr/>
        </p:nvSpPr>
        <p:spPr>
          <a:xfrm>
            <a:off x="6535448" y="3498076"/>
            <a:ext cx="2561166" cy="457200"/>
          </a:xfrm>
          <a:prstGeom prst="roundRect">
            <a:avLst/>
          </a:prstGeom>
          <a:solidFill>
            <a:srgbClr val="EBF4F6"/>
          </a:solidFill>
          <a:ln>
            <a:solidFill>
              <a:srgbClr val="0092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>
                <a:solidFill>
                  <a:srgbClr val="141C24"/>
                </a:solidFill>
                <a:latin typeface="Calibri"/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Shared decision making</a:t>
            </a: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7D4DAEEB-3072-BAC6-CFFA-08B8B30E192D}"/>
              </a:ext>
            </a:extLst>
          </p:cNvPr>
          <p:cNvSpPr/>
          <p:nvPr/>
        </p:nvSpPr>
        <p:spPr>
          <a:xfrm>
            <a:off x="9222658" y="3478103"/>
            <a:ext cx="2192594" cy="457200"/>
          </a:xfrm>
          <a:prstGeom prst="roundRect">
            <a:avLst/>
          </a:prstGeom>
          <a:solidFill>
            <a:srgbClr val="EBF4F6"/>
          </a:solidFill>
          <a:ln>
            <a:solidFill>
              <a:srgbClr val="0092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>
                <a:solidFill>
                  <a:srgbClr val="141C24"/>
                </a:solidFill>
                <a:latin typeface="Calibri"/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Care &amp; support planning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9BDA0510-7FD2-E2AC-CF27-78A50ED4F978}"/>
              </a:ext>
            </a:extLst>
          </p:cNvPr>
          <p:cNvSpPr/>
          <p:nvPr/>
        </p:nvSpPr>
        <p:spPr>
          <a:xfrm>
            <a:off x="6535448" y="4076740"/>
            <a:ext cx="2570452" cy="457200"/>
          </a:xfrm>
          <a:prstGeom prst="roundRect">
            <a:avLst/>
          </a:prstGeom>
          <a:solidFill>
            <a:srgbClr val="EBF4F6"/>
          </a:solidFill>
          <a:ln>
            <a:solidFill>
              <a:srgbClr val="0092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>
                <a:solidFill>
                  <a:srgbClr val="141C24"/>
                </a:solidFill>
                <a:latin typeface="Calibri"/>
              </a:defRPr>
            </a:pPr>
            <a:r>
              <a:rPr>
                <a:latin typeface="Arial" panose="020B0604020202020204" pitchFamily="34" charset="0"/>
                <a:cs typeface="Arial" panose="020B0604020202020204" pitchFamily="34" charset="0"/>
              </a:rPr>
              <a:t>Enabling choice</a:t>
            </a: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48642C91-24D7-8478-8376-E80F2A2546CE}"/>
              </a:ext>
            </a:extLst>
          </p:cNvPr>
          <p:cNvSpPr/>
          <p:nvPr/>
        </p:nvSpPr>
        <p:spPr>
          <a:xfrm>
            <a:off x="9222658" y="4041447"/>
            <a:ext cx="2192594" cy="457200"/>
          </a:xfrm>
          <a:prstGeom prst="roundRect">
            <a:avLst/>
          </a:prstGeom>
          <a:solidFill>
            <a:srgbClr val="EBF4F6"/>
          </a:solidFill>
          <a:ln>
            <a:solidFill>
              <a:srgbClr val="0092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>
                <a:solidFill>
                  <a:srgbClr val="141C24"/>
                </a:solidFill>
                <a:latin typeface="Calibri"/>
              </a:defRPr>
            </a:pPr>
            <a:r>
              <a:rPr>
                <a:latin typeface="Arial" panose="020B0604020202020204" pitchFamily="34" charset="0"/>
                <a:cs typeface="Arial" panose="020B0604020202020204" pitchFamily="34" charset="0"/>
              </a:rPr>
              <a:t>Social prescribing</a:t>
            </a: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BD90E9EC-369E-2AB3-1C5A-588F1ED53934}"/>
              </a:ext>
            </a:extLst>
          </p:cNvPr>
          <p:cNvSpPr/>
          <p:nvPr/>
        </p:nvSpPr>
        <p:spPr>
          <a:xfrm>
            <a:off x="6535448" y="4691073"/>
            <a:ext cx="2561166" cy="457200"/>
          </a:xfrm>
          <a:prstGeom prst="roundRect">
            <a:avLst/>
          </a:prstGeom>
          <a:solidFill>
            <a:srgbClr val="EBF4F6"/>
          </a:solidFill>
          <a:ln>
            <a:solidFill>
              <a:srgbClr val="0092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>
                <a:solidFill>
                  <a:srgbClr val="141C24"/>
                </a:solidFill>
                <a:latin typeface="Calibri"/>
              </a:defRPr>
            </a:pPr>
            <a:r>
              <a:rPr>
                <a:latin typeface="Arial" panose="020B0604020202020204" pitchFamily="34" charset="0"/>
                <a:cs typeface="Arial" panose="020B0604020202020204" pitchFamily="34" charset="0"/>
              </a:rPr>
              <a:t>Supported self‑management</a:t>
            </a: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C845633C-155E-A1E5-1800-022C01C96465}"/>
              </a:ext>
            </a:extLst>
          </p:cNvPr>
          <p:cNvSpPr/>
          <p:nvPr/>
        </p:nvSpPr>
        <p:spPr>
          <a:xfrm>
            <a:off x="9222658" y="4681527"/>
            <a:ext cx="2192594" cy="457200"/>
          </a:xfrm>
          <a:prstGeom prst="roundRect">
            <a:avLst/>
          </a:prstGeom>
          <a:solidFill>
            <a:srgbClr val="EBF4F6"/>
          </a:solidFill>
          <a:ln>
            <a:solidFill>
              <a:srgbClr val="0092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>
                <a:solidFill>
                  <a:srgbClr val="141C24"/>
                </a:solidFill>
                <a:latin typeface="Calibri"/>
              </a:defRPr>
            </a:pPr>
            <a:r>
              <a:rPr>
                <a:latin typeface="Arial" panose="020B0604020202020204" pitchFamily="34" charset="0"/>
                <a:cs typeface="Arial" panose="020B0604020202020204" pitchFamily="34" charset="0"/>
              </a:rPr>
              <a:t>Personal health budgets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3EFA48C-92F6-CF35-59EF-15446740312F}"/>
              </a:ext>
            </a:extLst>
          </p:cNvPr>
          <p:cNvSpPr txBox="1"/>
          <p:nvPr/>
        </p:nvSpPr>
        <p:spPr>
          <a:xfrm>
            <a:off x="375976" y="5899498"/>
            <a:ext cx="4455066" cy="30777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1400" dirty="0">
                <a:solidFill>
                  <a:srgbClr val="5A667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Sources: NHS England (Universal </a:t>
            </a:r>
            <a:r>
              <a:rPr sz="1400" dirty="0" err="1">
                <a:solidFill>
                  <a:srgbClr val="5A667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sz="1400" dirty="0">
                <a:solidFill>
                  <a:srgbClr val="5A667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care).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F5F3322E-856A-3AA1-BA26-9004CB2F84B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7696"/>
          <a:stretch>
            <a:fillRect/>
          </a:stretch>
        </p:blipFill>
        <p:spPr>
          <a:xfrm>
            <a:off x="20018" y="1417156"/>
            <a:ext cx="6151936" cy="3900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42916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5F8F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-1"/>
            <a:ext cx="12192000" cy="714395"/>
          </a:xfrm>
          <a:prstGeom prst="rect">
            <a:avLst/>
          </a:prstGeom>
          <a:solidFill>
            <a:srgbClr val="0823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313519" y="29835"/>
            <a:ext cx="497867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Treatment options in the UK</a:t>
            </a:r>
            <a:endParaRPr sz="2200" b="1" dirty="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457201" y="1005840"/>
            <a:ext cx="5820206" cy="54406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rgbClr val="DCE4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77239" y="1124486"/>
            <a:ext cx="3849131" cy="3385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600" b="1" dirty="0">
                <a:solidFill>
                  <a:srgbClr val="141C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Non‑pharmacological (often first‑line)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77239" y="1508760"/>
            <a:ext cx="5500167" cy="5057795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rgbClr val="141C24"/>
                </a:solidFill>
                <a:latin typeface="Calibri"/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Cognitive stimulation and meaningful activities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rgbClr val="141C24"/>
                </a:solidFill>
                <a:latin typeface="Calibri"/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Occupational therapy strategies (routines, prompts, environment)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rgbClr val="141C24"/>
                </a:solidFill>
                <a:latin typeface="Calibri"/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Supportive communication + reduce distress triggers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rgbClr val="141C24"/>
                </a:solidFill>
                <a:latin typeface="Calibri"/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Carer education and coping support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 sz="1600">
                <a:solidFill>
                  <a:srgbClr val="141C24"/>
                </a:solidFill>
                <a:latin typeface="Calibri"/>
              </a:defRPr>
            </a:pPr>
            <a:r>
              <a:rPr lang="en-US" b="1" dirty="0">
                <a:solidFill>
                  <a:srgbClr val="141C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Medicines for Alzheimer’s disease (NICE)</a:t>
            </a:r>
          </a:p>
          <a:p>
            <a:pPr marL="285750" indent="-285750">
              <a:spcAft>
                <a:spcPts val="400"/>
              </a:spcAft>
              <a:buFont typeface="Arial" panose="020B0604020202020204" pitchFamily="34" charset="0"/>
              <a:buChar char="•"/>
              <a:defRPr sz="1300">
                <a:solidFill>
                  <a:srgbClr val="141C24"/>
                </a:solidFill>
                <a:latin typeface="Calibri"/>
              </a:defRPr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Acetylcholinesterase inhibitors: donepezil, rivastigmine, galantamine</a:t>
            </a:r>
          </a:p>
          <a:p>
            <a:pPr marL="285750" indent="-285750">
              <a:spcAft>
                <a:spcPts val="400"/>
              </a:spcAft>
              <a:buFont typeface="Arial" panose="020B0604020202020204" pitchFamily="34" charset="0"/>
              <a:buChar char="•"/>
              <a:defRPr sz="1300">
                <a:solidFill>
                  <a:srgbClr val="141C24"/>
                </a:solidFill>
                <a:latin typeface="Calibri"/>
              </a:defRPr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NMDA receptor antagonist: memantine (depending on need/severity)</a:t>
            </a:r>
          </a:p>
          <a:p>
            <a:pPr>
              <a:spcAft>
                <a:spcPts val="400"/>
              </a:spcAft>
              <a:defRPr sz="1300">
                <a:solidFill>
                  <a:srgbClr val="141C24"/>
                </a:solidFill>
                <a:latin typeface="Calibri"/>
              </a:defRPr>
            </a:pPr>
            <a:r>
              <a:rPr lang="en-US" sz="1600" b="1" dirty="0">
                <a:solidFill>
                  <a:srgbClr val="141C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Medication safety and review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500">
                <a:solidFill>
                  <a:srgbClr val="141C24"/>
                </a:solidFill>
                <a:latin typeface="Calibri"/>
              </a:defRPr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Review benefits and side effects regularly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500">
                <a:solidFill>
                  <a:srgbClr val="141C24"/>
                </a:solidFill>
                <a:latin typeface="Calibri"/>
              </a:defRPr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Involve the person and carers in decisions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500">
                <a:solidFill>
                  <a:srgbClr val="141C24"/>
                </a:solidFill>
                <a:latin typeface="Calibri"/>
              </a:defRPr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Do not stop only because dementia becomes severe</a:t>
            </a:r>
          </a:p>
          <a:p>
            <a:pPr>
              <a:spcAft>
                <a:spcPts val="400"/>
              </a:spcAft>
              <a:defRPr sz="1300">
                <a:solidFill>
                  <a:srgbClr val="141C24"/>
                </a:solidFill>
                <a:latin typeface="Calibri"/>
              </a:defRPr>
            </a:pPr>
            <a:endParaRPr lang="en-US" b="1" dirty="0">
              <a:solidFill>
                <a:srgbClr val="141C2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400"/>
              </a:spcAft>
              <a:defRPr sz="1300">
                <a:solidFill>
                  <a:srgbClr val="141C24"/>
                </a:solidFill>
                <a:latin typeface="Calibri"/>
              </a:defRPr>
            </a:pPr>
            <a:endParaRPr lang="en-US" b="1" dirty="0">
              <a:solidFill>
                <a:srgbClr val="141C2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 sz="1600">
                <a:solidFill>
                  <a:srgbClr val="141C24"/>
                </a:solidFill>
                <a:latin typeface="Calibri"/>
              </a:defRPr>
            </a:pPr>
            <a:endParaRPr dirty="0"/>
          </a:p>
        </p:txBody>
      </p:sp>
      <p:sp>
        <p:nvSpPr>
          <p:cNvPr id="14" name="TextBox 13"/>
          <p:cNvSpPr txBox="1"/>
          <p:nvPr/>
        </p:nvSpPr>
        <p:spPr>
          <a:xfrm>
            <a:off x="320040" y="6446520"/>
            <a:ext cx="342605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100" dirty="0">
                <a:solidFill>
                  <a:srgbClr val="5A6673"/>
                </a:solidFill>
                <a:latin typeface="Calibri"/>
              </a:rPr>
              <a:t>Source:</a:t>
            </a:r>
            <a:r>
              <a:rPr lang="en-US" sz="1100" dirty="0">
                <a:solidFill>
                  <a:srgbClr val="5A6673"/>
                </a:solidFill>
              </a:rPr>
              <a:t> WHO (dementia burden);</a:t>
            </a:r>
            <a:r>
              <a:rPr sz="1100" dirty="0">
                <a:solidFill>
                  <a:srgbClr val="5A6673"/>
                </a:solidFill>
                <a:latin typeface="Calibri"/>
              </a:rPr>
              <a:t> NICE NG97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AE20F80-2ABB-84F1-7921-E9D158CA55A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3129"/>
          <a:stretch>
            <a:fillRect/>
          </a:stretch>
        </p:blipFill>
        <p:spPr>
          <a:xfrm>
            <a:off x="6734605" y="1005839"/>
            <a:ext cx="4854742" cy="5440679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1AE415-A604-48A0-9C95-032532512A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E4831D5-C5B9-D0CB-9249-4231FDE5D45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5F8F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ACD3227-730C-AFED-CB7A-D172CFE1AAB0}"/>
              </a:ext>
            </a:extLst>
          </p:cNvPr>
          <p:cNvSpPr/>
          <p:nvPr/>
        </p:nvSpPr>
        <p:spPr>
          <a:xfrm>
            <a:off x="0" y="-1"/>
            <a:ext cx="12192000" cy="714395"/>
          </a:xfrm>
          <a:prstGeom prst="rect">
            <a:avLst/>
          </a:prstGeom>
          <a:solidFill>
            <a:srgbClr val="0823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6A93DBD-E882-A657-50D1-5FDF13F9F2D9}"/>
              </a:ext>
            </a:extLst>
          </p:cNvPr>
          <p:cNvSpPr txBox="1"/>
          <p:nvPr/>
        </p:nvSpPr>
        <p:spPr>
          <a:xfrm>
            <a:off x="3349361" y="84743"/>
            <a:ext cx="5856090" cy="86177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en-US" sz="2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Comorbidities and complications</a:t>
            </a:r>
          </a:p>
          <a:p>
            <a:pPr algn="l"/>
            <a:endParaRPr sz="2200" b="1" dirty="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54EF7BB-3EFD-4E4C-6E88-9BE883DB7B5D}"/>
              </a:ext>
            </a:extLst>
          </p:cNvPr>
          <p:cNvSpPr txBox="1"/>
          <p:nvPr/>
        </p:nvSpPr>
        <p:spPr>
          <a:xfrm>
            <a:off x="320040" y="6446520"/>
            <a:ext cx="342605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100" dirty="0">
                <a:solidFill>
                  <a:srgbClr val="5A6673"/>
                </a:solidFill>
                <a:latin typeface="Calibri"/>
              </a:rPr>
              <a:t>Source:</a:t>
            </a:r>
            <a:r>
              <a:rPr lang="en-US" sz="1100" dirty="0">
                <a:solidFill>
                  <a:srgbClr val="5A6673"/>
                </a:solidFill>
              </a:rPr>
              <a:t> WHO (dementia burden);</a:t>
            </a:r>
            <a:r>
              <a:rPr sz="1100" dirty="0">
                <a:solidFill>
                  <a:srgbClr val="5A6673"/>
                </a:solidFill>
                <a:latin typeface="Calibri"/>
              </a:rPr>
              <a:t> NICE NG97 </a:t>
            </a:r>
          </a:p>
        </p:txBody>
      </p:sp>
      <p:sp>
        <p:nvSpPr>
          <p:cNvPr id="16" name="Rounded Rectangle 4">
            <a:extLst>
              <a:ext uri="{FF2B5EF4-FFF2-40B4-BE49-F238E27FC236}">
                <a16:creationId xmlns:a16="http://schemas.microsoft.com/office/drawing/2014/main" id="{AC237D3B-58AC-8F8F-7937-E68C2AFADCBE}"/>
              </a:ext>
            </a:extLst>
          </p:cNvPr>
          <p:cNvSpPr/>
          <p:nvPr/>
        </p:nvSpPr>
        <p:spPr>
          <a:xfrm>
            <a:off x="6317471" y="1031260"/>
            <a:ext cx="5274514" cy="5493306"/>
          </a:xfrm>
          <a:prstGeom prst="roundRect">
            <a:avLst/>
          </a:prstGeom>
          <a:solidFill>
            <a:schemeClr val="bg2">
              <a:lumMod val="75000"/>
            </a:schemeClr>
          </a:solidFill>
          <a:ln w="12700">
            <a:solidFill>
              <a:srgbClr val="DCE4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095CB9D-E0AA-89F2-6948-E3A77205B8D2}"/>
              </a:ext>
            </a:extLst>
          </p:cNvPr>
          <p:cNvSpPr txBox="1"/>
          <p:nvPr/>
        </p:nvSpPr>
        <p:spPr>
          <a:xfrm>
            <a:off x="7187380" y="1238477"/>
            <a:ext cx="2476960" cy="3385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600" b="1" dirty="0">
                <a:solidFill>
                  <a:srgbClr val="141C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Common comorbidities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E1692FA-DC04-E6D2-6E6E-64EBC9F1BCBB}"/>
              </a:ext>
            </a:extLst>
          </p:cNvPr>
          <p:cNvSpPr txBox="1"/>
          <p:nvPr/>
        </p:nvSpPr>
        <p:spPr>
          <a:xfrm>
            <a:off x="7187380" y="1558517"/>
            <a:ext cx="4684579" cy="4462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rgbClr val="141C24"/>
                </a:solidFill>
                <a:latin typeface="Calibri"/>
              </a:defRPr>
            </a:pP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Depression and anxiety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rgbClr val="141C24"/>
                </a:solidFill>
                <a:latin typeface="Calibri"/>
              </a:defRPr>
            </a:pP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Hypertension, diabetes, cardiovascular disease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rgbClr val="141C24"/>
                </a:solidFill>
                <a:latin typeface="Calibri"/>
              </a:defRPr>
            </a:pP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Hearing and vision loss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rgbClr val="141C24"/>
                </a:solidFill>
                <a:latin typeface="Calibri"/>
              </a:defRPr>
            </a:pP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Frailty and falls risk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rgbClr val="141C24"/>
                </a:solidFill>
                <a:latin typeface="Calibri"/>
              </a:defRPr>
            </a:pP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Sleep problems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 sz="1600">
                <a:solidFill>
                  <a:srgbClr val="141C24"/>
                </a:solidFill>
                <a:latin typeface="Calibri"/>
              </a:defRPr>
            </a:pPr>
            <a:r>
              <a:rPr lang="en-US" sz="1600" b="1" dirty="0">
                <a:solidFill>
                  <a:srgbClr val="141C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Complications (why planning matters)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rgbClr val="141C24"/>
                </a:solidFill>
                <a:latin typeface="Calibri"/>
              </a:defRPr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Delirium episodes (often infection‑related)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rgbClr val="141C24"/>
                </a:solidFill>
                <a:latin typeface="Calibri"/>
              </a:defRPr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Malnutrition and dehydration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rgbClr val="141C24"/>
                </a:solidFill>
                <a:latin typeface="Calibri"/>
              </a:defRPr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Medication problems and adherence issues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rgbClr val="141C24"/>
                </a:solidFill>
                <a:latin typeface="Calibri"/>
              </a:defRPr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Safeguarding risks (neglect, exploitation)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rgbClr val="141C24"/>
                </a:solidFill>
                <a:latin typeface="Calibri"/>
              </a:defRPr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Carer burnout → crisis admissions</a:t>
            </a:r>
          </a:p>
          <a:p>
            <a:pPr>
              <a:spcAft>
                <a:spcPts val="600"/>
              </a:spcAft>
              <a:defRPr sz="1600">
                <a:solidFill>
                  <a:srgbClr val="141C24"/>
                </a:solidFill>
                <a:latin typeface="Calibri"/>
              </a:defRPr>
            </a:pPr>
            <a:endParaRPr lang="en-US" sz="1600" b="1" dirty="0">
              <a:solidFill>
                <a:srgbClr val="141C2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 sz="1600">
                <a:solidFill>
                  <a:srgbClr val="141C24"/>
                </a:solidFill>
                <a:latin typeface="Calibri"/>
              </a:defRPr>
            </a:pPr>
            <a:endParaRPr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7A5FB62-F866-937C-896C-48B30329446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07" r="52152"/>
          <a:stretch>
            <a:fillRect/>
          </a:stretch>
        </p:blipFill>
        <p:spPr>
          <a:xfrm>
            <a:off x="600015" y="1000794"/>
            <a:ext cx="5677392" cy="544572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7193440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5F8F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" name="Rectangle 2"/>
          <p:cNvSpPr/>
          <p:nvPr/>
        </p:nvSpPr>
        <p:spPr>
          <a:xfrm>
            <a:off x="0" y="29689"/>
            <a:ext cx="12192000" cy="665077"/>
          </a:xfrm>
          <a:prstGeom prst="rect">
            <a:avLst/>
          </a:prstGeom>
          <a:solidFill>
            <a:srgbClr val="0823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20040" y="91440"/>
            <a:ext cx="459247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2800" b="1" dirty="0">
                <a:solidFill>
                  <a:srgbClr val="FFFFFF"/>
                </a:solidFill>
                <a:latin typeface="Calibri"/>
              </a:rPr>
              <a:t>Prevention and risk reduction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514970" y="1011234"/>
            <a:ext cx="4164016" cy="2471326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CE4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b="1" dirty="0">
              <a:solidFill>
                <a:srgbClr val="141C2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20710" y="3215202"/>
            <a:ext cx="2967479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b="1" dirty="0">
                <a:solidFill>
                  <a:srgbClr val="141C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14 modifiable risk factors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1392494" y="3797038"/>
            <a:ext cx="1965960" cy="411480"/>
          </a:xfrm>
          <a:prstGeom prst="roundRect">
            <a:avLst/>
          </a:prstGeom>
          <a:solidFill>
            <a:srgbClr val="EBF4F6"/>
          </a:solidFill>
          <a:ln>
            <a:solidFill>
              <a:srgbClr val="DCE4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200">
                <a:solidFill>
                  <a:srgbClr val="141C24"/>
                </a:solidFill>
                <a:latin typeface="Calibri"/>
              </a:defRPr>
            </a:pPr>
            <a:r>
              <a:rPr sz="1600">
                <a:latin typeface="Arial" panose="020B0604020202020204" pitchFamily="34" charset="0"/>
                <a:cs typeface="Arial" panose="020B0604020202020204" pitchFamily="34" charset="0"/>
              </a:rPr>
              <a:t>Less education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4130040" y="3783955"/>
            <a:ext cx="1965960" cy="411480"/>
          </a:xfrm>
          <a:prstGeom prst="roundRect">
            <a:avLst/>
          </a:prstGeom>
          <a:solidFill>
            <a:srgbClr val="EBF4F6"/>
          </a:solidFill>
          <a:ln>
            <a:solidFill>
              <a:srgbClr val="DCE4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200">
                <a:solidFill>
                  <a:srgbClr val="141C24"/>
                </a:solidFill>
                <a:latin typeface="Calibri"/>
              </a:defRPr>
            </a:pPr>
            <a:r>
              <a:rPr sz="1600">
                <a:latin typeface="Arial" panose="020B0604020202020204" pitchFamily="34" charset="0"/>
                <a:cs typeface="Arial" panose="020B0604020202020204" pitchFamily="34" charset="0"/>
              </a:rPr>
              <a:t>Hearing loss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6722560" y="4569542"/>
            <a:ext cx="1965960" cy="411480"/>
          </a:xfrm>
          <a:prstGeom prst="roundRect">
            <a:avLst/>
          </a:prstGeom>
          <a:solidFill>
            <a:srgbClr val="EBF4F6"/>
          </a:solidFill>
          <a:ln>
            <a:solidFill>
              <a:srgbClr val="DCE4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200">
                <a:solidFill>
                  <a:srgbClr val="141C24"/>
                </a:solidFill>
                <a:latin typeface="Calibri"/>
              </a:defRPr>
            </a:pPr>
            <a:r>
              <a:rPr sz="1600">
                <a:latin typeface="Arial" panose="020B0604020202020204" pitchFamily="34" charset="0"/>
                <a:cs typeface="Arial" panose="020B0604020202020204" pitchFamily="34" charset="0"/>
              </a:rPr>
              <a:t>Hypertension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9031667" y="3776079"/>
            <a:ext cx="1965960" cy="411480"/>
          </a:xfrm>
          <a:prstGeom prst="roundRect">
            <a:avLst/>
          </a:prstGeom>
          <a:solidFill>
            <a:srgbClr val="EBF4F6"/>
          </a:solidFill>
          <a:ln>
            <a:solidFill>
              <a:srgbClr val="DCE4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200">
                <a:solidFill>
                  <a:srgbClr val="141C24"/>
                </a:solidFill>
                <a:latin typeface="Calibri"/>
              </a:defRPr>
            </a:pPr>
            <a:r>
              <a:rPr sz="1600">
                <a:latin typeface="Arial" panose="020B0604020202020204" pitchFamily="34" charset="0"/>
                <a:cs typeface="Arial" panose="020B0604020202020204" pitchFamily="34" charset="0"/>
              </a:rPr>
              <a:t>Obesity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4147246" y="4608121"/>
            <a:ext cx="1965960" cy="411480"/>
          </a:xfrm>
          <a:prstGeom prst="roundRect">
            <a:avLst/>
          </a:prstGeom>
          <a:solidFill>
            <a:srgbClr val="EBF4F6"/>
          </a:solidFill>
          <a:ln>
            <a:solidFill>
              <a:srgbClr val="DCE4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200">
                <a:solidFill>
                  <a:srgbClr val="141C24"/>
                </a:solidFill>
                <a:latin typeface="Calibri"/>
              </a:defRPr>
            </a:pPr>
            <a:r>
              <a:rPr sz="1600">
                <a:latin typeface="Arial" panose="020B0604020202020204" pitchFamily="34" charset="0"/>
                <a:cs typeface="Arial" panose="020B0604020202020204" pitchFamily="34" charset="0"/>
              </a:rPr>
              <a:t>Depression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6675120" y="3776079"/>
            <a:ext cx="1965960" cy="411480"/>
          </a:xfrm>
          <a:prstGeom prst="roundRect">
            <a:avLst/>
          </a:prstGeom>
          <a:solidFill>
            <a:srgbClr val="EBF4F6"/>
          </a:solidFill>
          <a:ln>
            <a:solidFill>
              <a:srgbClr val="DCE4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200">
                <a:solidFill>
                  <a:srgbClr val="141C24"/>
                </a:solidFill>
                <a:latin typeface="Calibri"/>
              </a:defRPr>
            </a:pPr>
            <a:r>
              <a:rPr sz="1600">
                <a:latin typeface="Arial" panose="020B0604020202020204" pitchFamily="34" charset="0"/>
                <a:cs typeface="Arial" panose="020B0604020202020204" pitchFamily="34" charset="0"/>
              </a:rPr>
              <a:t>Physical inactivity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9031667" y="4427518"/>
            <a:ext cx="1965960" cy="411480"/>
          </a:xfrm>
          <a:prstGeom prst="roundRect">
            <a:avLst/>
          </a:prstGeom>
          <a:solidFill>
            <a:srgbClr val="EBF4F6"/>
          </a:solidFill>
          <a:ln>
            <a:solidFill>
              <a:srgbClr val="DCE4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200">
                <a:solidFill>
                  <a:srgbClr val="141C24"/>
                </a:solidFill>
                <a:latin typeface="Calibri"/>
              </a:defRPr>
            </a:pPr>
            <a:r>
              <a:rPr sz="1600">
                <a:latin typeface="Arial" panose="020B0604020202020204" pitchFamily="34" charset="0"/>
                <a:cs typeface="Arial" panose="020B0604020202020204" pitchFamily="34" charset="0"/>
              </a:rPr>
              <a:t>Diabetes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1319243" y="4564589"/>
            <a:ext cx="1965960" cy="411480"/>
          </a:xfrm>
          <a:prstGeom prst="roundRect">
            <a:avLst/>
          </a:prstGeom>
          <a:solidFill>
            <a:srgbClr val="EBF4F6"/>
          </a:solidFill>
          <a:ln>
            <a:solidFill>
              <a:srgbClr val="DCE4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200">
                <a:solidFill>
                  <a:srgbClr val="141C24"/>
                </a:solidFill>
                <a:latin typeface="Calibri"/>
              </a:defRPr>
            </a:pPr>
            <a:r>
              <a:rPr sz="1600">
                <a:latin typeface="Arial" panose="020B0604020202020204" pitchFamily="34" charset="0"/>
                <a:cs typeface="Arial" panose="020B0604020202020204" pitchFamily="34" charset="0"/>
              </a:rPr>
              <a:t>Excess alcohol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4147246" y="5234940"/>
            <a:ext cx="1965960" cy="411480"/>
          </a:xfrm>
          <a:prstGeom prst="roundRect">
            <a:avLst/>
          </a:prstGeom>
          <a:solidFill>
            <a:srgbClr val="EBF4F6"/>
          </a:solidFill>
          <a:ln>
            <a:solidFill>
              <a:srgbClr val="DCE4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200">
                <a:solidFill>
                  <a:srgbClr val="141C24"/>
                </a:solidFill>
                <a:latin typeface="Calibri"/>
              </a:defRPr>
            </a:pPr>
            <a:r>
              <a:rPr sz="1600">
                <a:latin typeface="Arial" panose="020B0604020202020204" pitchFamily="34" charset="0"/>
                <a:cs typeface="Arial" panose="020B0604020202020204" pitchFamily="34" charset="0"/>
              </a:rPr>
              <a:t>Head injury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9031667" y="5132517"/>
            <a:ext cx="1965960" cy="411480"/>
          </a:xfrm>
          <a:prstGeom prst="roundRect">
            <a:avLst/>
          </a:prstGeom>
          <a:solidFill>
            <a:srgbClr val="EBF4F6"/>
          </a:solidFill>
          <a:ln>
            <a:solidFill>
              <a:srgbClr val="DCE4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200">
                <a:solidFill>
                  <a:srgbClr val="141C24"/>
                </a:solidFill>
                <a:latin typeface="Calibri"/>
              </a:defRPr>
            </a:pP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Social isolation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1351548" y="5292536"/>
            <a:ext cx="1965960" cy="559623"/>
          </a:xfrm>
          <a:prstGeom prst="roundRect">
            <a:avLst/>
          </a:prstGeom>
          <a:solidFill>
            <a:srgbClr val="EBF4F6"/>
          </a:solidFill>
          <a:ln>
            <a:solidFill>
              <a:srgbClr val="DCE4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200">
                <a:solidFill>
                  <a:srgbClr val="141C24"/>
                </a:solidFill>
                <a:latin typeface="Calibri"/>
              </a:defRPr>
            </a:pP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High LDL cholesterol</a:t>
            </a:r>
          </a:p>
        </p:txBody>
      </p:sp>
      <p:sp>
        <p:nvSpPr>
          <p:cNvPr id="26" name="Rounded Rectangle 25"/>
          <p:cNvSpPr/>
          <p:nvPr/>
        </p:nvSpPr>
        <p:spPr>
          <a:xfrm>
            <a:off x="6722560" y="5241368"/>
            <a:ext cx="1965960" cy="411480"/>
          </a:xfrm>
          <a:prstGeom prst="roundRect">
            <a:avLst/>
          </a:prstGeom>
          <a:solidFill>
            <a:srgbClr val="EBF4F6"/>
          </a:solidFill>
          <a:ln>
            <a:solidFill>
              <a:srgbClr val="DCE4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200">
                <a:solidFill>
                  <a:srgbClr val="141C24"/>
                </a:solidFill>
                <a:latin typeface="Calibri"/>
              </a:defRPr>
            </a:pPr>
            <a:r>
              <a:rPr sz="1600">
                <a:latin typeface="Arial" panose="020B0604020202020204" pitchFamily="34" charset="0"/>
                <a:cs typeface="Arial" panose="020B0604020202020204" pitchFamily="34" charset="0"/>
              </a:rPr>
              <a:t>Vision loss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320040" y="6537960"/>
            <a:ext cx="3818674" cy="25391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1050" dirty="0">
                <a:solidFill>
                  <a:srgbClr val="5A667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Sources: Livingston et al. (Lancet Commission 2024); WHO;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28817859-1317-8D7B-0FD2-88CE48B5AB6A}"/>
              </a:ext>
            </a:extLst>
          </p:cNvPr>
          <p:cNvSpPr txBox="1"/>
          <p:nvPr/>
        </p:nvSpPr>
        <p:spPr>
          <a:xfrm>
            <a:off x="7732350" y="1135186"/>
            <a:ext cx="323578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141C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Practical message for community care</a:t>
            </a:r>
          </a:p>
          <a:p>
            <a:pPr algn="ctr"/>
            <a:endParaRPr lang="en-US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968F3FDE-BFF7-ADFF-007A-4840E7818450}"/>
              </a:ext>
            </a:extLst>
          </p:cNvPr>
          <p:cNvSpPr txBox="1"/>
          <p:nvPr/>
        </p:nvSpPr>
        <p:spPr>
          <a:xfrm>
            <a:off x="7865806" y="1925196"/>
            <a:ext cx="3679706" cy="16773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  <a:defRPr sz="1300">
                <a:solidFill>
                  <a:srgbClr val="141C24"/>
                </a:solidFill>
                <a:latin typeface="Calibri"/>
              </a:defRPr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Support social connection and healthy routines.</a:t>
            </a:r>
          </a:p>
          <a:p>
            <a:pPr>
              <a:spcAft>
                <a:spcPts val="600"/>
              </a:spcAft>
              <a:defRPr sz="1300">
                <a:solidFill>
                  <a:srgbClr val="141C24"/>
                </a:solidFill>
                <a:latin typeface="Calibri"/>
              </a:defRPr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Encourage hearing/vision checks and chronic disease control.</a:t>
            </a:r>
          </a:p>
          <a:p>
            <a:pPr>
              <a:spcAft>
                <a:spcPts val="600"/>
              </a:spcAft>
              <a:defRPr sz="1300">
                <a:solidFill>
                  <a:srgbClr val="141C24"/>
                </a:solidFill>
                <a:latin typeface="Calibri"/>
              </a:defRPr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Signpost to community services early.</a:t>
            </a:r>
          </a:p>
          <a:p>
            <a:endParaRPr lang="en-US" dirty="0"/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E1785902-D5FE-8996-9608-B9F564B4F3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62" y="568233"/>
            <a:ext cx="7155056" cy="2625516"/>
          </a:xfrm>
          <a:prstGeom prst="rect">
            <a:avLst/>
          </a:prstGeom>
        </p:spPr>
      </p:pic>
      <p:sp>
        <p:nvSpPr>
          <p:cNvPr id="34" name="Rounded Rectangle 25">
            <a:extLst>
              <a:ext uri="{FF2B5EF4-FFF2-40B4-BE49-F238E27FC236}">
                <a16:creationId xmlns:a16="http://schemas.microsoft.com/office/drawing/2014/main" id="{A18FB867-2075-80AF-4C2E-0AF9033EE5DE}"/>
              </a:ext>
            </a:extLst>
          </p:cNvPr>
          <p:cNvSpPr/>
          <p:nvPr/>
        </p:nvSpPr>
        <p:spPr>
          <a:xfrm>
            <a:off x="6722560" y="5843944"/>
            <a:ext cx="1965960" cy="411480"/>
          </a:xfrm>
          <a:prstGeom prst="roundRect">
            <a:avLst/>
          </a:prstGeom>
          <a:solidFill>
            <a:srgbClr val="EBF4F6"/>
          </a:solidFill>
          <a:ln>
            <a:solidFill>
              <a:srgbClr val="DCE4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200">
                <a:solidFill>
                  <a:srgbClr val="141C24"/>
                </a:solidFill>
                <a:latin typeface="Calibri"/>
              </a:defRPr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Smoking</a:t>
            </a:r>
            <a:endParaRPr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Rounded Rectangle 25">
            <a:extLst>
              <a:ext uri="{FF2B5EF4-FFF2-40B4-BE49-F238E27FC236}">
                <a16:creationId xmlns:a16="http://schemas.microsoft.com/office/drawing/2014/main" id="{3A4FF06E-64F0-8AEE-8AD2-DB15F0F15259}"/>
              </a:ext>
            </a:extLst>
          </p:cNvPr>
          <p:cNvSpPr/>
          <p:nvPr/>
        </p:nvSpPr>
        <p:spPr>
          <a:xfrm>
            <a:off x="9031667" y="5789518"/>
            <a:ext cx="1965960" cy="411480"/>
          </a:xfrm>
          <a:prstGeom prst="roundRect">
            <a:avLst/>
          </a:prstGeom>
          <a:solidFill>
            <a:srgbClr val="EBF4F6"/>
          </a:solidFill>
          <a:ln>
            <a:solidFill>
              <a:srgbClr val="DCE4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200">
                <a:solidFill>
                  <a:srgbClr val="141C24"/>
                </a:solidFill>
                <a:latin typeface="Calibri"/>
              </a:defRPr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Air Pollution</a:t>
            </a:r>
            <a:endParaRPr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5F8F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2000" cy="640080"/>
          </a:xfrm>
          <a:prstGeom prst="rect">
            <a:avLst/>
          </a:prstGeom>
          <a:solidFill>
            <a:srgbClr val="0823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20040" y="91440"/>
            <a:ext cx="115519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2200" b="1">
                <a:solidFill>
                  <a:srgbClr val="FFFFFF"/>
                </a:solidFill>
                <a:latin typeface="Calibri"/>
              </a:rPr>
              <a:t>Co‑productive care and personalised care recommendations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1752132" y="868680"/>
            <a:ext cx="4206240" cy="49834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CE4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6" name="TextBox 5"/>
          <p:cNvSpPr txBox="1"/>
          <p:nvPr/>
        </p:nvSpPr>
        <p:spPr>
          <a:xfrm>
            <a:off x="2242785" y="1303634"/>
            <a:ext cx="3403496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b="1" dirty="0">
                <a:solidFill>
                  <a:srgbClr val="141C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Skills, values and </a:t>
            </a:r>
            <a:r>
              <a:rPr b="1" dirty="0" err="1">
                <a:solidFill>
                  <a:srgbClr val="141C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behaviours</a:t>
            </a:r>
            <a:endParaRPr b="1" dirty="0">
              <a:solidFill>
                <a:srgbClr val="141C2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242785" y="2058627"/>
            <a:ext cx="3657600" cy="286232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rgbClr val="141C24"/>
                </a:solidFill>
                <a:latin typeface="Calibri"/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Respect personhood and dignity (life story, culture)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rgbClr val="141C24"/>
                </a:solidFill>
                <a:latin typeface="Calibri"/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Clear, calm communication and validation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rgbClr val="141C24"/>
                </a:solidFill>
                <a:latin typeface="Calibri"/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Work with carers as partners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rgbClr val="141C24"/>
                </a:solidFill>
                <a:latin typeface="Calibri"/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Coordinate across services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rgbClr val="141C24"/>
                </a:solidFill>
                <a:latin typeface="Calibri"/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Strengths‑based approach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753532" y="847047"/>
            <a:ext cx="4612558" cy="2676161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CE4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984200" y="979965"/>
            <a:ext cx="3736920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b="1" dirty="0">
                <a:solidFill>
                  <a:srgbClr val="141C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evaluation: real tensions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320115" y="1508760"/>
            <a:ext cx="3927987" cy="204671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400">
                <a:solidFill>
                  <a:srgbClr val="141C24"/>
                </a:solidFill>
                <a:latin typeface="Calibri"/>
              </a:defRPr>
            </a:pPr>
            <a:r>
              <a:rPr sz="1400" dirty="0">
                <a:latin typeface="Arial" panose="020B0604020202020204" pitchFamily="34" charset="0"/>
                <a:cs typeface="Arial" panose="020B0604020202020204" pitchFamily="34" charset="0"/>
              </a:rPr>
              <a:t>Autonomy vs safeguarding (risk enablement)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400">
                <a:solidFill>
                  <a:srgbClr val="141C24"/>
                </a:solidFill>
                <a:latin typeface="Calibri"/>
              </a:defRPr>
            </a:pPr>
            <a:r>
              <a:rPr sz="1400" dirty="0">
                <a:latin typeface="Arial" panose="020B0604020202020204" pitchFamily="34" charset="0"/>
                <a:cs typeface="Arial" panose="020B0604020202020204" pitchFamily="34" charset="0"/>
              </a:rPr>
              <a:t>Capacity can fluctuate; consent must be revisited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400">
                <a:solidFill>
                  <a:srgbClr val="141C24"/>
                </a:solidFill>
                <a:latin typeface="Calibri"/>
              </a:defRPr>
            </a:pPr>
            <a:r>
              <a:rPr sz="1400" dirty="0">
                <a:latin typeface="Arial" panose="020B0604020202020204" pitchFamily="34" charset="0"/>
                <a:cs typeface="Arial" panose="020B0604020202020204" pitchFamily="34" charset="0"/>
              </a:rPr>
              <a:t>Carer views may conflict with the person’s wishes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400">
                <a:solidFill>
                  <a:srgbClr val="141C24"/>
                </a:solidFill>
                <a:latin typeface="Calibri"/>
              </a:defRPr>
            </a:pPr>
            <a:r>
              <a:rPr sz="1400" dirty="0">
                <a:latin typeface="Arial" panose="020B0604020202020204" pitchFamily="34" charset="0"/>
                <a:cs typeface="Arial" panose="020B0604020202020204" pitchFamily="34" charset="0"/>
              </a:rPr>
              <a:t>Time pressure can reduce true co‑production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6794336" y="3714937"/>
            <a:ext cx="4571754" cy="2951334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CE4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7297256" y="3730175"/>
            <a:ext cx="37999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b="1" dirty="0">
                <a:solidFill>
                  <a:srgbClr val="141C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model: 6 components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320115" y="4227850"/>
            <a:ext cx="4068834" cy="220060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200">
                <a:solidFill>
                  <a:srgbClr val="141C24"/>
                </a:solidFill>
                <a:latin typeface="Calibri"/>
              </a:defRPr>
            </a:pPr>
            <a:r>
              <a:rPr sz="1400" dirty="0">
                <a:latin typeface="Arial" panose="020B0604020202020204" pitchFamily="34" charset="0"/>
                <a:cs typeface="Arial" panose="020B0604020202020204" pitchFamily="34" charset="0"/>
              </a:rPr>
              <a:t>Shared decision making: “what matters” goals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200">
                <a:solidFill>
                  <a:srgbClr val="141C24"/>
                </a:solidFill>
                <a:latin typeface="Calibri"/>
              </a:defRPr>
            </a:pPr>
            <a:r>
              <a:rPr sz="1400" dirty="0">
                <a:latin typeface="Arial" panose="020B0604020202020204" pitchFamily="34" charset="0"/>
                <a:cs typeface="Arial" panose="020B0604020202020204" pitchFamily="34" charset="0"/>
              </a:rPr>
              <a:t>Care &amp; support planning: crisis plan + reviews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200">
                <a:solidFill>
                  <a:srgbClr val="141C24"/>
                </a:solidFill>
                <a:latin typeface="Calibri"/>
              </a:defRPr>
            </a:pPr>
            <a:r>
              <a:rPr sz="1400" dirty="0">
                <a:latin typeface="Arial" panose="020B0604020202020204" pitchFamily="34" charset="0"/>
                <a:cs typeface="Arial" panose="020B0604020202020204" pitchFamily="34" charset="0"/>
              </a:rPr>
              <a:t>Enabling choice: advocacy, accessible info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200">
                <a:solidFill>
                  <a:srgbClr val="141C24"/>
                </a:solidFill>
                <a:latin typeface="Calibri"/>
              </a:defRPr>
            </a:pPr>
            <a:r>
              <a:rPr sz="1400" dirty="0">
                <a:latin typeface="Arial" panose="020B0604020202020204" pitchFamily="34" charset="0"/>
                <a:cs typeface="Arial" panose="020B0604020202020204" pitchFamily="34" charset="0"/>
              </a:rPr>
              <a:t>Social prescribing: dementia cafés, groups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200">
                <a:solidFill>
                  <a:srgbClr val="141C24"/>
                </a:solidFill>
                <a:latin typeface="Calibri"/>
              </a:defRPr>
            </a:pPr>
            <a:r>
              <a:rPr sz="1400" dirty="0">
                <a:latin typeface="Arial" panose="020B0604020202020204" pitchFamily="34" charset="0"/>
                <a:cs typeface="Arial" panose="020B0604020202020204" pitchFamily="34" charset="0"/>
              </a:rPr>
              <a:t>Supported self‑management: routines, prompts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200">
                <a:solidFill>
                  <a:srgbClr val="141C24"/>
                </a:solidFill>
                <a:latin typeface="Calibri"/>
              </a:defRPr>
            </a:pPr>
            <a:r>
              <a:rPr sz="1400" dirty="0">
                <a:latin typeface="Arial" panose="020B0604020202020204" pitchFamily="34" charset="0"/>
                <a:cs typeface="Arial" panose="020B0604020202020204" pitchFamily="34" charset="0"/>
              </a:rPr>
              <a:t>Personal health budgets: flexible support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20040" y="6301494"/>
            <a:ext cx="5684569" cy="25391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1050" dirty="0">
                <a:solidFill>
                  <a:srgbClr val="5A667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Sources: NICE NG97; NHS England (Universal </a:t>
            </a:r>
            <a:r>
              <a:rPr sz="1050" dirty="0" err="1">
                <a:solidFill>
                  <a:srgbClr val="5A667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sz="1050" dirty="0">
                <a:solidFill>
                  <a:srgbClr val="5A667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care; shared decision making).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5F8F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2000" cy="634122"/>
          </a:xfrm>
          <a:prstGeom prst="rect">
            <a:avLst/>
          </a:prstGeom>
          <a:solidFill>
            <a:srgbClr val="0823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327905" y="101618"/>
            <a:ext cx="2225289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2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0" y="634122"/>
            <a:ext cx="12192000" cy="622387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CE4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12258" y="817054"/>
            <a:ext cx="11532258" cy="58580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200"/>
              </a:spcAft>
              <a:defRPr sz="850">
                <a:solidFill>
                  <a:srgbClr val="141C24"/>
                </a:solidFill>
                <a:latin typeface="Calibri"/>
              </a:defRPr>
            </a:pP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Alzheimer’s Research UK (n.d.) What happens at the memory clinic? Available at: </a:t>
            </a: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https://www.alzheimersresearchuk.org/dementia-information/getting-a-dementia-diagnosis/memory-clinic/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200"/>
              </a:spcAft>
              <a:defRPr sz="850">
                <a:solidFill>
                  <a:srgbClr val="141C24"/>
                </a:solidFill>
                <a:latin typeface="Calibri"/>
              </a:defRPr>
            </a:pP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Alzheimer’s Society (2024) How many people have dementia in the UK? Available at: </a:t>
            </a: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https://www.alzheimers.org.uk/blog/how-many-people-have-dementia-uk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200"/>
              </a:spcAft>
              <a:defRPr sz="850">
                <a:solidFill>
                  <a:srgbClr val="141C24"/>
                </a:solidFill>
                <a:latin typeface="Calibri"/>
              </a:defRPr>
            </a:pP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Alzheimer’s Society (2024) The annual costs of dementia: 2024–2040 [PDF]. Available at: </a:t>
            </a: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https://www.alzheimers.org.uk/sites/default/files/2024-05/the-annual-costs-of-dementia.pdf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200"/>
              </a:spcAft>
              <a:defRPr sz="850">
                <a:solidFill>
                  <a:srgbClr val="141C24"/>
                </a:solidFill>
                <a:latin typeface="Calibri"/>
              </a:defRPr>
            </a:pP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Alzheimer’s Society (2024) The economic impact of dementia. Available at: </a:t>
            </a: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https://www.alzheimers.org.uk/what-we-do/policy-and-influencing/economic-impact-of-dementia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200"/>
              </a:spcAft>
              <a:defRPr sz="850">
                <a:solidFill>
                  <a:srgbClr val="141C24"/>
                </a:solidFill>
                <a:latin typeface="Calibri"/>
              </a:defRPr>
            </a:pP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Alzheimer’s Society (n.d.) Referral to a dementia specialist. Available at: </a:t>
            </a: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https://www.alzheimers.org.uk/about-dementia/dementia-diagnosis/how-to-get-dementia-diagnosis/referral-to-dementia-specialist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200"/>
              </a:spcAft>
              <a:defRPr sz="850">
                <a:solidFill>
                  <a:srgbClr val="141C24"/>
                </a:solidFill>
                <a:latin typeface="Calibri"/>
              </a:defRPr>
            </a:pP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Alzheimer’s Disease International (2015) World Alzheimer Report 2015. Available at: </a:t>
            </a: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https://www.alzint.org/resource/world-alzheimer-report-2015/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200"/>
              </a:spcAft>
              <a:defRPr sz="850">
                <a:solidFill>
                  <a:srgbClr val="141C24"/>
                </a:solidFill>
                <a:latin typeface="Calibri"/>
              </a:defRPr>
            </a:pP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Alzheimer’s Disease International (2024) Dementia statistics. Available at: </a:t>
            </a: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https://www.alzint.org/about/dementia-facts-figures/dementia-statistics/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200"/>
              </a:spcAft>
              <a:defRPr sz="850">
                <a:solidFill>
                  <a:srgbClr val="141C24"/>
                </a:solidFill>
                <a:latin typeface="Calibri"/>
              </a:defRPr>
            </a:pP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Alzheimer’s Disease International (2024) 14 dementia risk factors graphic [PDF]. Available at: </a:t>
            </a: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https://www.alzint.org/u/07387-risk-factor-graphics-updated-2024.pdf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200"/>
              </a:spcAft>
              <a:defRPr sz="850">
                <a:solidFill>
                  <a:srgbClr val="141C24"/>
                </a:solidFill>
                <a:latin typeface="Calibri"/>
              </a:defRPr>
            </a:pP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Bamford, C. et al. (2021) ‘Key components of post-diagnostic support for people with dementia’, BMC Health Services Research, 21, 1302. Available at: </a:t>
            </a: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https://pmc.ncbi.nlm.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nih.gov/articles/PMC8687564/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200"/>
              </a:spcAft>
              <a:defRPr sz="850">
                <a:solidFill>
                  <a:srgbClr val="141C24"/>
                </a:solidFill>
                <a:latin typeface="Calibri"/>
              </a:defRPr>
            </a:pPr>
            <a:r>
              <a:rPr sz="1200" dirty="0" err="1">
                <a:latin typeface="Arial" panose="020B0604020202020204" pitchFamily="34" charset="0"/>
                <a:cs typeface="Arial" panose="020B0604020202020204" pitchFamily="34" charset="0"/>
              </a:rPr>
              <a:t>Brodaty</a:t>
            </a: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, H. and Donkin, M. (2009) ‘Family caregivers of people with dementia’, Dialogues in Clinical Neuroscience, 11(2), pp. 217–228. Available at: </a:t>
            </a: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https://pmc.ncbi.nlm.nih.gov/articles/PMC3181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916/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200"/>
              </a:spcAft>
              <a:defRPr sz="850">
                <a:solidFill>
                  <a:srgbClr val="141C24"/>
                </a:solidFill>
                <a:latin typeface="Calibri"/>
              </a:defRPr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Dementia Statistics Hub (2024) Prevalence and incidence.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https://dementiastatistics.org/about-dementia/prevalence-and-incidence/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200"/>
              </a:spcAft>
              <a:defRPr sz="850">
                <a:solidFill>
                  <a:srgbClr val="141C24"/>
                </a:solidFill>
                <a:latin typeface="Calibri"/>
              </a:defRPr>
            </a:pP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Dementia Statistics Hub (2024) The economic impact of dementia. Available at: https://dementiastatistics.org/statistics/the-economic-impact-of-dementia/ (Accessed: 5 March 2026).</a:t>
            </a:r>
          </a:p>
          <a:p>
            <a:pPr>
              <a:spcAft>
                <a:spcPts val="200"/>
              </a:spcAft>
              <a:defRPr sz="850">
                <a:solidFill>
                  <a:srgbClr val="141C24"/>
                </a:solidFill>
                <a:latin typeface="Calibri"/>
              </a:defRPr>
            </a:pP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Fazio, S. et al. (2018) ‘The fundamentals of person-centered care for individuals with dementia’, The Gerontologist, 58(S1), pp. S10–S19. Available at: </a:t>
            </a: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https://doi.org/10.1093/geront/gnx122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200"/>
              </a:spcAft>
              <a:defRPr sz="850">
                <a:solidFill>
                  <a:srgbClr val="141C24"/>
                </a:solidFill>
                <a:latin typeface="Calibri"/>
              </a:defRPr>
            </a:pP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GBD 2019 Dementia Forecasting Collaborators (2022) ‘Estimation of the global prevalence of dementia in 2019 and forecasted prevalence in 2050’, The Lancet Public Health, 7(2), pp. e105–e125. Available at: </a:t>
            </a: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https://www.thelancet.com/journals/lanpub/article/PIIS2468-2667(21)00249-8/fulltext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200"/>
              </a:spcAft>
              <a:defRPr sz="850">
                <a:solidFill>
                  <a:srgbClr val="141C24"/>
                </a:solidFill>
                <a:latin typeface="Calibri"/>
              </a:defRPr>
            </a:pP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Government of the United Kingdom (2025) Dementia profile: March 2025 update. Available at: https://www.gov.uk/government/statistics/dementia-profile-march-2025-update (Accessed: 5 March 2026).</a:t>
            </a:r>
          </a:p>
          <a:p>
            <a:pPr>
              <a:spcAft>
                <a:spcPts val="200"/>
              </a:spcAft>
              <a:defRPr sz="850">
                <a:solidFill>
                  <a:srgbClr val="141C24"/>
                </a:solidFill>
                <a:latin typeface="Calibri"/>
              </a:defRPr>
            </a:pP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Livingston, G. et al. (2024) ‘Dementia prevention, intervention, and care: 2024 report of the Lancet Standing Commission’, The Lancet, 404(10452), pp. 572–628. Available at: </a:t>
            </a: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https://doi.org/10.1016/S0140-6736(24)01296-0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200"/>
              </a:spcAft>
              <a:defRPr sz="850">
                <a:solidFill>
                  <a:srgbClr val="141C24"/>
                </a:solidFill>
                <a:latin typeface="Calibri"/>
              </a:defRPr>
            </a:pP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Livingston, G. et al. (2024) Accepted version (UCL Discovery). Available at: https://discovery.ucl.ac.uk/10196488/1/Livingston_Lancet%20Commission%20accepted%20version.pdf (Accessed: 5 March 2026).</a:t>
            </a:r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3E0630-22B4-D7AB-035E-5D44A159DB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4FDC5CE-9428-82FB-D990-8517D6BE9B2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5F8F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E2BC295-A14F-4991-C0BC-89347EFE83A6}"/>
              </a:ext>
            </a:extLst>
          </p:cNvPr>
          <p:cNvSpPr/>
          <p:nvPr/>
        </p:nvSpPr>
        <p:spPr>
          <a:xfrm>
            <a:off x="0" y="0"/>
            <a:ext cx="12192000" cy="502920"/>
          </a:xfrm>
          <a:prstGeom prst="rect">
            <a:avLst/>
          </a:prstGeom>
          <a:solidFill>
            <a:srgbClr val="0823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FACEC5-EB56-A141-0DC1-10F9593EE996}"/>
              </a:ext>
            </a:extLst>
          </p:cNvPr>
          <p:cNvSpPr txBox="1"/>
          <p:nvPr/>
        </p:nvSpPr>
        <p:spPr>
          <a:xfrm>
            <a:off x="4736678" y="-23862"/>
            <a:ext cx="2225289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2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A090002C-A0C9-1D65-0AEF-D280ED1D33AA}"/>
              </a:ext>
            </a:extLst>
          </p:cNvPr>
          <p:cNvSpPr/>
          <p:nvPr/>
        </p:nvSpPr>
        <p:spPr>
          <a:xfrm>
            <a:off x="0" y="634122"/>
            <a:ext cx="12192000" cy="622387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CE4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7ADAF5F-EB4A-C65F-9737-CEA039712EEC}"/>
              </a:ext>
            </a:extLst>
          </p:cNvPr>
          <p:cNvSpPr txBox="1"/>
          <p:nvPr/>
        </p:nvSpPr>
        <p:spPr>
          <a:xfrm>
            <a:off x="508678" y="835652"/>
            <a:ext cx="11054057" cy="56733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200"/>
              </a:spcAft>
              <a:defRPr sz="850">
                <a:solidFill>
                  <a:srgbClr val="141C24"/>
                </a:solidFill>
                <a:latin typeface="Calibri"/>
              </a:defRPr>
            </a:pP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(2018) Dementia: assessment, management and support (NG97). Available at: </a:t>
            </a: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https://www.nice.org.uk/guidance/ng97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200"/>
              </a:spcAft>
              <a:defRPr sz="850">
                <a:solidFill>
                  <a:srgbClr val="141C24"/>
                </a:solidFill>
                <a:latin typeface="Calibri"/>
              </a:defRPr>
            </a:pP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(2018) NG97 recommendations. Available at: </a:t>
            </a: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https://www.nice.org.uk/guidance/ng97/chapter/recommendations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200"/>
              </a:spcAft>
              <a:defRPr sz="850">
                <a:solidFill>
                  <a:srgbClr val="141C24"/>
                </a:solidFill>
                <a:latin typeface="Calibri"/>
              </a:defRPr>
            </a:pP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(2018) NG97 full guideline [PDF]. Available at: </a:t>
            </a: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https://www.nice.org.uk/guidance/ng97/resources/dementia-assessment-management-and-support-for-people-living-with-dementia-and-their-carers-pdf-1837760199109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200"/>
              </a:spcAft>
              <a:defRPr sz="850">
                <a:solidFill>
                  <a:srgbClr val="141C24"/>
                </a:solidFill>
                <a:latin typeface="Calibri"/>
              </a:defRPr>
            </a:pP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(2019) Dementia quality standard (QS184). Available at: https://www.nice.org.uk/guidance/qs184 (Accessed: 5 March 2026).</a:t>
            </a:r>
          </a:p>
          <a:p>
            <a:pPr>
              <a:spcAft>
                <a:spcPts val="200"/>
              </a:spcAft>
              <a:defRPr sz="850">
                <a:solidFill>
                  <a:srgbClr val="141C24"/>
                </a:solidFill>
                <a:latin typeface="Calibri"/>
              </a:defRPr>
            </a:pP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NHS (2023) How to get a dementia diagnosis. Available at: </a:t>
            </a: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https://www.nhs.uk/conditions/dementia/symptoms-and-diagnosis/diagnosis/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200"/>
              </a:spcAft>
              <a:defRPr sz="850">
                <a:solidFill>
                  <a:srgbClr val="141C24"/>
                </a:solidFill>
                <a:latin typeface="Calibri"/>
              </a:defRPr>
            </a:pP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NHS (2023) Tests for diagnosing dementia. Available at: https://www.nhs.uk/conditions/dementia/symptoms-and-diagnosis/tests/ (Accessed: 5 March 2026).</a:t>
            </a:r>
          </a:p>
          <a:p>
            <a:pPr>
              <a:spcAft>
                <a:spcPts val="200"/>
              </a:spcAft>
              <a:defRPr sz="850">
                <a:solidFill>
                  <a:srgbClr val="141C24"/>
                </a:solidFill>
                <a:latin typeface="Calibri"/>
              </a:defRPr>
            </a:pP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NHS (2023) Living well with dementia. Available at: </a:t>
            </a: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https://www.nhs.uk/conditions/dementia/living-with-dementia/living-well/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200"/>
              </a:spcAft>
              <a:defRPr sz="850">
                <a:solidFill>
                  <a:srgbClr val="141C24"/>
                </a:solidFill>
                <a:latin typeface="Calibri"/>
              </a:defRPr>
            </a:pP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NHS Digital (2025) Primary Care Dementia Data, March 2025. Available at: https://digital.nhs.uk/data-and-information/publications/statistical/primary-care-dementia-data/march-2025 (Accessed: 5 March 2026).</a:t>
            </a:r>
          </a:p>
          <a:p>
            <a:pPr>
              <a:spcAft>
                <a:spcPts val="200"/>
              </a:spcAft>
              <a:defRPr sz="850">
                <a:solidFill>
                  <a:srgbClr val="141C24"/>
                </a:solidFill>
                <a:latin typeface="Calibri"/>
              </a:defRPr>
            </a:pP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NHS England (2016) Dementia Well Pathway [PDF]. Available at: </a:t>
            </a: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https://www.england.nhs.uk/mentalhealth/wp-content/uploads/sites/29/2016/03/dementia-well-pathway.pdf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200"/>
              </a:spcAft>
              <a:defRPr sz="850">
                <a:solidFill>
                  <a:srgbClr val="141C24"/>
                </a:solidFill>
                <a:latin typeface="Calibri"/>
              </a:defRPr>
            </a:pP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NHS England (2019) Universal </a:t>
            </a:r>
            <a:r>
              <a:rPr sz="1200" dirty="0" err="1"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 care: implementing the comprehensive model [PDF]. Available at: </a:t>
            </a: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https://www.england.nhs.uk/wp-content/uploads/2019/01/universal-personalised-care.pdf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200"/>
              </a:spcAft>
              <a:defRPr sz="850">
                <a:solidFill>
                  <a:srgbClr val="141C24"/>
                </a:solidFill>
                <a:latin typeface="Calibri"/>
              </a:defRPr>
            </a:pP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NHS England (2019) Shared decision-making: summary guide [PDF]. Available at: </a:t>
            </a: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https://www.england.nhs.uk/wp-content/uploads/2019/01/shared-decision-making-summary-guide-v1.pdf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200"/>
              </a:spcAft>
              <a:defRPr sz="850">
                <a:solidFill>
                  <a:srgbClr val="141C24"/>
                </a:solidFill>
                <a:latin typeface="Calibri"/>
              </a:defRPr>
            </a:pP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NHS England (n.d.) Dementia. Available at: </a:t>
            </a: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https://www.england.nhs.uk/mental-health/dementia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200"/>
              </a:spcAft>
              <a:defRPr sz="850">
                <a:solidFill>
                  <a:srgbClr val="141C24"/>
                </a:solidFill>
                <a:latin typeface="Calibri"/>
              </a:defRPr>
            </a:pPr>
            <a:r>
              <a:rPr sz="1200" dirty="0" err="1"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 Care Institute (n.d.) What are the six components? Available at: https://www.personalisedcareinstitute.org.uk/what-are-the-six-components/ (Accessed: 5 March 2026).</a:t>
            </a:r>
          </a:p>
          <a:p>
            <a:pPr>
              <a:spcAft>
                <a:spcPts val="200"/>
              </a:spcAft>
              <a:defRPr sz="850">
                <a:solidFill>
                  <a:srgbClr val="141C24"/>
                </a:solidFill>
                <a:latin typeface="Calibri"/>
              </a:defRPr>
            </a:pP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Petersen, R.C. (2011) ‘Mild cognitive impairment’, New England Journal of Medicine, 364, pp. 2227–2234. Available at: </a:t>
            </a: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https://doi.org/10.1056/NEJMcp0910237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200"/>
              </a:spcAft>
              <a:defRPr sz="850">
                <a:solidFill>
                  <a:srgbClr val="141C24"/>
                </a:solidFill>
                <a:latin typeface="Calibri"/>
              </a:defRPr>
            </a:pP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(WHO) (2017) Global action plan on the public health response to dementia 2017–2025. Available at: </a:t>
            </a: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https://www.who.int/publications/i/item/global-action-plan-on-the-public-health-response-to-dementia-2017---2025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200"/>
              </a:spcAft>
              <a:defRPr sz="850">
                <a:solidFill>
                  <a:srgbClr val="141C24"/>
                </a:solidFill>
                <a:latin typeface="Calibri"/>
              </a:defRPr>
            </a:pP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(WHO) (2025) Dementia: fact sheet. Available at: </a:t>
            </a: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https://www.who.int/news-room/fact-sheets/detail/dementia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200"/>
              </a:spcAft>
              <a:defRPr sz="850">
                <a:solidFill>
                  <a:srgbClr val="141C24"/>
                </a:solidFill>
                <a:latin typeface="Calibri"/>
              </a:defRPr>
            </a:pP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(WHO) (2025) Dementia (health topic page). Available at: https://www.who.int/health-topics/dementia (Accessed: 5 March 2026).</a:t>
            </a:r>
          </a:p>
        </p:txBody>
      </p:sp>
    </p:spTree>
    <p:extLst>
      <p:ext uri="{BB962C8B-B14F-4D97-AF65-F5344CB8AC3E}">
        <p14:creationId xmlns:p14="http://schemas.microsoft.com/office/powerpoint/2010/main" val="10303971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2809</Words>
  <Application>Microsoft Office PowerPoint</Application>
  <PresentationFormat>Widescreen</PresentationFormat>
  <Paragraphs>282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Student</dc:creator>
  <cp:lastModifiedBy>Ritu Panna Saha</cp:lastModifiedBy>
  <cp:revision>7</cp:revision>
  <dcterms:created xsi:type="dcterms:W3CDTF">2026-03-05T17:24:02Z</dcterms:created>
  <dcterms:modified xsi:type="dcterms:W3CDTF">2026-03-09T10:00:34Z</dcterms:modified>
</cp:coreProperties>
</file>