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fntdata" ContentType="application/x-fontdata"/>
  <Default Extension="png" ContentType="image/png"/>
  <Default Extension="jpeg" ContentType="image/jpeg"/>
  <Default Extension="wav" ContentType="audio/x-wav"/>
  <Default Extension="dat" ContentType="text/plain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tags/tag6.xml" ContentType="application/vnd.openxmlformats-officedocument.presentationml.tags+xml"/>
  <Override PartName="/ppt/notesSlides/notesSlide2.xml" ContentType="application/vnd.openxmlformats-officedocument.presentationml.notesSlide+xml"/>
  <Override PartName="/ppt/tags/tag8.xml" ContentType="application/vnd.openxmlformats-officedocument.presentationml.tag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ags/tag4.xml" ContentType="application/vnd.openxmlformats-officedocument.presentationml.tags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tags/tag2.xml" ContentType="application/vnd.openxmlformats-officedocument.presentationml.tags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notesSlides/notesSlide4.xml" ContentType="application/vnd.openxmlformats-officedocument.presentationml.notesSlide+xml"/>
  <Override PartName="/ppt/tags/tag11.xml" ContentType="application/vnd.openxmlformats-officedocument.presentationml.tags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tags/tag7.xml" ContentType="application/vnd.openxmlformats-officedocument.presentationml.tags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ags/tag5.xml" ContentType="application/vnd.openxmlformats-officedocument.presentationml.tags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tags/tag3.xml" ContentType="application/vnd.openxmlformats-officedocument.presentationml.tags+xml"/>
  <Override PartName="/ppt/presentation.xml" ContentType="application/vnd.openxmlformats-officedocument.presentationml.presentation.main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&#65279;<?xml version="1.0" encoding="utf-8"?><Relationships xmlns="http://schemas.openxmlformats.org/package/2006/relationships"><Relationship Type="http://schemas.openxmlformats.org/package/2006/relationships/metadata/core-properties" Target="docProps/core.xml" Id="rId3" /><Relationship Type="http://schemas.openxmlformats.org/package/2006/relationships/metadata/thumbnail" Target="docProps/thumbnail.jpeg" Id="rId2" /><Relationship Type="http://schemas.openxmlformats.org/officeDocument/2006/relationships/officeDocument" Target="ppt/presentation.xml" Id="rId1" /><Relationship Type="http://schemas.openxmlformats.org/officeDocument/2006/relationships/custom-properties" Target="docProps/custom.xml" Id="rId5" /><Relationship Type="http://schemas.openxmlformats.org/officeDocument/2006/relationships/extended-properties" Target="docProps/app.xml" Id="rId4" /><Relationship Type="http://schemas.microsoft.com/office/2006/relationships/txt" Target="/udata/data.dat" Id="R3a80f5540b184511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13"/>
  </p:notesMasterIdLst>
  <p:sldIdLst>
    <p:sldId id="259" r:id="rId2"/>
    <p:sldId id="261" r:id="rId3"/>
    <p:sldId id="264" r:id="rId4"/>
    <p:sldId id="290" r:id="rId5"/>
    <p:sldId id="292" r:id="rId6"/>
    <p:sldId id="291" r:id="rId7"/>
    <p:sldId id="332" r:id="rId8"/>
    <p:sldId id="268" r:id="rId9"/>
    <p:sldId id="269" r:id="rId10"/>
    <p:sldId id="333" r:id="rId11"/>
    <p:sldId id="293" r:id="rId12"/>
  </p:sldIdLst>
  <p:sldSz cx="11522075" cy="6859588"/>
  <p:notesSz cx="6858000" cy="9144000"/>
  <p:embeddedFontLst>
    <p:embeddedFont>
      <p:font typeface="微软雅黑" pitchFamily="34" charset="-122"/>
      <p:regular r:id="rId14"/>
      <p:bold r:id="rId15"/>
    </p:embeddedFont>
    <p:embeddedFont>
      <p:font typeface="Calibri" pitchFamily="34" charset="0"/>
      <p:regular r:id="rId16"/>
      <p:bold r:id="rId17"/>
      <p:italic r:id="rId18"/>
      <p:boldItalic r:id="rId19"/>
    </p:embeddedFont>
  </p:embeddedFontLst>
  <p:custDataLst>
    <p:tags r:id="rId20"/>
  </p:custDataLst>
  <p:defaultTextStyle>
    <a:defPPr>
      <a:defRPr lang="zh-CN"/>
    </a:defPPr>
    <a:lvl1pPr marL="0" algn="l" defTabSz="951865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1pPr>
    <a:lvl2pPr marL="475615" algn="l" defTabSz="951865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2pPr>
    <a:lvl3pPr marL="951865" algn="l" defTabSz="951865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3pPr>
    <a:lvl4pPr marL="1427480" algn="l" defTabSz="951865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4pPr>
    <a:lvl5pPr marL="1903730" algn="l" defTabSz="951865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5pPr>
    <a:lvl6pPr marL="2379345" algn="l" defTabSz="951865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6pPr>
    <a:lvl7pPr marL="2855595" algn="l" defTabSz="951865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7pPr>
    <a:lvl8pPr marL="3331210" algn="l" defTabSz="951865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8pPr>
    <a:lvl9pPr marL="3807460" algn="l" defTabSz="951865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1" userDrawn="1">
          <p15:clr>
            <a:srgbClr val="A4A3A4"/>
          </p15:clr>
        </p15:guide>
        <p15:guide id="2" pos="3629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微软用户" initials="微软用户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66CC"/>
    <a:srgbClr val="0099FF"/>
    <a:srgbClr val="3399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73" autoAdjust="0"/>
    <p:restoredTop sz="94660"/>
  </p:normalViewPr>
  <p:slideViewPr>
    <p:cSldViewPr showGuides="1">
      <p:cViewPr varScale="1">
        <p:scale>
          <a:sx n="108" d="100"/>
          <a:sy n="108" d="100"/>
        </p:scale>
        <p:origin x="-720" y="-78"/>
      </p:cViewPr>
      <p:guideLst>
        <p:guide orient="horz" pos="2161"/>
        <p:guide pos="3629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commentAuthors" Target="comment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tags" Target="tags/tag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7E1860-5156-40DC-9E59-743B1D417515}" type="datetimeFigureOut">
              <a:rPr lang="zh-CN" altLang="en-US" smtClean="0"/>
              <a:pPr/>
              <a:t>2023/4/28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549275" y="685800"/>
            <a:ext cx="57594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55B25F-535F-4C5D-B1DA-56F763568BB0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5186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75615" algn="l" defTabSz="95186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51865" algn="l" defTabSz="95186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427480" algn="l" defTabSz="95186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903730" algn="l" defTabSz="95186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379345" algn="l" defTabSz="95186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855595" algn="l" defTabSz="95186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331210" algn="l" defTabSz="95186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807460" algn="l" defTabSz="95186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55B25F-535F-4C5D-B1DA-56F763568BB0}" type="slidenum">
              <a:rPr lang="zh-CN" altLang="en-US" smtClean="0"/>
              <a:pPr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55B25F-535F-4C5D-B1DA-56F763568BB0}" type="slidenum">
              <a:rPr lang="zh-CN" altLang="en-US" smtClean="0"/>
              <a:pPr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55B25F-535F-4C5D-B1DA-56F763568BB0}" type="slidenum">
              <a:rPr lang="zh-CN" altLang="en-US" smtClean="0"/>
              <a:pPr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55B25F-535F-4C5D-B1DA-56F763568BB0}" type="slidenum">
              <a:rPr lang="zh-CN" altLang="en-US" smtClean="0"/>
              <a:pPr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55B25F-535F-4C5D-B1DA-56F763568BB0}" type="slidenum">
              <a:rPr lang="zh-CN" altLang="en-US" smtClean="0"/>
              <a:pPr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55B25F-535F-4C5D-B1DA-56F763568BB0}" type="slidenum">
              <a:rPr lang="zh-CN" altLang="en-US" smtClean="0"/>
              <a:pPr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55B25F-535F-4C5D-B1DA-56F763568BB0}" type="slidenum">
              <a:rPr lang="zh-CN" altLang="en-US" smtClean="0"/>
              <a:pPr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55B25F-535F-4C5D-B1DA-56F763568BB0}" type="slidenum">
              <a:rPr lang="zh-CN" altLang="en-US" smtClean="0"/>
              <a:pPr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55B25F-535F-4C5D-B1DA-56F763568BB0}" type="slidenum">
              <a:rPr lang="zh-CN" altLang="en-US" smtClean="0"/>
              <a:pPr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55B25F-535F-4C5D-B1DA-56F763568BB0}" type="slidenum">
              <a:rPr lang="zh-CN" altLang="en-US" smtClean="0"/>
              <a:pPr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864156" y="2130920"/>
            <a:ext cx="9793764" cy="147036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728312" y="3887100"/>
            <a:ext cx="8065453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756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518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427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9037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3793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85559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33121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8074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A585-CCD5-4E06-BCB4-AD2A7BDD6554}" type="datetimeFigureOut">
              <a:rPr lang="zh-CN" altLang="en-US" smtClean="0"/>
              <a:pPr/>
              <a:t>2023/4/28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4E539-7ADC-4EAE-B951-4D0795672BAE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 advTm="0"/>
    </mc:Choice>
    <mc:Fallback>
      <p:transition spd="slow" advClick="0" advTm="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A585-CCD5-4E06-BCB4-AD2A7BDD6554}" type="datetimeFigureOut">
              <a:rPr lang="zh-CN" altLang="en-US" smtClean="0"/>
              <a:pPr/>
              <a:t>2023/4/28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4E539-7ADC-4EAE-B951-4D0795672BAE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 advTm="0"/>
    </mc:Choice>
    <mc:Fallback>
      <p:transition spd="slow" advClick="0" advTm="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0164" y="4407922"/>
            <a:ext cx="9793764" cy="1362390"/>
          </a:xfrm>
        </p:spPr>
        <p:txBody>
          <a:bodyPr anchor="t"/>
          <a:lstStyle>
            <a:lvl1pPr algn="l">
              <a:defRPr sz="42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10164" y="2907387"/>
            <a:ext cx="9793764" cy="1500534"/>
          </a:xfrm>
        </p:spPr>
        <p:txBody>
          <a:bodyPr anchor="b"/>
          <a:lstStyle>
            <a:lvl1pPr marL="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1pPr>
            <a:lvl2pPr marL="475615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2pPr>
            <a:lvl3pPr marL="951865" indent="0">
              <a:buNone/>
              <a:defRPr sz="1700">
                <a:solidFill>
                  <a:schemeClr val="tx1">
                    <a:tint val="75000"/>
                  </a:schemeClr>
                </a:solidFill>
              </a:defRPr>
            </a:lvl3pPr>
            <a:lvl4pPr marL="142748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190373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37934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285559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33121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380746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A585-CCD5-4E06-BCB4-AD2A7BDD6554}" type="datetimeFigureOut">
              <a:rPr lang="zh-CN" altLang="en-US" smtClean="0"/>
              <a:pPr/>
              <a:t>2023/4/28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4E539-7ADC-4EAE-B951-4D0795672BAE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 advTm="0"/>
    </mc:Choice>
    <mc:Fallback>
      <p:transition spd="slow" advClick="0" advTm="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576104" y="1600572"/>
            <a:ext cx="5088916" cy="4527011"/>
          </a:xfrm>
        </p:spPr>
        <p:txBody>
          <a:bodyPr/>
          <a:lstStyle>
            <a:lvl1pPr>
              <a:defRPr sz="2900"/>
            </a:lvl1pPr>
            <a:lvl2pPr>
              <a:defRPr sz="2500"/>
            </a:lvl2pPr>
            <a:lvl3pPr>
              <a:defRPr sz="2100"/>
            </a:lvl3pPr>
            <a:lvl4pPr>
              <a:defRPr sz="1900"/>
            </a:lvl4pPr>
            <a:lvl5pPr>
              <a:defRPr sz="1900"/>
            </a:lvl5pPr>
            <a:lvl6pPr>
              <a:defRPr sz="1900"/>
            </a:lvl6pPr>
            <a:lvl7pPr>
              <a:defRPr sz="1900"/>
            </a:lvl7pPr>
            <a:lvl8pPr>
              <a:defRPr sz="1900"/>
            </a:lvl8pPr>
            <a:lvl9pPr>
              <a:defRPr sz="1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857055" y="1600572"/>
            <a:ext cx="5088916" cy="4527011"/>
          </a:xfrm>
        </p:spPr>
        <p:txBody>
          <a:bodyPr/>
          <a:lstStyle>
            <a:lvl1pPr>
              <a:defRPr sz="2900"/>
            </a:lvl1pPr>
            <a:lvl2pPr>
              <a:defRPr sz="2500"/>
            </a:lvl2pPr>
            <a:lvl3pPr>
              <a:defRPr sz="2100"/>
            </a:lvl3pPr>
            <a:lvl4pPr>
              <a:defRPr sz="1900"/>
            </a:lvl4pPr>
            <a:lvl5pPr>
              <a:defRPr sz="1900"/>
            </a:lvl5pPr>
            <a:lvl6pPr>
              <a:defRPr sz="1900"/>
            </a:lvl6pPr>
            <a:lvl7pPr>
              <a:defRPr sz="1900"/>
            </a:lvl7pPr>
            <a:lvl8pPr>
              <a:defRPr sz="1900"/>
            </a:lvl8pPr>
            <a:lvl9pPr>
              <a:defRPr sz="1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A585-CCD5-4E06-BCB4-AD2A7BDD6554}" type="datetimeFigureOut">
              <a:rPr lang="zh-CN" altLang="en-US" smtClean="0"/>
              <a:pPr/>
              <a:t>2023/4/28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4E539-7ADC-4EAE-B951-4D0795672BAE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 advTm="0"/>
    </mc:Choice>
    <mc:Fallback>
      <p:transition spd="slow" advClick="0" advTm="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576104" y="1535469"/>
            <a:ext cx="5090917" cy="639910"/>
          </a:xfrm>
        </p:spPr>
        <p:txBody>
          <a:bodyPr anchor="b"/>
          <a:lstStyle>
            <a:lvl1pPr marL="0" indent="0">
              <a:buNone/>
              <a:defRPr sz="2500" b="1"/>
            </a:lvl1pPr>
            <a:lvl2pPr marL="475615" indent="0">
              <a:buNone/>
              <a:defRPr sz="2100" b="1"/>
            </a:lvl2pPr>
            <a:lvl3pPr marL="951865" indent="0">
              <a:buNone/>
              <a:defRPr sz="1900" b="1"/>
            </a:lvl3pPr>
            <a:lvl4pPr marL="1427480" indent="0">
              <a:buNone/>
              <a:defRPr sz="1700" b="1"/>
            </a:lvl4pPr>
            <a:lvl5pPr marL="1903730" indent="0">
              <a:buNone/>
              <a:defRPr sz="1700" b="1"/>
            </a:lvl5pPr>
            <a:lvl6pPr marL="2379345" indent="0">
              <a:buNone/>
              <a:defRPr sz="1700" b="1"/>
            </a:lvl6pPr>
            <a:lvl7pPr marL="2855595" indent="0">
              <a:buNone/>
              <a:defRPr sz="1700" b="1"/>
            </a:lvl7pPr>
            <a:lvl8pPr marL="3331210" indent="0">
              <a:buNone/>
              <a:defRPr sz="1700" b="1"/>
            </a:lvl8pPr>
            <a:lvl9pPr marL="3807460" indent="0">
              <a:buNone/>
              <a:defRPr sz="17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76104" y="2175379"/>
            <a:ext cx="5090917" cy="3952203"/>
          </a:xfrm>
        </p:spPr>
        <p:txBody>
          <a:bodyPr/>
          <a:lstStyle>
            <a:lvl1pPr>
              <a:defRPr sz="2500"/>
            </a:lvl1pPr>
            <a:lvl2pPr>
              <a:defRPr sz="2100"/>
            </a:lvl2pPr>
            <a:lvl3pPr>
              <a:defRPr sz="1900"/>
            </a:lvl3pPr>
            <a:lvl4pPr>
              <a:defRPr sz="1700"/>
            </a:lvl4pPr>
            <a:lvl5pPr>
              <a:defRPr sz="1700"/>
            </a:lvl5pPr>
            <a:lvl6pPr>
              <a:defRPr sz="1700"/>
            </a:lvl6pPr>
            <a:lvl7pPr>
              <a:defRPr sz="1700"/>
            </a:lvl7pPr>
            <a:lvl8pPr>
              <a:defRPr sz="1700"/>
            </a:lvl8pPr>
            <a:lvl9pPr>
              <a:defRPr sz="17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5853055" y="1535469"/>
            <a:ext cx="5092917" cy="639910"/>
          </a:xfrm>
        </p:spPr>
        <p:txBody>
          <a:bodyPr anchor="b"/>
          <a:lstStyle>
            <a:lvl1pPr marL="0" indent="0">
              <a:buNone/>
              <a:defRPr sz="2500" b="1"/>
            </a:lvl1pPr>
            <a:lvl2pPr marL="475615" indent="0">
              <a:buNone/>
              <a:defRPr sz="2100" b="1"/>
            </a:lvl2pPr>
            <a:lvl3pPr marL="951865" indent="0">
              <a:buNone/>
              <a:defRPr sz="1900" b="1"/>
            </a:lvl3pPr>
            <a:lvl4pPr marL="1427480" indent="0">
              <a:buNone/>
              <a:defRPr sz="1700" b="1"/>
            </a:lvl4pPr>
            <a:lvl5pPr marL="1903730" indent="0">
              <a:buNone/>
              <a:defRPr sz="1700" b="1"/>
            </a:lvl5pPr>
            <a:lvl6pPr marL="2379345" indent="0">
              <a:buNone/>
              <a:defRPr sz="1700" b="1"/>
            </a:lvl6pPr>
            <a:lvl7pPr marL="2855595" indent="0">
              <a:buNone/>
              <a:defRPr sz="1700" b="1"/>
            </a:lvl7pPr>
            <a:lvl8pPr marL="3331210" indent="0">
              <a:buNone/>
              <a:defRPr sz="1700" b="1"/>
            </a:lvl8pPr>
            <a:lvl9pPr marL="3807460" indent="0">
              <a:buNone/>
              <a:defRPr sz="17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5853055" y="2175379"/>
            <a:ext cx="5092917" cy="3952203"/>
          </a:xfrm>
        </p:spPr>
        <p:txBody>
          <a:bodyPr/>
          <a:lstStyle>
            <a:lvl1pPr>
              <a:defRPr sz="2500"/>
            </a:lvl1pPr>
            <a:lvl2pPr>
              <a:defRPr sz="2100"/>
            </a:lvl2pPr>
            <a:lvl3pPr>
              <a:defRPr sz="1900"/>
            </a:lvl3pPr>
            <a:lvl4pPr>
              <a:defRPr sz="1700"/>
            </a:lvl4pPr>
            <a:lvl5pPr>
              <a:defRPr sz="1700"/>
            </a:lvl5pPr>
            <a:lvl6pPr>
              <a:defRPr sz="1700"/>
            </a:lvl6pPr>
            <a:lvl7pPr>
              <a:defRPr sz="1700"/>
            </a:lvl7pPr>
            <a:lvl8pPr>
              <a:defRPr sz="1700"/>
            </a:lvl8pPr>
            <a:lvl9pPr>
              <a:defRPr sz="17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A585-CCD5-4E06-BCB4-AD2A7BDD6554}" type="datetimeFigureOut">
              <a:rPr lang="zh-CN" altLang="en-US" smtClean="0"/>
              <a:pPr/>
              <a:t>2023/4/28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4E539-7ADC-4EAE-B951-4D0795672BAE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 advTm="0"/>
    </mc:Choice>
    <mc:Fallback>
      <p:transition spd="slow" advClick="0" advTm="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A585-CCD5-4E06-BCB4-AD2A7BDD6554}" type="datetimeFigureOut">
              <a:rPr lang="zh-CN" altLang="en-US" smtClean="0"/>
              <a:pPr/>
              <a:t>2023/4/28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4E539-7ADC-4EAE-B951-4D0795672BAE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 advTm="0"/>
    </mc:Choice>
    <mc:Fallback>
      <p:transition spd="slow" advClick="0" advTm="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A585-CCD5-4E06-BCB4-AD2A7BDD6554}" type="datetimeFigureOut">
              <a:rPr lang="zh-CN" altLang="en-US" smtClean="0"/>
              <a:pPr/>
              <a:t>2023/4/28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4E539-7ADC-4EAE-B951-4D0795672BAE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 advTm="0"/>
    </mc:Choice>
    <mc:Fallback>
      <p:transition spd="slow" advClick="0" advTm="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76104" y="273113"/>
            <a:ext cx="3790684" cy="1162319"/>
          </a:xfrm>
        </p:spPr>
        <p:txBody>
          <a:bodyPr anchor="b"/>
          <a:lstStyle>
            <a:lvl1pPr algn="l">
              <a:defRPr sz="21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04812" y="273115"/>
            <a:ext cx="6441160" cy="5854468"/>
          </a:xfrm>
        </p:spPr>
        <p:txBody>
          <a:bodyPr/>
          <a:lstStyle>
            <a:lvl1pPr>
              <a:defRPr sz="3300"/>
            </a:lvl1pPr>
            <a:lvl2pPr>
              <a:defRPr sz="2900"/>
            </a:lvl2pPr>
            <a:lvl3pPr>
              <a:defRPr sz="25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576104" y="1435434"/>
            <a:ext cx="3790684" cy="4692149"/>
          </a:xfrm>
        </p:spPr>
        <p:txBody>
          <a:bodyPr/>
          <a:lstStyle>
            <a:lvl1pPr marL="0" indent="0">
              <a:buNone/>
              <a:defRPr sz="1500"/>
            </a:lvl1pPr>
            <a:lvl2pPr marL="475615" indent="0">
              <a:buNone/>
              <a:defRPr sz="1200"/>
            </a:lvl2pPr>
            <a:lvl3pPr marL="951865" indent="0">
              <a:buNone/>
              <a:defRPr sz="1000"/>
            </a:lvl3pPr>
            <a:lvl4pPr marL="1427480" indent="0">
              <a:buNone/>
              <a:defRPr sz="900"/>
            </a:lvl4pPr>
            <a:lvl5pPr marL="1903730" indent="0">
              <a:buNone/>
              <a:defRPr sz="900"/>
            </a:lvl5pPr>
            <a:lvl6pPr marL="2379345" indent="0">
              <a:buNone/>
              <a:defRPr sz="900"/>
            </a:lvl6pPr>
            <a:lvl7pPr marL="2855595" indent="0">
              <a:buNone/>
              <a:defRPr sz="900"/>
            </a:lvl7pPr>
            <a:lvl8pPr marL="3331210" indent="0">
              <a:buNone/>
              <a:defRPr sz="900"/>
            </a:lvl8pPr>
            <a:lvl9pPr marL="380746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A585-CCD5-4E06-BCB4-AD2A7BDD6554}" type="datetimeFigureOut">
              <a:rPr lang="zh-CN" altLang="en-US" smtClean="0"/>
              <a:pPr/>
              <a:t>2023/4/28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4E539-7ADC-4EAE-B951-4D0795672BAE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 advTm="0"/>
    </mc:Choice>
    <mc:Fallback>
      <p:transition spd="slow" advClick="0" advTm="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258407" y="4801712"/>
            <a:ext cx="6913245" cy="566869"/>
          </a:xfrm>
        </p:spPr>
        <p:txBody>
          <a:bodyPr anchor="b"/>
          <a:lstStyle>
            <a:lvl1pPr algn="l">
              <a:defRPr sz="21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258407" y="612917"/>
            <a:ext cx="6913245" cy="4115753"/>
          </a:xfrm>
        </p:spPr>
        <p:txBody>
          <a:bodyPr/>
          <a:lstStyle>
            <a:lvl1pPr marL="0" indent="0">
              <a:buNone/>
              <a:defRPr sz="3300"/>
            </a:lvl1pPr>
            <a:lvl2pPr marL="475615" indent="0">
              <a:buNone/>
              <a:defRPr sz="2900"/>
            </a:lvl2pPr>
            <a:lvl3pPr marL="951865" indent="0">
              <a:buNone/>
              <a:defRPr sz="2500"/>
            </a:lvl3pPr>
            <a:lvl4pPr marL="1427480" indent="0">
              <a:buNone/>
              <a:defRPr sz="2100"/>
            </a:lvl4pPr>
            <a:lvl5pPr marL="1903730" indent="0">
              <a:buNone/>
              <a:defRPr sz="2100"/>
            </a:lvl5pPr>
            <a:lvl6pPr marL="2379345" indent="0">
              <a:buNone/>
              <a:defRPr sz="2100"/>
            </a:lvl6pPr>
            <a:lvl7pPr marL="2855595" indent="0">
              <a:buNone/>
              <a:defRPr sz="2100"/>
            </a:lvl7pPr>
            <a:lvl8pPr marL="3331210" indent="0">
              <a:buNone/>
              <a:defRPr sz="2100"/>
            </a:lvl8pPr>
            <a:lvl9pPr marL="3807460" indent="0">
              <a:buNone/>
              <a:defRPr sz="21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258407" y="5368581"/>
            <a:ext cx="6913245" cy="805048"/>
          </a:xfrm>
        </p:spPr>
        <p:txBody>
          <a:bodyPr/>
          <a:lstStyle>
            <a:lvl1pPr marL="0" indent="0">
              <a:buNone/>
              <a:defRPr sz="1500"/>
            </a:lvl1pPr>
            <a:lvl2pPr marL="475615" indent="0">
              <a:buNone/>
              <a:defRPr sz="1200"/>
            </a:lvl2pPr>
            <a:lvl3pPr marL="951865" indent="0">
              <a:buNone/>
              <a:defRPr sz="1000"/>
            </a:lvl3pPr>
            <a:lvl4pPr marL="1427480" indent="0">
              <a:buNone/>
              <a:defRPr sz="900"/>
            </a:lvl4pPr>
            <a:lvl5pPr marL="1903730" indent="0">
              <a:buNone/>
              <a:defRPr sz="900"/>
            </a:lvl5pPr>
            <a:lvl6pPr marL="2379345" indent="0">
              <a:buNone/>
              <a:defRPr sz="900"/>
            </a:lvl6pPr>
            <a:lvl7pPr marL="2855595" indent="0">
              <a:buNone/>
              <a:defRPr sz="900"/>
            </a:lvl7pPr>
            <a:lvl8pPr marL="3331210" indent="0">
              <a:buNone/>
              <a:defRPr sz="900"/>
            </a:lvl8pPr>
            <a:lvl9pPr marL="380746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A585-CCD5-4E06-BCB4-AD2A7BDD6554}" type="datetimeFigureOut">
              <a:rPr lang="zh-CN" altLang="en-US" smtClean="0"/>
              <a:pPr/>
              <a:t>2023/4/28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4E539-7ADC-4EAE-B951-4D0795672BAE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 advTm="0"/>
    </mc:Choice>
    <mc:Fallback>
      <p:transition spd="slow" advClick="0" advTm="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A585-CCD5-4E06-BCB4-AD2A7BDD6554}" type="datetimeFigureOut">
              <a:rPr lang="zh-CN" altLang="en-US" smtClean="0"/>
              <a:pPr/>
              <a:t>2023/4/28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4E539-7ADC-4EAE-B951-4D0795672BAE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 advTm="0"/>
    </mc:Choice>
    <mc:Fallback>
      <p:transition spd="slow" advClick="0" advTm="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353505" y="274703"/>
            <a:ext cx="2592467" cy="585288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576104" y="274703"/>
            <a:ext cx="7585366" cy="585288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A585-CCD5-4E06-BCB4-AD2A7BDD6554}" type="datetimeFigureOut">
              <a:rPr lang="zh-CN" altLang="en-US" smtClean="0"/>
              <a:pPr/>
              <a:t>2023/4/28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4E539-7ADC-4EAE-B951-4D0795672BAE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 advTm="0"/>
    </mc:Choice>
    <mc:Fallback>
      <p:transition spd="slow" advClick="0" advTm="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576105" y="274701"/>
            <a:ext cx="10369868" cy="1143265"/>
          </a:xfrm>
          <a:prstGeom prst="rect">
            <a:avLst/>
          </a:prstGeom>
        </p:spPr>
        <p:txBody>
          <a:bodyPr vert="horz" lIns="95180" tIns="47590" rIns="95180" bIns="4759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576105" y="1600572"/>
            <a:ext cx="10369868" cy="4527011"/>
          </a:xfrm>
          <a:prstGeom prst="rect">
            <a:avLst/>
          </a:prstGeom>
        </p:spPr>
        <p:txBody>
          <a:bodyPr vert="horz" lIns="95180" tIns="47590" rIns="95180" bIns="4759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576105" y="6357823"/>
            <a:ext cx="2688484" cy="365210"/>
          </a:xfrm>
          <a:prstGeom prst="rect">
            <a:avLst/>
          </a:prstGeom>
        </p:spPr>
        <p:txBody>
          <a:bodyPr vert="horz" lIns="95180" tIns="47590" rIns="95180" bIns="4759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13A585-CCD5-4E06-BCB4-AD2A7BDD6554}" type="datetimeFigureOut">
              <a:rPr lang="zh-CN" altLang="en-US" smtClean="0"/>
              <a:pPr/>
              <a:t>2023/4/28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936709" y="6357823"/>
            <a:ext cx="3648658" cy="365210"/>
          </a:xfrm>
          <a:prstGeom prst="rect">
            <a:avLst/>
          </a:prstGeom>
        </p:spPr>
        <p:txBody>
          <a:bodyPr vert="horz" lIns="95180" tIns="47590" rIns="95180" bIns="4759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257488" y="6357823"/>
            <a:ext cx="2688484" cy="365210"/>
          </a:xfrm>
          <a:prstGeom prst="rect">
            <a:avLst/>
          </a:prstGeom>
        </p:spPr>
        <p:txBody>
          <a:bodyPr vert="horz" lIns="95180" tIns="47590" rIns="95180" bIns="4759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D4E539-7ADC-4EAE-B951-4D0795672BAE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 advClick="0" advTm="0"/>
    </mc:Choice>
    <mc:Fallback>
      <p:transition spd="slow" advClick="0" advTm="0"/>
    </mc:Fallback>
  </mc:AlternateContent>
  <p:txStyles>
    <p:titleStyle>
      <a:lvl1pPr algn="ctr" defTabSz="951865" rtl="0" eaLnBrk="1" latinLnBrk="0" hangingPunct="1">
        <a:spcBef>
          <a:spcPct val="0"/>
        </a:spcBef>
        <a:buNone/>
        <a:defRPr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56870" indent="-356870" algn="l" defTabSz="951865" rtl="0" eaLnBrk="1" latinLnBrk="0" hangingPunct="1">
        <a:spcBef>
          <a:spcPct val="20000"/>
        </a:spcBef>
        <a:buFont typeface="Arial" panose="020B0604020202020204" pitchFamily="34" charset="0"/>
        <a:buChar char="•"/>
        <a:defRPr sz="3300" kern="1200">
          <a:solidFill>
            <a:schemeClr val="tx1"/>
          </a:solidFill>
          <a:latin typeface="+mn-lt"/>
          <a:ea typeface="+mn-ea"/>
          <a:cs typeface="+mn-cs"/>
        </a:defRPr>
      </a:lvl1pPr>
      <a:lvl2pPr marL="773430" indent="-297180" algn="l" defTabSz="951865" rtl="0" eaLnBrk="1" latinLnBrk="0" hangingPunct="1">
        <a:spcBef>
          <a:spcPct val="20000"/>
        </a:spcBef>
        <a:buFont typeface="Arial" panose="020B0604020202020204" pitchFamily="34" charset="0"/>
        <a:buChar char="–"/>
        <a:defRPr sz="2900" kern="1200">
          <a:solidFill>
            <a:schemeClr val="tx1"/>
          </a:solidFill>
          <a:latin typeface="+mn-lt"/>
          <a:ea typeface="+mn-ea"/>
          <a:cs typeface="+mn-cs"/>
        </a:defRPr>
      </a:lvl2pPr>
      <a:lvl3pPr marL="1189990" indent="-238125" algn="l" defTabSz="951865" rtl="0" eaLnBrk="1" latinLnBrk="0" hangingPunct="1">
        <a:spcBef>
          <a:spcPct val="20000"/>
        </a:spcBef>
        <a:buFont typeface="Arial" panose="020B0604020202020204" pitchFamily="34" charset="0"/>
        <a:buChar char="•"/>
        <a:defRPr sz="2500" kern="1200">
          <a:solidFill>
            <a:schemeClr val="tx1"/>
          </a:solidFill>
          <a:latin typeface="+mn-lt"/>
          <a:ea typeface="+mn-ea"/>
          <a:cs typeface="+mn-cs"/>
        </a:defRPr>
      </a:lvl3pPr>
      <a:lvl4pPr marL="1665605" indent="-238125" algn="l" defTabSz="951865" rtl="0" eaLnBrk="1" latinLnBrk="0" hangingPunct="1">
        <a:spcBef>
          <a:spcPct val="20000"/>
        </a:spcBef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4pPr>
      <a:lvl5pPr marL="2141855" indent="-238125" algn="l" defTabSz="951865" rtl="0" eaLnBrk="1" latinLnBrk="0" hangingPunct="1">
        <a:spcBef>
          <a:spcPct val="20000"/>
        </a:spcBef>
        <a:buFont typeface="Arial" panose="020B0604020202020204" pitchFamily="34" charset="0"/>
        <a:buChar char="»"/>
        <a:defRPr sz="2100" kern="1200">
          <a:solidFill>
            <a:schemeClr val="tx1"/>
          </a:solidFill>
          <a:latin typeface="+mn-lt"/>
          <a:ea typeface="+mn-ea"/>
          <a:cs typeface="+mn-cs"/>
        </a:defRPr>
      </a:lvl5pPr>
      <a:lvl6pPr marL="2617470" indent="-238125" algn="l" defTabSz="951865" rtl="0" eaLnBrk="1" latinLnBrk="0" hangingPunct="1">
        <a:spcBef>
          <a:spcPct val="2000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6pPr>
      <a:lvl7pPr marL="3093085" indent="-238125" algn="l" defTabSz="951865" rtl="0" eaLnBrk="1" latinLnBrk="0" hangingPunct="1">
        <a:spcBef>
          <a:spcPct val="2000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7pPr>
      <a:lvl8pPr marL="3569335" indent="-238125" algn="l" defTabSz="951865" rtl="0" eaLnBrk="1" latinLnBrk="0" hangingPunct="1">
        <a:spcBef>
          <a:spcPct val="2000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8pPr>
      <a:lvl9pPr marL="4044950" indent="-238125" algn="l" defTabSz="951865" rtl="0" eaLnBrk="1" latinLnBrk="0" hangingPunct="1">
        <a:spcBef>
          <a:spcPct val="2000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51865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1pPr>
      <a:lvl2pPr marL="475615" algn="l" defTabSz="951865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2pPr>
      <a:lvl3pPr marL="951865" algn="l" defTabSz="951865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3pPr>
      <a:lvl4pPr marL="1427480" algn="l" defTabSz="951865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903730" algn="l" defTabSz="951865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2379345" algn="l" defTabSz="951865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6pPr>
      <a:lvl7pPr marL="2855595" algn="l" defTabSz="951865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7pPr>
      <a:lvl8pPr marL="3331210" algn="l" defTabSz="951865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8pPr>
      <a:lvl9pPr marL="3807460" algn="l" defTabSz="951865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tags" Target="../tags/tag3.xml"/><Relationship Id="rId7" Type="http://schemas.microsoft.com/office/2007/relationships/media" Target="../media/audio1.wav"/><Relationship Id="rId2" Type="http://schemas.openxmlformats.org/officeDocument/2006/relationships/video" Target="NULL" TargetMode="External"/><Relationship Id="rId1" Type="http://schemas.openxmlformats.org/officeDocument/2006/relationships/tags" Target="../tags/tag2.xml"/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1.xml"/><Relationship Id="rId4" Type="http://schemas.openxmlformats.org/officeDocument/2006/relationships/tags" Target="../tags/tag4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6.xml"/><Relationship Id="rId1" Type="http://schemas.openxmlformats.org/officeDocument/2006/relationships/tags" Target="../tags/tag5.xml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tags" Target="../tags/tag9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6" Type="http://schemas.openxmlformats.org/officeDocument/2006/relationships/image" Target="../media/image5.png"/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5" Type="http://schemas.openxmlformats.org/officeDocument/2006/relationships/image" Target="../media/image7.jpe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6.xml"/><Relationship Id="rId1" Type="http://schemas.openxmlformats.org/officeDocument/2006/relationships/tags" Target="../tags/tag15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8.xml"/><Relationship Id="rId1" Type="http://schemas.openxmlformats.org/officeDocument/2006/relationships/tags" Target="../tags/tag17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r/personal/2217955_student_uwtsd_ac_uk/Documents/Human%20Resource%20Management%20(BMMB7007)-Heng%20Yang-2217955.mp4?csf=1&amp;web=1&amp;e=kXSDbq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9" name="直接连接符 68"/>
          <p:cNvCxnSpPr/>
          <p:nvPr>
            <p:custDataLst>
              <p:tags r:id="rId1"/>
            </p:custDataLst>
          </p:nvPr>
        </p:nvCxnSpPr>
        <p:spPr>
          <a:xfrm>
            <a:off x="2941407" y="5302392"/>
            <a:ext cx="135250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直接连接符 69"/>
          <p:cNvCxnSpPr/>
          <p:nvPr/>
        </p:nvCxnSpPr>
        <p:spPr>
          <a:xfrm>
            <a:off x="4248999" y="5301566"/>
            <a:ext cx="4464050" cy="63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6553505" y="5517451"/>
            <a:ext cx="4542813" cy="968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ID:2217955</a:t>
            </a:r>
          </a:p>
          <a:p>
            <a:r>
              <a:rPr 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NAME:HENG YANG</a:t>
            </a:r>
            <a:endParaRPr lang="zh-CN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zh-CN" altLang="en-US" dirty="0"/>
          </a:p>
        </p:txBody>
      </p:sp>
      <p:pic>
        <p:nvPicPr>
          <p:cNvPr id="5" name="audio1.wa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xmlns="" r:embed="rId7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473019" y="7390234"/>
            <a:ext cx="609600" cy="609600"/>
          </a:xfrm>
          <a:prstGeom prst="rect">
            <a:avLst/>
          </a:prstGeom>
        </p:spPr>
      </p:pic>
      <p:pic>
        <p:nvPicPr>
          <p:cNvPr id="3" name="图片 2"/>
          <p:cNvPicPr/>
          <p:nvPr>
            <p:custDataLst>
              <p:tags r:id="rId3"/>
            </p:custDataLst>
          </p:nvPr>
        </p:nvPicPr>
        <p:blipFill>
          <a:blip r:embed="rId9" cstate="print"/>
          <a:stretch>
            <a:fillRect/>
          </a:stretch>
        </p:blipFill>
        <p:spPr>
          <a:xfrm>
            <a:off x="4464685" y="1125220"/>
            <a:ext cx="1986915" cy="193103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1368425" y="3321685"/>
            <a:ext cx="8529320" cy="1568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zh-CN" altLang="zh-CN" sz="3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Action Plan to Develop Skills for Improved Employee Engagement in BMW's HR Function.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 advClick="0" advTm="0">
        <p14:warp dir="in"/>
      </p:transition>
    </mc:Choice>
    <mc:Fallback>
      <p:transition spd="slow" advClick="0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6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7" dur="37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8" dur="37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9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0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numSld="36" showWhenStopped="0">
                <p:cTn id="21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2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/>
          <p:nvPr>
            <p:custDataLst>
              <p:tags r:id="rId1"/>
            </p:custDataLst>
          </p:nvPr>
        </p:nvPicPr>
        <p:blipFill>
          <a:blip r:embed="rId5" cstate="print"/>
          <a:stretch>
            <a:fillRect/>
          </a:stretch>
        </p:blipFill>
        <p:spPr>
          <a:xfrm>
            <a:off x="3024505" y="765175"/>
            <a:ext cx="5720715" cy="426847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5" name="Freeform 508"/>
          <p:cNvSpPr/>
          <p:nvPr/>
        </p:nvSpPr>
        <p:spPr bwMode="auto">
          <a:xfrm>
            <a:off x="7200814" y="5058774"/>
            <a:ext cx="85725" cy="85725"/>
          </a:xfrm>
          <a:custGeom>
            <a:avLst/>
            <a:gdLst>
              <a:gd name="T0" fmla="*/ 0 w 54"/>
              <a:gd name="T1" fmla="*/ 54 h 54"/>
              <a:gd name="T2" fmla="*/ 54 w 54"/>
              <a:gd name="T3" fmla="*/ 0 h 54"/>
              <a:gd name="T4" fmla="*/ 0 w 54"/>
              <a:gd name="T5" fmla="*/ 54 h 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4" h="54">
                <a:moveTo>
                  <a:pt x="0" y="54"/>
                </a:moveTo>
                <a:lnTo>
                  <a:pt x="54" y="0"/>
                </a:lnTo>
                <a:lnTo>
                  <a:pt x="0" y="54"/>
                </a:lnTo>
                <a:close/>
              </a:path>
            </a:pathLst>
          </a:custGeom>
          <a:solidFill>
            <a:srgbClr val="D40F5A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26" name="Line 509"/>
          <p:cNvSpPr>
            <a:spLocks noChangeShapeType="1"/>
          </p:cNvSpPr>
          <p:nvPr/>
        </p:nvSpPr>
        <p:spPr bwMode="auto">
          <a:xfrm flipV="1">
            <a:off x="7200814" y="5058774"/>
            <a:ext cx="85725" cy="85725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27" name="Line 510"/>
          <p:cNvSpPr>
            <a:spLocks noChangeShapeType="1"/>
          </p:cNvSpPr>
          <p:nvPr/>
        </p:nvSpPr>
        <p:spPr bwMode="auto">
          <a:xfrm>
            <a:off x="7200814" y="4973049"/>
            <a:ext cx="0" cy="0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28" name="Line 511"/>
          <p:cNvSpPr>
            <a:spLocks noChangeShapeType="1"/>
          </p:cNvSpPr>
          <p:nvPr/>
        </p:nvSpPr>
        <p:spPr bwMode="auto">
          <a:xfrm>
            <a:off x="7200814" y="4973049"/>
            <a:ext cx="0" cy="0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29" name="Freeform 512"/>
          <p:cNvSpPr/>
          <p:nvPr/>
        </p:nvSpPr>
        <p:spPr bwMode="auto">
          <a:xfrm>
            <a:off x="1080135" y="5517515"/>
            <a:ext cx="168275" cy="333375"/>
          </a:xfrm>
          <a:custGeom>
            <a:avLst/>
            <a:gdLst>
              <a:gd name="T0" fmla="*/ 54 w 106"/>
              <a:gd name="T1" fmla="*/ 105 h 210"/>
              <a:gd name="T2" fmla="*/ 0 w 106"/>
              <a:gd name="T3" fmla="*/ 159 h 210"/>
              <a:gd name="T4" fmla="*/ 0 w 106"/>
              <a:gd name="T5" fmla="*/ 210 h 210"/>
              <a:gd name="T6" fmla="*/ 0 w 106"/>
              <a:gd name="T7" fmla="*/ 210 h 210"/>
              <a:gd name="T8" fmla="*/ 106 w 106"/>
              <a:gd name="T9" fmla="*/ 105 h 210"/>
              <a:gd name="T10" fmla="*/ 0 w 106"/>
              <a:gd name="T11" fmla="*/ 0 h 210"/>
              <a:gd name="T12" fmla="*/ 0 w 106"/>
              <a:gd name="T13" fmla="*/ 0 h 210"/>
              <a:gd name="T14" fmla="*/ 0 w 106"/>
              <a:gd name="T15" fmla="*/ 51 h 210"/>
              <a:gd name="T16" fmla="*/ 54 w 106"/>
              <a:gd name="T17" fmla="*/ 105 h 21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06" h="210">
                <a:moveTo>
                  <a:pt x="54" y="105"/>
                </a:moveTo>
                <a:lnTo>
                  <a:pt x="0" y="159"/>
                </a:lnTo>
                <a:lnTo>
                  <a:pt x="0" y="210"/>
                </a:lnTo>
                <a:lnTo>
                  <a:pt x="0" y="210"/>
                </a:lnTo>
                <a:lnTo>
                  <a:pt x="106" y="105"/>
                </a:lnTo>
                <a:lnTo>
                  <a:pt x="0" y="0"/>
                </a:lnTo>
                <a:lnTo>
                  <a:pt x="0" y="0"/>
                </a:lnTo>
                <a:lnTo>
                  <a:pt x="0" y="51"/>
                </a:lnTo>
                <a:lnTo>
                  <a:pt x="54" y="105"/>
                </a:lnTo>
                <a:close/>
              </a:path>
            </a:pathLst>
          </a:custGeom>
          <a:solidFill>
            <a:srgbClr val="0066CC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solidFill>
                <a:srgbClr val="3399FF"/>
              </a:solidFill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720090" y="405130"/>
            <a:ext cx="240792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b="1" dirty="0" smtClean="0">
                <a:solidFill>
                  <a:srgbClr val="0066CC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Introduction</a:t>
            </a:r>
          </a:p>
        </p:txBody>
      </p:sp>
      <p:sp>
        <p:nvSpPr>
          <p:cNvPr id="129" name="Freeform 514"/>
          <p:cNvSpPr>
            <a:spLocks noEditPoints="1"/>
          </p:cNvSpPr>
          <p:nvPr/>
        </p:nvSpPr>
        <p:spPr bwMode="auto">
          <a:xfrm>
            <a:off x="288290" y="476885"/>
            <a:ext cx="358140" cy="360045"/>
          </a:xfrm>
          <a:custGeom>
            <a:avLst/>
            <a:gdLst>
              <a:gd name="T0" fmla="*/ 144 w 288"/>
              <a:gd name="T1" fmla="*/ 0 h 289"/>
              <a:gd name="T2" fmla="*/ 0 w 288"/>
              <a:gd name="T3" fmla="*/ 145 h 289"/>
              <a:gd name="T4" fmla="*/ 144 w 288"/>
              <a:gd name="T5" fmla="*/ 289 h 289"/>
              <a:gd name="T6" fmla="*/ 288 w 288"/>
              <a:gd name="T7" fmla="*/ 145 h 289"/>
              <a:gd name="T8" fmla="*/ 144 w 288"/>
              <a:gd name="T9" fmla="*/ 0 h 289"/>
              <a:gd name="T10" fmla="*/ 208 w 288"/>
              <a:gd name="T11" fmla="*/ 148 h 289"/>
              <a:gd name="T12" fmla="*/ 117 w 288"/>
              <a:gd name="T13" fmla="*/ 239 h 289"/>
              <a:gd name="T14" fmla="*/ 114 w 288"/>
              <a:gd name="T15" fmla="*/ 240 h 289"/>
              <a:gd name="T16" fmla="*/ 111 w 288"/>
              <a:gd name="T17" fmla="*/ 239 h 289"/>
              <a:gd name="T18" fmla="*/ 111 w 288"/>
              <a:gd name="T19" fmla="*/ 239 h 289"/>
              <a:gd name="T20" fmla="*/ 110 w 288"/>
              <a:gd name="T21" fmla="*/ 236 h 289"/>
              <a:gd name="T22" fmla="*/ 110 w 288"/>
              <a:gd name="T23" fmla="*/ 192 h 289"/>
              <a:gd name="T24" fmla="*/ 111 w 288"/>
              <a:gd name="T25" fmla="*/ 189 h 289"/>
              <a:gd name="T26" fmla="*/ 155 w 288"/>
              <a:gd name="T27" fmla="*/ 145 h 289"/>
              <a:gd name="T28" fmla="*/ 111 w 288"/>
              <a:gd name="T29" fmla="*/ 101 h 289"/>
              <a:gd name="T30" fmla="*/ 110 w 288"/>
              <a:gd name="T31" fmla="*/ 98 h 289"/>
              <a:gd name="T32" fmla="*/ 110 w 288"/>
              <a:gd name="T33" fmla="*/ 54 h 289"/>
              <a:gd name="T34" fmla="*/ 111 w 288"/>
              <a:gd name="T35" fmla="*/ 51 h 289"/>
              <a:gd name="T36" fmla="*/ 111 w 288"/>
              <a:gd name="T37" fmla="*/ 51 h 289"/>
              <a:gd name="T38" fmla="*/ 117 w 288"/>
              <a:gd name="T39" fmla="*/ 51 h 289"/>
              <a:gd name="T40" fmla="*/ 208 w 288"/>
              <a:gd name="T41" fmla="*/ 142 h 289"/>
              <a:gd name="T42" fmla="*/ 209 w 288"/>
              <a:gd name="T43" fmla="*/ 145 h 289"/>
              <a:gd name="T44" fmla="*/ 208 w 288"/>
              <a:gd name="T45" fmla="*/ 148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</a:cxnLst>
            <a:rect l="0" t="0" r="r" b="b"/>
            <a:pathLst>
              <a:path w="288" h="289">
                <a:moveTo>
                  <a:pt x="144" y="0"/>
                </a:moveTo>
                <a:cubicBezTo>
                  <a:pt x="64" y="0"/>
                  <a:pt x="0" y="65"/>
                  <a:pt x="0" y="145"/>
                </a:cubicBezTo>
                <a:cubicBezTo>
                  <a:pt x="0" y="224"/>
                  <a:pt x="64" y="289"/>
                  <a:pt x="144" y="289"/>
                </a:cubicBezTo>
                <a:cubicBezTo>
                  <a:pt x="224" y="289"/>
                  <a:pt x="288" y="224"/>
                  <a:pt x="288" y="145"/>
                </a:cubicBezTo>
                <a:cubicBezTo>
                  <a:pt x="288" y="65"/>
                  <a:pt x="224" y="0"/>
                  <a:pt x="144" y="0"/>
                </a:cubicBezTo>
                <a:close/>
                <a:moveTo>
                  <a:pt x="208" y="148"/>
                </a:moveTo>
                <a:cubicBezTo>
                  <a:pt x="117" y="239"/>
                  <a:pt x="117" y="239"/>
                  <a:pt x="117" y="239"/>
                </a:cubicBezTo>
                <a:cubicBezTo>
                  <a:pt x="116" y="240"/>
                  <a:pt x="115" y="240"/>
                  <a:pt x="114" y="240"/>
                </a:cubicBezTo>
                <a:cubicBezTo>
                  <a:pt x="113" y="240"/>
                  <a:pt x="112" y="240"/>
                  <a:pt x="111" y="239"/>
                </a:cubicBezTo>
                <a:cubicBezTo>
                  <a:pt x="111" y="239"/>
                  <a:pt x="111" y="239"/>
                  <a:pt x="111" y="239"/>
                </a:cubicBezTo>
                <a:cubicBezTo>
                  <a:pt x="110" y="238"/>
                  <a:pt x="110" y="237"/>
                  <a:pt x="110" y="236"/>
                </a:cubicBezTo>
                <a:cubicBezTo>
                  <a:pt x="110" y="192"/>
                  <a:pt x="110" y="192"/>
                  <a:pt x="110" y="192"/>
                </a:cubicBezTo>
                <a:cubicBezTo>
                  <a:pt x="110" y="191"/>
                  <a:pt x="110" y="190"/>
                  <a:pt x="111" y="189"/>
                </a:cubicBezTo>
                <a:cubicBezTo>
                  <a:pt x="155" y="145"/>
                  <a:pt x="155" y="145"/>
                  <a:pt x="155" y="145"/>
                </a:cubicBezTo>
                <a:cubicBezTo>
                  <a:pt x="111" y="101"/>
                  <a:pt x="111" y="101"/>
                  <a:pt x="111" y="101"/>
                </a:cubicBezTo>
                <a:cubicBezTo>
                  <a:pt x="110" y="100"/>
                  <a:pt x="110" y="99"/>
                  <a:pt x="110" y="98"/>
                </a:cubicBezTo>
                <a:cubicBezTo>
                  <a:pt x="110" y="54"/>
                  <a:pt x="110" y="54"/>
                  <a:pt x="110" y="54"/>
                </a:cubicBezTo>
                <a:cubicBezTo>
                  <a:pt x="110" y="53"/>
                  <a:pt x="110" y="52"/>
                  <a:pt x="111" y="51"/>
                </a:cubicBezTo>
                <a:cubicBezTo>
                  <a:pt x="111" y="51"/>
                  <a:pt x="111" y="51"/>
                  <a:pt x="111" y="51"/>
                </a:cubicBezTo>
                <a:cubicBezTo>
                  <a:pt x="113" y="49"/>
                  <a:pt x="115" y="49"/>
                  <a:pt x="117" y="51"/>
                </a:cubicBezTo>
                <a:cubicBezTo>
                  <a:pt x="208" y="142"/>
                  <a:pt x="208" y="142"/>
                  <a:pt x="208" y="142"/>
                </a:cubicBezTo>
                <a:cubicBezTo>
                  <a:pt x="209" y="143"/>
                  <a:pt x="209" y="144"/>
                  <a:pt x="209" y="145"/>
                </a:cubicBezTo>
                <a:cubicBezTo>
                  <a:pt x="209" y="146"/>
                  <a:pt x="209" y="147"/>
                  <a:pt x="208" y="148"/>
                </a:cubicBezTo>
                <a:close/>
              </a:path>
            </a:pathLst>
          </a:custGeom>
          <a:solidFill>
            <a:srgbClr val="0066CC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2" name="文本框 11"/>
          <p:cNvSpPr txBox="1"/>
          <p:nvPr>
            <p:custDataLst>
              <p:tags r:id="rId2"/>
            </p:custDataLst>
          </p:nvPr>
        </p:nvSpPr>
        <p:spPr>
          <a:xfrm>
            <a:off x="1368425" y="5301615"/>
            <a:ext cx="9628505" cy="949325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  <p:txBody>
          <a:bodyPr wrap="square" rtlCol="0" anchor="t">
            <a:noAutofit/>
          </a:bodyPr>
          <a:lstStyle/>
          <a:p>
            <a:r>
              <a:rPr lang="en-US" altLang="zh-CN" sz="2000" dirty="0" smtClean="0">
                <a:solidFill>
                  <a:srgbClr val="0066CC"/>
                </a:solidFill>
                <a:effectLst/>
                <a:latin typeface="Calibri" panose="020F0502020204030204" charset="0"/>
                <a:ea typeface="微软雅黑" panose="020B0503020204020204" pitchFamily="34" charset="-122"/>
                <a:cs typeface="Calibri" panose="020F0502020204030204" charset="0"/>
              </a:rPr>
              <a:t>To successfully improve the identified priority area, BMW's HR function needs to develop specific skills in communication, recognition and reward system design, career development, employee feedback, and creating a positive work environment.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 advClick="0" advTm="0">
        <p14:flip dir="r"/>
      </p:transition>
    </mc:Choice>
    <mc:Fallback>
      <p:transition spd="slow" advClick="0" advTm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组合 3"/>
          <p:cNvGrpSpPr/>
          <p:nvPr/>
        </p:nvGrpSpPr>
        <p:grpSpPr>
          <a:xfrm>
            <a:off x="288424" y="621117"/>
            <a:ext cx="5040312" cy="583722"/>
            <a:chOff x="-71621" y="582456"/>
            <a:chExt cx="5040312" cy="583722"/>
          </a:xfrm>
        </p:grpSpPr>
        <p:sp>
          <p:nvSpPr>
            <p:cNvPr id="36" name="TextBox 35"/>
            <p:cNvSpPr txBox="1"/>
            <p:nvPr/>
          </p:nvSpPr>
          <p:spPr>
            <a:xfrm>
              <a:off x="360179" y="582613"/>
              <a:ext cx="4608512" cy="5835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2400">
                  <a:solidFill>
                    <a:schemeClr val="bg1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</a:defRPr>
              </a:lvl1pPr>
            </a:lstStyle>
            <a:p>
              <a:r>
                <a:rPr lang="en-US" altLang="zh-CN" sz="2000" b="1" dirty="0" smtClean="0">
                  <a:solidFill>
                    <a:srgbClr val="0066CC"/>
                  </a:solidFill>
                  <a:sym typeface="+mn-ea"/>
                </a:rPr>
                <a:t>Skills that should be exploited</a:t>
              </a:r>
              <a:endParaRPr lang="en-US" altLang="zh-CN" sz="1600" b="1">
                <a:sym typeface="+mn-ea"/>
              </a:endParaRPr>
            </a:p>
            <a:p>
              <a:r>
                <a:rPr lang="en-US" altLang="zh-CN" sz="1200" dirty="0">
                  <a:solidFill>
                    <a:srgbClr val="0066CC"/>
                  </a:solidFill>
                </a:rPr>
                <a:t> </a:t>
              </a:r>
            </a:p>
          </p:txBody>
        </p:sp>
        <p:sp>
          <p:nvSpPr>
            <p:cNvPr id="14" name="Freeform 514"/>
            <p:cNvSpPr>
              <a:spLocks noEditPoints="1"/>
            </p:cNvSpPr>
            <p:nvPr/>
          </p:nvSpPr>
          <p:spPr bwMode="auto">
            <a:xfrm>
              <a:off x="-71621" y="582456"/>
              <a:ext cx="358333" cy="360040"/>
            </a:xfrm>
            <a:custGeom>
              <a:avLst/>
              <a:gdLst>
                <a:gd name="T0" fmla="*/ 144 w 288"/>
                <a:gd name="T1" fmla="*/ 0 h 289"/>
                <a:gd name="T2" fmla="*/ 0 w 288"/>
                <a:gd name="T3" fmla="*/ 145 h 289"/>
                <a:gd name="T4" fmla="*/ 144 w 288"/>
                <a:gd name="T5" fmla="*/ 289 h 289"/>
                <a:gd name="T6" fmla="*/ 288 w 288"/>
                <a:gd name="T7" fmla="*/ 145 h 289"/>
                <a:gd name="T8" fmla="*/ 144 w 288"/>
                <a:gd name="T9" fmla="*/ 0 h 289"/>
                <a:gd name="T10" fmla="*/ 208 w 288"/>
                <a:gd name="T11" fmla="*/ 148 h 289"/>
                <a:gd name="T12" fmla="*/ 117 w 288"/>
                <a:gd name="T13" fmla="*/ 239 h 289"/>
                <a:gd name="T14" fmla="*/ 114 w 288"/>
                <a:gd name="T15" fmla="*/ 240 h 289"/>
                <a:gd name="T16" fmla="*/ 111 w 288"/>
                <a:gd name="T17" fmla="*/ 239 h 289"/>
                <a:gd name="T18" fmla="*/ 111 w 288"/>
                <a:gd name="T19" fmla="*/ 239 h 289"/>
                <a:gd name="T20" fmla="*/ 110 w 288"/>
                <a:gd name="T21" fmla="*/ 236 h 289"/>
                <a:gd name="T22" fmla="*/ 110 w 288"/>
                <a:gd name="T23" fmla="*/ 192 h 289"/>
                <a:gd name="T24" fmla="*/ 111 w 288"/>
                <a:gd name="T25" fmla="*/ 189 h 289"/>
                <a:gd name="T26" fmla="*/ 155 w 288"/>
                <a:gd name="T27" fmla="*/ 145 h 289"/>
                <a:gd name="T28" fmla="*/ 111 w 288"/>
                <a:gd name="T29" fmla="*/ 101 h 289"/>
                <a:gd name="T30" fmla="*/ 110 w 288"/>
                <a:gd name="T31" fmla="*/ 98 h 289"/>
                <a:gd name="T32" fmla="*/ 110 w 288"/>
                <a:gd name="T33" fmla="*/ 54 h 289"/>
                <a:gd name="T34" fmla="*/ 111 w 288"/>
                <a:gd name="T35" fmla="*/ 51 h 289"/>
                <a:gd name="T36" fmla="*/ 111 w 288"/>
                <a:gd name="T37" fmla="*/ 51 h 289"/>
                <a:gd name="T38" fmla="*/ 117 w 288"/>
                <a:gd name="T39" fmla="*/ 51 h 289"/>
                <a:gd name="T40" fmla="*/ 208 w 288"/>
                <a:gd name="T41" fmla="*/ 142 h 289"/>
                <a:gd name="T42" fmla="*/ 209 w 288"/>
                <a:gd name="T43" fmla="*/ 145 h 289"/>
                <a:gd name="T44" fmla="*/ 208 w 288"/>
                <a:gd name="T45" fmla="*/ 148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88" h="289">
                  <a:moveTo>
                    <a:pt x="144" y="0"/>
                  </a:moveTo>
                  <a:cubicBezTo>
                    <a:pt x="64" y="0"/>
                    <a:pt x="0" y="65"/>
                    <a:pt x="0" y="145"/>
                  </a:cubicBezTo>
                  <a:cubicBezTo>
                    <a:pt x="0" y="224"/>
                    <a:pt x="64" y="289"/>
                    <a:pt x="144" y="289"/>
                  </a:cubicBezTo>
                  <a:cubicBezTo>
                    <a:pt x="224" y="289"/>
                    <a:pt x="288" y="224"/>
                    <a:pt x="288" y="145"/>
                  </a:cubicBezTo>
                  <a:cubicBezTo>
                    <a:pt x="288" y="65"/>
                    <a:pt x="224" y="0"/>
                    <a:pt x="144" y="0"/>
                  </a:cubicBezTo>
                  <a:close/>
                  <a:moveTo>
                    <a:pt x="208" y="148"/>
                  </a:moveTo>
                  <a:cubicBezTo>
                    <a:pt x="117" y="239"/>
                    <a:pt x="117" y="239"/>
                    <a:pt x="117" y="239"/>
                  </a:cubicBezTo>
                  <a:cubicBezTo>
                    <a:pt x="116" y="240"/>
                    <a:pt x="115" y="240"/>
                    <a:pt x="114" y="240"/>
                  </a:cubicBezTo>
                  <a:cubicBezTo>
                    <a:pt x="113" y="240"/>
                    <a:pt x="112" y="240"/>
                    <a:pt x="111" y="239"/>
                  </a:cubicBezTo>
                  <a:cubicBezTo>
                    <a:pt x="111" y="239"/>
                    <a:pt x="111" y="239"/>
                    <a:pt x="111" y="239"/>
                  </a:cubicBezTo>
                  <a:cubicBezTo>
                    <a:pt x="110" y="238"/>
                    <a:pt x="110" y="237"/>
                    <a:pt x="110" y="236"/>
                  </a:cubicBezTo>
                  <a:cubicBezTo>
                    <a:pt x="110" y="192"/>
                    <a:pt x="110" y="192"/>
                    <a:pt x="110" y="192"/>
                  </a:cubicBezTo>
                  <a:cubicBezTo>
                    <a:pt x="110" y="191"/>
                    <a:pt x="110" y="190"/>
                    <a:pt x="111" y="189"/>
                  </a:cubicBezTo>
                  <a:cubicBezTo>
                    <a:pt x="155" y="145"/>
                    <a:pt x="155" y="145"/>
                    <a:pt x="155" y="145"/>
                  </a:cubicBezTo>
                  <a:cubicBezTo>
                    <a:pt x="111" y="101"/>
                    <a:pt x="111" y="101"/>
                    <a:pt x="111" y="101"/>
                  </a:cubicBezTo>
                  <a:cubicBezTo>
                    <a:pt x="110" y="100"/>
                    <a:pt x="110" y="99"/>
                    <a:pt x="110" y="98"/>
                  </a:cubicBezTo>
                  <a:cubicBezTo>
                    <a:pt x="110" y="54"/>
                    <a:pt x="110" y="54"/>
                    <a:pt x="110" y="54"/>
                  </a:cubicBezTo>
                  <a:cubicBezTo>
                    <a:pt x="110" y="53"/>
                    <a:pt x="110" y="52"/>
                    <a:pt x="111" y="51"/>
                  </a:cubicBezTo>
                  <a:cubicBezTo>
                    <a:pt x="111" y="51"/>
                    <a:pt x="111" y="51"/>
                    <a:pt x="111" y="51"/>
                  </a:cubicBezTo>
                  <a:cubicBezTo>
                    <a:pt x="113" y="49"/>
                    <a:pt x="115" y="49"/>
                    <a:pt x="117" y="51"/>
                  </a:cubicBezTo>
                  <a:cubicBezTo>
                    <a:pt x="208" y="142"/>
                    <a:pt x="208" y="142"/>
                    <a:pt x="208" y="142"/>
                  </a:cubicBezTo>
                  <a:cubicBezTo>
                    <a:pt x="209" y="143"/>
                    <a:pt x="209" y="144"/>
                    <a:pt x="209" y="145"/>
                  </a:cubicBezTo>
                  <a:cubicBezTo>
                    <a:pt x="209" y="146"/>
                    <a:pt x="209" y="147"/>
                    <a:pt x="208" y="148"/>
                  </a:cubicBezTo>
                  <a:close/>
                </a:path>
              </a:pathLst>
            </a:custGeom>
            <a:solidFill>
              <a:srgbClr val="0066CC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pic>
        <p:nvPicPr>
          <p:cNvPr id="5" name="图片 4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6" cstate="print"/>
          <a:stretch>
            <a:fillRect/>
          </a:stretch>
        </p:blipFill>
        <p:spPr>
          <a:xfrm>
            <a:off x="5941060" y="836930"/>
            <a:ext cx="5133975" cy="3650615"/>
          </a:xfrm>
          <a:prstGeom prst="rect">
            <a:avLst/>
          </a:prstGeom>
        </p:spPr>
      </p:pic>
      <p:sp>
        <p:nvSpPr>
          <p:cNvPr id="6" name="文本框 5"/>
          <p:cNvSpPr txBox="1"/>
          <p:nvPr>
            <p:custDataLst>
              <p:tags r:id="rId2"/>
            </p:custDataLst>
          </p:nvPr>
        </p:nvSpPr>
        <p:spPr>
          <a:xfrm>
            <a:off x="7556500" y="4834255"/>
            <a:ext cx="3251835" cy="36766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r>
              <a:rPr lang="zh-CN" altLang="en-US" sz="1000" b="1" i="1" u="sng"/>
              <a:t>HRM as Communication System-a 3-D Model </a:t>
            </a:r>
          </a:p>
        </p:txBody>
      </p:sp>
      <p:sp>
        <p:nvSpPr>
          <p:cNvPr id="7" name="文本框 6"/>
          <p:cNvSpPr txBox="1"/>
          <p:nvPr>
            <p:custDataLst>
              <p:tags r:id="rId3"/>
            </p:custDataLst>
          </p:nvPr>
        </p:nvSpPr>
        <p:spPr>
          <a:xfrm>
            <a:off x="432435" y="1412875"/>
            <a:ext cx="5328920" cy="46462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2000" dirty="0" smtClean="0">
                <a:solidFill>
                  <a:srgbClr val="0066CC"/>
                </a:solidFill>
                <a:effectLst/>
                <a:latin typeface="Calibri" panose="020F0502020204030204" charset="0"/>
                <a:ea typeface="微软雅黑" panose="020B0503020204020204" pitchFamily="34" charset="-122"/>
                <a:cs typeface="Calibri" panose="020F0502020204030204" charset="0"/>
              </a:rPr>
              <a:t>Communication: </a:t>
            </a:r>
          </a:p>
          <a:p>
            <a:endParaRPr lang="en-US" altLang="zh-CN" sz="2000" dirty="0" smtClean="0">
              <a:solidFill>
                <a:srgbClr val="0066CC"/>
              </a:solidFill>
              <a:effectLst/>
              <a:latin typeface="Calibri" panose="020F0502020204030204" charset="0"/>
              <a:ea typeface="微软雅黑" panose="020B0503020204020204" pitchFamily="34" charset="-122"/>
              <a:cs typeface="Calibri" panose="020F0502020204030204" charset="0"/>
            </a:endParaRPr>
          </a:p>
          <a:p>
            <a:r>
              <a:rPr lang="en-US" altLang="zh-CN" sz="1600" dirty="0" smtClean="0">
                <a:solidFill>
                  <a:srgbClr val="0066CC"/>
                </a:solidFill>
                <a:effectLst/>
                <a:latin typeface="Calibri" panose="020F0502020204030204" charset="0"/>
                <a:ea typeface="微软雅黑" panose="020B0503020204020204" pitchFamily="34" charset="-122"/>
                <a:cs typeface="Calibri" panose="020F0502020204030204" charset="0"/>
              </a:rPr>
              <a:t>The HR function needs to develop effective communication skills to create a sense of belonging and shared purpose among employees. </a:t>
            </a:r>
          </a:p>
          <a:p>
            <a:endParaRPr lang="en-US" altLang="zh-CN" sz="1600" dirty="0" smtClean="0">
              <a:solidFill>
                <a:srgbClr val="0066CC"/>
              </a:solidFill>
              <a:effectLst/>
              <a:latin typeface="Calibri" panose="020F0502020204030204" charset="0"/>
              <a:ea typeface="微软雅黑" panose="020B0503020204020204" pitchFamily="34" charset="-122"/>
              <a:cs typeface="Calibri" panose="020F0502020204030204" charset="0"/>
            </a:endParaRPr>
          </a:p>
          <a:p>
            <a:r>
              <a:rPr lang="en-US" altLang="zh-CN" sz="1600" dirty="0" smtClean="0">
                <a:solidFill>
                  <a:srgbClr val="0066CC"/>
                </a:solidFill>
                <a:effectLst/>
                <a:latin typeface="Calibri" panose="020F0502020204030204" charset="0"/>
                <a:ea typeface="微软雅黑" panose="020B0503020204020204" pitchFamily="34" charset="-122"/>
                <a:cs typeface="Calibri" panose="020F0502020204030204" charset="0"/>
              </a:rPr>
              <a:t>This can be achieved through training on various communication channels, feedback mechanisms such as surveys, suggestion boxes, and focus groups, and utilizing technology to automate communication processes.</a:t>
            </a:r>
            <a:r>
              <a:rPr lang="en-US" altLang="zh-CN" sz="1600" dirty="0" smtClean="0">
                <a:solidFill>
                  <a:srgbClr val="0066CC"/>
                </a:solidFill>
                <a:effectLst/>
                <a:latin typeface="Calibri" panose="020F0502020204030204" charset="0"/>
                <a:ea typeface="微软雅黑" panose="020B0503020204020204" pitchFamily="34" charset="-122"/>
                <a:cs typeface="Calibri" panose="020F0502020204030204" charset="0"/>
                <a:sym typeface="+mn-ea"/>
              </a:rPr>
              <a:t>(Paauwe, J., &amp; Boon, C. 2018)</a:t>
            </a:r>
          </a:p>
          <a:p>
            <a:endParaRPr lang="en-US" altLang="zh-CN" sz="1600" dirty="0" smtClean="0">
              <a:solidFill>
                <a:srgbClr val="0066CC"/>
              </a:solidFill>
              <a:effectLst/>
              <a:latin typeface="Calibri" panose="020F0502020204030204" charset="0"/>
              <a:ea typeface="微软雅黑" panose="020B0503020204020204" pitchFamily="34" charset="-122"/>
              <a:cs typeface="Calibri" panose="020F0502020204030204" charset="0"/>
            </a:endParaRPr>
          </a:p>
          <a:p>
            <a:r>
              <a:rPr lang="en-US" altLang="zh-CN" sz="1600" dirty="0" smtClean="0">
                <a:solidFill>
                  <a:srgbClr val="0066CC"/>
                </a:solidFill>
                <a:effectLst/>
                <a:latin typeface="Calibri" panose="020F0502020204030204" charset="0"/>
                <a:ea typeface="微软雅黑" panose="020B0503020204020204" pitchFamily="34" charset="-122"/>
                <a:cs typeface="Calibri" panose="020F0502020204030204" charset="0"/>
              </a:rPr>
              <a:t>Specific timescales could include implementing a communication strategy within the next six months, conducting a needs analysis for employee communication preferences within the next quarter, and training HR staff on effective communication techniques within the next two months.</a:t>
            </a:r>
          </a:p>
        </p:txBody>
      </p:sp>
    </p:spTree>
  </p:cSld>
  <p:clrMapOvr>
    <a:masterClrMapping/>
  </p:clrMapOvr>
  <p:transition spd="slow" advClick="0" advTm="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7" name="组合 256"/>
          <p:cNvGrpSpPr/>
          <p:nvPr/>
        </p:nvGrpSpPr>
        <p:grpSpPr>
          <a:xfrm>
            <a:off x="432286" y="261060"/>
            <a:ext cx="6285230" cy="398780"/>
            <a:chOff x="2736701" y="294715"/>
            <a:chExt cx="6285230" cy="398780"/>
          </a:xfrm>
        </p:grpSpPr>
        <p:sp>
          <p:nvSpPr>
            <p:cNvPr id="35" name="Freeform 514"/>
            <p:cNvSpPr>
              <a:spLocks noEditPoints="1"/>
            </p:cNvSpPr>
            <p:nvPr/>
          </p:nvSpPr>
          <p:spPr bwMode="auto">
            <a:xfrm>
              <a:off x="2736701" y="333450"/>
              <a:ext cx="358333" cy="360040"/>
            </a:xfrm>
            <a:custGeom>
              <a:avLst/>
              <a:gdLst>
                <a:gd name="T0" fmla="*/ 144 w 288"/>
                <a:gd name="T1" fmla="*/ 0 h 289"/>
                <a:gd name="T2" fmla="*/ 0 w 288"/>
                <a:gd name="T3" fmla="*/ 145 h 289"/>
                <a:gd name="T4" fmla="*/ 144 w 288"/>
                <a:gd name="T5" fmla="*/ 289 h 289"/>
                <a:gd name="T6" fmla="*/ 288 w 288"/>
                <a:gd name="T7" fmla="*/ 145 h 289"/>
                <a:gd name="T8" fmla="*/ 144 w 288"/>
                <a:gd name="T9" fmla="*/ 0 h 289"/>
                <a:gd name="T10" fmla="*/ 208 w 288"/>
                <a:gd name="T11" fmla="*/ 148 h 289"/>
                <a:gd name="T12" fmla="*/ 117 w 288"/>
                <a:gd name="T13" fmla="*/ 239 h 289"/>
                <a:gd name="T14" fmla="*/ 114 w 288"/>
                <a:gd name="T15" fmla="*/ 240 h 289"/>
                <a:gd name="T16" fmla="*/ 111 w 288"/>
                <a:gd name="T17" fmla="*/ 239 h 289"/>
                <a:gd name="T18" fmla="*/ 111 w 288"/>
                <a:gd name="T19" fmla="*/ 239 h 289"/>
                <a:gd name="T20" fmla="*/ 110 w 288"/>
                <a:gd name="T21" fmla="*/ 236 h 289"/>
                <a:gd name="T22" fmla="*/ 110 w 288"/>
                <a:gd name="T23" fmla="*/ 192 h 289"/>
                <a:gd name="T24" fmla="*/ 111 w 288"/>
                <a:gd name="T25" fmla="*/ 189 h 289"/>
                <a:gd name="T26" fmla="*/ 155 w 288"/>
                <a:gd name="T27" fmla="*/ 145 h 289"/>
                <a:gd name="T28" fmla="*/ 111 w 288"/>
                <a:gd name="T29" fmla="*/ 101 h 289"/>
                <a:gd name="T30" fmla="*/ 110 w 288"/>
                <a:gd name="T31" fmla="*/ 98 h 289"/>
                <a:gd name="T32" fmla="*/ 110 w 288"/>
                <a:gd name="T33" fmla="*/ 54 h 289"/>
                <a:gd name="T34" fmla="*/ 111 w 288"/>
                <a:gd name="T35" fmla="*/ 51 h 289"/>
                <a:gd name="T36" fmla="*/ 111 w 288"/>
                <a:gd name="T37" fmla="*/ 51 h 289"/>
                <a:gd name="T38" fmla="*/ 117 w 288"/>
                <a:gd name="T39" fmla="*/ 51 h 289"/>
                <a:gd name="T40" fmla="*/ 208 w 288"/>
                <a:gd name="T41" fmla="*/ 142 h 289"/>
                <a:gd name="T42" fmla="*/ 209 w 288"/>
                <a:gd name="T43" fmla="*/ 145 h 289"/>
                <a:gd name="T44" fmla="*/ 208 w 288"/>
                <a:gd name="T45" fmla="*/ 148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88" h="289">
                  <a:moveTo>
                    <a:pt x="144" y="0"/>
                  </a:moveTo>
                  <a:cubicBezTo>
                    <a:pt x="64" y="0"/>
                    <a:pt x="0" y="65"/>
                    <a:pt x="0" y="145"/>
                  </a:cubicBezTo>
                  <a:cubicBezTo>
                    <a:pt x="0" y="224"/>
                    <a:pt x="64" y="289"/>
                    <a:pt x="144" y="289"/>
                  </a:cubicBezTo>
                  <a:cubicBezTo>
                    <a:pt x="224" y="289"/>
                    <a:pt x="288" y="224"/>
                    <a:pt x="288" y="145"/>
                  </a:cubicBezTo>
                  <a:cubicBezTo>
                    <a:pt x="288" y="65"/>
                    <a:pt x="224" y="0"/>
                    <a:pt x="144" y="0"/>
                  </a:cubicBezTo>
                  <a:close/>
                  <a:moveTo>
                    <a:pt x="208" y="148"/>
                  </a:moveTo>
                  <a:cubicBezTo>
                    <a:pt x="117" y="239"/>
                    <a:pt x="117" y="239"/>
                    <a:pt x="117" y="239"/>
                  </a:cubicBezTo>
                  <a:cubicBezTo>
                    <a:pt x="116" y="240"/>
                    <a:pt x="115" y="240"/>
                    <a:pt x="114" y="240"/>
                  </a:cubicBezTo>
                  <a:cubicBezTo>
                    <a:pt x="113" y="240"/>
                    <a:pt x="112" y="240"/>
                    <a:pt x="111" y="239"/>
                  </a:cubicBezTo>
                  <a:cubicBezTo>
                    <a:pt x="111" y="239"/>
                    <a:pt x="111" y="239"/>
                    <a:pt x="111" y="239"/>
                  </a:cubicBezTo>
                  <a:cubicBezTo>
                    <a:pt x="110" y="238"/>
                    <a:pt x="110" y="237"/>
                    <a:pt x="110" y="236"/>
                  </a:cubicBezTo>
                  <a:cubicBezTo>
                    <a:pt x="110" y="192"/>
                    <a:pt x="110" y="192"/>
                    <a:pt x="110" y="192"/>
                  </a:cubicBezTo>
                  <a:cubicBezTo>
                    <a:pt x="110" y="191"/>
                    <a:pt x="110" y="190"/>
                    <a:pt x="111" y="189"/>
                  </a:cubicBezTo>
                  <a:cubicBezTo>
                    <a:pt x="155" y="145"/>
                    <a:pt x="155" y="145"/>
                    <a:pt x="155" y="145"/>
                  </a:cubicBezTo>
                  <a:cubicBezTo>
                    <a:pt x="111" y="101"/>
                    <a:pt x="111" y="101"/>
                    <a:pt x="111" y="101"/>
                  </a:cubicBezTo>
                  <a:cubicBezTo>
                    <a:pt x="110" y="100"/>
                    <a:pt x="110" y="99"/>
                    <a:pt x="110" y="98"/>
                  </a:cubicBezTo>
                  <a:cubicBezTo>
                    <a:pt x="110" y="54"/>
                    <a:pt x="110" y="54"/>
                    <a:pt x="110" y="54"/>
                  </a:cubicBezTo>
                  <a:cubicBezTo>
                    <a:pt x="110" y="53"/>
                    <a:pt x="110" y="52"/>
                    <a:pt x="111" y="51"/>
                  </a:cubicBezTo>
                  <a:cubicBezTo>
                    <a:pt x="111" y="51"/>
                    <a:pt x="111" y="51"/>
                    <a:pt x="111" y="51"/>
                  </a:cubicBezTo>
                  <a:cubicBezTo>
                    <a:pt x="113" y="49"/>
                    <a:pt x="115" y="49"/>
                    <a:pt x="117" y="51"/>
                  </a:cubicBezTo>
                  <a:cubicBezTo>
                    <a:pt x="208" y="142"/>
                    <a:pt x="208" y="142"/>
                    <a:pt x="208" y="142"/>
                  </a:cubicBezTo>
                  <a:cubicBezTo>
                    <a:pt x="209" y="143"/>
                    <a:pt x="209" y="144"/>
                    <a:pt x="209" y="145"/>
                  </a:cubicBezTo>
                  <a:cubicBezTo>
                    <a:pt x="209" y="146"/>
                    <a:pt x="209" y="147"/>
                    <a:pt x="208" y="148"/>
                  </a:cubicBezTo>
                  <a:close/>
                </a:path>
              </a:pathLst>
            </a:custGeom>
            <a:solidFill>
              <a:srgbClr val="0066CC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6" name="TextBox 35"/>
            <p:cNvSpPr txBox="1"/>
            <p:nvPr/>
          </p:nvSpPr>
          <p:spPr>
            <a:xfrm>
              <a:off x="3168501" y="294715"/>
              <a:ext cx="5853430" cy="3987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2400">
                  <a:solidFill>
                    <a:schemeClr val="bg1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</a:defRPr>
              </a:lvl1pPr>
            </a:lstStyle>
            <a:p>
              <a:r>
                <a:rPr lang="en-US" altLang="zh-CN" sz="2000" b="1" dirty="0" smtClean="0">
                  <a:solidFill>
                    <a:srgbClr val="0066CC"/>
                  </a:solidFill>
                  <a:sym typeface="+mn-ea"/>
                </a:rPr>
                <a:t>Recognition and Reward System Design: </a:t>
              </a:r>
              <a:endParaRPr lang="en-US" altLang="zh-CN" sz="2000" b="1" dirty="0" smtClean="0">
                <a:solidFill>
                  <a:srgbClr val="0066CC"/>
                </a:solidFill>
              </a:endParaRPr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792480" y="1701165"/>
            <a:ext cx="5581650" cy="35382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1600" dirty="0" smtClean="0">
                <a:solidFill>
                  <a:srgbClr val="0066CC"/>
                </a:solidFill>
                <a:effectLst/>
                <a:latin typeface="Calibri" panose="020F0502020204030204" charset="0"/>
                <a:ea typeface="微软雅黑" panose="020B0503020204020204" pitchFamily="34" charset="-122"/>
                <a:cs typeface="Calibri" panose="020F0502020204030204" charset="0"/>
                <a:sym typeface="+mn-ea"/>
              </a:rPr>
              <a:t>The HR function needs to develop skills in recognition and reward system design to improve employee engagement and reduce turnover.  (Noe, R. A., Hollenbeck, J. R., Gerhart, B., &amp; Wright, P. M.2017).</a:t>
            </a:r>
            <a:endParaRPr lang="en-US" altLang="zh-CN" sz="1600" dirty="0" smtClean="0">
              <a:solidFill>
                <a:srgbClr val="0066CC"/>
              </a:solidFill>
              <a:effectLst/>
              <a:latin typeface="Calibri" panose="020F0502020204030204" charset="0"/>
              <a:ea typeface="微软雅黑" panose="020B0503020204020204" pitchFamily="34" charset="-122"/>
              <a:cs typeface="Calibri" panose="020F0502020204030204" charset="0"/>
            </a:endParaRPr>
          </a:p>
          <a:p>
            <a:endParaRPr lang="en-US" altLang="zh-CN" sz="1600" dirty="0" smtClean="0">
              <a:solidFill>
                <a:srgbClr val="0066CC"/>
              </a:solidFill>
              <a:effectLst/>
              <a:latin typeface="Calibri" panose="020F0502020204030204" charset="0"/>
              <a:ea typeface="微软雅黑" panose="020B0503020204020204" pitchFamily="34" charset="-122"/>
              <a:cs typeface="Calibri" panose="020F0502020204030204" charset="0"/>
            </a:endParaRPr>
          </a:p>
          <a:p>
            <a:r>
              <a:rPr lang="en-US" altLang="zh-CN" sz="1600" dirty="0" smtClean="0">
                <a:solidFill>
                  <a:srgbClr val="0066CC"/>
                </a:solidFill>
                <a:effectLst/>
                <a:latin typeface="Calibri" panose="020F0502020204030204" charset="0"/>
                <a:ea typeface="微软雅黑" panose="020B0503020204020204" pitchFamily="34" charset="-122"/>
                <a:cs typeface="Calibri" panose="020F0502020204030204" charset="0"/>
                <a:sym typeface="+mn-ea"/>
              </a:rPr>
              <a:t>This can be achieved through conducting a needs analysis to determine employee preferences, designing a system that aligns with employee preferences, incorporating both monetary and non-monetary rewards, and tying the system to specific performance metrics. </a:t>
            </a:r>
            <a:endParaRPr lang="en-US" altLang="zh-CN" sz="1600" dirty="0" smtClean="0">
              <a:solidFill>
                <a:srgbClr val="0066CC"/>
              </a:solidFill>
              <a:effectLst/>
              <a:latin typeface="Calibri" panose="020F0502020204030204" charset="0"/>
              <a:ea typeface="微软雅黑" panose="020B0503020204020204" pitchFamily="34" charset="-122"/>
              <a:cs typeface="Calibri" panose="020F0502020204030204" charset="0"/>
            </a:endParaRPr>
          </a:p>
          <a:p>
            <a:endParaRPr lang="en-US" altLang="zh-CN" sz="1600" dirty="0" smtClean="0">
              <a:solidFill>
                <a:srgbClr val="0066CC"/>
              </a:solidFill>
              <a:effectLst/>
              <a:latin typeface="Calibri" panose="020F0502020204030204" charset="0"/>
              <a:ea typeface="微软雅黑" panose="020B0503020204020204" pitchFamily="34" charset="-122"/>
              <a:cs typeface="Calibri" panose="020F0502020204030204" charset="0"/>
            </a:endParaRPr>
          </a:p>
          <a:p>
            <a:r>
              <a:rPr lang="en-US" altLang="zh-CN" sz="1600" dirty="0" smtClean="0">
                <a:solidFill>
                  <a:srgbClr val="0066CC"/>
                </a:solidFill>
                <a:effectLst/>
                <a:latin typeface="Calibri" panose="020F0502020204030204" charset="0"/>
                <a:ea typeface="微软雅黑" panose="020B0503020204020204" pitchFamily="34" charset="-122"/>
                <a:cs typeface="Calibri" panose="020F0502020204030204" charset="0"/>
                <a:sym typeface="+mn-ea"/>
              </a:rPr>
              <a:t>HR staff could be trained in recognition and reward system design within the next six months, with the system being implemented within the next year.</a:t>
            </a:r>
          </a:p>
        </p:txBody>
      </p:sp>
      <p:pic>
        <p:nvPicPr>
          <p:cNvPr id="3" name="图片 2"/>
          <p:cNvPicPr/>
          <p:nvPr>
            <p:custDataLst>
              <p:tags r:id="rId1"/>
            </p:custDataLst>
          </p:nvPr>
        </p:nvPicPr>
        <p:blipFill>
          <a:blip r:embed="rId4" cstate="print">
            <a:clrChange>
              <a:clrFrom>
                <a:srgbClr val="EDE1FF">
                  <a:alpha val="100000"/>
                </a:srgbClr>
              </a:clrFrom>
              <a:clrTo>
                <a:srgbClr val="EDE1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264910" y="1560195"/>
            <a:ext cx="4807585" cy="360299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 advTm="0">
        <p14:gallery dir="l"/>
      </p:transition>
    </mc:Choice>
    <mc:Fallback>
      <p:transition spd="slow" advClick="0" advTm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/>
        </p:nvGrpSpPr>
        <p:grpSpPr>
          <a:xfrm>
            <a:off x="648186" y="520140"/>
            <a:ext cx="4135755" cy="398780"/>
            <a:chOff x="2736701" y="333450"/>
            <a:chExt cx="4135755" cy="398780"/>
          </a:xfrm>
        </p:grpSpPr>
        <p:sp>
          <p:nvSpPr>
            <p:cNvPr id="35" name="Freeform 514"/>
            <p:cNvSpPr>
              <a:spLocks noEditPoints="1"/>
            </p:cNvSpPr>
            <p:nvPr/>
          </p:nvSpPr>
          <p:spPr bwMode="auto">
            <a:xfrm>
              <a:off x="2736701" y="333450"/>
              <a:ext cx="358333" cy="360040"/>
            </a:xfrm>
            <a:custGeom>
              <a:avLst/>
              <a:gdLst>
                <a:gd name="T0" fmla="*/ 144 w 288"/>
                <a:gd name="T1" fmla="*/ 0 h 289"/>
                <a:gd name="T2" fmla="*/ 0 w 288"/>
                <a:gd name="T3" fmla="*/ 145 h 289"/>
                <a:gd name="T4" fmla="*/ 144 w 288"/>
                <a:gd name="T5" fmla="*/ 289 h 289"/>
                <a:gd name="T6" fmla="*/ 288 w 288"/>
                <a:gd name="T7" fmla="*/ 145 h 289"/>
                <a:gd name="T8" fmla="*/ 144 w 288"/>
                <a:gd name="T9" fmla="*/ 0 h 289"/>
                <a:gd name="T10" fmla="*/ 208 w 288"/>
                <a:gd name="T11" fmla="*/ 148 h 289"/>
                <a:gd name="T12" fmla="*/ 117 w 288"/>
                <a:gd name="T13" fmla="*/ 239 h 289"/>
                <a:gd name="T14" fmla="*/ 114 w 288"/>
                <a:gd name="T15" fmla="*/ 240 h 289"/>
                <a:gd name="T16" fmla="*/ 111 w 288"/>
                <a:gd name="T17" fmla="*/ 239 h 289"/>
                <a:gd name="T18" fmla="*/ 111 w 288"/>
                <a:gd name="T19" fmla="*/ 239 h 289"/>
                <a:gd name="T20" fmla="*/ 110 w 288"/>
                <a:gd name="T21" fmla="*/ 236 h 289"/>
                <a:gd name="T22" fmla="*/ 110 w 288"/>
                <a:gd name="T23" fmla="*/ 192 h 289"/>
                <a:gd name="T24" fmla="*/ 111 w 288"/>
                <a:gd name="T25" fmla="*/ 189 h 289"/>
                <a:gd name="T26" fmla="*/ 155 w 288"/>
                <a:gd name="T27" fmla="*/ 145 h 289"/>
                <a:gd name="T28" fmla="*/ 111 w 288"/>
                <a:gd name="T29" fmla="*/ 101 h 289"/>
                <a:gd name="T30" fmla="*/ 110 w 288"/>
                <a:gd name="T31" fmla="*/ 98 h 289"/>
                <a:gd name="T32" fmla="*/ 110 w 288"/>
                <a:gd name="T33" fmla="*/ 54 h 289"/>
                <a:gd name="T34" fmla="*/ 111 w 288"/>
                <a:gd name="T35" fmla="*/ 51 h 289"/>
                <a:gd name="T36" fmla="*/ 111 w 288"/>
                <a:gd name="T37" fmla="*/ 51 h 289"/>
                <a:gd name="T38" fmla="*/ 117 w 288"/>
                <a:gd name="T39" fmla="*/ 51 h 289"/>
                <a:gd name="T40" fmla="*/ 208 w 288"/>
                <a:gd name="T41" fmla="*/ 142 h 289"/>
                <a:gd name="T42" fmla="*/ 209 w 288"/>
                <a:gd name="T43" fmla="*/ 145 h 289"/>
                <a:gd name="T44" fmla="*/ 208 w 288"/>
                <a:gd name="T45" fmla="*/ 148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88" h="289">
                  <a:moveTo>
                    <a:pt x="144" y="0"/>
                  </a:moveTo>
                  <a:cubicBezTo>
                    <a:pt x="64" y="0"/>
                    <a:pt x="0" y="65"/>
                    <a:pt x="0" y="145"/>
                  </a:cubicBezTo>
                  <a:cubicBezTo>
                    <a:pt x="0" y="224"/>
                    <a:pt x="64" y="289"/>
                    <a:pt x="144" y="289"/>
                  </a:cubicBezTo>
                  <a:cubicBezTo>
                    <a:pt x="224" y="289"/>
                    <a:pt x="288" y="224"/>
                    <a:pt x="288" y="145"/>
                  </a:cubicBezTo>
                  <a:cubicBezTo>
                    <a:pt x="288" y="65"/>
                    <a:pt x="224" y="0"/>
                    <a:pt x="144" y="0"/>
                  </a:cubicBezTo>
                  <a:close/>
                  <a:moveTo>
                    <a:pt x="208" y="148"/>
                  </a:moveTo>
                  <a:cubicBezTo>
                    <a:pt x="117" y="239"/>
                    <a:pt x="117" y="239"/>
                    <a:pt x="117" y="239"/>
                  </a:cubicBezTo>
                  <a:cubicBezTo>
                    <a:pt x="116" y="240"/>
                    <a:pt x="115" y="240"/>
                    <a:pt x="114" y="240"/>
                  </a:cubicBezTo>
                  <a:cubicBezTo>
                    <a:pt x="113" y="240"/>
                    <a:pt x="112" y="240"/>
                    <a:pt x="111" y="239"/>
                  </a:cubicBezTo>
                  <a:cubicBezTo>
                    <a:pt x="111" y="239"/>
                    <a:pt x="111" y="239"/>
                    <a:pt x="111" y="239"/>
                  </a:cubicBezTo>
                  <a:cubicBezTo>
                    <a:pt x="110" y="238"/>
                    <a:pt x="110" y="237"/>
                    <a:pt x="110" y="236"/>
                  </a:cubicBezTo>
                  <a:cubicBezTo>
                    <a:pt x="110" y="192"/>
                    <a:pt x="110" y="192"/>
                    <a:pt x="110" y="192"/>
                  </a:cubicBezTo>
                  <a:cubicBezTo>
                    <a:pt x="110" y="191"/>
                    <a:pt x="110" y="190"/>
                    <a:pt x="111" y="189"/>
                  </a:cubicBezTo>
                  <a:cubicBezTo>
                    <a:pt x="155" y="145"/>
                    <a:pt x="155" y="145"/>
                    <a:pt x="155" y="145"/>
                  </a:cubicBezTo>
                  <a:cubicBezTo>
                    <a:pt x="111" y="101"/>
                    <a:pt x="111" y="101"/>
                    <a:pt x="111" y="101"/>
                  </a:cubicBezTo>
                  <a:cubicBezTo>
                    <a:pt x="110" y="100"/>
                    <a:pt x="110" y="99"/>
                    <a:pt x="110" y="98"/>
                  </a:cubicBezTo>
                  <a:cubicBezTo>
                    <a:pt x="110" y="54"/>
                    <a:pt x="110" y="54"/>
                    <a:pt x="110" y="54"/>
                  </a:cubicBezTo>
                  <a:cubicBezTo>
                    <a:pt x="110" y="53"/>
                    <a:pt x="110" y="52"/>
                    <a:pt x="111" y="51"/>
                  </a:cubicBezTo>
                  <a:cubicBezTo>
                    <a:pt x="111" y="51"/>
                    <a:pt x="111" y="51"/>
                    <a:pt x="111" y="51"/>
                  </a:cubicBezTo>
                  <a:cubicBezTo>
                    <a:pt x="113" y="49"/>
                    <a:pt x="115" y="49"/>
                    <a:pt x="117" y="51"/>
                  </a:cubicBezTo>
                  <a:cubicBezTo>
                    <a:pt x="208" y="142"/>
                    <a:pt x="208" y="142"/>
                    <a:pt x="208" y="142"/>
                  </a:cubicBezTo>
                  <a:cubicBezTo>
                    <a:pt x="209" y="143"/>
                    <a:pt x="209" y="144"/>
                    <a:pt x="209" y="145"/>
                  </a:cubicBezTo>
                  <a:cubicBezTo>
                    <a:pt x="209" y="146"/>
                    <a:pt x="209" y="147"/>
                    <a:pt x="208" y="148"/>
                  </a:cubicBezTo>
                  <a:close/>
                </a:path>
              </a:pathLst>
            </a:custGeom>
            <a:solidFill>
              <a:srgbClr val="0066CC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6" name="TextBox 35"/>
            <p:cNvSpPr txBox="1"/>
            <p:nvPr/>
          </p:nvSpPr>
          <p:spPr>
            <a:xfrm>
              <a:off x="3168501" y="333450"/>
              <a:ext cx="3703955" cy="3987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2400">
                  <a:solidFill>
                    <a:schemeClr val="bg1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</a:defRPr>
              </a:lvl1pPr>
            </a:lstStyle>
            <a:p>
              <a:r>
                <a:rPr lang="en-US" altLang="zh-CN" sz="2000" b="1" dirty="0" smtClean="0">
                  <a:solidFill>
                    <a:srgbClr val="0066CC"/>
                  </a:solidFill>
                  <a:sym typeface="+mn-ea"/>
                </a:rPr>
                <a:t>Career Development: </a:t>
              </a:r>
              <a:endParaRPr lang="en-US" altLang="zh-CN" sz="2000" b="1" dirty="0" smtClean="0">
                <a:solidFill>
                  <a:srgbClr val="0066CC"/>
                </a:solidFill>
              </a:endParaRPr>
            </a:p>
          </p:txBody>
        </p:sp>
      </p:grpSp>
      <p:sp>
        <p:nvSpPr>
          <p:cNvPr id="3" name="文本框 2"/>
          <p:cNvSpPr txBox="1"/>
          <p:nvPr>
            <p:custDataLst>
              <p:tags r:id="rId1"/>
            </p:custDataLst>
          </p:nvPr>
        </p:nvSpPr>
        <p:spPr>
          <a:xfrm>
            <a:off x="648335" y="1485265"/>
            <a:ext cx="9542780" cy="37230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endParaRPr lang="zh-CN" altLang="en-US" sz="2000"/>
          </a:p>
          <a:p>
            <a:r>
              <a:rPr lang="en-US" altLang="zh-CN" sz="1800" dirty="0" smtClean="0">
                <a:solidFill>
                  <a:srgbClr val="0066CC"/>
                </a:solidFill>
                <a:effectLst/>
                <a:latin typeface="Calibri" panose="020F0502020204030204" charset="0"/>
                <a:ea typeface="微软雅黑" panose="020B0503020204020204" pitchFamily="34" charset="-122"/>
                <a:cs typeface="Calibri" panose="020F0502020204030204" charset="0"/>
              </a:rPr>
              <a:t>The HR function needs to develop skills in providing career development opportunities to improve employee engagement. </a:t>
            </a:r>
          </a:p>
          <a:p>
            <a:endParaRPr lang="en-US" altLang="zh-CN" sz="1800" dirty="0" smtClean="0">
              <a:solidFill>
                <a:srgbClr val="0066CC"/>
              </a:solidFill>
              <a:effectLst/>
              <a:latin typeface="Calibri" panose="020F0502020204030204" charset="0"/>
              <a:ea typeface="微软雅黑" panose="020B0503020204020204" pitchFamily="34" charset="-122"/>
              <a:cs typeface="Calibri" panose="020F0502020204030204" charset="0"/>
            </a:endParaRPr>
          </a:p>
          <a:p>
            <a:r>
              <a:rPr lang="en-US" altLang="zh-CN" sz="1800" dirty="0" smtClean="0">
                <a:solidFill>
                  <a:srgbClr val="0066CC"/>
                </a:solidFill>
                <a:effectLst/>
                <a:latin typeface="Calibri" panose="020F0502020204030204" charset="0"/>
                <a:ea typeface="微软雅黑" panose="020B0503020204020204" pitchFamily="34" charset="-122"/>
                <a:cs typeface="Calibri" panose="020F0502020204030204" charset="0"/>
              </a:rPr>
              <a:t>This can be achieved through developing training and development programs, coaching and mentoring, and leadership training in areas like communication and team building. </a:t>
            </a:r>
          </a:p>
          <a:p>
            <a:endParaRPr lang="en-US" altLang="zh-CN" sz="1800" dirty="0" smtClean="0">
              <a:solidFill>
                <a:srgbClr val="0066CC"/>
              </a:solidFill>
              <a:effectLst/>
              <a:latin typeface="Calibri" panose="020F0502020204030204" charset="0"/>
              <a:ea typeface="微软雅黑" panose="020B0503020204020204" pitchFamily="34" charset="-122"/>
              <a:cs typeface="Calibri" panose="020F0502020204030204" charset="0"/>
            </a:endParaRPr>
          </a:p>
          <a:p>
            <a:r>
              <a:rPr lang="en-US" altLang="zh-CN" sz="1800" dirty="0" smtClean="0">
                <a:solidFill>
                  <a:srgbClr val="0066CC"/>
                </a:solidFill>
                <a:effectLst/>
                <a:latin typeface="Calibri" panose="020F0502020204030204" charset="0"/>
                <a:ea typeface="微软雅黑" panose="020B0503020204020204" pitchFamily="34" charset="-122"/>
                <a:cs typeface="Calibri" panose="020F0502020204030204" charset="0"/>
              </a:rPr>
              <a:t>Clear career paths and opportunities for advancement should also be provided, including job descriptions and competency frameworks, and regular feedback through performance management systems. </a:t>
            </a:r>
            <a:r>
              <a:rPr lang="en-US" altLang="zh-CN" sz="1800" dirty="0" smtClean="0">
                <a:solidFill>
                  <a:srgbClr val="0066CC"/>
                </a:solidFill>
                <a:effectLst/>
                <a:latin typeface="Calibri" panose="020F0502020204030204" charset="0"/>
                <a:ea typeface="微软雅黑" panose="020B0503020204020204" pitchFamily="34" charset="-122"/>
                <a:cs typeface="Calibri" panose="020F0502020204030204" charset="0"/>
                <a:sym typeface="+mn-ea"/>
              </a:rPr>
              <a:t> (Mathis, R. L., &amp; Jackson, J. H.2017)</a:t>
            </a:r>
            <a:endParaRPr lang="en-US" altLang="zh-CN" sz="1800" dirty="0" smtClean="0">
              <a:solidFill>
                <a:srgbClr val="0066CC"/>
              </a:solidFill>
              <a:effectLst/>
              <a:latin typeface="Calibri" panose="020F0502020204030204" charset="0"/>
              <a:ea typeface="微软雅黑" panose="020B0503020204020204" pitchFamily="34" charset="-122"/>
              <a:cs typeface="Calibri" panose="020F0502020204030204" charset="0"/>
            </a:endParaRPr>
          </a:p>
          <a:p>
            <a:endParaRPr lang="en-US" altLang="zh-CN" sz="1800" dirty="0" smtClean="0">
              <a:solidFill>
                <a:srgbClr val="0066CC"/>
              </a:solidFill>
              <a:effectLst/>
              <a:latin typeface="Calibri" panose="020F0502020204030204" charset="0"/>
              <a:ea typeface="微软雅黑" panose="020B0503020204020204" pitchFamily="34" charset="-122"/>
              <a:cs typeface="Calibri" panose="020F0502020204030204" charset="0"/>
            </a:endParaRPr>
          </a:p>
          <a:p>
            <a:r>
              <a:rPr lang="en-US" altLang="zh-CN" sz="1800" dirty="0" smtClean="0">
                <a:solidFill>
                  <a:srgbClr val="0066CC"/>
                </a:solidFill>
                <a:effectLst/>
                <a:latin typeface="Calibri" panose="020F0502020204030204" charset="0"/>
                <a:ea typeface="微软雅黑" panose="020B0503020204020204" pitchFamily="34" charset="-122"/>
                <a:cs typeface="Calibri" panose="020F0502020204030204" charset="0"/>
              </a:rPr>
              <a:t>HR staff could begin developing career development programs within the next six months, with implementation within the next year.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 advClick="0" advTm="0">
        <p14:doors dir="vert"/>
      </p:transition>
    </mc:Choice>
    <mc:Fallback>
      <p:transition spd="slow" advClick="0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Freeform 514"/>
          <p:cNvSpPr>
            <a:spLocks noEditPoints="1"/>
          </p:cNvSpPr>
          <p:nvPr/>
        </p:nvSpPr>
        <p:spPr bwMode="auto">
          <a:xfrm>
            <a:off x="792480" y="476885"/>
            <a:ext cx="358140" cy="360045"/>
          </a:xfrm>
          <a:custGeom>
            <a:avLst/>
            <a:gdLst>
              <a:gd name="T0" fmla="*/ 144 w 288"/>
              <a:gd name="T1" fmla="*/ 0 h 289"/>
              <a:gd name="T2" fmla="*/ 0 w 288"/>
              <a:gd name="T3" fmla="*/ 145 h 289"/>
              <a:gd name="T4" fmla="*/ 144 w 288"/>
              <a:gd name="T5" fmla="*/ 289 h 289"/>
              <a:gd name="T6" fmla="*/ 288 w 288"/>
              <a:gd name="T7" fmla="*/ 145 h 289"/>
              <a:gd name="T8" fmla="*/ 144 w 288"/>
              <a:gd name="T9" fmla="*/ 0 h 289"/>
              <a:gd name="T10" fmla="*/ 208 w 288"/>
              <a:gd name="T11" fmla="*/ 148 h 289"/>
              <a:gd name="T12" fmla="*/ 117 w 288"/>
              <a:gd name="T13" fmla="*/ 239 h 289"/>
              <a:gd name="T14" fmla="*/ 114 w 288"/>
              <a:gd name="T15" fmla="*/ 240 h 289"/>
              <a:gd name="T16" fmla="*/ 111 w 288"/>
              <a:gd name="T17" fmla="*/ 239 h 289"/>
              <a:gd name="T18" fmla="*/ 111 w 288"/>
              <a:gd name="T19" fmla="*/ 239 h 289"/>
              <a:gd name="T20" fmla="*/ 110 w 288"/>
              <a:gd name="T21" fmla="*/ 236 h 289"/>
              <a:gd name="T22" fmla="*/ 110 w 288"/>
              <a:gd name="T23" fmla="*/ 192 h 289"/>
              <a:gd name="T24" fmla="*/ 111 w 288"/>
              <a:gd name="T25" fmla="*/ 189 h 289"/>
              <a:gd name="T26" fmla="*/ 155 w 288"/>
              <a:gd name="T27" fmla="*/ 145 h 289"/>
              <a:gd name="T28" fmla="*/ 111 w 288"/>
              <a:gd name="T29" fmla="*/ 101 h 289"/>
              <a:gd name="T30" fmla="*/ 110 w 288"/>
              <a:gd name="T31" fmla="*/ 98 h 289"/>
              <a:gd name="T32" fmla="*/ 110 w 288"/>
              <a:gd name="T33" fmla="*/ 54 h 289"/>
              <a:gd name="T34" fmla="*/ 111 w 288"/>
              <a:gd name="T35" fmla="*/ 51 h 289"/>
              <a:gd name="T36" fmla="*/ 111 w 288"/>
              <a:gd name="T37" fmla="*/ 51 h 289"/>
              <a:gd name="T38" fmla="*/ 117 w 288"/>
              <a:gd name="T39" fmla="*/ 51 h 289"/>
              <a:gd name="T40" fmla="*/ 208 w 288"/>
              <a:gd name="T41" fmla="*/ 142 h 289"/>
              <a:gd name="T42" fmla="*/ 209 w 288"/>
              <a:gd name="T43" fmla="*/ 145 h 289"/>
              <a:gd name="T44" fmla="*/ 208 w 288"/>
              <a:gd name="T45" fmla="*/ 148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</a:cxnLst>
            <a:rect l="0" t="0" r="r" b="b"/>
            <a:pathLst>
              <a:path w="288" h="289">
                <a:moveTo>
                  <a:pt x="144" y="0"/>
                </a:moveTo>
                <a:cubicBezTo>
                  <a:pt x="64" y="0"/>
                  <a:pt x="0" y="65"/>
                  <a:pt x="0" y="145"/>
                </a:cubicBezTo>
                <a:cubicBezTo>
                  <a:pt x="0" y="224"/>
                  <a:pt x="64" y="289"/>
                  <a:pt x="144" y="289"/>
                </a:cubicBezTo>
                <a:cubicBezTo>
                  <a:pt x="224" y="289"/>
                  <a:pt x="288" y="224"/>
                  <a:pt x="288" y="145"/>
                </a:cubicBezTo>
                <a:cubicBezTo>
                  <a:pt x="288" y="65"/>
                  <a:pt x="224" y="0"/>
                  <a:pt x="144" y="0"/>
                </a:cubicBezTo>
                <a:close/>
                <a:moveTo>
                  <a:pt x="208" y="148"/>
                </a:moveTo>
                <a:cubicBezTo>
                  <a:pt x="117" y="239"/>
                  <a:pt x="117" y="239"/>
                  <a:pt x="117" y="239"/>
                </a:cubicBezTo>
                <a:cubicBezTo>
                  <a:pt x="116" y="240"/>
                  <a:pt x="115" y="240"/>
                  <a:pt x="114" y="240"/>
                </a:cubicBezTo>
                <a:cubicBezTo>
                  <a:pt x="113" y="240"/>
                  <a:pt x="112" y="240"/>
                  <a:pt x="111" y="239"/>
                </a:cubicBezTo>
                <a:cubicBezTo>
                  <a:pt x="111" y="239"/>
                  <a:pt x="111" y="239"/>
                  <a:pt x="111" y="239"/>
                </a:cubicBezTo>
                <a:cubicBezTo>
                  <a:pt x="110" y="238"/>
                  <a:pt x="110" y="237"/>
                  <a:pt x="110" y="236"/>
                </a:cubicBezTo>
                <a:cubicBezTo>
                  <a:pt x="110" y="192"/>
                  <a:pt x="110" y="192"/>
                  <a:pt x="110" y="192"/>
                </a:cubicBezTo>
                <a:cubicBezTo>
                  <a:pt x="110" y="191"/>
                  <a:pt x="110" y="190"/>
                  <a:pt x="111" y="189"/>
                </a:cubicBezTo>
                <a:cubicBezTo>
                  <a:pt x="155" y="145"/>
                  <a:pt x="155" y="145"/>
                  <a:pt x="155" y="145"/>
                </a:cubicBezTo>
                <a:cubicBezTo>
                  <a:pt x="111" y="101"/>
                  <a:pt x="111" y="101"/>
                  <a:pt x="111" y="101"/>
                </a:cubicBezTo>
                <a:cubicBezTo>
                  <a:pt x="110" y="100"/>
                  <a:pt x="110" y="99"/>
                  <a:pt x="110" y="98"/>
                </a:cubicBezTo>
                <a:cubicBezTo>
                  <a:pt x="110" y="54"/>
                  <a:pt x="110" y="54"/>
                  <a:pt x="110" y="54"/>
                </a:cubicBezTo>
                <a:cubicBezTo>
                  <a:pt x="110" y="53"/>
                  <a:pt x="110" y="52"/>
                  <a:pt x="111" y="51"/>
                </a:cubicBezTo>
                <a:cubicBezTo>
                  <a:pt x="111" y="51"/>
                  <a:pt x="111" y="51"/>
                  <a:pt x="111" y="51"/>
                </a:cubicBezTo>
                <a:cubicBezTo>
                  <a:pt x="113" y="49"/>
                  <a:pt x="115" y="49"/>
                  <a:pt x="117" y="51"/>
                </a:cubicBezTo>
                <a:cubicBezTo>
                  <a:pt x="208" y="142"/>
                  <a:pt x="208" y="142"/>
                  <a:pt x="208" y="142"/>
                </a:cubicBezTo>
                <a:cubicBezTo>
                  <a:pt x="209" y="143"/>
                  <a:pt x="209" y="144"/>
                  <a:pt x="209" y="145"/>
                </a:cubicBezTo>
                <a:cubicBezTo>
                  <a:pt x="209" y="146"/>
                  <a:pt x="209" y="147"/>
                  <a:pt x="208" y="148"/>
                </a:cubicBezTo>
                <a:close/>
              </a:path>
            </a:pathLst>
          </a:custGeom>
          <a:solidFill>
            <a:srgbClr val="0066CC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pic>
        <p:nvPicPr>
          <p:cNvPr id="5" name="图片 4"/>
          <p:cNvPicPr/>
          <p:nvPr>
            <p:custDataLst>
              <p:tags r:id="rId1"/>
            </p:custDataLst>
          </p:nvPr>
        </p:nvPicPr>
        <p:blipFill>
          <a:blip r:embed="rId5" cstate="print"/>
          <a:stretch>
            <a:fillRect/>
          </a:stretch>
        </p:blipFill>
        <p:spPr>
          <a:xfrm>
            <a:off x="7000240" y="2205355"/>
            <a:ext cx="4175760" cy="30245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" name="文本框 6"/>
          <p:cNvSpPr txBox="1"/>
          <p:nvPr/>
        </p:nvSpPr>
        <p:spPr>
          <a:xfrm>
            <a:off x="576580" y="1557020"/>
            <a:ext cx="5765800" cy="34150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1800" dirty="0" smtClean="0">
                <a:solidFill>
                  <a:srgbClr val="0066CC"/>
                </a:solidFill>
                <a:effectLst/>
                <a:latin typeface="Calibri" panose="020F0502020204030204" charset="0"/>
                <a:ea typeface="微软雅黑" panose="020B0503020204020204" pitchFamily="34" charset="-122"/>
                <a:cs typeface="Calibri" panose="020F0502020204030204" charset="0"/>
                <a:sym typeface="+mn-ea"/>
              </a:rPr>
              <a:t>The HR function needs to develop skills in encouraging employee feedback and suggestions to improve employee satisfaction and engagement. </a:t>
            </a:r>
            <a:endParaRPr lang="en-US" altLang="zh-CN" sz="1800" dirty="0" smtClean="0">
              <a:solidFill>
                <a:srgbClr val="0066CC"/>
              </a:solidFill>
              <a:effectLst/>
              <a:latin typeface="Calibri" panose="020F0502020204030204" charset="0"/>
              <a:ea typeface="微软雅黑" panose="020B0503020204020204" pitchFamily="34" charset="-122"/>
              <a:cs typeface="Calibri" panose="020F0502020204030204" charset="0"/>
            </a:endParaRPr>
          </a:p>
          <a:p>
            <a:endParaRPr lang="en-US" altLang="zh-CN" sz="1800" dirty="0" smtClean="0">
              <a:solidFill>
                <a:srgbClr val="0066CC"/>
              </a:solidFill>
              <a:effectLst/>
              <a:latin typeface="Calibri" panose="020F0502020204030204" charset="0"/>
              <a:ea typeface="微软雅黑" panose="020B0503020204020204" pitchFamily="34" charset="-122"/>
              <a:cs typeface="Calibri" panose="020F0502020204030204" charset="0"/>
            </a:endParaRPr>
          </a:p>
          <a:p>
            <a:r>
              <a:rPr lang="en-US" altLang="zh-CN" sz="1800" dirty="0" smtClean="0">
                <a:solidFill>
                  <a:srgbClr val="0066CC"/>
                </a:solidFill>
                <a:effectLst/>
                <a:latin typeface="Calibri" panose="020F0502020204030204" charset="0"/>
                <a:ea typeface="微软雅黑" panose="020B0503020204020204" pitchFamily="34" charset="-122"/>
                <a:cs typeface="Calibri" panose="020F0502020204030204" charset="0"/>
                <a:sym typeface="+mn-ea"/>
              </a:rPr>
              <a:t>This can be achieved through regular surveys, focus groups, suggestion boxes, and regular one-on-one meetings between employees and their managers.  (Milkovich, G. T., Newman, J. M., &amp; Gerhart, B.2017)</a:t>
            </a:r>
            <a:endParaRPr lang="en-US" altLang="zh-CN" sz="1800" dirty="0" smtClean="0">
              <a:solidFill>
                <a:srgbClr val="0066CC"/>
              </a:solidFill>
              <a:effectLst/>
              <a:latin typeface="Calibri" panose="020F0502020204030204" charset="0"/>
              <a:ea typeface="微软雅黑" panose="020B0503020204020204" pitchFamily="34" charset="-122"/>
              <a:cs typeface="Calibri" panose="020F0502020204030204" charset="0"/>
            </a:endParaRPr>
          </a:p>
          <a:p>
            <a:endParaRPr lang="en-US" altLang="zh-CN" sz="1800" dirty="0" smtClean="0">
              <a:solidFill>
                <a:srgbClr val="0066CC"/>
              </a:solidFill>
              <a:effectLst/>
              <a:latin typeface="Calibri" panose="020F0502020204030204" charset="0"/>
              <a:ea typeface="微软雅黑" panose="020B0503020204020204" pitchFamily="34" charset="-122"/>
              <a:cs typeface="Calibri" panose="020F0502020204030204" charset="0"/>
            </a:endParaRPr>
          </a:p>
          <a:p>
            <a:r>
              <a:rPr lang="en-US" altLang="zh-CN" sz="1800" dirty="0" smtClean="0">
                <a:solidFill>
                  <a:srgbClr val="0066CC"/>
                </a:solidFill>
                <a:effectLst/>
                <a:latin typeface="Calibri" panose="020F0502020204030204" charset="0"/>
                <a:ea typeface="微软雅黑" panose="020B0503020204020204" pitchFamily="34" charset="-122"/>
                <a:cs typeface="Calibri" panose="020F0502020204030204" charset="0"/>
                <a:sym typeface="+mn-ea"/>
              </a:rPr>
              <a:t>HR staff could begin implementing these feedback mechanisms within the next quarter, with regular surveys and meetings being conducted on a quarterly basis.</a:t>
            </a:r>
          </a:p>
        </p:txBody>
      </p:sp>
      <p:sp>
        <p:nvSpPr>
          <p:cNvPr id="8" name="TextBox 35"/>
          <p:cNvSpPr txBox="1"/>
          <p:nvPr>
            <p:custDataLst>
              <p:tags r:id="rId2"/>
            </p:custDataLst>
          </p:nvPr>
        </p:nvSpPr>
        <p:spPr>
          <a:xfrm>
            <a:off x="1152376" y="405205"/>
            <a:ext cx="370395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defRPr sz="2400">
                <a:solidFill>
                  <a:schemeClr val="bg1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en-US" altLang="zh-CN" sz="2000" b="1" dirty="0" smtClean="0">
                <a:solidFill>
                  <a:srgbClr val="0066CC"/>
                </a:solidFill>
                <a:sym typeface="+mn-ea"/>
              </a:rPr>
              <a:t>Employee Feedback: </a:t>
            </a:r>
            <a:endParaRPr lang="en-US" altLang="zh-CN" sz="2000" b="1" dirty="0" smtClean="0">
              <a:solidFill>
                <a:srgbClr val="0066CC"/>
              </a:solidFill>
            </a:endParaRPr>
          </a:p>
          <a:p>
            <a:endParaRPr lang="en-US" altLang="zh-CN" sz="2000" b="1" dirty="0" smtClean="0">
              <a:solidFill>
                <a:srgbClr val="0066CC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 advTm="0">
        <p14:prism isInverted="1"/>
      </p:transition>
    </mc:Choice>
    <mc:Fallback>
      <p:transition spd="slow" advClick="0" advTm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/>
        </p:nvGrpSpPr>
        <p:grpSpPr>
          <a:xfrm>
            <a:off x="648186" y="520140"/>
            <a:ext cx="4135755" cy="706755"/>
            <a:chOff x="2736701" y="333450"/>
            <a:chExt cx="4135755" cy="706755"/>
          </a:xfrm>
        </p:grpSpPr>
        <p:sp>
          <p:nvSpPr>
            <p:cNvPr id="35" name="Freeform 514"/>
            <p:cNvSpPr>
              <a:spLocks noEditPoints="1"/>
            </p:cNvSpPr>
            <p:nvPr/>
          </p:nvSpPr>
          <p:spPr bwMode="auto">
            <a:xfrm>
              <a:off x="2736701" y="333450"/>
              <a:ext cx="358333" cy="360040"/>
            </a:xfrm>
            <a:custGeom>
              <a:avLst/>
              <a:gdLst>
                <a:gd name="T0" fmla="*/ 144 w 288"/>
                <a:gd name="T1" fmla="*/ 0 h 289"/>
                <a:gd name="T2" fmla="*/ 0 w 288"/>
                <a:gd name="T3" fmla="*/ 145 h 289"/>
                <a:gd name="T4" fmla="*/ 144 w 288"/>
                <a:gd name="T5" fmla="*/ 289 h 289"/>
                <a:gd name="T6" fmla="*/ 288 w 288"/>
                <a:gd name="T7" fmla="*/ 145 h 289"/>
                <a:gd name="T8" fmla="*/ 144 w 288"/>
                <a:gd name="T9" fmla="*/ 0 h 289"/>
                <a:gd name="T10" fmla="*/ 208 w 288"/>
                <a:gd name="T11" fmla="*/ 148 h 289"/>
                <a:gd name="T12" fmla="*/ 117 w 288"/>
                <a:gd name="T13" fmla="*/ 239 h 289"/>
                <a:gd name="T14" fmla="*/ 114 w 288"/>
                <a:gd name="T15" fmla="*/ 240 h 289"/>
                <a:gd name="T16" fmla="*/ 111 w 288"/>
                <a:gd name="T17" fmla="*/ 239 h 289"/>
                <a:gd name="T18" fmla="*/ 111 w 288"/>
                <a:gd name="T19" fmla="*/ 239 h 289"/>
                <a:gd name="T20" fmla="*/ 110 w 288"/>
                <a:gd name="T21" fmla="*/ 236 h 289"/>
                <a:gd name="T22" fmla="*/ 110 w 288"/>
                <a:gd name="T23" fmla="*/ 192 h 289"/>
                <a:gd name="T24" fmla="*/ 111 w 288"/>
                <a:gd name="T25" fmla="*/ 189 h 289"/>
                <a:gd name="T26" fmla="*/ 155 w 288"/>
                <a:gd name="T27" fmla="*/ 145 h 289"/>
                <a:gd name="T28" fmla="*/ 111 w 288"/>
                <a:gd name="T29" fmla="*/ 101 h 289"/>
                <a:gd name="T30" fmla="*/ 110 w 288"/>
                <a:gd name="T31" fmla="*/ 98 h 289"/>
                <a:gd name="T32" fmla="*/ 110 w 288"/>
                <a:gd name="T33" fmla="*/ 54 h 289"/>
                <a:gd name="T34" fmla="*/ 111 w 288"/>
                <a:gd name="T35" fmla="*/ 51 h 289"/>
                <a:gd name="T36" fmla="*/ 111 w 288"/>
                <a:gd name="T37" fmla="*/ 51 h 289"/>
                <a:gd name="T38" fmla="*/ 117 w 288"/>
                <a:gd name="T39" fmla="*/ 51 h 289"/>
                <a:gd name="T40" fmla="*/ 208 w 288"/>
                <a:gd name="T41" fmla="*/ 142 h 289"/>
                <a:gd name="T42" fmla="*/ 209 w 288"/>
                <a:gd name="T43" fmla="*/ 145 h 289"/>
                <a:gd name="T44" fmla="*/ 208 w 288"/>
                <a:gd name="T45" fmla="*/ 148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88" h="289">
                  <a:moveTo>
                    <a:pt x="144" y="0"/>
                  </a:moveTo>
                  <a:cubicBezTo>
                    <a:pt x="64" y="0"/>
                    <a:pt x="0" y="65"/>
                    <a:pt x="0" y="145"/>
                  </a:cubicBezTo>
                  <a:cubicBezTo>
                    <a:pt x="0" y="224"/>
                    <a:pt x="64" y="289"/>
                    <a:pt x="144" y="289"/>
                  </a:cubicBezTo>
                  <a:cubicBezTo>
                    <a:pt x="224" y="289"/>
                    <a:pt x="288" y="224"/>
                    <a:pt x="288" y="145"/>
                  </a:cubicBezTo>
                  <a:cubicBezTo>
                    <a:pt x="288" y="65"/>
                    <a:pt x="224" y="0"/>
                    <a:pt x="144" y="0"/>
                  </a:cubicBezTo>
                  <a:close/>
                  <a:moveTo>
                    <a:pt x="208" y="148"/>
                  </a:moveTo>
                  <a:cubicBezTo>
                    <a:pt x="117" y="239"/>
                    <a:pt x="117" y="239"/>
                    <a:pt x="117" y="239"/>
                  </a:cubicBezTo>
                  <a:cubicBezTo>
                    <a:pt x="116" y="240"/>
                    <a:pt x="115" y="240"/>
                    <a:pt x="114" y="240"/>
                  </a:cubicBezTo>
                  <a:cubicBezTo>
                    <a:pt x="113" y="240"/>
                    <a:pt x="112" y="240"/>
                    <a:pt x="111" y="239"/>
                  </a:cubicBezTo>
                  <a:cubicBezTo>
                    <a:pt x="111" y="239"/>
                    <a:pt x="111" y="239"/>
                    <a:pt x="111" y="239"/>
                  </a:cubicBezTo>
                  <a:cubicBezTo>
                    <a:pt x="110" y="238"/>
                    <a:pt x="110" y="237"/>
                    <a:pt x="110" y="236"/>
                  </a:cubicBezTo>
                  <a:cubicBezTo>
                    <a:pt x="110" y="192"/>
                    <a:pt x="110" y="192"/>
                    <a:pt x="110" y="192"/>
                  </a:cubicBezTo>
                  <a:cubicBezTo>
                    <a:pt x="110" y="191"/>
                    <a:pt x="110" y="190"/>
                    <a:pt x="111" y="189"/>
                  </a:cubicBezTo>
                  <a:cubicBezTo>
                    <a:pt x="155" y="145"/>
                    <a:pt x="155" y="145"/>
                    <a:pt x="155" y="145"/>
                  </a:cubicBezTo>
                  <a:cubicBezTo>
                    <a:pt x="111" y="101"/>
                    <a:pt x="111" y="101"/>
                    <a:pt x="111" y="101"/>
                  </a:cubicBezTo>
                  <a:cubicBezTo>
                    <a:pt x="110" y="100"/>
                    <a:pt x="110" y="99"/>
                    <a:pt x="110" y="98"/>
                  </a:cubicBezTo>
                  <a:cubicBezTo>
                    <a:pt x="110" y="54"/>
                    <a:pt x="110" y="54"/>
                    <a:pt x="110" y="54"/>
                  </a:cubicBezTo>
                  <a:cubicBezTo>
                    <a:pt x="110" y="53"/>
                    <a:pt x="110" y="52"/>
                    <a:pt x="111" y="51"/>
                  </a:cubicBezTo>
                  <a:cubicBezTo>
                    <a:pt x="111" y="51"/>
                    <a:pt x="111" y="51"/>
                    <a:pt x="111" y="51"/>
                  </a:cubicBezTo>
                  <a:cubicBezTo>
                    <a:pt x="113" y="49"/>
                    <a:pt x="115" y="49"/>
                    <a:pt x="117" y="51"/>
                  </a:cubicBezTo>
                  <a:cubicBezTo>
                    <a:pt x="208" y="142"/>
                    <a:pt x="208" y="142"/>
                    <a:pt x="208" y="142"/>
                  </a:cubicBezTo>
                  <a:cubicBezTo>
                    <a:pt x="209" y="143"/>
                    <a:pt x="209" y="144"/>
                    <a:pt x="209" y="145"/>
                  </a:cubicBezTo>
                  <a:cubicBezTo>
                    <a:pt x="209" y="146"/>
                    <a:pt x="209" y="147"/>
                    <a:pt x="208" y="148"/>
                  </a:cubicBezTo>
                  <a:close/>
                </a:path>
              </a:pathLst>
            </a:custGeom>
            <a:solidFill>
              <a:srgbClr val="0066CC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6" name="TextBox 35"/>
            <p:cNvSpPr txBox="1"/>
            <p:nvPr/>
          </p:nvSpPr>
          <p:spPr>
            <a:xfrm>
              <a:off x="3168501" y="333450"/>
              <a:ext cx="3703955" cy="7067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2400">
                  <a:solidFill>
                    <a:schemeClr val="bg1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</a:defRPr>
              </a:lvl1pPr>
            </a:lstStyle>
            <a:p>
              <a:r>
                <a:rPr lang="zh-CN" altLang="en-US" sz="2000" b="1">
                  <a:solidFill>
                    <a:srgbClr val="0070C0"/>
                  </a:solidFill>
                  <a:sym typeface="+mn-ea"/>
                </a:rPr>
                <a:t>Positive Work Environment:</a:t>
              </a:r>
              <a:r>
                <a:rPr lang="zh-CN" altLang="en-US" sz="2000" b="1">
                  <a:sym typeface="+mn-ea"/>
                </a:rPr>
                <a:t> </a:t>
              </a:r>
              <a:endParaRPr lang="zh-CN" altLang="en-US" sz="2000" b="1"/>
            </a:p>
            <a:p>
              <a:endParaRPr lang="en-US" altLang="zh-CN" sz="2000" b="1" dirty="0" smtClean="0">
                <a:solidFill>
                  <a:srgbClr val="0066CC"/>
                </a:solidFill>
              </a:endParaRPr>
            </a:p>
          </p:txBody>
        </p:sp>
      </p:grpSp>
      <p:sp>
        <p:nvSpPr>
          <p:cNvPr id="3" name="文本框 2"/>
          <p:cNvSpPr txBox="1"/>
          <p:nvPr>
            <p:custDataLst>
              <p:tags r:id="rId1"/>
            </p:custDataLst>
          </p:nvPr>
        </p:nvSpPr>
        <p:spPr>
          <a:xfrm>
            <a:off x="648335" y="1485265"/>
            <a:ext cx="9542780" cy="37230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endParaRPr lang="zh-CN" altLang="en-US" sz="2000"/>
          </a:p>
          <a:p>
            <a:r>
              <a:rPr lang="zh-CN" altLang="en-US" sz="1800">
                <a:solidFill>
                  <a:srgbClr val="0070C0"/>
                </a:solidFill>
                <a:latin typeface="Calibri" panose="020F0502020204030204" charset="0"/>
                <a:cs typeface="Calibri" panose="020F0502020204030204" charset="0"/>
                <a:sym typeface="+mn-ea"/>
              </a:rPr>
              <a:t>The HR function needs to develop skills in creating a positive work environment that fosters teamwork, collaboration, and respect. </a:t>
            </a:r>
            <a:r>
              <a:rPr lang="en-US" altLang="zh-CN" sz="1800">
                <a:solidFill>
                  <a:srgbClr val="0070C0"/>
                </a:solidFill>
                <a:latin typeface="Calibri" panose="020F0502020204030204" charset="0"/>
                <a:cs typeface="Calibri" panose="020F0502020204030204" charset="0"/>
                <a:sym typeface="+mn-ea"/>
              </a:rPr>
              <a:t>(</a:t>
            </a:r>
            <a:r>
              <a:rPr lang="en-US" sz="1800">
                <a:solidFill>
                  <a:srgbClr val="0070C0"/>
                </a:solidFill>
                <a:latin typeface="Calibri" panose="020F0502020204030204" charset="0"/>
                <a:cs typeface="Calibri" panose="020F0502020204030204" charset="0"/>
                <a:sym typeface="+mn-ea"/>
              </a:rPr>
              <a:t>Jackson, S. E., &amp; Ruderman, M.2012)</a:t>
            </a:r>
            <a:endParaRPr lang="zh-CN" altLang="en-US" sz="1800">
              <a:solidFill>
                <a:srgbClr val="0070C0"/>
              </a:solidFill>
              <a:latin typeface="Calibri" panose="020F0502020204030204" charset="0"/>
              <a:cs typeface="Calibri" panose="020F0502020204030204" charset="0"/>
            </a:endParaRPr>
          </a:p>
          <a:p>
            <a:endParaRPr lang="zh-CN" altLang="en-US" sz="1800">
              <a:solidFill>
                <a:srgbClr val="0070C0"/>
              </a:solidFill>
              <a:latin typeface="Calibri" panose="020F0502020204030204" charset="0"/>
              <a:cs typeface="Calibri" panose="020F0502020204030204" charset="0"/>
            </a:endParaRPr>
          </a:p>
          <a:p>
            <a:r>
              <a:rPr lang="zh-CN" altLang="en-US" sz="1800">
                <a:solidFill>
                  <a:srgbClr val="0070C0"/>
                </a:solidFill>
                <a:latin typeface="Calibri" panose="020F0502020204030204" charset="0"/>
                <a:cs typeface="Calibri" panose="020F0502020204030204" charset="0"/>
                <a:sym typeface="+mn-ea"/>
              </a:rPr>
              <a:t>This can be achieved through regular training on diversity, equity, and inclusion topics and ensuring that policies and practices are inclusive and equitable for all employees. </a:t>
            </a:r>
            <a:endParaRPr lang="zh-CN" altLang="en-US" sz="1800">
              <a:solidFill>
                <a:srgbClr val="0070C0"/>
              </a:solidFill>
              <a:latin typeface="Calibri" panose="020F0502020204030204" charset="0"/>
              <a:cs typeface="Calibri" panose="020F0502020204030204" charset="0"/>
            </a:endParaRPr>
          </a:p>
          <a:p>
            <a:endParaRPr lang="zh-CN" altLang="en-US" sz="1800">
              <a:solidFill>
                <a:srgbClr val="0070C0"/>
              </a:solidFill>
              <a:latin typeface="Calibri" panose="020F0502020204030204" charset="0"/>
              <a:cs typeface="Calibri" panose="020F0502020204030204" charset="0"/>
            </a:endParaRPr>
          </a:p>
          <a:p>
            <a:r>
              <a:rPr lang="zh-CN" altLang="en-US" sz="1800">
                <a:solidFill>
                  <a:srgbClr val="0070C0"/>
                </a:solidFill>
                <a:latin typeface="Calibri" panose="020F0502020204030204" charset="0"/>
                <a:cs typeface="Calibri" panose="020F0502020204030204" charset="0"/>
                <a:sym typeface="+mn-ea"/>
              </a:rPr>
              <a:t>Team-building exercises, cross-functional training, and promoting a culture of knowledge-sharing and cooperation can also create a positive work environment. </a:t>
            </a:r>
            <a:r>
              <a:rPr lang="en-US" altLang="zh-CN" sz="1800">
                <a:solidFill>
                  <a:srgbClr val="0070C0"/>
                </a:solidFill>
                <a:latin typeface="Calibri" panose="020F0502020204030204" charset="0"/>
                <a:cs typeface="Calibri" panose="020F0502020204030204" charset="0"/>
                <a:sym typeface="+mn-ea"/>
              </a:rPr>
              <a:t>(</a:t>
            </a:r>
            <a:r>
              <a:rPr lang="en-US" sz="1800">
                <a:solidFill>
                  <a:srgbClr val="0070C0"/>
                </a:solidFill>
                <a:latin typeface="Calibri" panose="020F0502020204030204" charset="0"/>
                <a:cs typeface="Calibri" panose="020F0502020204030204" charset="0"/>
                <a:sym typeface="+mn-ea"/>
              </a:rPr>
              <a:t>Schuler, R. S., Budhwar, P. S., &amp; Florkowski, G. W. 2018)</a:t>
            </a:r>
            <a:endParaRPr lang="zh-CN" altLang="en-US" sz="1800">
              <a:solidFill>
                <a:srgbClr val="0070C0"/>
              </a:solidFill>
              <a:latin typeface="Calibri" panose="020F0502020204030204" charset="0"/>
              <a:cs typeface="Calibri" panose="020F0502020204030204" charset="0"/>
            </a:endParaRPr>
          </a:p>
          <a:p>
            <a:endParaRPr lang="zh-CN" altLang="en-US" sz="1800">
              <a:solidFill>
                <a:srgbClr val="0070C0"/>
              </a:solidFill>
              <a:latin typeface="Calibri" panose="020F0502020204030204" charset="0"/>
              <a:cs typeface="Calibri" panose="020F0502020204030204" charset="0"/>
            </a:endParaRPr>
          </a:p>
          <a:p>
            <a:r>
              <a:rPr lang="zh-CN" altLang="en-US" sz="1800">
                <a:solidFill>
                  <a:srgbClr val="0070C0"/>
                </a:solidFill>
                <a:latin typeface="Calibri" panose="020F0502020204030204" charset="0"/>
                <a:cs typeface="Calibri" panose="020F0502020204030204" charset="0"/>
                <a:sym typeface="+mn-ea"/>
              </a:rPr>
              <a:t>HR staff could begin implementing these initiatives within the next six months, with regular training sessions and team-building exercises being conducted on a quarterly basis.</a:t>
            </a:r>
            <a:endParaRPr lang="zh-CN" altLang="en-US" sz="1800" dirty="0" smtClean="0">
              <a:solidFill>
                <a:srgbClr val="0070C0"/>
              </a:solidFill>
              <a:effectLst/>
              <a:latin typeface="Calibri" panose="020F0502020204030204" charset="0"/>
              <a:ea typeface="微软雅黑" panose="020B0503020204020204" pitchFamily="34" charset="-122"/>
              <a:cs typeface="Calibri" panose="020F0502020204030204" charset="0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 advClick="0" advTm="0">
        <p14:doors dir="vert"/>
      </p:transition>
    </mc:Choice>
    <mc:Fallback>
      <p:transition spd="slow" advClick="0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组合 3"/>
          <p:cNvGrpSpPr/>
          <p:nvPr/>
        </p:nvGrpSpPr>
        <p:grpSpPr>
          <a:xfrm>
            <a:off x="648543" y="260695"/>
            <a:ext cx="2720370" cy="360040"/>
            <a:chOff x="4464893" y="368645"/>
            <a:chExt cx="2720370" cy="360040"/>
          </a:xfrm>
        </p:grpSpPr>
        <p:sp>
          <p:nvSpPr>
            <p:cNvPr id="35" name="Freeform 514"/>
            <p:cNvSpPr>
              <a:spLocks noEditPoints="1"/>
            </p:cNvSpPr>
            <p:nvPr/>
          </p:nvSpPr>
          <p:spPr bwMode="auto">
            <a:xfrm>
              <a:off x="4464893" y="368645"/>
              <a:ext cx="358333" cy="360040"/>
            </a:xfrm>
            <a:custGeom>
              <a:avLst/>
              <a:gdLst>
                <a:gd name="T0" fmla="*/ 144 w 288"/>
                <a:gd name="T1" fmla="*/ 0 h 289"/>
                <a:gd name="T2" fmla="*/ 0 w 288"/>
                <a:gd name="T3" fmla="*/ 145 h 289"/>
                <a:gd name="T4" fmla="*/ 144 w 288"/>
                <a:gd name="T5" fmla="*/ 289 h 289"/>
                <a:gd name="T6" fmla="*/ 288 w 288"/>
                <a:gd name="T7" fmla="*/ 145 h 289"/>
                <a:gd name="T8" fmla="*/ 144 w 288"/>
                <a:gd name="T9" fmla="*/ 0 h 289"/>
                <a:gd name="T10" fmla="*/ 208 w 288"/>
                <a:gd name="T11" fmla="*/ 148 h 289"/>
                <a:gd name="T12" fmla="*/ 117 w 288"/>
                <a:gd name="T13" fmla="*/ 239 h 289"/>
                <a:gd name="T14" fmla="*/ 114 w 288"/>
                <a:gd name="T15" fmla="*/ 240 h 289"/>
                <a:gd name="T16" fmla="*/ 111 w 288"/>
                <a:gd name="T17" fmla="*/ 239 h 289"/>
                <a:gd name="T18" fmla="*/ 111 w 288"/>
                <a:gd name="T19" fmla="*/ 239 h 289"/>
                <a:gd name="T20" fmla="*/ 110 w 288"/>
                <a:gd name="T21" fmla="*/ 236 h 289"/>
                <a:gd name="T22" fmla="*/ 110 w 288"/>
                <a:gd name="T23" fmla="*/ 192 h 289"/>
                <a:gd name="T24" fmla="*/ 111 w 288"/>
                <a:gd name="T25" fmla="*/ 189 h 289"/>
                <a:gd name="T26" fmla="*/ 155 w 288"/>
                <a:gd name="T27" fmla="*/ 145 h 289"/>
                <a:gd name="T28" fmla="*/ 111 w 288"/>
                <a:gd name="T29" fmla="*/ 101 h 289"/>
                <a:gd name="T30" fmla="*/ 110 w 288"/>
                <a:gd name="T31" fmla="*/ 98 h 289"/>
                <a:gd name="T32" fmla="*/ 110 w 288"/>
                <a:gd name="T33" fmla="*/ 54 h 289"/>
                <a:gd name="T34" fmla="*/ 111 w 288"/>
                <a:gd name="T35" fmla="*/ 51 h 289"/>
                <a:gd name="T36" fmla="*/ 111 w 288"/>
                <a:gd name="T37" fmla="*/ 51 h 289"/>
                <a:gd name="T38" fmla="*/ 117 w 288"/>
                <a:gd name="T39" fmla="*/ 51 h 289"/>
                <a:gd name="T40" fmla="*/ 208 w 288"/>
                <a:gd name="T41" fmla="*/ 142 h 289"/>
                <a:gd name="T42" fmla="*/ 209 w 288"/>
                <a:gd name="T43" fmla="*/ 145 h 289"/>
                <a:gd name="T44" fmla="*/ 208 w 288"/>
                <a:gd name="T45" fmla="*/ 148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88" h="289">
                  <a:moveTo>
                    <a:pt x="144" y="0"/>
                  </a:moveTo>
                  <a:cubicBezTo>
                    <a:pt x="64" y="0"/>
                    <a:pt x="0" y="65"/>
                    <a:pt x="0" y="145"/>
                  </a:cubicBezTo>
                  <a:cubicBezTo>
                    <a:pt x="0" y="224"/>
                    <a:pt x="64" y="289"/>
                    <a:pt x="144" y="289"/>
                  </a:cubicBezTo>
                  <a:cubicBezTo>
                    <a:pt x="224" y="289"/>
                    <a:pt x="288" y="224"/>
                    <a:pt x="288" y="145"/>
                  </a:cubicBezTo>
                  <a:cubicBezTo>
                    <a:pt x="288" y="65"/>
                    <a:pt x="224" y="0"/>
                    <a:pt x="144" y="0"/>
                  </a:cubicBezTo>
                  <a:close/>
                  <a:moveTo>
                    <a:pt x="208" y="148"/>
                  </a:moveTo>
                  <a:cubicBezTo>
                    <a:pt x="117" y="239"/>
                    <a:pt x="117" y="239"/>
                    <a:pt x="117" y="239"/>
                  </a:cubicBezTo>
                  <a:cubicBezTo>
                    <a:pt x="116" y="240"/>
                    <a:pt x="115" y="240"/>
                    <a:pt x="114" y="240"/>
                  </a:cubicBezTo>
                  <a:cubicBezTo>
                    <a:pt x="113" y="240"/>
                    <a:pt x="112" y="240"/>
                    <a:pt x="111" y="239"/>
                  </a:cubicBezTo>
                  <a:cubicBezTo>
                    <a:pt x="111" y="239"/>
                    <a:pt x="111" y="239"/>
                    <a:pt x="111" y="239"/>
                  </a:cubicBezTo>
                  <a:cubicBezTo>
                    <a:pt x="110" y="238"/>
                    <a:pt x="110" y="237"/>
                    <a:pt x="110" y="236"/>
                  </a:cubicBezTo>
                  <a:cubicBezTo>
                    <a:pt x="110" y="192"/>
                    <a:pt x="110" y="192"/>
                    <a:pt x="110" y="192"/>
                  </a:cubicBezTo>
                  <a:cubicBezTo>
                    <a:pt x="110" y="191"/>
                    <a:pt x="110" y="190"/>
                    <a:pt x="111" y="189"/>
                  </a:cubicBezTo>
                  <a:cubicBezTo>
                    <a:pt x="155" y="145"/>
                    <a:pt x="155" y="145"/>
                    <a:pt x="155" y="145"/>
                  </a:cubicBezTo>
                  <a:cubicBezTo>
                    <a:pt x="111" y="101"/>
                    <a:pt x="111" y="101"/>
                    <a:pt x="111" y="101"/>
                  </a:cubicBezTo>
                  <a:cubicBezTo>
                    <a:pt x="110" y="100"/>
                    <a:pt x="110" y="99"/>
                    <a:pt x="110" y="98"/>
                  </a:cubicBezTo>
                  <a:cubicBezTo>
                    <a:pt x="110" y="54"/>
                    <a:pt x="110" y="54"/>
                    <a:pt x="110" y="54"/>
                  </a:cubicBezTo>
                  <a:cubicBezTo>
                    <a:pt x="110" y="53"/>
                    <a:pt x="110" y="52"/>
                    <a:pt x="111" y="51"/>
                  </a:cubicBezTo>
                  <a:cubicBezTo>
                    <a:pt x="111" y="51"/>
                    <a:pt x="111" y="51"/>
                    <a:pt x="111" y="51"/>
                  </a:cubicBezTo>
                  <a:cubicBezTo>
                    <a:pt x="113" y="49"/>
                    <a:pt x="115" y="49"/>
                    <a:pt x="117" y="51"/>
                  </a:cubicBezTo>
                  <a:cubicBezTo>
                    <a:pt x="208" y="142"/>
                    <a:pt x="208" y="142"/>
                    <a:pt x="208" y="142"/>
                  </a:cubicBezTo>
                  <a:cubicBezTo>
                    <a:pt x="209" y="143"/>
                    <a:pt x="209" y="144"/>
                    <a:pt x="209" y="145"/>
                  </a:cubicBezTo>
                  <a:cubicBezTo>
                    <a:pt x="209" y="146"/>
                    <a:pt x="209" y="147"/>
                    <a:pt x="208" y="148"/>
                  </a:cubicBezTo>
                  <a:close/>
                </a:path>
              </a:pathLst>
            </a:custGeom>
            <a:solidFill>
              <a:srgbClr val="0066CC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6" name="TextBox 35"/>
            <p:cNvSpPr txBox="1"/>
            <p:nvPr/>
          </p:nvSpPr>
          <p:spPr>
            <a:xfrm>
              <a:off x="4896941" y="416491"/>
              <a:ext cx="2288322" cy="27559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2400">
                  <a:solidFill>
                    <a:schemeClr val="bg1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</a:defRPr>
              </a:lvl1pPr>
            </a:lstStyle>
            <a:p>
              <a:r>
                <a:rPr lang="en-US" sz="1200" b="1">
                  <a:solidFill>
                    <a:srgbClr val="0070C0"/>
                  </a:solidFill>
                  <a:sym typeface="+mn-ea"/>
                </a:rPr>
                <a:t>Action Plan</a:t>
              </a:r>
              <a:endParaRPr lang="en-US" altLang="zh-CN" sz="1200" b="1" dirty="0">
                <a:solidFill>
                  <a:srgbClr val="0070C0"/>
                </a:solidFill>
                <a:sym typeface="+mn-ea"/>
              </a:endParaRPr>
            </a:p>
          </p:txBody>
        </p:sp>
      </p:grpSp>
      <p:graphicFrame>
        <p:nvGraphicFramePr>
          <p:cNvPr id="3" name="表格 2"/>
          <p:cNvGraphicFramePr/>
          <p:nvPr>
            <p:custDataLst>
              <p:tags r:id="rId1"/>
            </p:custDataLst>
          </p:nvPr>
        </p:nvGraphicFramePr>
        <p:xfrm>
          <a:off x="454660" y="809625"/>
          <a:ext cx="10634968" cy="5936678"/>
        </p:xfrm>
        <a:graphic>
          <a:graphicData uri="http://schemas.openxmlformats.org/drawingml/2006/table">
            <a:tbl>
              <a:tblPr/>
              <a:tblGrid>
                <a:gridCol w="4009702"/>
                <a:gridCol w="1035068"/>
                <a:gridCol w="4093979"/>
                <a:gridCol w="1496219"/>
              </a:tblGrid>
              <a:tr h="277163"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 dirty="0">
                          <a:latin typeface="Calibri" panose="020F0502020204030204" charset="0"/>
                          <a:cs typeface="Calibri" panose="020F0502020204030204" charset="0"/>
                        </a:rPr>
                        <a:t>Develop a robust communication strategy</a:t>
                      </a:r>
                      <a:endParaRPr lang="en-US" altLang="en-US" sz="1400" b="0" dirty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altLang="en-US" sz="1400" b="0"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Time</a:t>
                      </a: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Encourage employee feedback and suggestions</a:t>
                      </a: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altLang="en-US" sz="1400"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  <a:sym typeface="+mn-ea"/>
                        </a:rPr>
                        <a:t>Time</a:t>
                      </a:r>
                      <a:endParaRPr lang="en-US" altLang="en-US" sz="1400" b="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>
                        <a:lumMod val="95000"/>
                      </a:schemeClr>
                    </a:solidFill>
                  </a:tcPr>
                </a:tc>
              </a:tr>
              <a:tr h="415143"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Identify communication channels and feedback mechanisms to use </a:t>
                      </a:r>
                      <a:endParaRPr lang="en-US" altLang="en-US" sz="1400" b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Week 1-2</a:t>
                      </a:r>
                      <a:endParaRPr lang="en-US" altLang="en-US" sz="1400" b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Identify feedback mechanisms to use</a:t>
                      </a: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Week 1-2</a:t>
                      </a: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561"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Develop communication content and materials</a:t>
                      </a:r>
                      <a:endParaRPr lang="en-US" altLang="en-US" sz="1400" b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Week 3-4</a:t>
                      </a:r>
                      <a:endParaRPr lang="en-US" altLang="en-US" sz="1400" b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Train managers on providing feedback </a:t>
                      </a: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Week 3-4</a:t>
                      </a: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5832"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Launch communication strategy and solicit feedback</a:t>
                      </a:r>
                      <a:endParaRPr lang="en-US" altLang="en-US" sz="1400" b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Week 5-6</a:t>
                      </a:r>
                      <a:endParaRPr lang="en-US" altLang="en-US" sz="1400" b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Launch feedback mechanisms and solicit feedback</a:t>
                      </a: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Week 5-6</a:t>
                      </a: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7766"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Review and refine communication strategy </a:t>
                      </a:r>
                      <a:endParaRPr lang="en-US" altLang="en-US" sz="1400" b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Week 7-8</a:t>
                      </a:r>
                      <a:endParaRPr lang="en-US" altLang="en-US" sz="1400" b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Review and act on feedback</a:t>
                      </a: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Week 7-8</a:t>
                      </a: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4900"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Implement a recognition and reward system</a:t>
                      </a:r>
                      <a:endParaRPr lang="en-US" altLang="en-US" sz="1400" b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altLang="en-US" sz="1400"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  <a:sym typeface="+mn-ea"/>
                        </a:rPr>
                        <a:t>Time</a:t>
                      </a:r>
                      <a:endParaRPr lang="en-US" altLang="en-US" sz="1400" b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  <a:p>
                      <a:pPr indent="0">
                        <a:buNone/>
                      </a:pPr>
                      <a:endParaRPr lang="en-US" altLang="en-US" sz="1400" b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Create a positive work environment</a:t>
                      </a: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altLang="en-US" sz="1400"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  <a:sym typeface="+mn-ea"/>
                        </a:rPr>
                        <a:t>Time</a:t>
                      </a:r>
                      <a:endParaRPr lang="en-US" altLang="en-US" sz="1400" b="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415143"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Conduct a needs analysis to determine employee preferences</a:t>
                      </a:r>
                      <a:endParaRPr lang="en-US" altLang="en-US" sz="1400" b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Week 1-2</a:t>
                      </a:r>
                      <a:endParaRPr lang="en-US" altLang="en-US" sz="1400" b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Develop diversity, equity, and inclusion training program </a:t>
                      </a:r>
                    </a:p>
                    <a:p>
                      <a:pPr indent="0">
                        <a:buNone/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latin typeface="Calibri" panose="020F0502020204030204" charset="0"/>
                          <a:cs typeface="Arial Unicode MS" charset="0"/>
                          <a:sym typeface="+mn-ea"/>
                        </a:rPr>
                        <a:t>(Storey, J. 2007)</a:t>
                      </a:r>
                      <a:endParaRPr lang="en-US" sz="1400" b="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Week 1-2</a:t>
                      </a: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158"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Design the recognition and reward system </a:t>
                      </a:r>
                      <a:endParaRPr lang="en-US" altLang="en-US" sz="1400" b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Week 3-4</a:t>
                      </a:r>
                      <a:endParaRPr lang="en-US" altLang="en-US" sz="1400" b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 dirty="0">
                          <a:latin typeface="Calibri" panose="020F0502020204030204" charset="0"/>
                          <a:cs typeface="Calibri" panose="020F0502020204030204" charset="0"/>
                        </a:rPr>
                        <a:t>Review and update policies and practices to be inclusive</a:t>
                      </a: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Week 3-4</a:t>
                      </a: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158"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Train HR and management on the system</a:t>
                      </a:r>
                      <a:endParaRPr lang="en-US" altLang="en-US" sz="1400" b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Week 5-6</a:t>
                      </a:r>
                      <a:endParaRPr lang="en-US" altLang="en-US" sz="1400" b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Train managers on promoting teamwork and collaboration </a:t>
                      </a: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Week 5-6</a:t>
                      </a: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540"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Launch the system and monitor its effectiveness </a:t>
                      </a:r>
                      <a:r>
                        <a:rPr lang="en-US" sz="1400">
                          <a:solidFill>
                            <a:srgbClr val="000000"/>
                          </a:solidFill>
                          <a:latin typeface="Calibri" panose="020F0502020204030204" charset="0"/>
                          <a:cs typeface="Arial Unicode MS" charset="0"/>
                          <a:sym typeface="+mn-ea"/>
                        </a:rPr>
                        <a:t>(Voskuijl, O. F., &amp; van der Heijden, B. I. 2017)</a:t>
                      </a:r>
                      <a:endParaRPr lang="en-US" altLang="en-US" sz="1400" b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Week 7-8</a:t>
                      </a:r>
                      <a:endParaRPr lang="en-US" altLang="en-US" sz="1400" b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Launch team-building exercises and recognition and reward programs</a:t>
                      </a:r>
                    </a:p>
                  </a:txBody>
                  <a:tcPr marL="68580" marR="68580" marT="0" marB="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Week 7-8</a:t>
                      </a: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158"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Offer career development and growth opportunities</a:t>
                      </a:r>
                      <a:endParaRPr lang="en-US" altLang="en-US" sz="1400" b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altLang="en-US" sz="1400"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  <a:sym typeface="+mn-ea"/>
                        </a:rPr>
                        <a:t>Time</a:t>
                      </a:r>
                      <a:endParaRPr lang="en-US" altLang="en-US" sz="1400" b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  <a:sym typeface="+mn-ea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endParaRPr lang="en-US" sz="1400" b="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>
                      <a:solidFill>
                        <a:schemeClr val="tx1"/>
                      </a:solidFill>
                      <a:prstDash val="solid"/>
                    </a:lnL>
                    <a:lnR>
                      <a:noFill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endParaRPr lang="en-US" altLang="en-US" sz="1400" b="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0555"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Identify available training and development programs</a:t>
                      </a:r>
                      <a:endParaRPr lang="en-US" altLang="en-US" sz="1400" b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Week 1-2</a:t>
                      </a:r>
                      <a:endParaRPr lang="en-US" altLang="en-US" sz="1400" b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endParaRPr lang="en-US" sz="1400" b="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>
                      <a:solidFill>
                        <a:schemeClr val="tx1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endParaRPr lang="en-US" altLang="en-US" sz="1400" b="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7349"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Customize programs based on employee needs and preferences</a:t>
                      </a:r>
                      <a:r>
                        <a:rPr lang="en-US" sz="1400">
                          <a:solidFill>
                            <a:srgbClr val="000000"/>
                          </a:solidFill>
                          <a:latin typeface="Calibri" panose="020F0502020204030204" charset="0"/>
                          <a:cs typeface="Arial Unicode MS" charset="0"/>
                          <a:sym typeface="+mn-ea"/>
                        </a:rPr>
                        <a:t> (Van Buren, M. E., Greenwood, M., &amp; Sheehan, C.2019)</a:t>
                      </a:r>
                      <a:endParaRPr lang="en-US" altLang="en-US" sz="1400" b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Week 3-4</a:t>
                      </a:r>
                      <a:endParaRPr lang="en-US" altLang="en-US" sz="1400" b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endParaRPr lang="en-US" altLang="en-US" sz="1400" b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>
                      <a:solidFill>
                        <a:schemeClr val="tx1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endParaRPr lang="en-US" altLang="en-US" sz="1400" b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7163"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Communicate opportunities to employees</a:t>
                      </a:r>
                      <a:endParaRPr lang="en-US" altLang="en-US" sz="1400" b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Week 5-6</a:t>
                      </a:r>
                      <a:endParaRPr lang="en-US" altLang="en-US" sz="1400" b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endParaRPr lang="en-US" altLang="en-US" sz="1400" b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>
                      <a:solidFill>
                        <a:schemeClr val="tx1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endParaRPr lang="en-US" altLang="en-US" sz="1400" b="0" dirty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4900"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Monitor employee participation and program effectiveness </a:t>
                      </a:r>
                      <a:endParaRPr lang="en-US" altLang="en-US" sz="1400" b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latin typeface="Calibri" panose="020F0502020204030204" charset="0"/>
                          <a:cs typeface="Calibri" panose="020F0502020204030204" charset="0"/>
                        </a:rPr>
                        <a:t>Week 7-8</a:t>
                      </a:r>
                      <a:endParaRPr lang="en-US" altLang="en-US" sz="1400" b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endParaRPr lang="en-US" altLang="en-US" sz="1400" b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>
                      <a:solidFill>
                        <a:schemeClr val="tx1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buNone/>
                      </a:pPr>
                      <a:endParaRPr lang="en-US" altLang="en-US" sz="1400" b="0" dirty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8" name="文本框 7"/>
          <p:cNvSpPr txBox="1"/>
          <p:nvPr>
            <p:custDataLst>
              <p:tags r:id="rId2"/>
            </p:custDataLst>
          </p:nvPr>
        </p:nvSpPr>
        <p:spPr>
          <a:xfrm>
            <a:off x="6120765" y="4869815"/>
            <a:ext cx="5149215" cy="9531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/>
            <a:r>
              <a:rPr lang="zh-CN" altLang="en-US" sz="1400" b="1">
                <a:solidFill>
                  <a:srgbClr val="0070C0"/>
                </a:solidFill>
                <a:latin typeface="Calibri" panose="020F0502020204030204" charset="0"/>
                <a:cs typeface="Calibri" panose="020F0502020204030204" charset="0"/>
                <a:sym typeface="+mn-ea"/>
              </a:rPr>
              <a:t>These skills can be developed through training, needs analysis, and the implementation of various initiatives. Specific timescales should be established to ensure timely implementation of these initiatives.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 advTm="0">
        <p14:gallery dir="l"/>
      </p:transition>
    </mc:Choice>
    <mc:Fallback>
      <p:transition spd="slow" advClick="0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文本框 99"/>
          <p:cNvSpPr txBox="1"/>
          <p:nvPr>
            <p:custDataLst>
              <p:tags r:id="rId1"/>
            </p:custDataLst>
          </p:nvPr>
        </p:nvSpPr>
        <p:spPr>
          <a:xfrm>
            <a:off x="1357630" y="937895"/>
            <a:ext cx="9768205" cy="54432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/>
          <a:p>
            <a:pPr indent="0"/>
            <a:r>
              <a:rPr lang="en-US" sz="1400" b="0" dirty="0">
                <a:solidFill>
                  <a:srgbClr val="000000"/>
                </a:solidFill>
                <a:latin typeface="Calibri" panose="020F0502020204030204" charset="0"/>
                <a:cs typeface="Arial Unicode MS" charset="0"/>
              </a:rPr>
              <a:t>Jackson, S. E., &amp; Ruderman, M. (Eds.). (2012). Diversity in work teams: Research paradigms for a changing workplace. American Psychological Association.</a:t>
            </a:r>
          </a:p>
          <a:p>
            <a:pPr indent="0"/>
            <a:endParaRPr lang="en-US" sz="1400" b="0" dirty="0">
              <a:solidFill>
                <a:srgbClr val="000000"/>
              </a:solidFill>
              <a:latin typeface="Calibri" panose="020F0502020204030204" charset="0"/>
              <a:cs typeface="Arial Unicode MS" charset="0"/>
            </a:endParaRPr>
          </a:p>
          <a:p>
            <a:r>
              <a:rPr lang="en-US" sz="1400" b="0" dirty="0">
                <a:solidFill>
                  <a:srgbClr val="000000"/>
                </a:solidFill>
                <a:latin typeface="Calibri" panose="020F0502020204030204" charset="0"/>
                <a:cs typeface="Arial Unicode MS" charset="0"/>
              </a:rPr>
              <a:t>Lepak, D. P., &amp; Gowan, M. A. (2010). Human resource management: Policies and practices in multinational enterprises. Journal of International Business Studies, 41(3), 361-365.</a:t>
            </a:r>
          </a:p>
          <a:p>
            <a:pPr indent="0"/>
            <a:endParaRPr lang="en-US" sz="1400" b="0" dirty="0">
              <a:solidFill>
                <a:srgbClr val="000000"/>
              </a:solidFill>
              <a:latin typeface="Calibri" panose="020F0502020204030204" charset="0"/>
              <a:cs typeface="Arial Unicode MS" charset="0"/>
            </a:endParaRPr>
          </a:p>
          <a:p>
            <a:r>
              <a:rPr lang="en-US" sz="1400" b="0" dirty="0">
                <a:solidFill>
                  <a:srgbClr val="000000"/>
                </a:solidFill>
                <a:latin typeface="Calibri" panose="020F0502020204030204" charset="0"/>
                <a:cs typeface="Arial Unicode MS" charset="0"/>
              </a:rPr>
              <a:t>Mathis, R. L., &amp; Jackson, J. H. (2017). Human resource management. Cengage Learning.</a:t>
            </a:r>
          </a:p>
          <a:p>
            <a:pPr indent="0"/>
            <a:endParaRPr lang="en-US" sz="1400" b="0" dirty="0">
              <a:solidFill>
                <a:srgbClr val="000000"/>
              </a:solidFill>
              <a:latin typeface="Calibri" panose="020F0502020204030204" charset="0"/>
              <a:cs typeface="Arial Unicode MS" charset="0"/>
            </a:endParaRPr>
          </a:p>
          <a:p>
            <a:r>
              <a:rPr lang="en-US" sz="1400" b="0" dirty="0">
                <a:solidFill>
                  <a:srgbClr val="000000"/>
                </a:solidFill>
                <a:latin typeface="Calibri" panose="020F0502020204030204" charset="0"/>
                <a:cs typeface="Arial Unicode MS" charset="0"/>
              </a:rPr>
              <a:t>Milkovich, G. T., Newman, J. M., &amp; Gerhart, B. (2017). Compensation. McGraw-Hill Education.</a:t>
            </a:r>
          </a:p>
          <a:p>
            <a:pPr indent="0"/>
            <a:endParaRPr lang="en-US" sz="1400" b="0" dirty="0">
              <a:solidFill>
                <a:srgbClr val="000000"/>
              </a:solidFill>
              <a:latin typeface="Calibri" panose="020F0502020204030204" charset="0"/>
              <a:cs typeface="Arial Unicode MS" charset="0"/>
            </a:endParaRPr>
          </a:p>
          <a:p>
            <a:r>
              <a:rPr lang="en-US" sz="1400" b="0" dirty="0">
                <a:solidFill>
                  <a:srgbClr val="000000"/>
                </a:solidFill>
                <a:latin typeface="Calibri" panose="020F0502020204030204" charset="0"/>
                <a:cs typeface="Arial Unicode MS" charset="0"/>
              </a:rPr>
              <a:t>Noe, R. A., Hollenbeck, J. R., Gerhart, B., &amp; Wright, P. M. (2017). Human resource management: Gaining a competitive advantage. McGraw-Hill Education.</a:t>
            </a:r>
          </a:p>
          <a:p>
            <a:pPr indent="0"/>
            <a:endParaRPr lang="en-US" sz="1400" b="0" dirty="0">
              <a:solidFill>
                <a:srgbClr val="000000"/>
              </a:solidFill>
              <a:latin typeface="Calibri" panose="020F0502020204030204" charset="0"/>
              <a:cs typeface="Arial Unicode MS" charset="0"/>
            </a:endParaRPr>
          </a:p>
          <a:p>
            <a:r>
              <a:rPr lang="en-US" sz="1400" b="0" dirty="0">
                <a:solidFill>
                  <a:srgbClr val="000000"/>
                </a:solidFill>
                <a:latin typeface="Calibri" panose="020F0502020204030204" charset="0"/>
                <a:cs typeface="Arial Unicode MS" charset="0"/>
              </a:rPr>
              <a:t>Paauwe, J., &amp; Boon, C. (2018). Strategic HRM: A critical review. In Handbook of research on comparative human resource management (pp. 84-109). Edward Elgar Publishing.</a:t>
            </a:r>
          </a:p>
          <a:p>
            <a:pPr indent="0"/>
            <a:endParaRPr lang="en-US" sz="1400" b="0" dirty="0">
              <a:solidFill>
                <a:srgbClr val="000000"/>
              </a:solidFill>
              <a:latin typeface="Calibri" panose="020F0502020204030204" charset="0"/>
              <a:cs typeface="Arial Unicode MS" charset="0"/>
            </a:endParaRPr>
          </a:p>
          <a:p>
            <a:r>
              <a:rPr lang="en-US" sz="1400" b="0" dirty="0">
                <a:solidFill>
                  <a:srgbClr val="000000"/>
                </a:solidFill>
                <a:latin typeface="Calibri" panose="020F0502020204030204" charset="0"/>
                <a:cs typeface="Arial Unicode MS" charset="0"/>
              </a:rPr>
              <a:t>Schuler, R. S., Budhwar, P. S., &amp; Florkowski, G. W. (Eds.). (2018). Human Resource Management: People, Data, and Analytics. Emerald Group Publishing Limited.</a:t>
            </a:r>
          </a:p>
          <a:p>
            <a:pPr indent="0"/>
            <a:endParaRPr lang="en-US" sz="1400" b="0" dirty="0">
              <a:solidFill>
                <a:srgbClr val="000000"/>
              </a:solidFill>
              <a:latin typeface="Calibri" panose="020F0502020204030204" charset="0"/>
              <a:cs typeface="Arial Unicode MS" charset="0"/>
            </a:endParaRPr>
          </a:p>
          <a:p>
            <a:r>
              <a:rPr lang="en-US" sz="1400" b="0" dirty="0">
                <a:solidFill>
                  <a:srgbClr val="000000"/>
                </a:solidFill>
                <a:latin typeface="Calibri" panose="020F0502020204030204" charset="0"/>
                <a:cs typeface="Arial Unicode MS" charset="0"/>
              </a:rPr>
              <a:t>Storey, J. (2007). Human resource management: A critical text. Nelson Thornes.</a:t>
            </a:r>
          </a:p>
          <a:p>
            <a:pPr indent="0"/>
            <a:endParaRPr lang="en-US" sz="1400" b="0" dirty="0">
              <a:solidFill>
                <a:srgbClr val="000000"/>
              </a:solidFill>
              <a:latin typeface="Calibri" panose="020F0502020204030204" charset="0"/>
              <a:cs typeface="Arial Unicode MS" charset="0"/>
            </a:endParaRPr>
          </a:p>
          <a:p>
            <a:pPr indent="0"/>
            <a:r>
              <a:rPr lang="en-US" sz="1400" b="0" dirty="0">
                <a:solidFill>
                  <a:srgbClr val="000000"/>
                </a:solidFill>
                <a:latin typeface="Calibri" panose="020F0502020204030204" charset="0"/>
                <a:cs typeface="Arial Unicode MS" charset="0"/>
              </a:rPr>
              <a:t>Van Buren, M. E., Greenwood, M., &amp; Sheehan, C. (2019). Strategic human resource management in small and growing firms. Journal of Small Business Management, 57(4), 1300-1314.</a:t>
            </a:r>
          </a:p>
          <a:p>
            <a:pPr indent="0"/>
            <a:endParaRPr lang="en-US" sz="1400" b="0" dirty="0">
              <a:solidFill>
                <a:srgbClr val="000000"/>
              </a:solidFill>
              <a:latin typeface="Calibri" panose="020F0502020204030204" charset="0"/>
              <a:cs typeface="Arial Unicode MS" charset="0"/>
            </a:endParaRPr>
          </a:p>
          <a:p>
            <a:r>
              <a:rPr lang="en-US" sz="1400" b="0" dirty="0">
                <a:solidFill>
                  <a:srgbClr val="000000"/>
                </a:solidFill>
                <a:latin typeface="Calibri" panose="020F0502020204030204" charset="0"/>
                <a:cs typeface="Arial Unicode MS" charset="0"/>
              </a:rPr>
              <a:t>Voskuijl, O. F., &amp; van der Heijden, B. I. (2017). How human resource management can help to reduce the negative consequences of job insecurity and enhance employee well-being. Stress and Health, 33(5), 621-631.</a:t>
            </a:r>
            <a:endParaRPr lang="en-US" altLang="en-US" sz="1400" b="0" dirty="0">
              <a:solidFill>
                <a:srgbClr val="000000"/>
              </a:solidFill>
              <a:latin typeface="Calibri" panose="020F0502020204030204" charset="0"/>
              <a:cs typeface="Arial Unicode MS" charset="0"/>
            </a:endParaRPr>
          </a:p>
        </p:txBody>
      </p:sp>
      <p:sp>
        <p:nvSpPr>
          <p:cNvPr id="103" name="文本框 102"/>
          <p:cNvSpPr txBox="1"/>
          <p:nvPr>
            <p:custDataLst>
              <p:tags r:id="rId2"/>
            </p:custDataLst>
          </p:nvPr>
        </p:nvSpPr>
        <p:spPr>
          <a:xfrm>
            <a:off x="890270" y="454660"/>
            <a:ext cx="5080000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/>
          <a:p>
            <a:pPr indent="0"/>
            <a:r>
              <a:rPr lang="en-US" b="1"/>
              <a:t>Reference </a:t>
            </a:r>
            <a:endParaRPr lang="en-US" altLang="en-US" b="1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 advClick="0" advTm="0">
        <p14:flip dir="r"/>
      </p:transition>
    </mc:Choice>
    <mc:Fallback>
      <p:transition spd="slow" advClick="0" advTm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1512565" y="981522"/>
            <a:ext cx="8064896" cy="1846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dirty="0" smtClean="0">
                <a:hlinkClick r:id="rId2"/>
              </a:rPr>
              <a:t>https://uowtsd-my.sharepoint.com:/r/personal/2217955_student_uwtsd_ac_uk/Documents/Human%20Resource%20Management%20(BMMB7007)-</a:t>
            </a:r>
            <a:r>
              <a:rPr lang="en-US" altLang="zh-CN" dirty="0" smtClean="0">
                <a:hlinkClick r:id="rId2"/>
              </a:rPr>
              <a:t>Heng%20Yang-2217955.mp4?csf=1&amp;web=1&amp;e=kXSDbq</a:t>
            </a:r>
            <a:endParaRPr lang="en-US" altLang="zh-CN" dirty="0" smtClean="0"/>
          </a:p>
          <a:p>
            <a:endParaRPr lang="en-US" altLang="zh-CN" dirty="0" smtClean="0"/>
          </a:p>
          <a:p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 advTm="0"/>
    </mc:Choice>
    <mc:Fallback>
      <p:transition spd="slow" advClick="0" advTm="0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文本框 33"/>
          <p:cNvSpPr txBox="1"/>
          <p:nvPr/>
        </p:nvSpPr>
        <p:spPr>
          <a:xfrm>
            <a:off x="3457034" y="2852868"/>
            <a:ext cx="424847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>
              <a:defRPr sz="26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 algn="dist"/>
            <a:r>
              <a:rPr lang="en-US" altLang="zh-CN" sz="25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THANKS</a:t>
            </a:r>
            <a:endParaRPr lang="zh-CN" altLang="zh-CN" sz="25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 advClick="0" advTm="0">
        <p14:prism/>
      </p:transition>
    </mc:Choice>
    <mc:Fallback>
      <p:transition spd="slow" advClick="0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5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5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PRESENTATION_TITLE" val="ppt043"/>
  <p:tag name="KSO_WPP_MARK_KEY" val="474fbd3c-dde9-4357-a870-4204bce89305"/>
  <p:tag name="COMMONDATA" val="eyJoZGlkIjoiY2YzY2Y5NjAzYjg3NTMxM2VlNWJiODgxMWFmNTMxMDIifQ==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0,&quot;width&quot;:2129.9259842519687}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ABLE_BEAUTIFY" val="smartTable{85fc9a8a-7250-40eb-a426-1d8b33e36371}"/>
  <p:tag name="TABLE_ENDDRAG_ORIGIN_RECT" val="895*448"/>
  <p:tag name="TABLE_ENDDRAG_RECT" val="35*63*895*448"/>
  <p:tag name="KSO_WM_BEAUTIFY_FLAG" val="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1260</Words>
  <Application>Microsoft Office PowerPoint</Application>
  <PresentationFormat>自定义</PresentationFormat>
  <Paragraphs>130</Paragraphs>
  <Slides>11</Slides>
  <Notes>10</Notes>
  <HiddenSlides>0</HiddenSlides>
  <MMClips>1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11</vt:i4>
      </vt:variant>
    </vt:vector>
  </HeadingPairs>
  <TitlesOfParts>
    <vt:vector size="17" baseType="lpstr">
      <vt:lpstr>Arial</vt:lpstr>
      <vt:lpstr>宋体</vt:lpstr>
      <vt:lpstr>微软雅黑</vt:lpstr>
      <vt:lpstr>Calibri</vt:lpstr>
      <vt:lpstr>Arial Unicode MS</vt:lpstr>
      <vt:lpstr>Office 主题​​</vt:lpstr>
      <vt:lpstr>幻灯片 1</vt:lpstr>
      <vt:lpstr>幻灯片 2</vt:lpstr>
      <vt:lpstr>幻灯片 3</vt:lpstr>
      <vt:lpstr>幻灯片 4</vt:lpstr>
      <vt:lpstr>幻灯片 5</vt:lpstr>
      <vt:lpstr>幻灯片 6</vt:lpstr>
      <vt:lpstr>幻灯片 7</vt:lpstr>
      <vt:lpstr>幻灯片 8</vt:lpstr>
      <vt:lpstr>幻灯片 9</vt:lpstr>
      <vt:lpstr>幻灯片 10</vt:lpstr>
      <vt:lpstr>幻灯片 11</vt:lpstr>
    </vt:vector>
  </TitlesOfParts>
  <Company>微软中国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ppt043</dc:title>
  <dc:creator>微软用户</dc:creator>
  <cp:lastModifiedBy>Administrator</cp:lastModifiedBy>
  <cp:revision>217</cp:revision>
  <dcterms:created xsi:type="dcterms:W3CDTF">2015-11-08T02:29:00Z</dcterms:created>
  <dcterms:modified xsi:type="dcterms:W3CDTF">2023-04-28T00:51:05Z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8E4A2590C68D409BB2768EE0E84BB7DA_13</vt:lpwstr>
  </property>
  <property fmtid="{D5CDD505-2E9C-101B-9397-08002B2CF9AE}" pid="3" name="KSOProductBuildVer">
    <vt:lpwstr>2052-11.1.0.14305</vt:lpwstr>
  </property>
</Properties>
</file>