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8288000" cy="10287000"/>
  <p:notesSz cx="6858000" cy="9144000"/>
  <p:embeddedFontLst>
    <p:embeddedFont>
      <p:font typeface="Agrandir" panose="020B0604020202020204" charset="0"/>
      <p:regular r:id="rId13"/>
    </p:embeddedFont>
    <p:embeddedFont>
      <p:font typeface="Agrandir Bold" panose="020B0604020202020204" charset="0"/>
      <p:regular r:id="rId14"/>
    </p:embeddedFont>
    <p:embeddedFont>
      <p:font typeface="Arial Black" panose="020B0A04020102020204" pitchFamily="34" charset="0"/>
      <p:bold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69792" autoAdjust="0"/>
  </p:normalViewPr>
  <p:slideViewPr>
    <p:cSldViewPr>
      <p:cViewPr varScale="1">
        <p:scale>
          <a:sx n="47" d="100"/>
          <a:sy n="47" d="100"/>
        </p:scale>
        <p:origin x="705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0C80C-F325-43A1-984E-4968AFFCED09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7FAA3-C449-4CD6-8F6A-9A8182F7D2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Self-Awareness: Becoming aware of the inside feeling, likes and dislikes and hunch. Self-Regulation: How to control the inner conditions and drives.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Motivation: Driving forces of emotion.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Empathy: It signifies understanding other people and their feelings, needs, and issues.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Skills: Ability to elicit desirable reactions in other people.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453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u="none" dirty="0">
                <a:solidFill>
                  <a:srgbClr val="2B2B2B"/>
                </a:solidFill>
                <a:latin typeface="Agrandir"/>
                <a:ea typeface="Agrandir"/>
                <a:cs typeface="Agrandir"/>
                <a:sym typeface="Agrandir"/>
              </a:rPr>
              <a:t>Example 1: Microsoft under Satya Nadella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Application: Nadella transformed the culture to a more emphatic and less know-it-all culture by showing empathy and creating a sense of psychological safety. This also resulted in more cooperation and a comeback in innovation (e.g., Azure, GitHub acquisition).</a:t>
            </a:r>
          </a:p>
          <a:p>
            <a:pPr lvl="0" algn="just">
              <a:lnSpc>
                <a:spcPts val="3080"/>
              </a:lnSpc>
            </a:pPr>
            <a:endParaRPr lang="en-US" sz="1200" b="1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r>
              <a:rPr lang="en-US" sz="1200" b="1" u="none" dirty="0">
                <a:solidFill>
                  <a:srgbClr val="2B2B2B"/>
                </a:solidFill>
                <a:latin typeface="Agrandir"/>
                <a:ea typeface="Agrandir"/>
                <a:cs typeface="Agrandir"/>
                <a:sym typeface="Agrandir"/>
              </a:rPr>
              <a:t>Example 2: </a:t>
            </a:r>
            <a:r>
              <a:rPr lang="en-US" sz="1200" b="1" dirty="0">
                <a:solidFill>
                  <a:srgbClr val="2B2B2B"/>
                </a:solidFill>
                <a:latin typeface="Agrandir"/>
                <a:ea typeface="Agrandir"/>
                <a:cs typeface="Agrandir"/>
                <a:sym typeface="Agrandir"/>
              </a:rPr>
              <a:t>A Customer Service Scenario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Application: EQ-competent manager is capable of defusing a confrontational situation with an aggrieved customer through empathy and self-regulation transforming a complaint into a loyalty-enhancing event.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906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CQ Drive (Motivation): Liking and liking working in a culturally heterogeneous environment.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CQ Knowledge (Cognition): Knowing cultural similarity and differences.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CQ Strategy (Metacognition): Consciousness and multicultural planning ability.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CQ Action (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): Capability to change both verbal and non-verbal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3597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u="none" dirty="0">
                <a:solidFill>
                  <a:srgbClr val="2B2B2B"/>
                </a:solidFill>
                <a:latin typeface="Agrandir"/>
                <a:ea typeface="Agrandir"/>
                <a:cs typeface="Agrandir"/>
                <a:sym typeface="Agrandir"/>
              </a:rPr>
              <a:t>Example 1: Airbnb’s Global Expansion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 Airbnb can be successful because of high CQ. They customize their platform and marketing to local standards, payment systems, and signals of trust (e.g., in China, they became a part of local social networks, such as WeChat), which shows the CQ Knowledge and Action. 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2B2B2B"/>
                </a:solidFill>
                <a:latin typeface="Agrandir"/>
                <a:ea typeface="Agrandir"/>
                <a:cs typeface="Agrandir"/>
                <a:sym typeface="Agrandir"/>
              </a:rPr>
              <a:t>Example 4: Multicultural Team Conflict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Application: A high CQ project manager will be able to recognize that a conflict can be due to the difference in attitude to hierarchy (e.g., a flat culture vs. hierarchical culture). They may then strategy (CQ Strategy) to come up with a process that accommodates both sides.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277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 Intelligence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Strengths: Well-connected with the effectiveness of the leadership, performance of the team, and well-being of the employees. Universally applicable.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Limitations: These may be hard to quantify. Excessive focus on harmony may override positive conflict. 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Intelligence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Strengths: The necessary ingredient in international business, it minimizes cultural tension and promotes inclusive innovation. 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Limitations: Risk of stereotyping in case cultural knowledge has been applied strictly. It takes a lot of time and experience to become genuine.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3636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Contribution to Effective Leadership: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Builds Trust &amp; Psychological Safety: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multicultural teams, this is paramount.</a:t>
            </a:r>
          </a:p>
          <a:p>
            <a:pPr lvl="1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Enhances Decision-Making: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Provides a more nuanced understanding of stakeholders.</a:t>
            </a:r>
          </a:p>
          <a:p>
            <a:pPr lvl="1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Drives Innovation: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Diverse perspectives, when managed effectively (with EQ &amp; CQ), lead to more creative solutions.</a:t>
            </a:r>
          </a:p>
          <a:p>
            <a:pPr lvl="1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Future-Proofs Organizations: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Essential for navigating global talent markets and consumer bases.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069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Edith Heard was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rightmodern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leadership is about "taking care" of people, which requires understanding them emotionally and culturally.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 and CQ are not soft skills; they are critical strategic capabilities.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 must intentionally develop these intelligences through training, reflection, and real-world practice to succeed in collaborative, multicultural environments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D7FAA3-C449-4CD6-8F6A-9A8182F7D2D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701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C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81650" y="4424390"/>
            <a:ext cx="9398198" cy="1247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438400" y="3543300"/>
            <a:ext cx="13453756" cy="1265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0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002060"/>
                </a:solidFill>
                <a:latin typeface="Agrandir Bold"/>
                <a:ea typeface="Agrandir Bold"/>
                <a:cs typeface="Agrandir Bold"/>
                <a:sym typeface="Agrandir Bold"/>
              </a:rPr>
              <a:t>The Heart of Modern Leadership: Detecting Emotional and Cultural Intelligence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916A4FA-4FEE-A3F6-4345-AB0F858062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887204"/>
              </p:ext>
            </p:extLst>
          </p:nvPr>
        </p:nvGraphicFramePr>
        <p:xfrm>
          <a:off x="2971800" y="6181561"/>
          <a:ext cx="12192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902112093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118506767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Submitted By</a:t>
                      </a:r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7161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Md Abidur Rahman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1815081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630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Cornelia Dinca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1816271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8966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Claudiu Adrian </a:t>
                      </a:r>
                      <a:r>
                        <a:rPr lang="en-GB" dirty="0" err="1"/>
                        <a:t>Pindici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2246687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106277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C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33800" y="419100"/>
            <a:ext cx="9398198" cy="970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Introduction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5000" y="3162300"/>
            <a:ext cx="13868400" cy="8059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3080"/>
              </a:lnSpc>
            </a:pPr>
            <a:r>
              <a:rPr lang="en-US" sz="3200" dirty="0">
                <a:solidFill>
                  <a:srgbClr val="2B2B2B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According to Edith Heard, Leadership is not about being in charge. It is about taking care of those in your charge.</a:t>
            </a:r>
            <a:endParaRPr lang="en-US" sz="3200" u="none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DD9170A8-0DD3-7707-1DF4-74721316B204}"/>
              </a:ext>
            </a:extLst>
          </p:cNvPr>
          <p:cNvSpPr txBox="1"/>
          <p:nvPr/>
        </p:nvSpPr>
        <p:spPr>
          <a:xfrm>
            <a:off x="3200400" y="4838700"/>
            <a:ext cx="11430000" cy="16006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200" b="1" dirty="0"/>
              <a:t>Heard reinvents the concept of leadership as being about power, but rather, it is a </a:t>
            </a:r>
            <a:r>
              <a:rPr lang="en-US" sz="3200" b="1" dirty="0">
                <a:latin typeface="Arial Black" panose="020B0A04020102020204" pitchFamily="34" charset="0"/>
              </a:rPr>
              <a:t>privilege</a:t>
            </a:r>
            <a:r>
              <a:rPr lang="en-US" sz="3200" b="1" dirty="0"/>
              <a:t> and duty to be empathetic and supportive. This brings the necessity of Emotional Intelligence and Cultural Intelligence directly.</a:t>
            </a:r>
            <a:endParaRPr lang="en-US" sz="3200" b="1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C2CCB-4CBF-1324-EA5B-E0D92A669D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693BD979-58E9-2595-8B73-D070767B4DAA}"/>
              </a:ext>
            </a:extLst>
          </p:cNvPr>
          <p:cNvSpPr txBox="1"/>
          <p:nvPr/>
        </p:nvSpPr>
        <p:spPr>
          <a:xfrm>
            <a:off x="-1143000" y="419100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Understanding Emotional Intelligence</a:t>
            </a:r>
            <a:endParaRPr lang="en-US" sz="4800" u="none" dirty="0">
              <a:solidFill>
                <a:srgbClr val="002060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BF0573C1-356B-D73D-2EF1-D53EA25A9A44}"/>
              </a:ext>
            </a:extLst>
          </p:cNvPr>
          <p:cNvSpPr txBox="1"/>
          <p:nvPr/>
        </p:nvSpPr>
        <p:spPr>
          <a:xfrm>
            <a:off x="990600" y="2019300"/>
            <a:ext cx="16764000" cy="805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200" b="1" dirty="0">
                <a:latin typeface="Arial Black" panose="020B0A04020102020204" pitchFamily="34" charset="0"/>
              </a:rPr>
              <a:t>One should be able to see, comprehend, handle and utilize their own and others feelings effectively.</a:t>
            </a:r>
            <a:endParaRPr lang="en-US" sz="3200" b="1" u="none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8878E0-AF82-0D03-9FBB-5334ADF484E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9CA0A3B-9BD7-D319-F235-AD3654E419E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8C0DF7AD-9CCA-49CD-F957-D75A30530C96}"/>
              </a:ext>
            </a:extLst>
          </p:cNvPr>
          <p:cNvSpPr txBox="1"/>
          <p:nvPr/>
        </p:nvSpPr>
        <p:spPr>
          <a:xfrm>
            <a:off x="2438400" y="3619500"/>
            <a:ext cx="11430000" cy="2793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40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Goleman’s Model (1995)</a:t>
            </a: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2B2B2B"/>
              </a:solidFill>
              <a:latin typeface="+mj-lt"/>
              <a:ea typeface="Agrandir"/>
              <a:cs typeface="Agrandir"/>
              <a:sym typeface="Agrandir"/>
            </a:endParaRP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u="none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Self-Awareness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Self-Regulation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u="none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Motivation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Empathy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u="none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Social Skills</a:t>
            </a:r>
          </a:p>
        </p:txBody>
      </p:sp>
    </p:spTree>
    <p:extLst>
      <p:ext uri="{BB962C8B-B14F-4D97-AF65-F5344CB8AC3E}">
        <p14:creationId xmlns:p14="http://schemas.microsoft.com/office/powerpoint/2010/main" val="3360429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3E6332-9419-2EF2-3BF1-1D857D834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B057A78-58C1-9B80-269E-4206CDFAD142}"/>
              </a:ext>
            </a:extLst>
          </p:cNvPr>
          <p:cNvSpPr txBox="1"/>
          <p:nvPr/>
        </p:nvSpPr>
        <p:spPr>
          <a:xfrm>
            <a:off x="-838200" y="192505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The </a:t>
            </a:r>
            <a:r>
              <a:rPr lang="en-US" sz="4800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Impact of EQ in Business: Case Studies</a:t>
            </a:r>
            <a:endParaRPr lang="en-US" sz="4800" u="none" dirty="0">
              <a:solidFill>
                <a:srgbClr val="002060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9DC666E-A088-5675-C09F-481180780D77}"/>
              </a:ext>
            </a:extLst>
          </p:cNvPr>
          <p:cNvSpPr txBox="1"/>
          <p:nvPr/>
        </p:nvSpPr>
        <p:spPr>
          <a:xfrm>
            <a:off x="990600" y="2019300"/>
            <a:ext cx="16764000" cy="805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200" b="1" dirty="0">
                <a:latin typeface="Arial Black" panose="020B0A04020102020204" pitchFamily="34" charset="0"/>
              </a:rPr>
              <a:t>One should be able to see, comprehend, handle and utilize their own and others feelings effectively.</a:t>
            </a:r>
            <a:endParaRPr lang="en-US" sz="3200" b="1" u="none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B3168ED-DE9E-3947-51E4-EE8B7C768C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6DB89B5-6BAC-1310-F183-6F38D9E7167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1C5E28DB-0B49-DEDB-DABD-5D77B224AE90}"/>
              </a:ext>
            </a:extLst>
          </p:cNvPr>
          <p:cNvSpPr txBox="1"/>
          <p:nvPr/>
        </p:nvSpPr>
        <p:spPr>
          <a:xfrm>
            <a:off x="3581400" y="4152900"/>
            <a:ext cx="11430000" cy="20237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4000" b="1" u="none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Example 1: Microsoft under Satya Nadella</a:t>
            </a:r>
          </a:p>
          <a:p>
            <a:pPr lvl="0" algn="just">
              <a:lnSpc>
                <a:spcPts val="3080"/>
              </a:lnSpc>
            </a:pPr>
            <a:endParaRPr lang="en-US" sz="4000" b="1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b="1" u="none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b="1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r>
              <a:rPr lang="en-US" sz="4000" b="1" u="none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Example 2: </a:t>
            </a:r>
            <a:r>
              <a:rPr lang="en-US" sz="40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A Customer Service Scenario</a:t>
            </a:r>
            <a:endParaRPr lang="en-US" sz="4000" b="1" u="none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</p:txBody>
      </p:sp>
    </p:spTree>
    <p:extLst>
      <p:ext uri="{BB962C8B-B14F-4D97-AF65-F5344CB8AC3E}">
        <p14:creationId xmlns:p14="http://schemas.microsoft.com/office/powerpoint/2010/main" val="3077650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EC1E6-2BBF-C908-225B-E43E70FB5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6930F2B9-7829-B861-55EA-AEEA9634936B}"/>
              </a:ext>
            </a:extLst>
          </p:cNvPr>
          <p:cNvSpPr txBox="1"/>
          <p:nvPr/>
        </p:nvSpPr>
        <p:spPr>
          <a:xfrm>
            <a:off x="-1143000" y="495300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Understanding Cultural Intelligence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0B5A903-A883-8035-8368-596D47BAF7F3}"/>
              </a:ext>
            </a:extLst>
          </p:cNvPr>
          <p:cNvSpPr txBox="1"/>
          <p:nvPr/>
        </p:nvSpPr>
        <p:spPr>
          <a:xfrm>
            <a:off x="2590800" y="2400300"/>
            <a:ext cx="8305800" cy="43838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600" u="none" dirty="0">
                <a:solidFill>
                  <a:srgbClr val="2B2B2B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The </a:t>
            </a:r>
            <a:r>
              <a:rPr lang="en-US" sz="3600" dirty="0">
                <a:solidFill>
                  <a:srgbClr val="2B2B2B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ability to work effectively across various cultural contexts</a:t>
            </a:r>
          </a:p>
          <a:p>
            <a:pPr lvl="0" algn="just">
              <a:lnSpc>
                <a:spcPts val="3080"/>
              </a:lnSpc>
            </a:pPr>
            <a:endParaRPr lang="en-US" sz="3200" dirty="0">
              <a:solidFill>
                <a:srgbClr val="0070C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r>
              <a:rPr lang="en-US" sz="3200" b="1" dirty="0">
                <a:solidFill>
                  <a:srgbClr val="0070C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The Four-Factor Model of CQ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CQ Drive (Motivation)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CQ Knowledge (Cognition)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CQ Strategy (Metacognition)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CQ Action (</a:t>
            </a:r>
            <a:r>
              <a:rPr lang="en-US" sz="3200" b="1" dirty="0" err="1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Behaviour</a:t>
            </a:r>
            <a:r>
              <a:rPr lang="en-US" sz="3200" b="1" dirty="0">
                <a:solidFill>
                  <a:srgbClr val="2B2B2B"/>
                </a:solidFill>
                <a:latin typeface="+mj-lt"/>
                <a:ea typeface="Agrandir"/>
                <a:cs typeface="Agrandir"/>
                <a:sym typeface="Agrandir"/>
              </a:rPr>
              <a:t>)</a:t>
            </a: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B5B9D92-0137-34A4-CCE4-C77F46EF695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D8AF298-CCC6-D812-714D-ABCE07A1CA4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918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5B9C5-9CF1-A72F-E28C-172A9FA6AC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2CA5494E-2218-A240-C0B9-B2B27420A694}"/>
              </a:ext>
            </a:extLst>
          </p:cNvPr>
          <p:cNvSpPr txBox="1"/>
          <p:nvPr/>
        </p:nvSpPr>
        <p:spPr>
          <a:xfrm>
            <a:off x="-838200" y="192505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The Impact of CQ in Business: Case Studies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B06B5018-22BB-4937-17BC-5E083B67C0F8}"/>
              </a:ext>
            </a:extLst>
          </p:cNvPr>
          <p:cNvSpPr txBox="1"/>
          <p:nvPr/>
        </p:nvSpPr>
        <p:spPr>
          <a:xfrm>
            <a:off x="3657600" y="3467100"/>
            <a:ext cx="16764000" cy="3588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4000" b="1" u="none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Example 3: Airbnb’s Global Expansion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endParaRPr lang="en-US" sz="4000" b="1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endParaRPr lang="en-US" sz="4000" b="1" u="none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b="1" u="none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q"/>
            </a:pPr>
            <a:r>
              <a:rPr lang="en-US" sz="40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Example 4: Multicultural Team Conflict</a:t>
            </a:r>
            <a:endParaRPr lang="en-US" sz="4000" b="1" u="none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40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3162023-9F65-4520-A483-0D2DA2674B6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B1934A8-E609-BC0A-77C6-545A3F1E717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36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7E4826-A2C7-7DF6-D8CB-AD227F13A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6616ABB-9946-3C67-E978-7E27668FDCDC}"/>
              </a:ext>
            </a:extLst>
          </p:cNvPr>
          <p:cNvSpPr txBox="1"/>
          <p:nvPr/>
        </p:nvSpPr>
        <p:spPr>
          <a:xfrm>
            <a:off x="-838200" y="192505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Critical Evaluation: Strengths and Limitations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6E1A350-2C2E-0ECE-4BFD-8C30D78B897C}"/>
              </a:ext>
            </a:extLst>
          </p:cNvPr>
          <p:cNvSpPr txBox="1"/>
          <p:nvPr/>
        </p:nvSpPr>
        <p:spPr>
          <a:xfrm>
            <a:off x="457200" y="2171700"/>
            <a:ext cx="7620000" cy="63715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600" b="1" dirty="0">
                <a:solidFill>
                  <a:srgbClr val="2B2B2B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Emotional Intelligence</a:t>
            </a:r>
          </a:p>
          <a:p>
            <a:pPr lvl="0" algn="just">
              <a:lnSpc>
                <a:spcPts val="3080"/>
              </a:lnSpc>
            </a:pPr>
            <a:r>
              <a:rPr lang="en-US" sz="3200" b="1" dirty="0">
                <a:solidFill>
                  <a:srgbClr val="0070C0"/>
                </a:solidFill>
                <a:latin typeface="Agrandir"/>
                <a:ea typeface="Agrandir"/>
                <a:cs typeface="Agrandir"/>
                <a:sym typeface="Agrandir"/>
              </a:rPr>
              <a:t>Strengths: 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Well-connected with the effectiveness of the leadership,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 performance of the team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well-being of the employees</a:t>
            </a: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0070C0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r>
              <a:rPr lang="en-US" sz="3200" b="1" dirty="0">
                <a:solidFill>
                  <a:srgbClr val="0070C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Limitations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These may be hard to quantify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.Excessive focus on harmony may override positive conflict</a:t>
            </a:r>
            <a:endParaRPr lang="en-US" sz="3200" b="1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AE457AE-E4A2-E56E-BA59-6E69B622D1D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6" y="2933700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F649FA39-6C43-0DBD-6F7E-AC396852EF5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3012125" y="-2568033"/>
            <a:ext cx="8670039" cy="8654721"/>
          </a:xfrm>
          <a:prstGeom prst="rect">
            <a:avLst/>
          </a:prstGeom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0DEDA1BA-6ABD-7505-4D0B-D7B9FC4BE2FE}"/>
              </a:ext>
            </a:extLst>
          </p:cNvPr>
          <p:cNvSpPr txBox="1"/>
          <p:nvPr/>
        </p:nvSpPr>
        <p:spPr>
          <a:xfrm>
            <a:off x="10744200" y="4914900"/>
            <a:ext cx="7010400" cy="716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600" b="1" dirty="0">
                <a:solidFill>
                  <a:srgbClr val="2B2B2B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Emotional Intelligence</a:t>
            </a:r>
          </a:p>
          <a:p>
            <a:pPr lvl="0" algn="just">
              <a:lnSpc>
                <a:spcPts val="3080"/>
              </a:lnSpc>
            </a:pPr>
            <a:r>
              <a:rPr lang="en-US" sz="3200" b="1" dirty="0">
                <a:solidFill>
                  <a:srgbClr val="0070C0"/>
                </a:solidFill>
                <a:latin typeface="Agrandir"/>
                <a:ea typeface="Agrandir"/>
                <a:cs typeface="Agrandir"/>
                <a:sym typeface="Agrandir"/>
              </a:rPr>
              <a:t>Strengths: 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The necessary ingredient in international business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It </a:t>
            </a:r>
            <a:r>
              <a:rPr lang="en-US" sz="3200" b="1" dirty="0" err="1"/>
              <a:t>minimises</a:t>
            </a:r>
            <a:r>
              <a:rPr lang="en-US" sz="3200" b="1" dirty="0"/>
              <a:t> cultural tension and 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promotes inclusive innovation</a:t>
            </a:r>
            <a:endParaRPr lang="en-US" sz="3200" b="1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r>
              <a:rPr lang="en-US" sz="3200" b="1" dirty="0">
                <a:solidFill>
                  <a:srgbClr val="0070C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Limitations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Risk of stereotyping in case cultural knowledge has been applied strictly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It takes a lot of time and 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/>
              <a:t>Experience to become genuine</a:t>
            </a:r>
            <a:endParaRPr lang="en-US" sz="3200" b="1" dirty="0">
              <a:solidFill>
                <a:srgbClr val="0070C0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b="1" dirty="0">
              <a:solidFill>
                <a:srgbClr val="2B2B2B"/>
              </a:solidFill>
              <a:latin typeface="Arial Black" panose="020B0A04020102020204" pitchFamily="34" charset="0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  <a:p>
            <a:pPr lvl="0" algn="just">
              <a:lnSpc>
                <a:spcPts val="3080"/>
              </a:lnSpc>
            </a:pPr>
            <a:endParaRPr lang="en-US" sz="3200" u="none" dirty="0">
              <a:solidFill>
                <a:srgbClr val="2B2B2B"/>
              </a:solidFill>
              <a:latin typeface="Agrandir"/>
              <a:ea typeface="Agrandir"/>
              <a:cs typeface="Agrandir"/>
              <a:sym typeface="Agrandir"/>
            </a:endParaRPr>
          </a:p>
        </p:txBody>
      </p:sp>
    </p:spTree>
    <p:extLst>
      <p:ext uri="{BB962C8B-B14F-4D97-AF65-F5344CB8AC3E}">
        <p14:creationId xmlns:p14="http://schemas.microsoft.com/office/powerpoint/2010/main" val="2961733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8390B-EBA7-0F97-2613-E688AFF90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300EC7C-6B28-AB4A-2B39-EC9F04F75CEE}"/>
              </a:ext>
            </a:extLst>
          </p:cNvPr>
          <p:cNvSpPr txBox="1"/>
          <p:nvPr/>
        </p:nvSpPr>
        <p:spPr>
          <a:xfrm>
            <a:off x="-838200" y="192505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Synthesis: Why EQ and CQ are Indispensable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6321C1A-0DB9-B3CC-D1C1-A1890679FA62}"/>
              </a:ext>
            </a:extLst>
          </p:cNvPr>
          <p:cNvSpPr txBox="1"/>
          <p:nvPr/>
        </p:nvSpPr>
        <p:spPr>
          <a:xfrm>
            <a:off x="2895600" y="2857500"/>
            <a:ext cx="12801600" cy="35887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3080"/>
              </a:lnSpc>
            </a:pPr>
            <a:r>
              <a:rPr lang="en-US" sz="3600" b="1" dirty="0"/>
              <a:t>The nature of successful CQ is based on EQ. Without empathy and self-awareness (EQ), you cannot deal with cross-cultural relationships (CQ Action)</a:t>
            </a:r>
          </a:p>
          <a:p>
            <a:pPr lvl="0" algn="just">
              <a:lnSpc>
                <a:spcPts val="3080"/>
              </a:lnSpc>
            </a:pPr>
            <a:endParaRPr lang="en-US" dirty="0"/>
          </a:p>
          <a:p>
            <a:pPr lvl="0" algn="just">
              <a:lnSpc>
                <a:spcPts val="3080"/>
              </a:lnSpc>
            </a:pPr>
            <a:r>
              <a:rPr lang="en-US" sz="3600" b="1" dirty="0">
                <a:solidFill>
                  <a:srgbClr val="0070C0"/>
                </a:solidFill>
                <a:latin typeface="Agrandir"/>
                <a:ea typeface="Agrandir"/>
                <a:cs typeface="Agrandir"/>
                <a:sym typeface="Agrandir"/>
              </a:rPr>
              <a:t>Contribution to effective leadership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Build trust and psychological safety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Enhances decision-making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Drives Innovation</a:t>
            </a:r>
          </a:p>
          <a:p>
            <a:pPr marL="457200" lvl="0" indent="-457200" algn="just">
              <a:lnSpc>
                <a:spcPts val="3080"/>
              </a:lnSpc>
              <a:buFont typeface="Wingdings" panose="05000000000000000000" pitchFamily="2" charset="2"/>
              <a:buChar char="v"/>
            </a:pPr>
            <a:r>
              <a:rPr lang="en-US" sz="3200" b="1" dirty="0">
                <a:solidFill>
                  <a:srgbClr val="2B2B2B"/>
                </a:solidFill>
                <a:ea typeface="Agrandir"/>
                <a:cs typeface="Agrandir"/>
                <a:sym typeface="Agrandir"/>
              </a:rPr>
              <a:t>Future-proofs organization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14D2767-1963-636A-1BDE-32C5CC66FB8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AECABE5-BEE7-1858-05D8-DFAA8E1C9A4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478725" y="-3330033"/>
            <a:ext cx="8670039" cy="865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5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E58E5-2ECC-9BBF-C2E8-EA9ADE8C0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CA65927-24EE-CC86-D373-D0B03351E0F2}"/>
              </a:ext>
            </a:extLst>
          </p:cNvPr>
          <p:cNvSpPr txBox="1"/>
          <p:nvPr/>
        </p:nvSpPr>
        <p:spPr>
          <a:xfrm>
            <a:off x="-1524000" y="266700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Conclusion and Takeaways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55445DD-4B70-BD10-17CD-99DD46A9FFB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EF1ACDB-8F2B-5C58-7575-CB79744231C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F0D3CF-A487-F385-E28C-08C61DAD41A7}"/>
              </a:ext>
            </a:extLst>
          </p:cNvPr>
          <p:cNvSpPr txBox="1"/>
          <p:nvPr/>
        </p:nvSpPr>
        <p:spPr>
          <a:xfrm>
            <a:off x="2362200" y="2019300"/>
            <a:ext cx="1211054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3600" b="1" dirty="0"/>
              <a:t>Edith Heard was right. Modern leadership is about "taking care" of people, which requires understanding them emotionally and culturally.</a:t>
            </a:r>
          </a:p>
          <a:p>
            <a:pPr algn="just"/>
            <a:r>
              <a:rPr lang="en-US" sz="3600" b="1" dirty="0"/>
              <a:t>EQ and CQ are not soft skills; they are critical strategic capabilities.</a:t>
            </a:r>
          </a:p>
          <a:p>
            <a:pPr algn="just"/>
            <a:r>
              <a:rPr lang="en-US" sz="3600" b="1" dirty="0"/>
              <a:t>Leaders must intentionally develop these intelligences through training, reflection, and real-world practice to succeed in collaborative, multicultural environments</a:t>
            </a:r>
          </a:p>
        </p:txBody>
      </p:sp>
    </p:spTree>
    <p:extLst>
      <p:ext uri="{BB962C8B-B14F-4D97-AF65-F5344CB8AC3E}">
        <p14:creationId xmlns:p14="http://schemas.microsoft.com/office/powerpoint/2010/main" val="3234232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932433-FB8E-B802-56C7-192C7B182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022C3D1A-75DD-FFA0-CEF2-B5B2BD2EA5A9}"/>
              </a:ext>
            </a:extLst>
          </p:cNvPr>
          <p:cNvSpPr txBox="1"/>
          <p:nvPr/>
        </p:nvSpPr>
        <p:spPr>
          <a:xfrm>
            <a:off x="-838200" y="192505"/>
            <a:ext cx="19812000" cy="9700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  <a:spcBef>
                <a:spcPct val="0"/>
              </a:spcBef>
            </a:pPr>
            <a:r>
              <a:rPr lang="en-US" sz="4800" u="none" dirty="0">
                <a:solidFill>
                  <a:srgbClr val="002060"/>
                </a:solidFill>
                <a:latin typeface="Arial Black" panose="020B0A04020102020204" pitchFamily="34" charset="0"/>
                <a:ea typeface="Agrandir"/>
                <a:cs typeface="Agrandir"/>
                <a:sym typeface="Agrandir"/>
              </a:rPr>
              <a:t>References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626D1BC-8DA7-2774-11B2-4C77925B9214}"/>
              </a:ext>
            </a:extLst>
          </p:cNvPr>
          <p:cNvSpPr txBox="1"/>
          <p:nvPr/>
        </p:nvSpPr>
        <p:spPr>
          <a:xfrm>
            <a:off x="609600" y="1866900"/>
            <a:ext cx="16764000" cy="63696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 err="1"/>
              <a:t>Bratianu</a:t>
            </a:r>
            <a:r>
              <a:rPr lang="en-US" sz="3200" dirty="0"/>
              <a:t>, C. and </a:t>
            </a:r>
            <a:r>
              <a:rPr lang="en-US" sz="3200" dirty="0" err="1"/>
              <a:t>Paiuc</a:t>
            </a:r>
            <a:r>
              <a:rPr lang="en-US" sz="3200" dirty="0"/>
              <a:t>, D., 2025. Emotional and cultural intelligence impact on multicultural leadership. In </a:t>
            </a:r>
            <a:r>
              <a:rPr lang="en-US" sz="3200" i="1" dirty="0"/>
              <a:t>Emotional Intelligence and Networking Competencies: Implications for Effective Leadership</a:t>
            </a:r>
            <a:r>
              <a:rPr lang="en-US" sz="3200" dirty="0"/>
              <a:t> (pp. 15-34). Cham: Springer Nature Switzerland.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Živković, S., 2025. Leadership and Cultural Intelligence: Past, Present, Future. </a:t>
            </a:r>
            <a:r>
              <a:rPr lang="en-US" sz="3200" i="1" dirty="0"/>
              <a:t>Dynamic relationships management journal</a:t>
            </a:r>
            <a:r>
              <a:rPr lang="en-US" sz="3200" dirty="0"/>
              <a:t>, </a:t>
            </a:r>
            <a:r>
              <a:rPr lang="en-US" sz="3200" i="1" dirty="0"/>
              <a:t>14</a:t>
            </a:r>
            <a:r>
              <a:rPr lang="en-US" sz="3200" dirty="0"/>
              <a:t>(1), pp.23-38.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Parolini, J.L., 2024. Integrating Emotional and Cultural Intelligence. </a:t>
            </a:r>
            <a:r>
              <a:rPr lang="en-US" sz="3200" i="1" dirty="0"/>
              <a:t>GLOBAL BUSINESS FOR THE HEALING OF THE NATIONS</a:t>
            </a:r>
            <a:r>
              <a:rPr lang="en-US" sz="3200" dirty="0"/>
              <a:t>, p.139.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Sayed, Z. ed., 2024. </a:t>
            </a:r>
            <a:r>
              <a:rPr lang="en-US" sz="3200" i="1" dirty="0"/>
              <a:t>Emotionally intelligent methods for meaningful leadership</a:t>
            </a:r>
            <a:r>
              <a:rPr lang="en-US" sz="3200" dirty="0"/>
              <a:t>. IGI Global.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Tariq, M.U., 2025. Harnessing emotional intelligence for strategic leadership: a contemporary approach. In </a:t>
            </a:r>
            <a:r>
              <a:rPr lang="en-US" sz="3200" i="1" dirty="0"/>
              <a:t>Emotionally intelligent methods for meaningful leadership</a:t>
            </a:r>
            <a:r>
              <a:rPr lang="en-US" sz="3200" dirty="0"/>
              <a:t> (pp. 197-222). IGI Global Scientific Publishing.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/>
              <a:t>Connors, C.D., 2025. </a:t>
            </a:r>
            <a:r>
              <a:rPr lang="en-US" sz="3200" i="1" dirty="0"/>
              <a:t>Emotional intelligence for the modern leader: A guide to cultivating effective leadership and organizations</a:t>
            </a:r>
            <a:r>
              <a:rPr lang="en-US" sz="3200" dirty="0"/>
              <a:t>. Sourcebooks, Inc..</a:t>
            </a:r>
          </a:p>
          <a:p>
            <a:pPr marL="457200" lvl="0" indent="-457200" algn="just">
              <a:lnSpc>
                <a:spcPts val="3080"/>
              </a:lnSpc>
              <a:buFont typeface="Arial" panose="020B0604020202020204" pitchFamily="34" charset="0"/>
              <a:buChar char="•"/>
            </a:pPr>
            <a:r>
              <a:rPr lang="en-US" sz="3200" dirty="0" err="1"/>
              <a:t>Ikendi</a:t>
            </a:r>
            <a:r>
              <a:rPr lang="en-US" sz="3200" dirty="0"/>
              <a:t>, S., </a:t>
            </a:r>
            <a:r>
              <a:rPr lang="en-US" sz="3200" dirty="0" err="1"/>
              <a:t>Mwenyi</a:t>
            </a:r>
            <a:r>
              <a:rPr lang="en-US" sz="3200" dirty="0"/>
              <a:t>, R.M., Somers, R., Sikdar, S. and </a:t>
            </a:r>
            <a:r>
              <a:rPr lang="en-US" sz="3200" dirty="0" err="1"/>
              <a:t>Kakungulu</a:t>
            </a:r>
            <a:r>
              <a:rPr lang="en-US" sz="3200" dirty="0"/>
              <a:t>, B.A., 2025. National anthems and flags: Strategic tools for global citizenry and cross-cultural competence development in global educational programs. </a:t>
            </a:r>
            <a:r>
              <a:rPr lang="en-US" sz="3200" i="1" dirty="0"/>
              <a:t>International Journal of Literacy and Education</a:t>
            </a:r>
            <a:r>
              <a:rPr lang="en-US" sz="3200" dirty="0"/>
              <a:t>, </a:t>
            </a:r>
            <a:r>
              <a:rPr lang="en-US" sz="3200" i="1" dirty="0"/>
              <a:t>5</a:t>
            </a:r>
            <a:r>
              <a:rPr lang="en-US" sz="3200" dirty="0"/>
              <a:t>(2), pp.307-321.</a:t>
            </a:r>
            <a:endParaRPr lang="en-US" sz="3200" dirty="0">
              <a:solidFill>
                <a:srgbClr val="2B2B2B"/>
              </a:solidFill>
              <a:ea typeface="Agrandir"/>
              <a:cs typeface="Agrandir"/>
              <a:sym typeface="Agrandir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059F08D-C482-2D4B-A12A-A25D48F4E2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-4810715" y="2950641"/>
            <a:ext cx="9621431" cy="97899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1FD68D45-3C20-57B9-918C-B8451B4A0B7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/>
          <a:stretch>
            <a:fillRect/>
          </a:stretch>
        </p:blipFill>
        <p:spPr>
          <a:xfrm rot="9720163">
            <a:off x="12600387" y="-3298660"/>
            <a:ext cx="8670039" cy="865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50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1197</Words>
  <Application>Microsoft Office PowerPoint</Application>
  <PresentationFormat>Custom</PresentationFormat>
  <Paragraphs>131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Agrandir</vt:lpstr>
      <vt:lpstr>Agrandir Bold</vt:lpstr>
      <vt:lpstr>Calibri</vt:lpstr>
      <vt:lpstr>Wingdings</vt:lpstr>
      <vt:lpstr>Arial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Heart of Modern Leadership;</dc:title>
  <dc:creator>Morshed Siddik Obhi</dc:creator>
  <cp:lastModifiedBy>Robayat Hasan</cp:lastModifiedBy>
  <cp:revision>8</cp:revision>
  <dcterms:created xsi:type="dcterms:W3CDTF">2006-08-16T00:00:00Z</dcterms:created>
  <dcterms:modified xsi:type="dcterms:W3CDTF">2025-11-09T00:31:28Z</dcterms:modified>
  <dc:identifier>DAG4CI-XYW4</dc:identifier>
</cp:coreProperties>
</file>