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42" autoAdjust="0"/>
    <p:restoredTop sz="94660"/>
  </p:normalViewPr>
  <p:slideViewPr>
    <p:cSldViewPr snapToGrid="0">
      <p:cViewPr varScale="1">
        <p:scale>
          <a:sx n="78" d="100"/>
          <a:sy n="78" d="100"/>
        </p:scale>
        <p:origin x="648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fal Sroczynski" userId="de7ef6056cdd7904" providerId="LiveId" clId="{D7D74809-1A82-48F7-B180-8175EDDF3D69}"/>
    <pc:docChg chg="undo custSel modSld">
      <pc:chgData name="Rafal Sroczynski" userId="de7ef6056cdd7904" providerId="LiveId" clId="{D7D74809-1A82-48F7-B180-8175EDDF3D69}" dt="2025-11-25T19:40:26.086" v="40" actId="20577"/>
      <pc:docMkLst>
        <pc:docMk/>
      </pc:docMkLst>
      <pc:sldChg chg="addSp delSp modSp mod">
        <pc:chgData name="Rafal Sroczynski" userId="de7ef6056cdd7904" providerId="LiveId" clId="{D7D74809-1A82-48F7-B180-8175EDDF3D69}" dt="2025-11-25T19:34:46.220" v="6" actId="1038"/>
        <pc:sldMkLst>
          <pc:docMk/>
          <pc:sldMk cId="1507550814" sldId="256"/>
        </pc:sldMkLst>
        <pc:picChg chg="add del mod">
          <ac:chgData name="Rafal Sroczynski" userId="de7ef6056cdd7904" providerId="LiveId" clId="{D7D74809-1A82-48F7-B180-8175EDDF3D69}" dt="2025-11-25T19:34:46.220" v="6" actId="1038"/>
          <ac:picMkLst>
            <pc:docMk/>
            <pc:sldMk cId="1507550814" sldId="256"/>
            <ac:picMk id="6" creationId="{760770AE-51F2-6C52-6847-27E05C033640}"/>
          </ac:picMkLst>
        </pc:picChg>
      </pc:sldChg>
      <pc:sldChg chg="modSp mod">
        <pc:chgData name="Rafal Sroczynski" userId="de7ef6056cdd7904" providerId="LiveId" clId="{D7D74809-1A82-48F7-B180-8175EDDF3D69}" dt="2025-11-25T19:40:26.086" v="40" actId="20577"/>
        <pc:sldMkLst>
          <pc:docMk/>
          <pc:sldMk cId="1074187423" sldId="260"/>
        </pc:sldMkLst>
        <pc:spChg chg="mod">
          <ac:chgData name="Rafal Sroczynski" userId="de7ef6056cdd7904" providerId="LiveId" clId="{D7D74809-1A82-48F7-B180-8175EDDF3D69}" dt="2025-11-25T19:40:26.086" v="40" actId="20577"/>
          <ac:spMkLst>
            <pc:docMk/>
            <pc:sldMk cId="1074187423" sldId="260"/>
            <ac:spMk id="3" creationId="{CB0E8CED-6EB7-F6DE-E6F9-9E636F06334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82215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71510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6397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11/25/2025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37176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11/25/2025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84727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11/25/2025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90924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11/25/2025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63258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11/25/2025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78635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11/25/2025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74655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6716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842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524685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4" r:id="rId2"/>
    <p:sldLayoutId id="2147483693" r:id="rId3"/>
    <p:sldLayoutId id="2147483692" r:id="rId4"/>
    <p:sldLayoutId id="2147483691" r:id="rId5"/>
    <p:sldLayoutId id="2147483690" r:id="rId6"/>
    <p:sldLayoutId id="2147483689" r:id="rId7"/>
    <p:sldLayoutId id="2147483688" r:id="rId8"/>
    <p:sldLayoutId id="2147483687" r:id="rId9"/>
    <p:sldLayoutId id="2147483686" r:id="rId10"/>
    <p:sldLayoutId id="2147483685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Topview of mint green workspace with laptop, coffee, notebook, pen, glasses, and mouse">
            <a:extLst>
              <a:ext uri="{FF2B5EF4-FFF2-40B4-BE49-F238E27FC236}">
                <a16:creationId xmlns:a16="http://schemas.microsoft.com/office/drawing/2014/main" id="{69226821-92E8-48E8-8D78-5AAA7FD4255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9091" b="23391"/>
          <a:stretch>
            <a:fillRect/>
          </a:stretch>
        </p:blipFill>
        <p:spPr>
          <a:xfrm>
            <a:off x="-973394" y="10"/>
            <a:ext cx="13519355" cy="685799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EFBAAD93-7DE6-47D1-3609-446AE138A2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507179" y="173181"/>
            <a:ext cx="6858002" cy="651164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30000"/>
                </a:schemeClr>
              </a:gs>
              <a:gs pos="26000">
                <a:schemeClr val="bg1">
                  <a:alpha val="17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9DE5BC-DB88-2236-3915-161E3DFB9F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87845" y="176981"/>
            <a:ext cx="5912771" cy="6681018"/>
          </a:xfrm>
        </p:spPr>
        <p:txBody>
          <a:bodyPr anchor="t">
            <a:normAutofit/>
          </a:bodyPr>
          <a:lstStyle/>
          <a:p>
            <a:endParaRPr lang="en-GB" sz="2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58ED20-412E-1DB7-4D36-ABF4C5CF28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45736" y="5216955"/>
            <a:ext cx="4754880" cy="1003638"/>
          </a:xfrm>
        </p:spPr>
        <p:txBody>
          <a:bodyPr anchor="b">
            <a:normAutofit/>
          </a:bodyPr>
          <a:lstStyle/>
          <a:p>
            <a:endParaRPr lang="en-GB" sz="2200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90236859-7780-1451-40B8-74A77E2715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62326" y="727509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760770AE-51F2-6C52-6847-27E05C0336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93801" y="-890893"/>
            <a:ext cx="6328156" cy="76456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75508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9" name="Rectangle 104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5C09A5-E480-63A9-8D8F-650A2EE812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9470"/>
            <a:ext cx="10791278" cy="81019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br>
              <a:rPr lang="en-GB" sz="2500"/>
            </a:br>
            <a:endParaRPr lang="en-GB" sz="2500"/>
          </a:p>
        </p:txBody>
      </p:sp>
      <p:cxnSp>
        <p:nvCxnSpPr>
          <p:cNvPr id="1050" name="Straight Connector 1049">
            <a:extLst>
              <a:ext uri="{FF2B5EF4-FFF2-40B4-BE49-F238E27FC236}">
                <a16:creationId xmlns:a16="http://schemas.microsoft.com/office/drawing/2014/main" id="{BCE733BF-B95F-4869-AB8F-D90C6F5957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Jisc logo">
            <a:extLst>
              <a:ext uri="{FF2B5EF4-FFF2-40B4-BE49-F238E27FC236}">
                <a16:creationId xmlns:a16="http://schemas.microsoft.com/office/drawing/2014/main" id="{3271E7F6-EC3C-9D9A-A7AE-074857F6BF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84" r="4986" b="1"/>
          <a:stretch>
            <a:fillRect/>
          </a:stretch>
        </p:blipFill>
        <p:spPr bwMode="auto">
          <a:xfrm>
            <a:off x="763267" y="723900"/>
            <a:ext cx="3653913" cy="4058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E0B81A-065C-4D1E-4713-86DBEE76F4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9224" y="715218"/>
            <a:ext cx="6723529" cy="526059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dirty="0"/>
              <a:t>JISC Assessment:</a:t>
            </a:r>
          </a:p>
          <a:p>
            <a:pPr marL="0" indent="0">
              <a:buNone/>
            </a:pPr>
            <a:r>
              <a:rPr lang="en-GB" sz="2400" dirty="0"/>
              <a:t> </a:t>
            </a:r>
            <a:r>
              <a:rPr lang="en-GB" sz="3600" dirty="0"/>
              <a:t>- </a:t>
            </a:r>
            <a:r>
              <a:rPr lang="en-GB" sz="2800" dirty="0"/>
              <a:t>Recognise my abilities and proficiencies in using modern technology</a:t>
            </a:r>
          </a:p>
          <a:p>
            <a:pPr>
              <a:buFontTx/>
              <a:buChar char="-"/>
            </a:pPr>
            <a:r>
              <a:rPr lang="en-GB" sz="2800" dirty="0"/>
              <a:t>Identify areas which require development</a:t>
            </a:r>
          </a:p>
          <a:p>
            <a:pPr>
              <a:buFontTx/>
              <a:buChar char="-"/>
            </a:pPr>
            <a:r>
              <a:rPr lang="en-GB" sz="2800" dirty="0"/>
              <a:t>Creating plans to enable the development</a:t>
            </a:r>
          </a:p>
          <a:p>
            <a:pPr marL="0" indent="0">
              <a:buNone/>
            </a:pPr>
            <a:endParaRPr lang="en-GB" sz="2400" dirty="0"/>
          </a:p>
        </p:txBody>
      </p:sp>
      <p:cxnSp>
        <p:nvCxnSpPr>
          <p:cNvPr id="1051" name="Straight Connector 1050">
            <a:extLst>
              <a:ext uri="{FF2B5EF4-FFF2-40B4-BE49-F238E27FC236}">
                <a16:creationId xmlns:a16="http://schemas.microsoft.com/office/drawing/2014/main" id="{8D1166D6-1A36-41B0-8A82-37761E6F3D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509093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FF258C-6BB3-798B-6C01-CC3D9C1E8F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3799763" cy="1473200"/>
          </a:xfrm>
        </p:spPr>
        <p:txBody>
          <a:bodyPr>
            <a:normAutofit/>
          </a:bodyPr>
          <a:lstStyle/>
          <a:p>
            <a:r>
              <a:rPr lang="en-GB" sz="3600"/>
              <a:t>Office 365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15A9DB-E763-96C1-4610-F0D108743C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088" y="2387600"/>
            <a:ext cx="3799763" cy="3767328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en-GB" dirty="0"/>
              <a:t>Range of tools for any modern digital task required</a:t>
            </a:r>
          </a:p>
          <a:p>
            <a:pPr>
              <a:buFontTx/>
              <a:buChar char="-"/>
            </a:pPr>
            <a:r>
              <a:rPr lang="en-GB" dirty="0"/>
              <a:t>Flexibility </a:t>
            </a:r>
          </a:p>
          <a:p>
            <a:pPr>
              <a:buFontTx/>
              <a:buChar char="-"/>
            </a:pPr>
            <a:r>
              <a:rPr lang="en-GB" dirty="0"/>
              <a:t>Easy to collaborate and share </a:t>
            </a:r>
          </a:p>
          <a:p>
            <a:pPr>
              <a:buFontTx/>
              <a:buChar char="-"/>
            </a:pPr>
            <a:r>
              <a:rPr lang="en-GB" dirty="0"/>
              <a:t>Increased efficiency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1AB21CD-C91F-2B9E-60D7-F93778ECB76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030" b="1"/>
          <a:stretch>
            <a:fillRect/>
          </a:stretch>
        </p:blipFill>
        <p:spPr>
          <a:xfrm>
            <a:off x="4981575" y="735286"/>
            <a:ext cx="6495042" cy="5419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14439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1" name="Rectangle 2060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40E616-EFC5-C89E-ADCB-707762F229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6151083" cy="130759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Outlook &amp; task management</a:t>
            </a:r>
          </a:p>
        </p:txBody>
      </p:sp>
      <p:cxnSp>
        <p:nvCxnSpPr>
          <p:cNvPr id="2062" name="Straight Connector 2061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3900"/>
            <a:ext cx="10588752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C8045F-BB2C-5560-71F0-96DFA372A7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088" y="2219183"/>
            <a:ext cx="6151083" cy="3753812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en-GB" dirty="0"/>
              <a:t>Features such as smart calendar help to manage time </a:t>
            </a:r>
          </a:p>
          <a:p>
            <a:pPr>
              <a:buFontTx/>
              <a:buChar char="-"/>
            </a:pPr>
            <a:r>
              <a:rPr lang="en-GB" dirty="0"/>
              <a:t>Clean, user-friendly interface</a:t>
            </a:r>
          </a:p>
          <a:p>
            <a:pPr>
              <a:buFontTx/>
              <a:buChar char="-"/>
            </a:pPr>
            <a:r>
              <a:rPr lang="en-GB" dirty="0"/>
              <a:t>Seamless use across multiple devices, access from anywhere</a:t>
            </a:r>
          </a:p>
        </p:txBody>
      </p:sp>
      <p:pic>
        <p:nvPicPr>
          <p:cNvPr id="2050" name="Picture 2" descr="Outlook Logo, symbol, meaning, history, PNG, brand">
            <a:extLst>
              <a:ext uri="{FF2B5EF4-FFF2-40B4-BE49-F238E27FC236}">
                <a16:creationId xmlns:a16="http://schemas.microsoft.com/office/drawing/2014/main" id="{DD308B65-60CC-68C5-3216-904078A42C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4536"/>
          <a:stretch>
            <a:fillRect/>
          </a:stretch>
        </p:blipFill>
        <p:spPr bwMode="auto">
          <a:xfrm>
            <a:off x="7306236" y="902448"/>
            <a:ext cx="4085664" cy="5053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63" name="Straight Connector 2062">
            <a:extLst>
              <a:ext uri="{FF2B5EF4-FFF2-40B4-BE49-F238E27FC236}">
                <a16:creationId xmlns:a16="http://schemas.microsoft.com/office/drawing/2014/main" id="{8E0104E4-99BC-494F-8342-F250828E57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9065" y="6145599"/>
            <a:ext cx="1058283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189861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097AE9-BD38-2973-2198-55BE82FDD3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4749" y="909638"/>
            <a:ext cx="5201121" cy="1318062"/>
          </a:xfrm>
        </p:spPr>
        <p:txBody>
          <a:bodyPr>
            <a:normAutofit/>
          </a:bodyPr>
          <a:lstStyle/>
          <a:p>
            <a:r>
              <a:rPr lang="en-GB" dirty="0"/>
              <a:t>Word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64D9EDF-F2C5-FF4A-7FD2-FFD7C0AB13B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878" b="-1"/>
          <a:stretch>
            <a:fillRect/>
          </a:stretch>
        </p:blipFill>
        <p:spPr>
          <a:xfrm>
            <a:off x="709872" y="731519"/>
            <a:ext cx="4976888" cy="5437244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22739" y="722376"/>
            <a:ext cx="16002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0E8CED-6EB7-F6DE-E6F9-9E636F0633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0838" y="2236843"/>
            <a:ext cx="5201121" cy="3931920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en-GB"/>
              <a:t>Create, view </a:t>
            </a:r>
            <a:r>
              <a:rPr lang="en-GB" dirty="0"/>
              <a:t>and share documents from multiple devices</a:t>
            </a:r>
          </a:p>
          <a:p>
            <a:pPr>
              <a:buFontTx/>
              <a:buChar char="-"/>
            </a:pPr>
            <a:r>
              <a:rPr lang="en-GB" dirty="0"/>
              <a:t>Predictive text which speeds up writing process</a:t>
            </a:r>
          </a:p>
          <a:p>
            <a:pPr>
              <a:buFontTx/>
              <a:buChar char="-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41874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C3D840-FBC2-1DC5-D160-58B93C395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5195889" cy="1316736"/>
          </a:xfrm>
        </p:spPr>
        <p:txBody>
          <a:bodyPr>
            <a:normAutofit/>
          </a:bodyPr>
          <a:lstStyle/>
          <a:p>
            <a:r>
              <a:rPr lang="en-GB" dirty="0"/>
              <a:t>PowerPoint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2B951FD-94F7-E138-3EC2-A66A551D91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4C1983-CADC-C247-51FF-C4163758CF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088" y="2231136"/>
            <a:ext cx="5195889" cy="39319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- Endless customisation to tailor PowerPoint to audience and capture attention</a:t>
            </a:r>
          </a:p>
          <a:p>
            <a:pPr marL="0" indent="0">
              <a:buNone/>
            </a:pPr>
            <a:r>
              <a:rPr lang="en-GB" dirty="0"/>
              <a:t>- Intuitive design to assist creation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C5BBB05-F1BD-A957-2E17-0A8C4904749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8431" b="1"/>
          <a:stretch>
            <a:fillRect/>
          </a:stretch>
        </p:blipFill>
        <p:spPr>
          <a:xfrm>
            <a:off x="6420752" y="-1"/>
            <a:ext cx="5771248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23493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CE7E70-06F0-ED24-DFCC-C1495C1E91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6186" y="909637"/>
            <a:ext cx="4800600" cy="1307592"/>
          </a:xfrm>
        </p:spPr>
        <p:txBody>
          <a:bodyPr>
            <a:normAutofit/>
          </a:bodyPr>
          <a:lstStyle/>
          <a:p>
            <a:r>
              <a:rPr lang="en-GB" dirty="0"/>
              <a:t>Excel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0E90E55-6F4D-4577-EFBC-C299A94423E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9375"/>
          <a:stretch>
            <a:fillRect/>
          </a:stretch>
        </p:blipFill>
        <p:spPr>
          <a:xfrm>
            <a:off x="20" y="10"/>
            <a:ext cx="6044164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11FC409-B3C2-4F68-865C-C5333D6F27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81300" y="723900"/>
            <a:ext cx="4610075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59A5AC-0070-E438-41D1-6E93AC7AA9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96186" y="2221992"/>
            <a:ext cx="4800600" cy="3739896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en-GB" dirty="0"/>
              <a:t>Useful algorithms and commands which make many tasks less tedious</a:t>
            </a:r>
          </a:p>
          <a:p>
            <a:pPr>
              <a:buFontTx/>
              <a:buChar char="-"/>
            </a:pPr>
            <a:r>
              <a:rPr lang="en-GB" dirty="0"/>
              <a:t>Easy and beginner-friendly</a:t>
            </a:r>
          </a:p>
          <a:p>
            <a:pPr>
              <a:buFontTx/>
              <a:buChar char="-"/>
            </a:pPr>
            <a:r>
              <a:rPr lang="en-GB" dirty="0"/>
              <a:t>Helpful in personal and professional circumstances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810270D-76A7-44B3-9746-7EDF57886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81300" y="6142781"/>
            <a:ext cx="461007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461505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493409-DF8D-4BFF-E816-120E254559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5195889" cy="1316736"/>
          </a:xfrm>
        </p:spPr>
        <p:txBody>
          <a:bodyPr>
            <a:normAutofit/>
          </a:bodyPr>
          <a:lstStyle/>
          <a:p>
            <a:r>
              <a:rPr lang="en-GB" dirty="0"/>
              <a:t>LinkedIn (&amp; learning)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2B951FD-94F7-E138-3EC2-A66A551D91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E3E388-1B7B-E3CB-05D7-3640A4E9D4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088" y="2231136"/>
            <a:ext cx="5195889" cy="3931920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en-GB" dirty="0"/>
              <a:t>Access to multiple online courses and training</a:t>
            </a:r>
          </a:p>
          <a:p>
            <a:pPr>
              <a:buFontTx/>
              <a:buChar char="-"/>
            </a:pPr>
            <a:r>
              <a:rPr lang="en-GB" dirty="0"/>
              <a:t>Advice from professionals</a:t>
            </a:r>
          </a:p>
          <a:p>
            <a:pPr>
              <a:buFontTx/>
              <a:buChar char="-"/>
            </a:pPr>
            <a:r>
              <a:rPr lang="en-GB" dirty="0"/>
              <a:t>Growing job platform</a:t>
            </a:r>
          </a:p>
          <a:p>
            <a:pPr>
              <a:buFontTx/>
              <a:buChar char="-"/>
            </a:pPr>
            <a:r>
              <a:rPr lang="en-GB" dirty="0"/>
              <a:t>CV booster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8763A7A-88B9-7BD8-C6F5-0B56165535F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797" r="10049"/>
          <a:stretch>
            <a:fillRect/>
          </a:stretch>
        </p:blipFill>
        <p:spPr>
          <a:xfrm>
            <a:off x="6420752" y="-1"/>
            <a:ext cx="5771248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24995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165B23-CBD1-0F74-6E87-3850FD787F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4749" y="909638"/>
            <a:ext cx="5201121" cy="1318062"/>
          </a:xfrm>
        </p:spPr>
        <p:txBody>
          <a:bodyPr>
            <a:normAutofit/>
          </a:bodyPr>
          <a:lstStyle/>
          <a:p>
            <a:r>
              <a:rPr lang="en-GB"/>
              <a:t>Artificial intelligence (ai)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8B1D81C-81EC-A705-3E1C-C143299AF3A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466" r="25891"/>
          <a:stretch>
            <a:fillRect/>
          </a:stretch>
        </p:blipFill>
        <p:spPr>
          <a:xfrm>
            <a:off x="20" y="10"/>
            <a:ext cx="5686740" cy="685799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22739" y="722376"/>
            <a:ext cx="16002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026230-AC61-B554-3961-4213AF55DF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0838" y="2236843"/>
            <a:ext cx="5201121" cy="3931920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en-GB" dirty="0"/>
              <a:t>The future of business and education</a:t>
            </a:r>
          </a:p>
          <a:p>
            <a:pPr>
              <a:buFontTx/>
              <a:buChar char="-"/>
            </a:pPr>
            <a:r>
              <a:rPr lang="en-GB" dirty="0"/>
              <a:t>Invaluable tool for research</a:t>
            </a:r>
          </a:p>
          <a:p>
            <a:pPr>
              <a:buFontTx/>
              <a:buChar char="-"/>
            </a:pPr>
            <a:r>
              <a:rPr lang="en-GB" dirty="0"/>
              <a:t> Ever-growing space with exciting developments constantly</a:t>
            </a:r>
          </a:p>
        </p:txBody>
      </p:sp>
    </p:spTree>
    <p:extLst>
      <p:ext uri="{BB962C8B-B14F-4D97-AF65-F5344CB8AC3E}">
        <p14:creationId xmlns:p14="http://schemas.microsoft.com/office/powerpoint/2010/main" val="16791143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116" name="Straight Connector 4115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18" name="Straight Connector 4117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4120" name="Rectangle 4119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0A2FD0-4205-1BD0-0550-73E3E92634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3400" y="899025"/>
            <a:ext cx="4917754" cy="379292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500" dirty="0"/>
              <a:t>Any questions?</a:t>
            </a:r>
          </a:p>
        </p:txBody>
      </p:sp>
      <p:cxnSp>
        <p:nvCxnSpPr>
          <p:cNvPr id="4122" name="Straight Connector 4121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4768136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24" name="Straight Connector 4123">
            <a:extLst>
              <a:ext uri="{FF2B5EF4-FFF2-40B4-BE49-F238E27FC236}">
                <a16:creationId xmlns:a16="http://schemas.microsoft.com/office/drawing/2014/main" id="{4BF2B36B-4D1C-9E0A-B17B-23D805AECA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34100"/>
            <a:ext cx="476813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2CD3C347-0B97-5ECC-D537-940DD48D30F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966" r="-3" b="-3"/>
          <a:stretch>
            <a:fillRect/>
          </a:stretch>
        </p:blipFill>
        <p:spPr>
          <a:xfrm>
            <a:off x="6217920" y="723901"/>
            <a:ext cx="5244454" cy="541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05972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DD4C42-3AD7-BFCC-EC7D-D40E5E45E1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survey</a:t>
            </a:r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4FE51DE4-6DF1-32F3-48E1-53694E805A4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174360" y="2223989"/>
            <a:ext cx="3743268" cy="3737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8319324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171</Words>
  <Application>Microsoft Office PowerPoint</Application>
  <PresentationFormat>Widescreen</PresentationFormat>
  <Paragraphs>35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Calisto MT</vt:lpstr>
      <vt:lpstr>Neue Haas Grotesk Text Pro</vt:lpstr>
      <vt:lpstr>Univers Condensed</vt:lpstr>
      <vt:lpstr>ChronicleVTI</vt:lpstr>
      <vt:lpstr>PowerPoint Presentation</vt:lpstr>
      <vt:lpstr> </vt:lpstr>
      <vt:lpstr>Office 365</vt:lpstr>
      <vt:lpstr>Outlook &amp; task management</vt:lpstr>
      <vt:lpstr>Word</vt:lpstr>
      <vt:lpstr>PowerPoint</vt:lpstr>
      <vt:lpstr>Excel</vt:lpstr>
      <vt:lpstr>LinkedIn (&amp; learning)</vt:lpstr>
      <vt:lpstr>Artificial intelligence (ai)</vt:lpstr>
      <vt:lpstr>Any questions?</vt:lpstr>
      <vt:lpstr>survey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Rafal Sroczynski</dc:creator>
  <cp:lastModifiedBy>Rafal Sroczynski</cp:lastModifiedBy>
  <cp:revision>1</cp:revision>
  <dcterms:created xsi:type="dcterms:W3CDTF">2025-11-25T18:35:23Z</dcterms:created>
  <dcterms:modified xsi:type="dcterms:W3CDTF">2025-11-25T19:40:29Z</dcterms:modified>
</cp:coreProperties>
</file>