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image5.jpg" ContentType="image/gif"/>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65" r:id="rId5"/>
    <p:sldId id="266" r:id="rId6"/>
    <p:sldId id="267" r:id="rId7"/>
    <p:sldId id="268" r:id="rId8"/>
    <p:sldId id="269" r:id="rId9"/>
    <p:sldId id="270" r:id="rId10"/>
    <p:sldId id="271" r:id="rId11"/>
    <p:sldId id="276" r:id="rId12"/>
    <p:sldId id="272" r:id="rId13"/>
    <p:sldId id="273" r:id="rId14"/>
    <p:sldId id="274" r:id="rId15"/>
    <p:sldId id="275" r:id="rId16"/>
  </p:sldIdLst>
  <p:sldSz cx="12188825"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9" pos="3839">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524" autoAdjust="0"/>
    <p:restoredTop sz="66743" autoAdjust="0"/>
  </p:normalViewPr>
  <p:slideViewPr>
    <p:cSldViewPr showGuides="1">
      <p:cViewPr varScale="1">
        <p:scale>
          <a:sx n="52" d="100"/>
          <a:sy n="52" d="100"/>
        </p:scale>
        <p:origin x="1962" y="36"/>
      </p:cViewPr>
      <p:guideLst>
        <p:guide orient="horz" pos="2160"/>
        <p:guide pos="3839"/>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tags" Target="tags/tag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0CC69C6-EE0B-4D8B-9C71-C36EFED094F2}" type="datetimeFigureOut">
              <a:rPr lang="en-US"/>
              <a:t>10/5/2017</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60DD202-58A1-4ABD-B068-DFFCA0C44EAC}" type="slidenum">
              <a:rPr/>
              <a:t>‹#›</a:t>
            </a:fld>
            <a:endParaRPr/>
          </a:p>
        </p:txBody>
      </p:sp>
    </p:spTree>
    <p:extLst>
      <p:ext uri="{BB962C8B-B14F-4D97-AF65-F5344CB8AC3E}">
        <p14:creationId xmlns:p14="http://schemas.microsoft.com/office/powerpoint/2010/main" val="4064219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10/5/2017</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2</a:t>
            </a:fld>
            <a:endParaRPr lang="en-GB"/>
          </a:p>
        </p:txBody>
      </p:sp>
    </p:spTree>
    <p:extLst>
      <p:ext uri="{BB962C8B-B14F-4D97-AF65-F5344CB8AC3E}">
        <p14:creationId xmlns:p14="http://schemas.microsoft.com/office/powerpoint/2010/main" val="1829895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3</a:t>
            </a:fld>
            <a:endParaRPr lang="en-GB"/>
          </a:p>
        </p:txBody>
      </p:sp>
    </p:spTree>
    <p:extLst>
      <p:ext uri="{BB962C8B-B14F-4D97-AF65-F5344CB8AC3E}">
        <p14:creationId xmlns:p14="http://schemas.microsoft.com/office/powerpoint/2010/main" val="1157634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7</a:t>
            </a:fld>
            <a:endParaRPr lang="en-GB"/>
          </a:p>
        </p:txBody>
      </p:sp>
    </p:spTree>
    <p:extLst>
      <p:ext uri="{BB962C8B-B14F-4D97-AF65-F5344CB8AC3E}">
        <p14:creationId xmlns:p14="http://schemas.microsoft.com/office/powerpoint/2010/main" val="3869739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9</a:t>
            </a:fld>
            <a:endParaRPr lang="en-GB"/>
          </a:p>
        </p:txBody>
      </p:sp>
    </p:spTree>
    <p:extLst>
      <p:ext uri="{BB962C8B-B14F-4D97-AF65-F5344CB8AC3E}">
        <p14:creationId xmlns:p14="http://schemas.microsoft.com/office/powerpoint/2010/main" val="830771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10</a:t>
            </a:fld>
            <a:endParaRPr lang="en-GB"/>
          </a:p>
        </p:txBody>
      </p:sp>
    </p:spTree>
    <p:extLst>
      <p:ext uri="{BB962C8B-B14F-4D97-AF65-F5344CB8AC3E}">
        <p14:creationId xmlns:p14="http://schemas.microsoft.com/office/powerpoint/2010/main" val="5927281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10000">
              <a:srgbClr val="06171C"/>
            </a:gs>
            <a:gs pos="100000">
              <a:srgbClr val="134251"/>
            </a:gs>
            <a:gs pos="65000">
              <a:srgbClr val="134251"/>
            </a:gs>
          </a:gsLst>
          <a:lin ang="13500000" scaled="0"/>
        </a:gradFill>
        <a:effectLst/>
      </p:bgPr>
    </p:bg>
    <p:spTree>
      <p:nvGrpSpPr>
        <p:cNvPr id="1" name=""/>
        <p:cNvGrpSpPr/>
        <p:nvPr/>
      </p:nvGrpSpPr>
      <p:grpSpPr>
        <a:xfrm>
          <a:off x="0" y="0"/>
          <a:ext cx="0" cy="0"/>
          <a:chOff x="0" y="0"/>
          <a:chExt cx="0" cy="0"/>
        </a:xfrm>
      </p:grpSpPr>
      <p:pic>
        <p:nvPicPr>
          <p:cNvPr id="9" name="Picture 8" descr="Large ocean wav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 y="0"/>
            <a:ext cx="6551612" cy="6857942"/>
          </a:xfrm>
          <a:prstGeom prst="rect">
            <a:avLst/>
          </a:prstGeom>
        </p:spPr>
      </p:pic>
      <p:sp>
        <p:nvSpPr>
          <p:cNvPr id="8" name="Rectangle 7"/>
          <p:cNvSpPr/>
          <p:nvPr/>
        </p:nvSpPr>
        <p:spPr>
          <a:xfrm>
            <a:off x="6094411" y="0"/>
            <a:ext cx="457201" cy="6858000"/>
          </a:xfrm>
          <a:prstGeom prst="rect">
            <a:avLst/>
          </a:prstGeom>
          <a:solidFill>
            <a:srgbClr val="134251">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7008813" y="1600200"/>
            <a:ext cx="4572001" cy="3733800"/>
          </a:xfrm>
        </p:spPr>
        <p:txBody>
          <a:bodyPr anchor="b">
            <a:normAutofit/>
          </a:bodyPr>
          <a:lstStyle>
            <a:lvl1pPr>
              <a:lnSpc>
                <a:spcPct val="80000"/>
              </a:lnSpc>
              <a:defRPr sz="5400">
                <a:solidFill>
                  <a:schemeClr val="tx1"/>
                </a:solidFill>
              </a:defRPr>
            </a:lvl1pPr>
          </a:lstStyle>
          <a:p>
            <a:r>
              <a:rPr lang="en-US" smtClean="0"/>
              <a:t>Click to edit Master title style</a:t>
            </a:r>
            <a:endParaRPr/>
          </a:p>
        </p:txBody>
      </p:sp>
      <p:sp>
        <p:nvSpPr>
          <p:cNvPr id="3" name="Subtitle 2"/>
          <p:cNvSpPr>
            <a:spLocks noGrp="1"/>
          </p:cNvSpPr>
          <p:nvPr>
            <p:ph type="subTitle" idx="1"/>
          </p:nvPr>
        </p:nvSpPr>
        <p:spPr>
          <a:xfrm>
            <a:off x="7008813" y="5562599"/>
            <a:ext cx="4571999" cy="835025"/>
          </a:xfrm>
        </p:spPr>
        <p:txBody>
          <a:bodyPr>
            <a:normAutofit/>
          </a:bodyPr>
          <a:lstStyle>
            <a:lvl1pPr marL="0" indent="0" algn="l">
              <a:spcBef>
                <a:spcPts val="0"/>
              </a:spcBef>
              <a:buNone/>
              <a:defRPr sz="2000" cap="none"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Tree>
    <p:extLst>
      <p:ext uri="{BB962C8B-B14F-4D97-AF65-F5344CB8AC3E}">
        <p14:creationId xmlns:p14="http://schemas.microsoft.com/office/powerpoint/2010/main" val="94999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Footer Placeholder 4"/>
          <p:cNvSpPr>
            <a:spLocks noGrp="1"/>
          </p:cNvSpPr>
          <p:nvPr>
            <p:ph type="ftr" sz="quarter" idx="11"/>
          </p:nvPr>
        </p:nvSpPr>
        <p:spPr>
          <a:xfrm>
            <a:off x="1979611" y="6400800"/>
            <a:ext cx="5954834" cy="276228"/>
          </a:xfrm>
        </p:spPr>
        <p:txBody>
          <a:bodyPr/>
          <a:lstStyle/>
          <a:p>
            <a:r>
              <a:rPr lang="en-US" dirty="0"/>
              <a:t>Add a footer</a:t>
            </a:r>
            <a:endParaRPr dirty="0"/>
          </a:p>
        </p:txBody>
      </p:sp>
      <p:sp>
        <p:nvSpPr>
          <p:cNvPr id="5" name="Date Placeholder 3"/>
          <p:cNvSpPr>
            <a:spLocks noGrp="1"/>
          </p:cNvSpPr>
          <p:nvPr>
            <p:ph type="dt" sz="half" idx="10"/>
          </p:nvPr>
        </p:nvSpPr>
        <p:spPr>
          <a:xfrm>
            <a:off x="8228011" y="6400800"/>
            <a:ext cx="1548659" cy="276228"/>
          </a:xfrm>
        </p:spPr>
        <p:txBody>
          <a:bodyPr/>
          <a:lstStyle/>
          <a:p>
            <a:fld id="{A43FAFC5-F11C-4205-99FD-FC66DAA2AE2D}" type="datetime1">
              <a:rPr lang="en-US" smtClean="0"/>
              <a:t>10/5/2017</a:t>
            </a:fld>
            <a:endParaRPr/>
          </a:p>
        </p:txBody>
      </p:sp>
      <p:sp>
        <p:nvSpPr>
          <p:cNvPr id="6" name="Slide Number Placeholder 5"/>
          <p:cNvSpPr>
            <a:spLocks noGrp="1"/>
          </p:cNvSpPr>
          <p:nvPr>
            <p:ph type="sldNum" sz="quarter" idx="12"/>
          </p:nvPr>
        </p:nvSpPr>
        <p:spPr>
          <a:xfrm>
            <a:off x="10056811" y="6400800"/>
            <a:ext cx="1066802" cy="276228"/>
          </a:xfrm>
        </p:spPr>
        <p:txBody>
          <a:bodyPr/>
          <a:lstStyle/>
          <a:p>
            <a:fld id="{2A013F82-EE5E-44EE-A61D-E31C6657F26F}" type="slidenum">
              <a:rPr/>
              <a:t>‹#›</a:t>
            </a:fld>
            <a:endParaRPr/>
          </a:p>
        </p:txBody>
      </p:sp>
    </p:spTree>
    <p:extLst>
      <p:ext uri="{BB962C8B-B14F-4D97-AF65-F5344CB8AC3E}">
        <p14:creationId xmlns:p14="http://schemas.microsoft.com/office/powerpoint/2010/main" val="273825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a:gsLst>
            <a:gs pos="10000">
              <a:srgbClr val="06171C"/>
            </a:gs>
            <a:gs pos="100000">
              <a:srgbClr val="134251"/>
            </a:gs>
            <a:gs pos="65000">
              <a:srgbClr val="134251"/>
            </a:gs>
          </a:gsLst>
          <a:lin ang="27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36812" y="1616074"/>
            <a:ext cx="7315198" cy="2727325"/>
          </a:xfrm>
        </p:spPr>
        <p:txBody>
          <a:bodyPr anchor="b">
            <a:normAutofit/>
          </a:bodyPr>
          <a:lstStyle>
            <a:lvl1pPr algn="l">
              <a:lnSpc>
                <a:spcPct val="80000"/>
              </a:lnSpc>
              <a:defRPr sz="4800" b="0" cap="none" baseline="0"/>
            </a:lvl1pPr>
          </a:lstStyle>
          <a:p>
            <a:r>
              <a:rPr lang="en-US" smtClean="0"/>
              <a:t>Click to edit Master title style</a:t>
            </a:r>
            <a:endParaRPr/>
          </a:p>
        </p:txBody>
      </p:sp>
      <p:sp>
        <p:nvSpPr>
          <p:cNvPr id="3" name="Text Placeholder 2"/>
          <p:cNvSpPr>
            <a:spLocks noGrp="1"/>
          </p:cNvSpPr>
          <p:nvPr>
            <p:ph type="body" idx="1"/>
          </p:nvPr>
        </p:nvSpPr>
        <p:spPr>
          <a:xfrm>
            <a:off x="2436814" y="4495800"/>
            <a:ext cx="7315198" cy="1673225"/>
          </a:xfrm>
        </p:spPr>
        <p:txBody>
          <a:bodyPr anchor="t">
            <a:normAutofit/>
          </a:bodyPr>
          <a:lstStyle>
            <a:lvl1pPr marL="0" indent="0">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A43FAFC5-F11C-4205-99FD-FC66DAA2AE2D}" type="datetime1">
              <a:rPr lang="en-US" smtClean="0"/>
              <a:t>10/5/2017</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761813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979613" y="1828800"/>
            <a:ext cx="4419599" cy="4419600"/>
          </a:xfrm>
        </p:spPr>
        <p:txBody>
          <a:bodyPr>
            <a:normAutofit/>
          </a:bodyPr>
          <a:lstStyle>
            <a:lvl1pPr>
              <a:defRPr sz="2400"/>
            </a:lvl1pPr>
            <a:lvl2pPr>
              <a:defRPr sz="2000"/>
            </a:lvl2pPr>
            <a:lvl3pPr>
              <a:defRPr sz="1800"/>
            </a:lvl3pPr>
            <a:lvl4pPr>
              <a:defRPr sz="1600"/>
            </a:lvl4pPr>
            <a:lvl5pPr>
              <a:defRPr sz="1600"/>
            </a:lvl5pPr>
            <a:lvl6pPr marL="2057400">
              <a:defRPr sz="1600"/>
            </a:lvl6pPr>
            <a:lvl7pPr marL="2057400">
              <a:defRPr sz="1600"/>
            </a:lvl7pPr>
            <a:lvl8pPr marL="2057400">
              <a:defRPr sz="1600"/>
            </a:lvl8pPr>
            <a:lvl9pPr marL="2057400">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704015" y="1828800"/>
            <a:ext cx="4419600" cy="4419600"/>
          </a:xfrm>
        </p:spPr>
        <p:txBody>
          <a:bodyPr>
            <a:normAutofit/>
          </a:bodyPr>
          <a:lstStyle>
            <a:lvl1pPr>
              <a:defRPr sz="2400"/>
            </a:lvl1pPr>
            <a:lvl2pPr>
              <a:defRPr sz="2000"/>
            </a:lvl2pPr>
            <a:lvl3pPr>
              <a:defRPr sz="1800"/>
            </a:lvl3pPr>
            <a:lvl4pPr>
              <a:defRPr sz="1600"/>
            </a:lvl4pPr>
            <a:lvl5pPr>
              <a:defRPr sz="1600"/>
            </a:lvl5pPr>
            <a:lvl6pPr marL="2057400">
              <a:defRPr sz="1600"/>
            </a:lvl6pPr>
            <a:lvl7pPr marL="2057400">
              <a:defRPr sz="1600"/>
            </a:lvl7pPr>
            <a:lvl8pPr marL="2057400">
              <a:defRPr sz="1600"/>
            </a:lvl8pPr>
            <a:lvl9pPr marL="2057400">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EFD82905-3DC5-49B9-B8B8-9D80D3609DB5}" type="datetime1">
              <a:rPr lang="en-US" smtClean="0"/>
              <a:t>10/5/2017</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82534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978022" y="1828800"/>
            <a:ext cx="4416552" cy="838200"/>
          </a:xfrm>
        </p:spPr>
        <p:txBody>
          <a:bodyPr anchor="ctr">
            <a:noAutofit/>
          </a:bodyPr>
          <a:lstStyle>
            <a:lvl1pPr marL="0" indent="0">
              <a:spcBef>
                <a:spcPts val="0"/>
              </a:spcBef>
              <a:buNone/>
              <a:defRPr sz="2400" b="0" cap="none"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978022" y="2743200"/>
            <a:ext cx="4416552" cy="3505200"/>
          </a:xfrm>
        </p:spPr>
        <p:txBody>
          <a:bodyPr>
            <a:normAutofit/>
          </a:bodyPr>
          <a:lstStyle>
            <a:lvl1pPr>
              <a:defRPr sz="2000"/>
            </a:lvl1pPr>
            <a:lvl2pPr>
              <a:defRPr sz="1800"/>
            </a:lvl2pPr>
            <a:lvl3pPr>
              <a:defRPr sz="1600"/>
            </a:lvl3pPr>
            <a:lvl4pPr>
              <a:defRPr sz="1400"/>
            </a:lvl4pPr>
            <a:lvl5pPr marL="2057400">
              <a:defRPr sz="1400"/>
            </a:lvl5pPr>
            <a:lvl6pPr marL="2057400">
              <a:defRPr sz="1400"/>
            </a:lvl6pPr>
            <a:lvl7pPr marL="2057400">
              <a:defRPr sz="1400"/>
            </a:lvl7pPr>
            <a:lvl8pPr marL="2057400">
              <a:defRPr sz="1400"/>
            </a:lvl8pPr>
            <a:lvl9pPr marL="2057400">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705472" y="1828800"/>
            <a:ext cx="4416552" cy="838200"/>
          </a:xfrm>
        </p:spPr>
        <p:txBody>
          <a:bodyPr anchor="ctr">
            <a:noAutofit/>
          </a:bodyPr>
          <a:lstStyle>
            <a:lvl1pPr marL="0" indent="0">
              <a:spcBef>
                <a:spcPts val="0"/>
              </a:spcBef>
              <a:buNone/>
              <a:defRPr sz="2400" b="0" cap="none"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705472" y="2743200"/>
            <a:ext cx="4416552" cy="3505200"/>
          </a:xfrm>
        </p:spPr>
        <p:txBody>
          <a:bodyPr>
            <a:normAutofit/>
          </a:bodyPr>
          <a:lstStyle>
            <a:lvl1pPr>
              <a:defRPr sz="2000"/>
            </a:lvl1pPr>
            <a:lvl2pPr>
              <a:defRPr sz="1800"/>
            </a:lvl2pPr>
            <a:lvl3pPr>
              <a:defRPr sz="1600"/>
            </a:lvl3pPr>
            <a:lvl4pPr>
              <a:defRPr sz="1400"/>
            </a:lvl4pPr>
            <a:lvl5pPr marL="2057400">
              <a:defRPr sz="1400"/>
            </a:lvl5pPr>
            <a:lvl6pPr marL="2057400">
              <a:defRPr sz="1400"/>
            </a:lvl6pPr>
            <a:lvl7pPr marL="2057400">
              <a:defRPr sz="1400"/>
            </a:lvl7pPr>
            <a:lvl8pPr marL="2057400">
              <a:defRPr sz="1400"/>
            </a:lvl8pPr>
            <a:lvl9pPr marL="2057400">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8" name="Footer Placeholder 7"/>
          <p:cNvSpPr>
            <a:spLocks noGrp="1"/>
          </p:cNvSpPr>
          <p:nvPr>
            <p:ph type="ftr" sz="quarter" idx="11"/>
          </p:nvPr>
        </p:nvSpPr>
        <p:spPr/>
        <p:txBody>
          <a:bodyPr/>
          <a:lstStyle/>
          <a:p>
            <a:r>
              <a:rPr lang="en-US"/>
              <a:t>Add a footer</a:t>
            </a:r>
            <a:endParaRPr/>
          </a:p>
        </p:txBody>
      </p:sp>
      <p:sp>
        <p:nvSpPr>
          <p:cNvPr id="7" name="Date Placeholder 6"/>
          <p:cNvSpPr>
            <a:spLocks noGrp="1"/>
          </p:cNvSpPr>
          <p:nvPr>
            <p:ph type="dt" sz="half" idx="10"/>
          </p:nvPr>
        </p:nvSpPr>
        <p:spPr/>
        <p:txBody>
          <a:bodyPr/>
          <a:lstStyle/>
          <a:p>
            <a:fld id="{59825298-A6F6-4AF2-832C-941EFA52AF9B}" type="datetime1">
              <a:rPr lang="en-US" smtClean="0"/>
              <a:t>10/5/2017</a:t>
            </a:fld>
            <a:endParaRPr/>
          </a:p>
        </p:txBody>
      </p:sp>
      <p:sp>
        <p:nvSpPr>
          <p:cNvPr id="9" name="Slide Number Placeholder 8"/>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2084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4" name="Footer Placeholder 3"/>
          <p:cNvSpPr>
            <a:spLocks noGrp="1"/>
          </p:cNvSpPr>
          <p:nvPr>
            <p:ph type="ftr" sz="quarter" idx="11"/>
          </p:nvPr>
        </p:nvSpPr>
        <p:spPr/>
        <p:txBody>
          <a:bodyPr/>
          <a:lstStyle/>
          <a:p>
            <a:r>
              <a:rPr lang="en-US"/>
              <a:t>Add a footer</a:t>
            </a:r>
            <a:endParaRPr/>
          </a:p>
        </p:txBody>
      </p:sp>
      <p:sp>
        <p:nvSpPr>
          <p:cNvPr id="3" name="Date Placeholder 2"/>
          <p:cNvSpPr>
            <a:spLocks noGrp="1"/>
          </p:cNvSpPr>
          <p:nvPr>
            <p:ph type="dt" sz="half" idx="10"/>
          </p:nvPr>
        </p:nvSpPr>
        <p:spPr/>
        <p:txBody>
          <a:bodyPr/>
          <a:lstStyle/>
          <a:p>
            <a:fld id="{91EE3D8C-3438-4368-AD19-D5CB0C52B1DD}" type="datetime1">
              <a:rPr lang="en-US" smtClean="0"/>
              <a:t>10/5/2017</a:t>
            </a:fld>
            <a:endParaRPr/>
          </a:p>
        </p:txBody>
      </p:sp>
      <p:sp>
        <p:nvSpPr>
          <p:cNvPr id="5" name="Slide Number Placeholder 4"/>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62663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pic>
        <p:nvPicPr>
          <p:cNvPr id="6" name="Picture 5" descr="Large ocean wave (semitransparent)" title="Ocean Wave"/>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56"/>
            <a:ext cx="12188824" cy="6857887"/>
          </a:xfrm>
          <a:prstGeom prst="rect">
            <a:avLst/>
          </a:prstGeom>
        </p:spPr>
      </p:pic>
      <p:sp>
        <p:nvSpPr>
          <p:cNvPr id="3" name="Footer Placeholder 2"/>
          <p:cNvSpPr>
            <a:spLocks noGrp="1"/>
          </p:cNvSpPr>
          <p:nvPr>
            <p:ph type="ftr" sz="quarter" idx="11"/>
          </p:nvPr>
        </p:nvSpPr>
        <p:spPr/>
        <p:txBody>
          <a:bodyPr/>
          <a:lstStyle/>
          <a:p>
            <a:r>
              <a:rPr lang="en-US"/>
              <a:t>Add a footer</a:t>
            </a:r>
            <a:endParaRPr/>
          </a:p>
        </p:txBody>
      </p:sp>
      <p:sp>
        <p:nvSpPr>
          <p:cNvPr id="2" name="Date Placeholder 1"/>
          <p:cNvSpPr>
            <a:spLocks noGrp="1"/>
          </p:cNvSpPr>
          <p:nvPr>
            <p:ph type="dt" sz="half" idx="10"/>
          </p:nvPr>
        </p:nvSpPr>
        <p:spPr/>
        <p:txBody>
          <a:bodyPr/>
          <a:lstStyle/>
          <a:p>
            <a:fld id="{5A41D785-D6D8-40F1-B2DD-0E2019A27A22}" type="datetime1">
              <a:rPr lang="en-US" smtClean="0"/>
              <a:t>10/5/2017</a:t>
            </a:fld>
            <a:endParaRPr/>
          </a:p>
        </p:txBody>
      </p:sp>
      <p:sp>
        <p:nvSpPr>
          <p:cNvPr id="4" name="Slide Number Placeholder 3"/>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3607540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79613" y="588963"/>
            <a:ext cx="3657600" cy="2840037"/>
          </a:xfrm>
        </p:spPr>
        <p:txBody>
          <a:bodyPr anchor="b">
            <a:noAutofit/>
          </a:bodyPr>
          <a:lstStyle>
            <a:lvl1pPr algn="l">
              <a:lnSpc>
                <a:spcPct val="80000"/>
              </a:lnSpc>
              <a:defRPr sz="3600" b="0">
                <a:solidFill>
                  <a:schemeClr val="tx1"/>
                </a:solidFill>
              </a:defRPr>
            </a:lvl1pPr>
          </a:lstStyle>
          <a:p>
            <a:r>
              <a:rPr lang="en-US" smtClean="0"/>
              <a:t>Click to edit Master title style</a:t>
            </a:r>
            <a:endParaRPr/>
          </a:p>
        </p:txBody>
      </p:sp>
      <p:sp>
        <p:nvSpPr>
          <p:cNvPr id="3" name="Content Placeholder 2"/>
          <p:cNvSpPr>
            <a:spLocks noGrp="1"/>
          </p:cNvSpPr>
          <p:nvPr>
            <p:ph idx="1"/>
          </p:nvPr>
        </p:nvSpPr>
        <p:spPr>
          <a:xfrm>
            <a:off x="6094414" y="588963"/>
            <a:ext cx="5486400" cy="5580061"/>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1979613" y="3581399"/>
            <a:ext cx="3657600" cy="2587625"/>
          </a:xfrm>
        </p:spPr>
        <p:txBody>
          <a:bodyPr>
            <a:normAutofit/>
          </a:bodyPr>
          <a:lstStyle>
            <a:lvl1pPr marL="0" indent="0">
              <a:lnSpc>
                <a:spcPct val="11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C05A9A06-02F9-41CB-8208-185A65D60B96}" type="datetime1">
              <a:rPr lang="en-US" smtClean="0"/>
              <a:t>10/5/2017</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54498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79613" y="588963"/>
            <a:ext cx="3657600" cy="2840038"/>
          </a:xfrm>
        </p:spPr>
        <p:txBody>
          <a:bodyPr anchor="b">
            <a:normAutofit/>
          </a:bodyPr>
          <a:lstStyle>
            <a:lvl1pPr algn="l">
              <a:lnSpc>
                <a:spcPct val="80000"/>
              </a:lnSpc>
              <a:defRPr sz="3600" b="0" i="0" baseline="0">
                <a:solidFill>
                  <a:schemeClr val="tx1"/>
                </a:solidFill>
              </a:defRPr>
            </a:lvl1pPr>
          </a:lstStyle>
          <a:p>
            <a:r>
              <a:rPr lang="en-US" smtClean="0"/>
              <a:t>Click to edit Master title style</a:t>
            </a:r>
            <a:endParaRPr/>
          </a:p>
        </p:txBody>
      </p:sp>
      <p:sp>
        <p:nvSpPr>
          <p:cNvPr id="8" name="Rectangle 7"/>
          <p:cNvSpPr/>
          <p:nvPr/>
        </p:nvSpPr>
        <p:spPr>
          <a:xfrm>
            <a:off x="6094461" y="588963"/>
            <a:ext cx="5486352" cy="5580062"/>
          </a:xfrm>
          <a:prstGeom prst="rect">
            <a:avLst/>
          </a:prstGeom>
          <a:solidFill>
            <a:srgbClr val="1B5D72">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6307494" y="805658"/>
            <a:ext cx="5060286" cy="5146672"/>
          </a:xfrm>
          <a:solidFill>
            <a:schemeClr val="bg2"/>
          </a:solidFill>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1979613" y="3581399"/>
            <a:ext cx="3657600" cy="2587625"/>
          </a:xfrm>
        </p:spPr>
        <p:txBody>
          <a:bodyPr>
            <a:normAutofit/>
          </a:bodyPr>
          <a:lstStyle>
            <a:lvl1pPr marL="0" indent="0">
              <a:lnSpc>
                <a:spcPct val="11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3E2E051B-B340-4A72-AC7D-8FDFBF03EE12}" type="datetime1">
              <a:rPr lang="en-US" smtClean="0"/>
              <a:t>10/5/2017</a:t>
            </a:fld>
            <a:endParaRPr/>
          </a:p>
        </p:txBody>
      </p:sp>
      <p:sp>
        <p:nvSpPr>
          <p:cNvPr id="7" name="Slide Number Placeholder 6"/>
          <p:cNvSpPr>
            <a:spLocks noGrp="1"/>
          </p:cNvSpPr>
          <p:nvPr>
            <p:ph type="sldNum" sz="quarter" idx="12"/>
          </p:nvPr>
        </p:nvSpPr>
        <p:spPr/>
        <p:txBody>
          <a:bodyPr/>
          <a:lstStyle/>
          <a:p>
            <a:fld id="{2A013F82-EE5E-44EE-A61D-E31C6657F26F}" type="slidenum">
              <a:rPr/>
              <a:pPr/>
              <a:t>‹#›</a:t>
            </a:fld>
            <a:endParaRPr/>
          </a:p>
        </p:txBody>
      </p:sp>
    </p:spTree>
    <p:extLst>
      <p:ext uri="{BB962C8B-B14F-4D97-AF65-F5344CB8AC3E}">
        <p14:creationId xmlns:p14="http://schemas.microsoft.com/office/powerpoint/2010/main" val="224917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3A713B6B-E340-4FC0-A085-B71A4639D1AA}" type="datetime1">
              <a:rPr lang="en-US" smtClean="0"/>
              <a:t>10/5/2017</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60095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2412" y="609600"/>
            <a:ext cx="1981201" cy="563880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522412" y="609600"/>
            <a:ext cx="7391399"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FDCB42DF-42F7-4DF8-92F8-78154BDE12B4}" type="datetime1">
              <a:rPr lang="en-US" smtClean="0"/>
              <a:t>10/5/2017</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07903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
              <a:srgbClr val="06171C"/>
            </a:gs>
            <a:gs pos="100000">
              <a:srgbClr val="134251"/>
            </a:gs>
            <a:gs pos="65000">
              <a:srgbClr val="134251"/>
            </a:gs>
          </a:gsLst>
          <a:lin ang="8100000" scaled="1"/>
          <a:tileRect/>
        </a:gradFill>
        <a:effectLst/>
      </p:bgPr>
    </p:bg>
    <p:spTree>
      <p:nvGrpSpPr>
        <p:cNvPr id="1" name=""/>
        <p:cNvGrpSpPr/>
        <p:nvPr/>
      </p:nvGrpSpPr>
      <p:grpSpPr>
        <a:xfrm>
          <a:off x="0" y="0"/>
          <a:ext cx="0" cy="0"/>
          <a:chOff x="0" y="0"/>
          <a:chExt cx="0" cy="0"/>
        </a:xfrm>
      </p:grpSpPr>
      <p:pic>
        <p:nvPicPr>
          <p:cNvPr id="7" name="Picture 6" descr="Large ocean wave (semitransparent)" title="Ocean Wave"/>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 y="56"/>
            <a:ext cx="12188824" cy="6857887"/>
          </a:xfrm>
          <a:prstGeom prst="rect">
            <a:avLst/>
          </a:prstGeom>
        </p:spPr>
      </p:pic>
      <p:pic>
        <p:nvPicPr>
          <p:cNvPr id="10" name="Picture 9" descr="Large ocean wave"/>
          <p:cNvPicPr>
            <a:picLocks noChangeAspect="1"/>
          </p:cNvPicPr>
          <p:nvPr/>
        </p:nvPicPr>
        <p:blipFill rotWithShape="1">
          <a:blip r:embed="rId14" cstate="print">
            <a:extLst>
              <a:ext uri="{28A0092B-C50C-407E-A947-70E740481C1C}">
                <a14:useLocalDpi xmlns:a14="http://schemas.microsoft.com/office/drawing/2010/main" val="0"/>
              </a:ext>
            </a:extLst>
          </a:blip>
          <a:srcRect/>
          <a:stretch/>
        </p:blipFill>
        <p:spPr>
          <a:xfrm>
            <a:off x="-1" y="0"/>
            <a:ext cx="1234758" cy="6857942"/>
          </a:xfrm>
          <a:prstGeom prst="rect">
            <a:avLst/>
          </a:prstGeom>
        </p:spPr>
      </p:pic>
      <p:sp>
        <p:nvSpPr>
          <p:cNvPr id="9" name="Rectangle 8"/>
          <p:cNvSpPr/>
          <p:nvPr/>
        </p:nvSpPr>
        <p:spPr>
          <a:xfrm>
            <a:off x="1006156" y="0"/>
            <a:ext cx="228601" cy="6858000"/>
          </a:xfrm>
          <a:prstGeom prst="rect">
            <a:avLst/>
          </a:prstGeom>
          <a:solidFill>
            <a:srgbClr val="134251">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979612" y="381000"/>
            <a:ext cx="9144001" cy="1219200"/>
          </a:xfrm>
          <a:prstGeom prst="rect">
            <a:avLst/>
          </a:prstGeom>
        </p:spPr>
        <p:txBody>
          <a:bodyPr vert="horz" lIns="91440" tIns="45720" rIns="9144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979612" y="1828800"/>
            <a:ext cx="9144001" cy="4419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3"/>
          </p:nvPr>
        </p:nvSpPr>
        <p:spPr>
          <a:xfrm>
            <a:off x="1979611" y="6400800"/>
            <a:ext cx="5954834" cy="276228"/>
          </a:xfrm>
          <a:prstGeom prst="rect">
            <a:avLst/>
          </a:prstGeom>
        </p:spPr>
        <p:txBody>
          <a:bodyPr vert="horz" lIns="91440" tIns="45720" rIns="91440" bIns="45720" rtlCol="0" anchor="ctr"/>
          <a:lstStyle>
            <a:lvl1pPr algn="l">
              <a:defRPr sz="1100">
                <a:solidFill>
                  <a:schemeClr val="tx1">
                    <a:tint val="75000"/>
                  </a:schemeClr>
                </a:solidFill>
              </a:defRPr>
            </a:lvl1pPr>
          </a:lstStyle>
          <a:p>
            <a:r>
              <a:rPr lang="en-US"/>
              <a:t>Add a footer</a:t>
            </a:r>
            <a:endParaRPr lang="en-US" dirty="0"/>
          </a:p>
        </p:txBody>
      </p:sp>
      <p:sp>
        <p:nvSpPr>
          <p:cNvPr id="4" name="Date Placeholder 3"/>
          <p:cNvSpPr>
            <a:spLocks noGrp="1"/>
          </p:cNvSpPr>
          <p:nvPr>
            <p:ph type="dt" sz="half" idx="2"/>
          </p:nvPr>
        </p:nvSpPr>
        <p:spPr>
          <a:xfrm>
            <a:off x="8228011" y="6400800"/>
            <a:ext cx="1548659"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6B85D658-8C58-46F3-AA54-0ED74F8B4CDC}" type="datetime1">
              <a:rPr lang="en-US" smtClean="0"/>
              <a:pPr/>
              <a:t>10/5/2017</a:t>
            </a:fld>
            <a:endParaRPr lang="en-US" dirty="0"/>
          </a:p>
        </p:txBody>
      </p:sp>
      <p:sp>
        <p:nvSpPr>
          <p:cNvPr id="6" name="Slide Number Placeholder 5"/>
          <p:cNvSpPr>
            <a:spLocks noGrp="1"/>
          </p:cNvSpPr>
          <p:nvPr>
            <p:ph type="sldNum" sz="quarter" idx="4"/>
          </p:nvPr>
        </p:nvSpPr>
        <p:spPr>
          <a:xfrm>
            <a:off x="10056811" y="6400800"/>
            <a:ext cx="1066802"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2A013F82-EE5E-44EE-A61D-E31C6657F26F}" type="slidenum">
              <a:rPr lang="en-US" smtClean="0"/>
              <a:pPr/>
              <a:t>‹#›</a:t>
            </a:fld>
            <a:endParaRPr lang="en-US"/>
          </a:p>
        </p:txBody>
      </p:sp>
    </p:spTree>
    <p:extLst>
      <p:ext uri="{BB962C8B-B14F-4D97-AF65-F5344CB8AC3E}">
        <p14:creationId xmlns:p14="http://schemas.microsoft.com/office/powerpoint/2010/main" val="140305999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SzPct val="80000"/>
        <a:buFont typeface="Arial"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SzPct val="80000"/>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SzPct val="80000"/>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600"/>
        </a:spcBef>
        <a:buSzPct val="8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a:bodyPr>
          <a:lstStyle/>
          <a:p>
            <a:r>
              <a:rPr lang="en-US" sz="5400" dirty="0" smtClean="0"/>
              <a:t>Introduction to </a:t>
            </a:r>
            <a:r>
              <a:rPr lang="en-US" sz="5400" dirty="0" smtClean="0"/>
              <a:t>Therapeutic </a:t>
            </a:r>
            <a:r>
              <a:rPr lang="en-US" sz="5400" dirty="0" smtClean="0"/>
              <a:t>Theories</a:t>
            </a:r>
            <a:endParaRPr lang="en-US" sz="5400" dirty="0"/>
          </a:p>
        </p:txBody>
      </p:sp>
      <p:sp>
        <p:nvSpPr>
          <p:cNvPr id="4" name="Subtitle 3"/>
          <p:cNvSpPr>
            <a:spLocks noGrp="1"/>
          </p:cNvSpPr>
          <p:nvPr>
            <p:ph type="subTitle" idx="1"/>
          </p:nvPr>
        </p:nvSpPr>
        <p:spPr/>
        <p:txBody>
          <a:bodyPr/>
          <a:lstStyle/>
          <a:p>
            <a:r>
              <a:rPr lang="it-IT" dirty="0"/>
              <a:t>Subtitle</a:t>
            </a:r>
          </a:p>
        </p:txBody>
      </p:sp>
    </p:spTree>
    <p:extLst>
      <p:ext uri="{BB962C8B-B14F-4D97-AF65-F5344CB8AC3E}">
        <p14:creationId xmlns:p14="http://schemas.microsoft.com/office/powerpoint/2010/main" val="2808920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 Counselling Practitioners need theory?</a:t>
            </a:r>
            <a:endParaRPr lang="en-GB" dirty="0"/>
          </a:p>
        </p:txBody>
      </p:sp>
      <p:sp>
        <p:nvSpPr>
          <p:cNvPr id="3" name="Content Placeholder 2"/>
          <p:cNvSpPr>
            <a:spLocks noGrp="1"/>
          </p:cNvSpPr>
          <p:nvPr>
            <p:ph idx="1"/>
          </p:nvPr>
        </p:nvSpPr>
        <p:spPr/>
        <p:txBody>
          <a:bodyPr/>
          <a:lstStyle/>
          <a:p>
            <a:r>
              <a:rPr lang="en-GB" dirty="0" smtClean="0"/>
              <a:t>What does a counsellor do?</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0436" y="2914650"/>
            <a:ext cx="4314825" cy="333375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67472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Theory?</a:t>
            </a:r>
            <a:endParaRPr lang="en-GB" dirty="0"/>
          </a:p>
        </p:txBody>
      </p:sp>
      <p:sp>
        <p:nvSpPr>
          <p:cNvPr id="3" name="Content Placeholder 2"/>
          <p:cNvSpPr>
            <a:spLocks noGrp="1"/>
          </p:cNvSpPr>
          <p:nvPr>
            <p:ph idx="1"/>
          </p:nvPr>
        </p:nvSpPr>
        <p:spPr/>
        <p:txBody>
          <a:bodyPr/>
          <a:lstStyle/>
          <a:p>
            <a:r>
              <a:rPr lang="en-GB" dirty="0" smtClean="0"/>
              <a:t>What does theory do?</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0204" y="1196752"/>
            <a:ext cx="6000666" cy="424847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215914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therapists do with this theory?</a:t>
            </a:r>
            <a:endParaRPr lang="en-GB" dirty="0"/>
          </a:p>
        </p:txBody>
      </p:sp>
      <p:sp>
        <p:nvSpPr>
          <p:cNvPr id="3" name="Content Placeholder 2"/>
          <p:cNvSpPr>
            <a:spLocks noGrp="1"/>
          </p:cNvSpPr>
          <p:nvPr>
            <p:ph idx="1"/>
          </p:nvPr>
        </p:nvSpPr>
        <p:spPr/>
        <p:txBody>
          <a:bodyPr/>
          <a:lstStyle/>
          <a:p>
            <a:r>
              <a:rPr lang="en-GB" dirty="0" smtClean="0"/>
              <a:t>Some therapists become members of a particular theoretical community, such as Person-Centred or Psychodynamic, or CBT. Others might follow a more integrative or eclectic or pluralistic path.</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03762" y="3645024"/>
            <a:ext cx="3695700" cy="294322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453925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lnSpcReduction="10000"/>
          </a:bodyPr>
          <a:lstStyle/>
          <a:p>
            <a:r>
              <a:rPr lang="en-GB" dirty="0" smtClean="0"/>
              <a:t>Whichever route is followed, it is important that the counsellor is familiar with the theoretical foundations, methods and language that is central to their approach.</a:t>
            </a:r>
          </a:p>
          <a:p>
            <a:r>
              <a:rPr lang="en-GB" dirty="0" smtClean="0"/>
              <a:t>Some of the most fundamental ideas in Counselling can be viewed in different ways depending on the therapeutic approach, this includes ideas such as the Unconscious, the Self, Schemas and so on.</a:t>
            </a:r>
          </a:p>
          <a:p>
            <a:r>
              <a:rPr lang="en-GB" dirty="0" smtClean="0"/>
              <a:t>If the counsellor had a shallow understanding of these, they can get themselves into difficulties. Client’s will see through their façade, they are likely to recognise when a Counsellor does not know what they are doing or talking about.</a:t>
            </a:r>
            <a:endParaRPr lang="en-GB" dirty="0"/>
          </a:p>
        </p:txBody>
      </p:sp>
    </p:spTree>
    <p:extLst>
      <p:ext uri="{BB962C8B-B14F-4D97-AF65-F5344CB8AC3E}">
        <p14:creationId xmlns:p14="http://schemas.microsoft.com/office/powerpoint/2010/main" val="1922325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does this take us?</a:t>
            </a:r>
            <a:endParaRPr lang="en-GB" dirty="0"/>
          </a:p>
        </p:txBody>
      </p:sp>
      <p:sp>
        <p:nvSpPr>
          <p:cNvPr id="3" name="Content Placeholder 2"/>
          <p:cNvSpPr>
            <a:spLocks noGrp="1"/>
          </p:cNvSpPr>
          <p:nvPr>
            <p:ph idx="1"/>
          </p:nvPr>
        </p:nvSpPr>
        <p:spPr/>
        <p:txBody>
          <a:bodyPr/>
          <a:lstStyle/>
          <a:p>
            <a:r>
              <a:rPr lang="en-GB" dirty="0" smtClean="0"/>
              <a:t>Over the course of the term we will be taking a look at some of these approaches and developing our understanding of Counselling theory.</a:t>
            </a:r>
          </a:p>
          <a:p>
            <a:r>
              <a:rPr lang="en-GB" dirty="0" smtClean="0"/>
              <a:t>We will be looking at each of the three forces and exploring the central tenets of the approaches, considering whether there are any similarities between the approaches and beginning to question whether there are  limitations to the therapeutic approach.</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66820" y="4468118"/>
            <a:ext cx="1905000" cy="238125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391513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you?</a:t>
            </a:r>
            <a:endParaRPr lang="en-GB" dirty="0"/>
          </a:p>
        </p:txBody>
      </p:sp>
      <p:sp>
        <p:nvSpPr>
          <p:cNvPr id="3" name="Content Placeholder 2"/>
          <p:cNvSpPr>
            <a:spLocks noGrp="1"/>
          </p:cNvSpPr>
          <p:nvPr>
            <p:ph idx="1"/>
          </p:nvPr>
        </p:nvSpPr>
        <p:spPr/>
        <p:txBody>
          <a:bodyPr/>
          <a:lstStyle/>
          <a:p>
            <a:r>
              <a:rPr lang="en-GB" dirty="0" smtClean="0"/>
              <a:t>Some of the tasks and activities that we undertake over the next few weeks will invite you to consider how the theory relates to your own personal viewpoint. Even if  </a:t>
            </a:r>
            <a:r>
              <a:rPr lang="en-GB" dirty="0" err="1" smtClean="0"/>
              <a:t>bu</a:t>
            </a:r>
            <a:r>
              <a:rPr lang="en-GB" dirty="0" smtClean="0"/>
              <a:t> the end of the course, you don’t wish to become a counsellor, if you work in any caring or psychological capacity you may be working with clients in crisis. </a:t>
            </a:r>
          </a:p>
          <a:p>
            <a:r>
              <a:rPr lang="en-GB" dirty="0" smtClean="0"/>
              <a:t>When we respond to clients in crisis we will bring in our own life experiences and our own good judgements as well as our understanding of therapeutic models.</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90756" y="4797152"/>
            <a:ext cx="2476500" cy="184785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73476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Client in Crisis</a:t>
            </a:r>
            <a:endParaRPr lang="en-GB" dirty="0"/>
          </a:p>
        </p:txBody>
      </p:sp>
      <p:sp>
        <p:nvSpPr>
          <p:cNvPr id="3" name="Content Placeholder 2"/>
          <p:cNvSpPr>
            <a:spLocks noGrp="1"/>
          </p:cNvSpPr>
          <p:nvPr>
            <p:ph idx="1"/>
          </p:nvPr>
        </p:nvSpPr>
        <p:spPr/>
        <p:txBody>
          <a:bodyPr/>
          <a:lstStyle/>
          <a:p>
            <a:r>
              <a:rPr lang="en-GB" dirty="0" smtClean="0"/>
              <a:t>How would you respond to this client….</a:t>
            </a:r>
          </a:p>
          <a:p>
            <a:r>
              <a:rPr lang="en-GB" dirty="0" smtClean="0"/>
              <a:t>Sarah has come to see you as a referral from Women’s Aid. She has been in numerous hostels, to avoid contact with her abusive partner, some of these hostels have been unhelpful and she has been influenced by other lodgers to start taking a variety of drugs and alcohol.</a:t>
            </a:r>
          </a:p>
          <a:p>
            <a:r>
              <a:rPr lang="en-GB" dirty="0" smtClean="0"/>
              <a:t>She has been in hospital in the past, as a result of a serious overdose.</a:t>
            </a:r>
          </a:p>
          <a:p>
            <a:r>
              <a:rPr lang="en-GB" dirty="0" smtClean="0"/>
              <a:t>She has a difficult family history, which involves both emotional and physical abuse. She does seem to have been scapegoated within her family</a:t>
            </a:r>
            <a:endParaRPr lang="en-GB" dirty="0"/>
          </a:p>
        </p:txBody>
      </p:sp>
    </p:spTree>
    <p:extLst>
      <p:ext uri="{BB962C8B-B14F-4D97-AF65-F5344CB8AC3E}">
        <p14:creationId xmlns:p14="http://schemas.microsoft.com/office/powerpoint/2010/main" val="1436464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smtClean="0"/>
              <a:t>What brings a client to counselling, what are the main problems/issues that a client might bring to therapy?</a:t>
            </a:r>
          </a:p>
          <a:p>
            <a:r>
              <a:rPr lang="en-GB" dirty="0" smtClean="0"/>
              <a:t>What is the significance of the therapeutic relationship?</a:t>
            </a:r>
          </a:p>
          <a:p>
            <a:r>
              <a:rPr lang="en-GB" dirty="0" smtClean="0"/>
              <a:t>How do we know if Counselling has worked?</a:t>
            </a:r>
          </a:p>
          <a:p>
            <a:r>
              <a:rPr lang="en-GB" dirty="0" smtClean="0"/>
              <a:t>What is the role of the Counsellor?</a:t>
            </a:r>
          </a:p>
          <a:p>
            <a:r>
              <a:rPr lang="en-GB" dirty="0" smtClean="0"/>
              <a:t>What importance do the following factors have:</a:t>
            </a:r>
          </a:p>
          <a:p>
            <a:pPr lvl="1"/>
            <a:r>
              <a:rPr lang="en-GB" dirty="0" smtClean="0"/>
              <a:t>Cultural factors; </a:t>
            </a:r>
          </a:p>
          <a:p>
            <a:pPr lvl="1"/>
            <a:r>
              <a:rPr lang="en-GB" dirty="0" smtClean="0"/>
              <a:t>Cognitive factors;</a:t>
            </a:r>
          </a:p>
          <a:p>
            <a:pPr lvl="1"/>
            <a:r>
              <a:rPr lang="en-GB" dirty="0" smtClean="0"/>
              <a:t>Emotion;</a:t>
            </a:r>
          </a:p>
          <a:p>
            <a:pPr lvl="1"/>
            <a:r>
              <a:rPr lang="en-GB" dirty="0" smtClean="0"/>
              <a:t>Biological/genetic factors?</a:t>
            </a:r>
          </a:p>
        </p:txBody>
      </p:sp>
    </p:spTree>
    <p:extLst>
      <p:ext uri="{BB962C8B-B14F-4D97-AF65-F5344CB8AC3E}">
        <p14:creationId xmlns:p14="http://schemas.microsoft.com/office/powerpoint/2010/main" val="250559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did it all begin?</a:t>
            </a:r>
            <a:endParaRPr lang="en-GB" dirty="0"/>
          </a:p>
        </p:txBody>
      </p:sp>
      <p:sp>
        <p:nvSpPr>
          <p:cNvPr id="3" name="Content Placeholder 2"/>
          <p:cNvSpPr>
            <a:spLocks noGrp="1"/>
          </p:cNvSpPr>
          <p:nvPr>
            <p:ph idx="1"/>
          </p:nvPr>
        </p:nvSpPr>
        <p:spPr/>
        <p:txBody>
          <a:bodyPr/>
          <a:lstStyle/>
          <a:p>
            <a:r>
              <a:rPr lang="en-GB" dirty="0" smtClean="0"/>
              <a:t>Historical awareness</a:t>
            </a:r>
          </a:p>
          <a:p>
            <a:r>
              <a:rPr lang="en-GB" dirty="0" smtClean="0"/>
              <a:t>The early days of Counselling.</a:t>
            </a:r>
          </a:p>
          <a:p>
            <a:r>
              <a:rPr lang="en-GB" dirty="0" smtClean="0"/>
              <a:t>Psychology continues to influence Counselling, in some countries it is expected that an individual will hold a psychology degree before they train to become a therapist.</a:t>
            </a:r>
          </a:p>
          <a:p>
            <a:r>
              <a:rPr lang="en-GB" dirty="0" smtClean="0"/>
              <a:t>Other fields of influence have included philosophy, theology and religion and the arts. Most recently the environmental studies have started to play a role in the development of Counselling.</a:t>
            </a:r>
            <a:endParaRPr lang="en-GB" dirty="0"/>
          </a:p>
        </p:txBody>
      </p:sp>
    </p:spTree>
    <p:extLst>
      <p:ext uri="{BB962C8B-B14F-4D97-AF65-F5344CB8AC3E}">
        <p14:creationId xmlns:p14="http://schemas.microsoft.com/office/powerpoint/2010/main" val="613314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Fields of Influence</a:t>
            </a:r>
            <a:endParaRPr lang="en-GB" dirty="0"/>
          </a:p>
        </p:txBody>
      </p:sp>
      <p:sp>
        <p:nvSpPr>
          <p:cNvPr id="3" name="Content Placeholder 2"/>
          <p:cNvSpPr>
            <a:spLocks noGrp="1"/>
          </p:cNvSpPr>
          <p:nvPr>
            <p:ph idx="1"/>
          </p:nvPr>
        </p:nvSpPr>
        <p:spPr/>
        <p:txBody>
          <a:bodyPr/>
          <a:lstStyle/>
          <a:p>
            <a:r>
              <a:rPr lang="en-GB" dirty="0" smtClean="0"/>
              <a:t>Take one of these areas and consider how it might have influenced the development of Counselling:</a:t>
            </a:r>
          </a:p>
          <a:p>
            <a:pPr lvl="1"/>
            <a:r>
              <a:rPr lang="en-GB" dirty="0" smtClean="0"/>
              <a:t>Theology and Religion</a:t>
            </a:r>
          </a:p>
          <a:p>
            <a:pPr lvl="1"/>
            <a:r>
              <a:rPr lang="en-GB" dirty="0" smtClean="0"/>
              <a:t>Philosophy</a:t>
            </a:r>
          </a:p>
          <a:p>
            <a:pPr lvl="1"/>
            <a:r>
              <a:rPr lang="en-GB" dirty="0" smtClean="0"/>
              <a:t>Arts</a:t>
            </a:r>
          </a:p>
          <a:p>
            <a:pPr lvl="1"/>
            <a:r>
              <a:rPr lang="en-GB" dirty="0" smtClean="0"/>
              <a:t>Environmental studies.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46540" y="3429000"/>
            <a:ext cx="4000500" cy="26670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08102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Thoughts so far?</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416686" y="1988840"/>
            <a:ext cx="6062102" cy="3963682"/>
          </a:xfrm>
        </p:spPr>
      </p:pic>
    </p:spTree>
    <p:extLst>
      <p:ext uri="{BB962C8B-B14F-4D97-AF65-F5344CB8AC3E}">
        <p14:creationId xmlns:p14="http://schemas.microsoft.com/office/powerpoint/2010/main" val="24322150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Ocean Waves 16x9">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cean waves nature presentation (widescreen).potx" id="{1FE9163D-5548-432F-82B6-65BFDB1BFAF3}" vid="{2D48191D-94F2-482B-9433-3810ECBC6178}"/>
    </a:ext>
  </a:extLst>
</a:theme>
</file>

<file path=ppt/theme/theme2.xml><?xml version="1.0" encoding="utf-8"?>
<a:theme xmlns:a="http://schemas.openxmlformats.org/drawingml/2006/main" name="Office Theme">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cean Waves">
      <a:dk1>
        <a:sysClr val="windowText" lastClr="000000"/>
      </a:dk1>
      <a:lt1>
        <a:sysClr val="window" lastClr="FFFFFF"/>
      </a:lt1>
      <a:dk2>
        <a:srgbClr val="134251"/>
      </a:dk2>
      <a:lt2>
        <a:srgbClr val="83BEC0"/>
      </a:lt2>
      <a:accent1>
        <a:srgbClr val="339C9F"/>
      </a:accent1>
      <a:accent2>
        <a:srgbClr val="E68010"/>
      </a:accent2>
      <a:accent3>
        <a:srgbClr val="8EB414"/>
      </a:accent3>
      <a:accent4>
        <a:srgbClr val="0CB89B"/>
      </a:accent4>
      <a:accent5>
        <a:srgbClr val="ECB720"/>
      </a:accent5>
      <a:accent6>
        <a:srgbClr val="319762"/>
      </a:accent6>
      <a:hlink>
        <a:srgbClr val="E68010"/>
      </a:hlink>
      <a:folHlink>
        <a:srgbClr val="339C9F"/>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Props1.xml><?xml version="1.0" encoding="utf-8"?>
<ds:datastoreItem xmlns:ds="http://schemas.openxmlformats.org/officeDocument/2006/customXml" ds:itemID="{E6A2223A-9182-462D-922F-5606A5A907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B6DE00F-F2BC-4082-AB87-D0D78777DE1E}">
  <ds:schemaRefs>
    <ds:schemaRef ds:uri="http://schemas.microsoft.com/sharepoint/v3/contenttype/forms"/>
  </ds:schemaRefs>
</ds:datastoreItem>
</file>

<file path=customXml/itemProps3.xml><?xml version="1.0" encoding="utf-8"?>
<ds:datastoreItem xmlns:ds="http://schemas.openxmlformats.org/officeDocument/2006/customXml" ds:itemID="{045C5BB1-9D2C-412A-AE6C-0FC75190A4CE}">
  <ds:schemaRefs>
    <ds:schemaRef ds:uri="http://purl.org/dc/terms/"/>
    <ds:schemaRef ds:uri="http://schemas.microsoft.com/office/2006/documentManagement/types"/>
    <ds:schemaRef ds:uri="http://purl.org/dc/elements/1.1/"/>
    <ds:schemaRef ds:uri="40262f94-9f35-4ac3-9a90-690165a166b7"/>
    <ds:schemaRef ds:uri="http://schemas.openxmlformats.org/package/2006/metadata/core-properties"/>
    <ds:schemaRef ds:uri="http://purl.org/dc/dcmitype/"/>
    <ds:schemaRef ds:uri="a4f35948-e619-41b3-aa29-22878b09cfd2"/>
    <ds:schemaRef ds:uri="http://schemas.microsoft.com/office/2006/metadata/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Ocean waves nature presentation (widescreen)</Template>
  <TotalTime>234</TotalTime>
  <Words>622</Words>
  <Application>Microsoft Office PowerPoint</Application>
  <PresentationFormat>Custom</PresentationFormat>
  <Paragraphs>49</Paragraphs>
  <Slides>12</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Century Gothic</vt:lpstr>
      <vt:lpstr>Ocean Waves 16x9</vt:lpstr>
      <vt:lpstr>Introduction to Therapeutic Theories</vt:lpstr>
      <vt:lpstr>Why do Counselling Practitioners need theory?</vt:lpstr>
      <vt:lpstr>Theory?</vt:lpstr>
      <vt:lpstr>What do therapists do with this theory?</vt:lpstr>
      <vt:lpstr>PowerPoint Presentation</vt:lpstr>
      <vt:lpstr>Where does this take us?</vt:lpstr>
      <vt:lpstr>And you?</vt:lpstr>
      <vt:lpstr>Client in Crisis</vt:lpstr>
      <vt:lpstr>Questions</vt:lpstr>
      <vt:lpstr>Where did it all begin?</vt:lpstr>
      <vt:lpstr>Fields of Influence</vt:lpstr>
      <vt:lpstr>Thoughts so far?</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Counselling Therapy Theories</dc:title>
  <dc:creator>Catherine Slade</dc:creator>
  <cp:lastModifiedBy>Catherine Slade</cp:lastModifiedBy>
  <cp:revision>4</cp:revision>
  <dcterms:created xsi:type="dcterms:W3CDTF">2017-09-28T09:34:35Z</dcterms:created>
  <dcterms:modified xsi:type="dcterms:W3CDTF">2017-10-05T12:29:21Z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