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7" r:id="rId5"/>
    <p:sldId id="256" r:id="rId6"/>
    <p:sldId id="260" r:id="rId7"/>
    <p:sldId id="258" r:id="rId8"/>
    <p:sldId id="259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617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078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310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488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97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832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92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986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286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575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564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97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3782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198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9763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2853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422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278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y.clevelandclinic.org/health/diseases/22709-social-anxiety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ice.org.uk/guidance/cg159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1581224" y="328692"/>
            <a:ext cx="4190312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 Mehtab Alam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1581223" y="1243633"/>
            <a:ext cx="4369062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Number:  2329251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1581223" y="2249448"/>
            <a:ext cx="590289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1146834" y="3255263"/>
            <a:ext cx="7279411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Title of Poster: Social Anxiety Disorder-ICD-11   </a:t>
            </a:r>
          </a:p>
        </p:txBody>
      </p:sp>
      <p:pic>
        <p:nvPicPr>
          <p:cNvPr id="3" name="Picture 2" descr="Social Anxiety Disorder (Social Phobia): Symptoms &amp; Treatment">
            <a:extLst>
              <a:ext uri="{FF2B5EF4-FFF2-40B4-BE49-F238E27FC236}">
                <a16:creationId xmlns:a16="http://schemas.microsoft.com/office/drawing/2014/main" id="{07C5B1B5-0B46-E623-DE02-108EC4893B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49963" y="592393"/>
            <a:ext cx="2242783" cy="51471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91A522-92E8-2978-8F40-F16BD8B52732}"/>
              </a:ext>
            </a:extLst>
          </p:cNvPr>
          <p:cNvSpPr txBox="1"/>
          <p:nvPr/>
        </p:nvSpPr>
        <p:spPr>
          <a:xfrm>
            <a:off x="8327922" y="5855463"/>
            <a:ext cx="3864078" cy="3263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l">
              <a:lnSpc>
                <a:spcPts val="1800"/>
              </a:lnSpc>
              <a:buNone/>
            </a:pPr>
            <a:r>
              <a:rPr lang="en-GB" sz="1800" b="0" i="0" u="none" strike="noStrike" dirty="0">
                <a:solidFill>
                  <a:srgbClr val="202124"/>
                </a:solidFill>
                <a:effectLst/>
                <a:latin typeface="Google Sans"/>
                <a:hlinkClick r:id="rId3"/>
              </a:rPr>
              <a:t>Social Anxiety Disorder (Social Phobia):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0320940-5225-E2BE-8E86-2F988184812F}"/>
              </a:ext>
            </a:extLst>
          </p:cNvPr>
          <p:cNvGrpSpPr/>
          <p:nvPr/>
        </p:nvGrpSpPr>
        <p:grpSpPr>
          <a:xfrm>
            <a:off x="129287" y="282574"/>
            <a:ext cx="10749312" cy="6292852"/>
            <a:chOff x="199675" y="282574"/>
            <a:chExt cx="10749312" cy="6292852"/>
          </a:xfrm>
          <a:solidFill>
            <a:schemeClr val="bg2"/>
          </a:solidFill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930EBB7A-B6F2-BC3D-A3A2-A69F56721AF6}"/>
                </a:ext>
              </a:extLst>
            </p:cNvPr>
            <p:cNvSpPr/>
            <p:nvPr/>
          </p:nvSpPr>
          <p:spPr>
            <a:xfrm>
              <a:off x="1243012" y="282574"/>
              <a:ext cx="9705975" cy="581025"/>
            </a:xfrm>
            <a:prstGeom prst="roundRect">
              <a:avLst/>
            </a:prstGeom>
            <a:grpFill/>
            <a:ln w="38100">
              <a:solidFill>
                <a:schemeClr val="accent5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solidFill>
                    <a:schemeClr val="tx1"/>
                  </a:solidFill>
                </a:rPr>
                <a:t>Social Anxiety Disorder- ICD-11</a:t>
              </a:r>
              <a:r>
                <a:rPr lang="en-GB" dirty="0">
                  <a:solidFill>
                    <a:schemeClr val="tx1"/>
                  </a:solidFill>
                </a:rPr>
                <a:t> </a:t>
              </a: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4A3A58DC-499D-5885-0006-D9F2BFD2F81C}"/>
                </a:ext>
              </a:extLst>
            </p:cNvPr>
            <p:cNvSpPr/>
            <p:nvPr/>
          </p:nvSpPr>
          <p:spPr>
            <a:xfrm>
              <a:off x="266701" y="1845425"/>
              <a:ext cx="3320023" cy="4730001"/>
            </a:xfrm>
            <a:prstGeom prst="rect">
              <a:avLst/>
            </a:prstGeom>
            <a:grpFill/>
            <a:ln w="57150">
              <a:solidFill>
                <a:schemeClr val="accent5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DCAB7B23-2205-4D26-AA83-08E69303A0E7}"/>
                </a:ext>
              </a:extLst>
            </p:cNvPr>
            <p:cNvGrpSpPr/>
            <p:nvPr/>
          </p:nvGrpSpPr>
          <p:grpSpPr>
            <a:xfrm>
              <a:off x="199675" y="1133188"/>
              <a:ext cx="7383842" cy="5442237"/>
              <a:chOff x="199675" y="1133188"/>
              <a:chExt cx="7383842" cy="5442237"/>
            </a:xfrm>
            <a:grpFill/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A028C44-DEF5-CF7C-425B-72E17CF2FE44}"/>
                  </a:ext>
                </a:extLst>
              </p:cNvPr>
              <p:cNvSpPr/>
              <p:nvPr/>
            </p:nvSpPr>
            <p:spPr>
              <a:xfrm>
                <a:off x="4259898" y="1955040"/>
                <a:ext cx="3323619" cy="4620385"/>
              </a:xfrm>
              <a:prstGeom prst="rect">
                <a:avLst/>
              </a:prstGeom>
              <a:grpFill/>
              <a:ln w="57150">
                <a:solidFill>
                  <a:schemeClr val="accent5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1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9" name="Rectangle: Rounded Corners 18">
                <a:extLst>
                  <a:ext uri="{FF2B5EF4-FFF2-40B4-BE49-F238E27FC236}">
                    <a16:creationId xmlns:a16="http://schemas.microsoft.com/office/drawing/2014/main" id="{795070E1-507E-91F5-40A3-F5AB4694A5DA}"/>
                  </a:ext>
                </a:extLst>
              </p:cNvPr>
              <p:cNvSpPr/>
              <p:nvPr/>
            </p:nvSpPr>
            <p:spPr>
              <a:xfrm>
                <a:off x="199675" y="1133188"/>
                <a:ext cx="3454073" cy="831729"/>
              </a:xfrm>
              <a:prstGeom prst="roundRect">
                <a:avLst/>
              </a:prstGeom>
              <a:grpFill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Overview/definition of Social Anxiety</a:t>
                </a:r>
              </a:p>
            </p:txBody>
          </p:sp>
        </p:grpSp>
      </p:grp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A732007A-C1AF-C7F4-3F5A-B642678681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0162470"/>
              </p:ext>
            </p:extLst>
          </p:nvPr>
        </p:nvGraphicFramePr>
        <p:xfrm>
          <a:off x="328012" y="2037293"/>
          <a:ext cx="3162363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2363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845825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latin typeface="Calibri'"/>
                        </a:rPr>
                        <a:t>Social anxiety disorder is an ICD-11 anxiety disorder involving great fear of socialising situations where a person might be judged or embarrassed (WHO, 2019). ICD-11 describes social 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latin typeface="Calibri'"/>
                        </a:rPr>
                        <a:t>anxiety  as an ongoing 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latin typeface="Calibri'"/>
                        </a:rPr>
                        <a:t>and excessive fear of social situations where the person may be scrutinised or negatively evaluated, this fear leads to avoidance or intense stress (WHO, 2019).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014CCC79-DE11-DC3F-1877-35C9911B2A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7185491"/>
              </p:ext>
            </p:extLst>
          </p:nvPr>
        </p:nvGraphicFramePr>
        <p:xfrm>
          <a:off x="4286709" y="2105111"/>
          <a:ext cx="3105078" cy="15080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05078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50809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Historical: Social Anxiety disorder was once viewed as shyness or personality flaw. Early psychiatry framed it as timidity not a clinical condition (Stein and Stein, 2008).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6531B509-DBFB-A26C-698B-1211852B99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5105342"/>
              </p:ext>
            </p:extLst>
          </p:nvPr>
        </p:nvGraphicFramePr>
        <p:xfrm>
          <a:off x="328012" y="5370292"/>
          <a:ext cx="2991667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1667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9541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ICD-11 Criterial: persistent fear for several months, avoidance, distress and impairment (WHO, 2019).</a:t>
                      </a:r>
                    </a:p>
                    <a:p>
                      <a:r>
                        <a:rPr lang="en-GB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1EC5F9CC-1280-1C25-2CD9-9A72A83ACC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7228745"/>
              </p:ext>
            </p:extLst>
          </p:nvPr>
        </p:nvGraphicFramePr>
        <p:xfrm>
          <a:off x="4355690" y="4941025"/>
          <a:ext cx="2949677" cy="143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9677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39094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ICD-11: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Provides a clearer criteria, cultural guidance, and recognises developmental differences(WHO, 2019).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0BA74699-2C38-9229-7F9A-A13C2983716D}"/>
              </a:ext>
            </a:extLst>
          </p:cNvPr>
          <p:cNvSpPr txBox="1"/>
          <p:nvPr/>
        </p:nvSpPr>
        <p:spPr>
          <a:xfrm>
            <a:off x="328012" y="4268974"/>
            <a:ext cx="33200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Key symptoms: fear of scrutiny, avoidance, physical anxiety and significant impact on daily functioning (NICE, 2022).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D8E182D-F335-52AE-29E8-E1B579AF6E63}"/>
              </a:ext>
            </a:extLst>
          </p:cNvPr>
          <p:cNvSpPr txBox="1"/>
          <p:nvPr/>
        </p:nvSpPr>
        <p:spPr>
          <a:xfrm>
            <a:off x="4286710" y="3654573"/>
            <a:ext cx="324608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By the late 20</a:t>
            </a:r>
            <a:r>
              <a:rPr lang="en-GB" sz="1400" b="1" baseline="30000" dirty="0"/>
              <a:t>th</a:t>
            </a:r>
            <a:r>
              <a:rPr lang="en-GB" sz="1400" b="1" dirty="0"/>
              <a:t> century, research recognised Social anxiety disorder as a distinct disorder influenced by cognitive, behavioural and social factors (Clarke and Wells, 1995).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DCC2FCC-3BC1-A9EA-2DB2-53A0A3B23BFB}"/>
              </a:ext>
            </a:extLst>
          </p:cNvPr>
          <p:cNvSpPr/>
          <p:nvPr/>
        </p:nvSpPr>
        <p:spPr>
          <a:xfrm>
            <a:off x="4162372" y="1096512"/>
            <a:ext cx="3377893" cy="904625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4FA7B1-58B1-4951-7F7E-BE185485AAC6}"/>
              </a:ext>
            </a:extLst>
          </p:cNvPr>
          <p:cNvSpPr txBox="1"/>
          <p:nvPr/>
        </p:nvSpPr>
        <p:spPr>
          <a:xfrm>
            <a:off x="5088550" y="1099430"/>
            <a:ext cx="28185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Historical and contemporary understanding</a:t>
            </a:r>
          </a:p>
        </p:txBody>
      </p:sp>
      <p:pic>
        <p:nvPicPr>
          <p:cNvPr id="3" name="Picture 2" descr="Social anxiety Images - Free Download on Magnific (formerly ...">
            <a:extLst>
              <a:ext uri="{FF2B5EF4-FFF2-40B4-BE49-F238E27FC236}">
                <a16:creationId xmlns:a16="http://schemas.microsoft.com/office/drawing/2014/main" id="{6878A1E0-15A4-E6F0-D54B-7649BEC887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0916" y="1179367"/>
            <a:ext cx="2333625" cy="1409700"/>
          </a:xfrm>
          <a:prstGeom prst="rect">
            <a:avLst/>
          </a:prstGeom>
        </p:spPr>
      </p:pic>
      <p:pic>
        <p:nvPicPr>
          <p:cNvPr id="8" name="Picture 7" descr="Understanding Social Anxiety Disorder in Adolescents and ...">
            <a:extLst>
              <a:ext uri="{FF2B5EF4-FFF2-40B4-BE49-F238E27FC236}">
                <a16:creationId xmlns:a16="http://schemas.microsoft.com/office/drawing/2014/main" id="{593C9C45-C8CB-B861-1F01-4C7F9923C2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66" y="2904836"/>
            <a:ext cx="2798580" cy="3838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4B01C5E0-2849-4228-DCFC-8615BDEFFB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283" y="1156275"/>
            <a:ext cx="3362633" cy="5264190"/>
          </a:xfrm>
          <a:prstGeom prst="rect">
            <a:avLst/>
          </a:prstGeom>
          <a:solidFill>
            <a:schemeClr val="bg2"/>
          </a:solidFill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AA292BAA-6649-DFB3-04A8-9AC799BC31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4003764"/>
              </p:ext>
            </p:extLst>
          </p:nvPr>
        </p:nvGraphicFramePr>
        <p:xfrm>
          <a:off x="591156" y="1347264"/>
          <a:ext cx="3036947" cy="143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36947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22903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Social: academic  pressure, social media comparison, bullying and performance expectations increase social anxiety rates (Leigh and Clarke, 2018).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9CBE8D0A-0710-FF69-6762-B74A3BFCC3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4144266"/>
              </p:ext>
            </p:extLst>
          </p:nvPr>
        </p:nvGraphicFramePr>
        <p:xfrm>
          <a:off x="591156" y="2836114"/>
          <a:ext cx="2858932" cy="185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8932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73047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Cultural: expression varies; Western cultures emphasise assertiveness, while collectivist cultures emphasise social harmony. Stigma may prevent help seeking (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Rapee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and spence, 2004).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EA712DDA-A7B0-0F1B-32C2-94FBCF981F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5111955"/>
              </p:ext>
            </p:extLst>
          </p:nvPr>
        </p:nvGraphicFramePr>
        <p:xfrm>
          <a:off x="631517" y="4807975"/>
          <a:ext cx="2818571" cy="13175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18571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3175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Political: mental health funding cuts, long NHS waiting lists and socioeconomic inequality limit access to treatment (NICE, 2022).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sp>
        <p:nvSpPr>
          <p:cNvPr id="21" name="Rectangle 20">
            <a:extLst>
              <a:ext uri="{FF2B5EF4-FFF2-40B4-BE49-F238E27FC236}">
                <a16:creationId xmlns:a16="http://schemas.microsoft.com/office/drawing/2014/main" id="{F19863B3-DCA6-17FC-3BF8-06D792317AC8}"/>
              </a:ext>
            </a:extLst>
          </p:cNvPr>
          <p:cNvSpPr/>
          <p:nvPr/>
        </p:nvSpPr>
        <p:spPr>
          <a:xfrm>
            <a:off x="4807975" y="1156274"/>
            <a:ext cx="3195484" cy="5132026"/>
          </a:xfrm>
          <a:prstGeom prst="rect">
            <a:avLst/>
          </a:prstGeom>
          <a:solidFill>
            <a:schemeClr val="bg2"/>
          </a:solidFill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868771F8-EC1B-63BE-D452-09C8B20995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3848113"/>
              </p:ext>
            </p:extLst>
          </p:nvPr>
        </p:nvGraphicFramePr>
        <p:xfrm>
          <a:off x="4975696" y="1403554"/>
          <a:ext cx="2870445" cy="143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0445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18481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Stigma: People with Social Anxiety disorder may be labelled “shy” or “rude” leading to discrimination in school/ work (Stein and Stein, 2008).</a:t>
                      </a:r>
                    </a:p>
                    <a:p>
                      <a:r>
                        <a:rPr lang="en-GB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6F838B40-B7A7-507B-E85A-B826C703F4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6944080"/>
              </p:ext>
            </p:extLst>
          </p:nvPr>
        </p:nvGraphicFramePr>
        <p:xfrm>
          <a:off x="4970495" y="2959754"/>
          <a:ext cx="2870444" cy="1305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0444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305724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Inequality: Barriers include cost, waiting times, cultural stigma, and lack of youth mental services (NICE, 2022).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5EBF08BA-FB33-9EF3-EA6D-69767FCC0E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0554316"/>
              </p:ext>
            </p:extLst>
          </p:nvPr>
        </p:nvGraphicFramePr>
        <p:xfrm>
          <a:off x="4970495" y="4389117"/>
          <a:ext cx="2870444" cy="179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0444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654767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Clinical implications: CBT, exposure therapy and digital interventions are effective (Hofmann, 2007). Future policy should expand early intervention, reduce waiting times, and improve culturally competent care (NICE, 2022).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5AC94CA-5FB7-325C-5DA7-81B048156C82}"/>
              </a:ext>
            </a:extLst>
          </p:cNvPr>
          <p:cNvSpPr/>
          <p:nvPr/>
        </p:nvSpPr>
        <p:spPr>
          <a:xfrm>
            <a:off x="452283" y="137653"/>
            <a:ext cx="3441291" cy="115332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Social, Cultural and political contexts]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EDB2EF67-3647-92B3-5207-0978427D6891}"/>
              </a:ext>
            </a:extLst>
          </p:cNvPr>
          <p:cNvSpPr/>
          <p:nvPr/>
        </p:nvSpPr>
        <p:spPr>
          <a:xfrm>
            <a:off x="4611330" y="137654"/>
            <a:ext cx="3548870" cy="114226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Stigma, inequality, </a:t>
            </a:r>
            <a:r>
              <a:rPr lang="en-GB" sz="2400">
                <a:solidFill>
                  <a:schemeClr val="tx1"/>
                </a:solidFill>
              </a:rPr>
              <a:t>clinical implications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" name="Picture 1" descr="Close up of wooden blocks shaped as speech bubbles and a hand, depicting social anxiety disorder traits like fear, avoidance, and physical symptoms.">
            <a:extLst>
              <a:ext uri="{FF2B5EF4-FFF2-40B4-BE49-F238E27FC236}">
                <a16:creationId xmlns:a16="http://schemas.microsoft.com/office/drawing/2014/main" id="{D7FA5442-113C-6E0F-E286-6F92B88602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7210" y="137653"/>
            <a:ext cx="3238649" cy="1481968"/>
          </a:xfrm>
          <a:prstGeom prst="rect">
            <a:avLst/>
          </a:prstGeom>
        </p:spPr>
      </p:pic>
      <p:sp>
        <p:nvSpPr>
          <p:cNvPr id="3" name="Content Placeholder 14">
            <a:extLst>
              <a:ext uri="{FF2B5EF4-FFF2-40B4-BE49-F238E27FC236}">
                <a16:creationId xmlns:a16="http://schemas.microsoft.com/office/drawing/2014/main" id="{80A3AB58-653E-EEC8-C859-DA470375C137}"/>
              </a:ext>
            </a:extLst>
          </p:cNvPr>
          <p:cNvSpPr txBox="1">
            <a:spLocks/>
          </p:cNvSpPr>
          <p:nvPr/>
        </p:nvSpPr>
        <p:spPr>
          <a:xfrm>
            <a:off x="8342671" y="3185650"/>
            <a:ext cx="3652685" cy="3102650"/>
          </a:xfrm>
          <a:prstGeom prst="rect">
            <a:avLst/>
          </a:prstGeom>
          <a:solidFill>
            <a:schemeClr val="bg2"/>
          </a:solidFill>
          <a:ln w="57150" cap="rnd" cmpd="sng" algn="ctr">
            <a:solidFill>
              <a:schemeClr val="accent5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  <a:p>
            <a:pPr algn="ctr"/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591B34-EB02-FFA6-3F93-A87684AD0B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0207023"/>
              </p:ext>
            </p:extLst>
          </p:nvPr>
        </p:nvGraphicFramePr>
        <p:xfrm>
          <a:off x="8416412" y="3453660"/>
          <a:ext cx="3475129" cy="283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75129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236982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Early identification in schools/GPs.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Culturally sensitive interventions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Stronger school/University mental health support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Public awareness to reduce stigma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Policies to reduce socioeconomic barriers.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75AAF7-5A9F-558E-F040-5AACB8CD3A7C}"/>
              </a:ext>
            </a:extLst>
          </p:cNvPr>
          <p:cNvSpPr/>
          <p:nvPr/>
        </p:nvSpPr>
        <p:spPr>
          <a:xfrm>
            <a:off x="8342671" y="2286740"/>
            <a:ext cx="3548870" cy="114226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2297354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653" y="154858"/>
            <a:ext cx="10018713" cy="1752599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304" y="1504335"/>
            <a:ext cx="11602064" cy="5486399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GB" sz="1900" i="1" dirty="0"/>
              <a:t>World</a:t>
            </a:r>
            <a:r>
              <a:rPr lang="en-GB" sz="1200" i="1" dirty="0"/>
              <a:t> </a:t>
            </a:r>
            <a:r>
              <a:rPr lang="en-GB" sz="1700" i="1" dirty="0"/>
              <a:t>Health Organisation </a:t>
            </a:r>
            <a:r>
              <a:rPr lang="en-GB" sz="1700" dirty="0"/>
              <a:t>(2019) </a:t>
            </a:r>
            <a:r>
              <a:rPr lang="en-GB" sz="1700" i="1" dirty="0"/>
              <a:t>Anxiety and Fear-Related disorders</a:t>
            </a:r>
            <a:r>
              <a:rPr lang="en-GB" sz="1700" dirty="0"/>
              <a:t>. Available at: https://www.who.int/news-room/fact-sheets/detail/anxiety-disorders (Accessed: 29 June 2026). </a:t>
            </a:r>
          </a:p>
          <a:p>
            <a:r>
              <a:rPr lang="en-GB" sz="1700" dirty="0"/>
              <a:t>American Psychiatric Association (2013). Diagnostic and statistical manual of mental disorders. </a:t>
            </a:r>
            <a:r>
              <a:rPr lang="en-GB" sz="1700" i="1" dirty="0"/>
              <a:t>Diagnostic and Statistical Manual of Mental Disorders</a:t>
            </a:r>
            <a:r>
              <a:rPr lang="en-GB" sz="1700" dirty="0"/>
              <a:t>, 5(5). </a:t>
            </a:r>
            <a:r>
              <a:rPr lang="en-GB" sz="1700" dirty="0" err="1"/>
              <a:t>doi:https</a:t>
            </a:r>
            <a:r>
              <a:rPr lang="en-GB" sz="1700" dirty="0"/>
              <a:t>://doi.org/10.1176/appi.books.9780890425596 (Accessed 29 Jun 2026).</a:t>
            </a:r>
          </a:p>
          <a:p>
            <a:r>
              <a:rPr lang="en-GB" sz="1700" dirty="0"/>
              <a:t>Wells, A., 1995. A cognitive model of social phobia. In </a:t>
            </a:r>
            <a:r>
              <a:rPr lang="en-GB" sz="1700" i="1" dirty="0"/>
              <a:t>Social phobia: diagnosis, assessment and treatment</a:t>
            </a:r>
            <a:r>
              <a:rPr lang="en-GB" sz="1700" dirty="0"/>
              <a:t>.</a:t>
            </a:r>
          </a:p>
          <a:p>
            <a:r>
              <a:rPr lang="en-GB" sz="1600" dirty="0"/>
              <a:t>‌Hofmann, S.G., 2007. Cognitive factors that maintain social anxiety disorder: A comprehensive model and its treatment implications. </a:t>
            </a:r>
            <a:r>
              <a:rPr lang="en-GB" sz="1600" i="1" dirty="0"/>
              <a:t>Cognitive behaviour therapy</a:t>
            </a:r>
            <a:r>
              <a:rPr lang="en-GB" sz="1600" dirty="0"/>
              <a:t>, </a:t>
            </a:r>
            <a:r>
              <a:rPr lang="en-GB" sz="1600" i="1" dirty="0"/>
              <a:t>36</a:t>
            </a:r>
            <a:r>
              <a:rPr lang="en-GB" sz="1600" dirty="0"/>
              <a:t>(4), pp.193-209.</a:t>
            </a:r>
          </a:p>
          <a:p>
            <a:r>
              <a:rPr lang="en-GB" sz="1600" dirty="0"/>
              <a:t>NICE (2013). </a:t>
            </a:r>
            <a:r>
              <a:rPr lang="en-GB" sz="1600" i="1" dirty="0"/>
              <a:t>Social anxiety disorder: Recognition, assessment and treatment</a:t>
            </a:r>
            <a:r>
              <a:rPr lang="en-GB" sz="1600" dirty="0"/>
              <a:t>. [online] Nice.org.uk. Available at: </a:t>
            </a:r>
            <a:r>
              <a:rPr lang="en-GB" sz="1600" dirty="0">
                <a:hlinkClick r:id="rId2"/>
              </a:rPr>
              <a:t>https://www.nice.org.uk/guidance/cg159</a:t>
            </a:r>
            <a:r>
              <a:rPr lang="en-GB" sz="1600" dirty="0"/>
              <a:t>.</a:t>
            </a:r>
          </a:p>
          <a:p>
            <a:r>
              <a:rPr lang="en-GB" sz="1600" dirty="0"/>
              <a:t>‌Stein, M.B. and Stein, D.J., 2008. Social anxiety disorder. </a:t>
            </a:r>
            <a:r>
              <a:rPr lang="en-GB" sz="1600" i="1" dirty="0"/>
              <a:t>The lancet</a:t>
            </a:r>
            <a:r>
              <a:rPr lang="en-GB" sz="1600" dirty="0"/>
              <a:t>, </a:t>
            </a:r>
            <a:r>
              <a:rPr lang="en-GB" sz="1600" i="1" dirty="0"/>
              <a:t>371</a:t>
            </a:r>
            <a:r>
              <a:rPr lang="en-GB" sz="1600" dirty="0"/>
              <a:t>(9618), pp.1115-112</a:t>
            </a:r>
          </a:p>
          <a:p>
            <a:r>
              <a:rPr lang="en-GB" sz="1600" dirty="0"/>
              <a:t>Leigh, E. and Clark, D.M., 2018. Understanding social anxiety disorder in adolescents and improving treatment outcomes: Applying the cognitive model of Clark and Wells (1995). </a:t>
            </a:r>
            <a:r>
              <a:rPr lang="en-GB" sz="1600" i="1" dirty="0"/>
              <a:t>Clinical child and family psychology review</a:t>
            </a:r>
            <a:r>
              <a:rPr lang="en-GB" sz="1600" dirty="0"/>
              <a:t>, </a:t>
            </a:r>
            <a:r>
              <a:rPr lang="en-GB" sz="1600" i="1" dirty="0"/>
              <a:t>21</a:t>
            </a:r>
            <a:r>
              <a:rPr lang="en-GB" sz="1600" dirty="0"/>
              <a:t>(3), pp.388-414.d</a:t>
            </a:r>
          </a:p>
          <a:p>
            <a:r>
              <a:rPr lang="en-GB" sz="1800" dirty="0" err="1"/>
              <a:t>Rapee</a:t>
            </a:r>
            <a:r>
              <a:rPr lang="en-GB" sz="1800" dirty="0"/>
              <a:t>, R.M. and Spence, S.H., 2004. The </a:t>
            </a:r>
            <a:r>
              <a:rPr lang="en-GB" sz="1800" dirty="0" err="1"/>
              <a:t>etiology</a:t>
            </a:r>
            <a:r>
              <a:rPr lang="en-GB" sz="1800" dirty="0"/>
              <a:t> of social phobia: Empirical evidence and an initial model. </a:t>
            </a:r>
            <a:r>
              <a:rPr lang="en-GB" sz="1800" i="1" dirty="0"/>
              <a:t>Clinical psychology review</a:t>
            </a:r>
            <a:r>
              <a:rPr lang="en-GB" sz="1800" dirty="0"/>
              <a:t>, </a:t>
            </a:r>
            <a:r>
              <a:rPr lang="en-GB" sz="1800" i="1" dirty="0"/>
              <a:t>24</a:t>
            </a:r>
            <a:r>
              <a:rPr lang="en-GB" sz="1800" dirty="0"/>
              <a:t>(7), pp.737-767.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5EC54-6137-D07F-F33F-5A775444D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EB00-5018-58D7-1832-0E8A96A15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051857"/>
            <a:ext cx="10018713" cy="1106979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GB" sz="1200" dirty="0"/>
              <a:t>[Use this slide if required] </a:t>
            </a:r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642d537-5170-4cd9-a3f2-9ec198ee3eac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345881D5A19F4FA532CBA535E9E684" ma:contentTypeVersion="11" ma:contentTypeDescription="Create a new document." ma:contentTypeScope="" ma:versionID="7bb82fbeb96be95341d5645da772a17a">
  <xsd:schema xmlns:xsd="http://www.w3.org/2001/XMLSchema" xmlns:xs="http://www.w3.org/2001/XMLSchema" xmlns:p="http://schemas.microsoft.com/office/2006/metadata/properties" xmlns:ns3="6642d537-5170-4cd9-a3f2-9ec198ee3eac" targetNamespace="http://schemas.microsoft.com/office/2006/metadata/properties" ma:root="true" ma:fieldsID="51df49d887af27c78cfa8764a0a7ad5e" ns3:_="">
    <xsd:import namespace="6642d537-5170-4cd9-a3f2-9ec198ee3ea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2d537-5170-4cd9-a3f2-9ec198ee3ea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1DCFDFC-9D79-4446-B14B-9A22CC2F235C}">
  <ds:schemaRefs>
    <ds:schemaRef ds:uri="6642d537-5170-4cd9-a3f2-9ec198ee3eac"/>
    <ds:schemaRef ds:uri="http://purl.org/dc/elements/1.1/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0298B7A4-F1CF-4903-A1D2-E955E2B7806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F64E85E-D51F-4BC8-8F3E-AC8FEC03964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642d537-5170-4cd9-a3f2-9ec198ee3e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0</TotalTime>
  <Words>745</Words>
  <Application>Microsoft Office PowerPoint</Application>
  <PresentationFormat>Widescreen</PresentationFormat>
  <Paragraphs>44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Calibri'</vt:lpstr>
      <vt:lpstr>Corbel</vt:lpstr>
      <vt:lpstr>Google Sans</vt:lpstr>
      <vt:lpstr>Parallax</vt:lpstr>
      <vt:lpstr>PowerPoint Presentation</vt:lpstr>
      <vt:lpstr>PowerPoint Presentation</vt:lpstr>
      <vt:lpstr>PowerPoint Presentation</vt:lpstr>
      <vt:lpstr>Reference List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Mehtab Alam (2329251)</cp:lastModifiedBy>
  <cp:revision>5</cp:revision>
  <dcterms:created xsi:type="dcterms:W3CDTF">2024-12-04T18:07:56Z</dcterms:created>
  <dcterms:modified xsi:type="dcterms:W3CDTF">2026-07-05T17:00:39Z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0x010100E3345881D5A19F4FA532CBA535E9E684</vt:lpwstr>
  </property>
</Properties>
</file>