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EFA1EF-9390-462C-BBF0-D086EEE774CF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28531-0AFA-4585-8E88-050711AC46F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2E9EFB-F7FB-49C6-8B75-FE64944E960C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389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4B2A0B-8054-4B36-8D52-90818B0BA7D4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440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3CAFF6-F74A-4EC7-938F-41740F84BEAC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450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52BEAC-59D9-406F-A436-EC81E913CFC3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460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F61B5C-688A-4135-8BD9-473DE3002487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471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49306BE-D3AB-483B-A2F0-26FD0E3BF260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481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463919-25D9-492A-ACD6-2513E5708A64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491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872" y="4343365"/>
            <a:ext cx="5030256" cy="4115448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EE647F-708A-4ADE-9BF4-8B83B16EDD23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501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D71ED3-8DA7-4798-AF9A-833AC4C7D6E0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512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FC4A132-ADF5-4FEE-8855-D5E5395F0B7F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5222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872" y="4343365"/>
            <a:ext cx="5030256" cy="4115448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D0760AD-68F2-4047-A954-D79D756D0D1B}" type="datetimeFigureOut">
              <a:rPr lang="en-GB" smtClean="0"/>
              <a:t>25/03/2014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911F312-6CED-448D-9762-A03D5A67C5A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commerceforbeginners.com/articles/small-business/164-a-crash-course-in-ecommerce-legal-issu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igitalartistshandbook.org/node/12" TargetMode="External"/><Relationship Id="rId5" Type="http://schemas.openxmlformats.org/officeDocument/2006/relationships/hyperlink" Target="http://www.inta.org/Policies/Pages/WebsiteUserAgreement.aspx" TargetMode="External"/><Relationship Id="rId4" Type="http://schemas.openxmlformats.org/officeDocument/2006/relationships/hyperlink" Target="http://pages.ebay.co.uk/help/policies/user-agreement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E-Business Strategy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smtClean="0"/>
              <a:t>Pro’s and Con’s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y-GB" sz="2500" smtClean="0"/>
              <a:t>‘...the buying and selling of goods and services over computer networks, including the Internet.’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2500" smtClean="0"/>
              <a:t>			McKay &amp; Marshall (2004)</a:t>
            </a:r>
          </a:p>
          <a:p>
            <a:pPr>
              <a:lnSpc>
                <a:spcPct val="90000"/>
              </a:lnSpc>
            </a:pPr>
            <a:endParaRPr lang="cy-GB" sz="2500" smtClean="0"/>
          </a:p>
          <a:p>
            <a:pPr>
              <a:lnSpc>
                <a:spcPct val="90000"/>
              </a:lnSpc>
            </a:pPr>
            <a:r>
              <a:rPr lang="cy-GB" sz="2500" smtClean="0"/>
              <a:t>‘...the buying and selling of goods and services, and the transfer of funds, through digital communications.’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2500" smtClean="0"/>
              <a:t>			Papazoglou &amp; Ribbers (2006)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y-GB" sz="2500" smtClean="0"/>
          </a:p>
          <a:p>
            <a:pPr>
              <a:lnSpc>
                <a:spcPct val="90000"/>
              </a:lnSpc>
            </a:pPr>
            <a:r>
              <a:rPr lang="en-GB" sz="2400" smtClean="0"/>
              <a:t>E-commerce is the </a:t>
            </a:r>
            <a:r>
              <a:rPr lang="en-GB" sz="2400" b="1" smtClean="0"/>
              <a:t>buying and selling of goods </a:t>
            </a:r>
            <a:r>
              <a:rPr lang="en-GB" sz="2400" smtClean="0"/>
              <a:t>and services on the Internet, especially the World Wide Web.</a:t>
            </a:r>
            <a:endParaRPr lang="en-US" sz="2500" smtClean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/>
              <a:t>e-Commerce defined</a:t>
            </a:r>
            <a:r>
              <a:rPr lang="cy-GB" sz="3200" dirty="0" smtClean="0"/>
              <a:t> </a:t>
            </a:r>
            <a:r>
              <a:rPr lang="cy-GB" sz="1800" dirty="0" smtClean="0"/>
              <a:t>(but debatable)...</a:t>
            </a:r>
            <a:endParaRPr lang="en-US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 3" pitchFamily="18" charset="2"/>
              <a:buNone/>
            </a:pPr>
            <a:r>
              <a:rPr lang="cy-GB" smtClean="0"/>
              <a:t>Reflect and write-down:</a:t>
            </a:r>
          </a:p>
          <a:p>
            <a:pPr marL="609600" indent="-609600"/>
            <a:r>
              <a:rPr lang="cy-GB" smtClean="0"/>
              <a:t>Outline the reasons why a business may wish to adopt e-business/e-commerce, What are the benefits?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/>
              <a:t>Questions?</a:t>
            </a:r>
            <a:endParaRPr lang="en-US" dirty="0" smtClean="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 3" pitchFamily="18" charset="2"/>
              <a:buNone/>
            </a:pPr>
            <a:r>
              <a:rPr lang="cy-GB" smtClean="0"/>
              <a:t>Reflect and write-down:</a:t>
            </a:r>
          </a:p>
          <a:p>
            <a:pPr marL="609600" indent="-609600"/>
            <a:r>
              <a:rPr lang="cy-GB" smtClean="0"/>
              <a:t>What are the inhibitors (potential barriers) to e-business?</a:t>
            </a:r>
          </a:p>
          <a:p>
            <a:pPr marL="609600" indent="-609600">
              <a:buFont typeface="Wingdings" pitchFamily="2" charset="2"/>
              <a:buAutoNum type="arabicPeriod"/>
            </a:pPr>
            <a:endParaRPr lang="en-US" smtClean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/>
              <a:t>Questions?</a:t>
            </a:r>
            <a:endParaRPr lang="en-US" dirty="0" smtClean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>
          <a:xfrm>
            <a:off x="0" y="1052513"/>
            <a:ext cx="9144000" cy="5256212"/>
          </a:xfrm>
        </p:spPr>
        <p:txBody>
          <a:bodyPr/>
          <a:lstStyle/>
          <a:p>
            <a:r>
              <a:rPr lang="en-GB" sz="2400" b="1" smtClean="0">
                <a:cs typeface="Times New Roman" pitchFamily="18" charset="0"/>
              </a:rPr>
              <a:t>Improved competitive position</a:t>
            </a:r>
          </a:p>
          <a:p>
            <a:pPr lvl="1"/>
            <a:r>
              <a:rPr lang="en-GB" sz="2400" smtClean="0">
                <a:cs typeface="Times New Roman" pitchFamily="18" charset="0"/>
              </a:rPr>
              <a:t>Global reach, 24/7 </a:t>
            </a:r>
          </a:p>
          <a:p>
            <a:pPr lvl="1"/>
            <a:r>
              <a:rPr lang="en-GB" sz="2400" smtClean="0">
                <a:cs typeface="Times New Roman" pitchFamily="18" charset="0"/>
              </a:rPr>
              <a:t>Allows greater product distribution channels</a:t>
            </a:r>
          </a:p>
          <a:p>
            <a:r>
              <a:rPr lang="en-GB" sz="2400" b="1" smtClean="0">
                <a:cs typeface="Times New Roman" pitchFamily="18" charset="0"/>
              </a:rPr>
              <a:t>Increased sales &amp; revenue	</a:t>
            </a:r>
          </a:p>
          <a:p>
            <a:pPr lvl="1"/>
            <a:r>
              <a:rPr lang="en-GB" sz="2400" smtClean="0">
                <a:cs typeface="Times New Roman" pitchFamily="18" charset="0"/>
              </a:rPr>
              <a:t>New customers/new markets</a:t>
            </a:r>
          </a:p>
          <a:p>
            <a:pPr lvl="1"/>
            <a:r>
              <a:rPr lang="en-GB" sz="2400" smtClean="0">
                <a:cs typeface="Times New Roman" pitchFamily="18" charset="0"/>
              </a:rPr>
              <a:t>Personalised products &amp; information based services </a:t>
            </a:r>
          </a:p>
          <a:p>
            <a:pPr lvl="1"/>
            <a:r>
              <a:rPr lang="en-GB" sz="2400" smtClean="0">
                <a:cs typeface="Times New Roman" pitchFamily="18" charset="0"/>
              </a:rPr>
              <a:t>Digital products/distribution</a:t>
            </a:r>
          </a:p>
          <a:p>
            <a:r>
              <a:rPr lang="en-GB" sz="2400" b="1" smtClean="0">
                <a:cs typeface="Times New Roman" pitchFamily="18" charset="0"/>
              </a:rPr>
              <a:t>Improved operational efficiency and productivity</a:t>
            </a:r>
          </a:p>
          <a:p>
            <a:pPr lvl="1"/>
            <a:r>
              <a:rPr lang="en-GB" sz="2400" smtClean="0">
                <a:cs typeface="Times New Roman" pitchFamily="18" charset="0"/>
              </a:rPr>
              <a:t>Automation can reduce waste &amp; </a:t>
            </a:r>
          </a:p>
          <a:p>
            <a:pPr lvl="1"/>
            <a:r>
              <a:rPr lang="en-GB" sz="2400" smtClean="0">
                <a:cs typeface="Times New Roman" pitchFamily="18" charset="0"/>
              </a:rPr>
              <a:t>Increase efficiency &amp; productivity</a:t>
            </a:r>
          </a:p>
          <a:p>
            <a:pPr lvl="1"/>
            <a:endParaRPr lang="en-US" sz="2400" smtClean="0">
              <a:cs typeface="Times New Roman" pitchFamily="18" charset="0"/>
            </a:endParaRPr>
          </a:p>
          <a:p>
            <a:pPr lvl="1"/>
            <a:endParaRPr lang="en-GB" sz="2400" smtClean="0">
              <a:cs typeface="Times New Roman" pitchFamily="18" charset="0"/>
            </a:endParaRPr>
          </a:p>
          <a:p>
            <a:endParaRPr lang="en-GB" sz="2400" smtClean="0">
              <a:cs typeface="Times New Roman" pitchFamily="18" charset="0"/>
            </a:endParaRPr>
          </a:p>
          <a:p>
            <a:endParaRPr lang="en-GB" sz="2400" smtClean="0"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en-US" sz="2400" smtClean="0"/>
          </a:p>
          <a:p>
            <a:endParaRPr lang="en-US" sz="2400" smtClean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9144000" cy="792088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dirty="0" smtClean="0">
                <a:cs typeface="Times New Roman" pitchFamily="18" charset="0"/>
              </a:rPr>
              <a:t/>
            </a:r>
            <a:br>
              <a:rPr lang="en-GB" sz="3200" dirty="0" smtClean="0">
                <a:cs typeface="Times New Roman" pitchFamily="18" charset="0"/>
              </a:rPr>
            </a:br>
            <a:r>
              <a:rPr lang="en-GB" sz="3200" dirty="0" smtClean="0">
                <a:cs typeface="Times New Roman" pitchFamily="18" charset="0"/>
              </a:rPr>
              <a:t>Benefits of E-Commerce and E-Business</a:t>
            </a:r>
            <a:br>
              <a:rPr lang="en-GB" sz="3200" dirty="0" smtClean="0">
                <a:cs typeface="Times New Roman" pitchFamily="18" charset="0"/>
              </a:rPr>
            </a:br>
            <a:endParaRPr lang="en-US" sz="3200" dirty="0" smtClean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0" y="1123950"/>
            <a:ext cx="9144000" cy="4968875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b="1" dirty="0" smtClean="0">
                <a:cs typeface="Times New Roman" pitchFamily="18" charset="0"/>
              </a:rPr>
              <a:t>Reduction in operating costs &amp; costs of goods &amp; services</a:t>
            </a:r>
          </a:p>
          <a:p>
            <a:pPr marL="621792" lvl="1" fontAlgn="auto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 smtClean="0">
                <a:cs typeface="Times New Roman" pitchFamily="18" charset="0"/>
              </a:rPr>
              <a:t>Cheaper transaction costs, e.g. order processing, tracking &amp; delivery</a:t>
            </a:r>
          </a:p>
          <a:p>
            <a:pPr marL="621792" lvl="1" fontAlgn="auto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 smtClean="0">
                <a:cs typeface="Times New Roman" pitchFamily="18" charset="0"/>
              </a:rPr>
              <a:t>Easier, more efficient collaboration between trading organisations at lower communication costs</a:t>
            </a:r>
          </a:p>
          <a:p>
            <a:pPr marL="621792" lvl="1" fontAlgn="auto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 smtClean="0">
                <a:cs typeface="Times New Roman" pitchFamily="18" charset="0"/>
              </a:rPr>
              <a:t>Can result in reduced unit costs for the products &amp; services, possibly lower prices for customers</a:t>
            </a:r>
          </a:p>
          <a:p>
            <a:pPr marL="621792" lvl="1" fontAlgn="auto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 smtClean="0">
                <a:cs typeface="Times New Roman" pitchFamily="18" charset="0"/>
              </a:rPr>
              <a:t>Reduced costs of marketing communications </a:t>
            </a:r>
          </a:p>
          <a:p>
            <a:pPr marL="621792" lvl="1" fontAlgn="auto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 smtClean="0">
                <a:cs typeface="Times New Roman" pitchFamily="18" charset="0"/>
              </a:rPr>
              <a:t>Improve customer service</a:t>
            </a:r>
            <a:endParaRPr lang="en-US" sz="2400" dirty="0" smtClean="0">
              <a:cs typeface="Times New Roman" pitchFamily="18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b="1" dirty="0" smtClean="0">
                <a:cs typeface="Times New Roman" pitchFamily="18" charset="0"/>
              </a:rPr>
              <a:t>Supply chain cost reductions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 smtClean="0">
                <a:cs typeface="Times New Roman" pitchFamily="18" charset="0"/>
              </a:rPr>
              <a:t>Reduced levels of inventory &amp; more efficient ordering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b="1" dirty="0" smtClean="0">
                <a:cs typeface="Times New Roman" pitchFamily="18" charset="0"/>
              </a:rPr>
              <a:t>Administration cost reductions </a:t>
            </a:r>
            <a:r>
              <a:rPr lang="en-GB" sz="2400" dirty="0" smtClean="0">
                <a:cs typeface="Times New Roman" pitchFamily="18" charset="0"/>
              </a:rPr>
              <a:t>from more efficient processes such as recruitment, holiday authorisation, invoice payment etc..</a:t>
            </a:r>
          </a:p>
          <a:p>
            <a:pPr marL="621792" lvl="1" fontAlgn="auto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sz="2400" dirty="0" smtClean="0">
              <a:cs typeface="Times New Roman" pitchFamily="18" charset="0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260648"/>
            <a:ext cx="9144000" cy="792088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  <a:t/>
            </a:r>
            <a:b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</a:br>
            <a: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  <a:t>Benefits of E-Commerce and E-Business</a:t>
            </a:r>
            <a:b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</a:br>
            <a:endParaRPr lang="en-US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>
          <a:xfrm>
            <a:off x="0" y="1268413"/>
            <a:ext cx="9144000" cy="288131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sz="2400" b="1" smtClean="0">
                <a:cs typeface="Times New Roman" pitchFamily="18" charset="0"/>
              </a:rPr>
              <a:t>Improved relationships with customers, e.g. customer support, gaining customer feedback.</a:t>
            </a:r>
          </a:p>
          <a:p>
            <a:pPr>
              <a:lnSpc>
                <a:spcPct val="80000"/>
              </a:lnSpc>
            </a:pPr>
            <a:r>
              <a:rPr lang="en-GB" sz="2400" b="1" smtClean="0">
                <a:cs typeface="Times New Roman" pitchFamily="18" charset="0"/>
              </a:rPr>
              <a:t>Improved communications, information and knowledge sharing:</a:t>
            </a:r>
          </a:p>
          <a:p>
            <a:pPr lvl="1">
              <a:lnSpc>
                <a:spcPct val="80000"/>
              </a:lnSpc>
            </a:pPr>
            <a:r>
              <a:rPr lang="en-GB" sz="2400" smtClean="0">
                <a:cs typeface="Times New Roman" pitchFamily="18" charset="0"/>
              </a:rPr>
              <a:t>Integrate systems within and across organisations to share information throughout the supply chain</a:t>
            </a:r>
          </a:p>
          <a:p>
            <a:pPr lvl="1">
              <a:lnSpc>
                <a:spcPct val="80000"/>
              </a:lnSpc>
            </a:pPr>
            <a:r>
              <a:rPr lang="en-GB" sz="2400" smtClean="0">
                <a:cs typeface="Times New Roman" pitchFamily="18" charset="0"/>
              </a:rPr>
              <a:t>Collaborative sharing of business information horizontally across functional areas and vertically across levels of management.</a:t>
            </a:r>
          </a:p>
          <a:p>
            <a:pPr>
              <a:lnSpc>
                <a:spcPct val="90000"/>
              </a:lnSpc>
            </a:pPr>
            <a:r>
              <a:rPr lang="en-GB" sz="2400" b="1" smtClean="0">
                <a:cs typeface="Times New Roman" pitchFamily="18" charset="0"/>
              </a:rPr>
              <a:t>Website: </a:t>
            </a:r>
            <a:r>
              <a:rPr lang="en-GB" sz="2400" smtClean="0">
                <a:cs typeface="Times New Roman" pitchFamily="18" charset="0"/>
              </a:rPr>
              <a:t>Enhance corporate image and branding.</a:t>
            </a:r>
          </a:p>
          <a:p>
            <a:pPr>
              <a:lnSpc>
                <a:spcPct val="90000"/>
              </a:lnSpc>
            </a:pPr>
            <a:r>
              <a:rPr lang="en-GB" sz="2400" b="1" smtClean="0">
                <a:cs typeface="Times New Roman" pitchFamily="18" charset="0"/>
              </a:rPr>
              <a:t>Better decision making </a:t>
            </a:r>
            <a:r>
              <a:rPr lang="en-GB" sz="2400" smtClean="0">
                <a:cs typeface="Times New Roman" pitchFamily="18" charset="0"/>
              </a:rPr>
              <a:t>based on information e.g. data warehousing and data mining.</a:t>
            </a:r>
            <a:endParaRPr lang="en-US" sz="2400" smtClean="0">
              <a:cs typeface="Times New Roman" pitchFamily="18" charset="0"/>
            </a:endParaRPr>
          </a:p>
          <a:p>
            <a:pPr lvl="1">
              <a:lnSpc>
                <a:spcPct val="80000"/>
              </a:lnSpc>
              <a:buFont typeface="Verdana" pitchFamily="34" charset="0"/>
              <a:buNone/>
            </a:pPr>
            <a:endParaRPr lang="en-GB" sz="2400" smtClean="0"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endParaRPr lang="en-GB" sz="2400" smtClean="0"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endParaRPr lang="en-US" sz="2400" smtClean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476672"/>
            <a:ext cx="9144000" cy="792088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  <a:t/>
            </a:r>
            <a:b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</a:br>
            <a: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  <a:t>Benefits of E-Commerce and E-Business</a:t>
            </a:r>
            <a:br>
              <a:rPr lang="en-GB" sz="32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imes New Roman" pitchFamily="18" charset="0"/>
              </a:rPr>
            </a:br>
            <a:endParaRPr lang="en-US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188200" cy="8985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Drivers for e-commerce</a:t>
            </a:r>
            <a:endParaRPr lang="en-US" dirty="0" smtClean="0"/>
          </a:p>
        </p:txBody>
      </p:sp>
      <p:pic>
        <p:nvPicPr>
          <p:cNvPr id="29699" name="Picture 4" descr="Fig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213" y="692150"/>
            <a:ext cx="8788400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0" name="Text Box 3"/>
          <p:cNvSpPr txBox="1">
            <a:spLocks noChangeArrowheads="1"/>
          </p:cNvSpPr>
          <p:nvPr/>
        </p:nvSpPr>
        <p:spPr bwMode="auto">
          <a:xfrm>
            <a:off x="0" y="6330950"/>
            <a:ext cx="85344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>
                <a:latin typeface="Arial" charset="0"/>
                <a:cs typeface="Times New Roman" pitchFamily="18" charset="0"/>
              </a:rPr>
              <a:t>Attitudes to business benefits of online technologies </a:t>
            </a:r>
          </a:p>
          <a:p>
            <a:pPr>
              <a:spcBef>
                <a:spcPct val="50000"/>
              </a:spcBef>
            </a:pPr>
            <a:r>
              <a:rPr lang="en-US" sz="1200" i="1">
                <a:latin typeface="Arial" charset="0"/>
                <a:cs typeface="Times New Roman" pitchFamily="18" charset="0"/>
              </a:rPr>
              <a:t>Source</a:t>
            </a:r>
            <a:r>
              <a:rPr lang="en-US" sz="1200">
                <a:latin typeface="Arial" charset="0"/>
                <a:cs typeface="Times New Roman" pitchFamily="18" charset="0"/>
              </a:rPr>
              <a:t>: DTI (2002) cited by Chaffey 2007</a:t>
            </a:r>
            <a:endParaRPr lang="en-US" sz="12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>
          <a:xfrm>
            <a:off x="0" y="836613"/>
            <a:ext cx="9144000" cy="4679950"/>
          </a:xfrm>
        </p:spPr>
        <p:txBody>
          <a:bodyPr>
            <a:normAutofit fontScale="92500"/>
          </a:bodyPr>
          <a:lstStyle/>
          <a:p>
            <a:r>
              <a:rPr lang="cy-GB" sz="2200" b="1" smtClean="0"/>
              <a:t>Management/strategy issues</a:t>
            </a:r>
          </a:p>
          <a:p>
            <a:pPr lvl="1"/>
            <a:r>
              <a:rPr lang="cy-GB" sz="2200" smtClean="0"/>
              <a:t>Needs an e-Business strategy (which must integrate with the business strategy).</a:t>
            </a:r>
          </a:p>
          <a:p>
            <a:pPr lvl="1"/>
            <a:r>
              <a:rPr lang="cy-GB" sz="2200" smtClean="0"/>
              <a:t>Remove inter-departmental barriers to sharing information.</a:t>
            </a:r>
          </a:p>
          <a:p>
            <a:pPr lvl="1"/>
            <a:r>
              <a:rPr lang="cy-GB" sz="2200" smtClean="0"/>
              <a:t>Management attitudes and inflexibility – need to be innovative and receptive to new ideas, new ways of doing things.</a:t>
            </a:r>
          </a:p>
          <a:p>
            <a:r>
              <a:rPr lang="cy-GB" sz="2200" b="1" smtClean="0"/>
              <a:t>Cost/financing issues</a:t>
            </a:r>
          </a:p>
          <a:p>
            <a:pPr lvl="1"/>
            <a:r>
              <a:rPr lang="cy-GB" sz="2200" smtClean="0"/>
              <a:t>Costs of implementation can be a serious barrier, particularly for SMEs (although initial costs have dropped in recent years).</a:t>
            </a:r>
          </a:p>
          <a:p>
            <a:pPr lvl="1"/>
            <a:r>
              <a:rPr lang="cy-GB" sz="2200" smtClean="0"/>
              <a:t>Staff Training.</a:t>
            </a:r>
          </a:p>
          <a:p>
            <a:pPr>
              <a:lnSpc>
                <a:spcPct val="90000"/>
              </a:lnSpc>
            </a:pPr>
            <a:r>
              <a:rPr lang="cy-GB" sz="2200" b="1" smtClean="0"/>
              <a:t>Security and trust issues</a:t>
            </a:r>
          </a:p>
          <a:p>
            <a:pPr lvl="1">
              <a:lnSpc>
                <a:spcPct val="90000"/>
              </a:lnSpc>
            </a:pPr>
            <a:r>
              <a:rPr lang="cy-GB" sz="2200" smtClean="0"/>
              <a:t>Security: fear of theft of business information and funds.</a:t>
            </a:r>
          </a:p>
          <a:p>
            <a:pPr lvl="1">
              <a:lnSpc>
                <a:spcPct val="90000"/>
              </a:lnSpc>
            </a:pPr>
            <a:r>
              <a:rPr lang="cy-GB" sz="2200" smtClean="0"/>
              <a:t>Must provide customers with a secure, stable and fraud-proof system.</a:t>
            </a:r>
          </a:p>
          <a:p>
            <a:pPr lvl="1">
              <a:buFont typeface="Verdana" pitchFamily="34" charset="0"/>
              <a:buNone/>
            </a:pPr>
            <a:endParaRPr lang="cy-GB" sz="2200" smtClean="0"/>
          </a:p>
          <a:p>
            <a:pPr lvl="1"/>
            <a:endParaRPr lang="cy-GB" sz="2200" smtClean="0"/>
          </a:p>
          <a:p>
            <a:pPr lvl="1"/>
            <a:endParaRPr lang="en-US" sz="2200" smtClean="0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16632"/>
            <a:ext cx="7783512" cy="7920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sz="3200" dirty="0" smtClean="0"/>
              <a:t>Inhibitors of e-business</a:t>
            </a:r>
            <a:endParaRPr lang="en-US" sz="2600" dirty="0" smtClean="0"/>
          </a:p>
        </p:txBody>
      </p:sp>
      <p:sp>
        <p:nvSpPr>
          <p:cNvPr id="30724" name="TextBox 3"/>
          <p:cNvSpPr txBox="1">
            <a:spLocks noChangeArrowheads="1"/>
          </p:cNvSpPr>
          <p:nvPr/>
        </p:nvSpPr>
        <p:spPr bwMode="auto">
          <a:xfrm>
            <a:off x="-36513" y="6638925"/>
            <a:ext cx="8388351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000"/>
              <a:t>Inhibitors of e-business, (Papazoglou and Ribbers, 2006)</a:t>
            </a:r>
            <a:endParaRPr lang="en-GB" sz="10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>
          <a:xfrm>
            <a:off x="0" y="271463"/>
            <a:ext cx="9144000" cy="4525962"/>
          </a:xfrm>
        </p:spPr>
        <p:txBody>
          <a:bodyPr>
            <a:normAutofit fontScale="92500" lnSpcReduction="20000"/>
          </a:bodyPr>
          <a:lstStyle/>
          <a:p>
            <a:r>
              <a:rPr lang="cy-GB" sz="2400" b="1" smtClean="0"/>
              <a:t>Legal issues (Lack of awareness)</a:t>
            </a:r>
          </a:p>
          <a:p>
            <a:pPr lvl="1"/>
            <a:r>
              <a:rPr lang="cy-GB" sz="2400" smtClean="0">
                <a:hlinkClick r:id="rId3"/>
              </a:rPr>
              <a:t>E-Commerce legal issues</a:t>
            </a:r>
            <a:r>
              <a:rPr lang="cy-GB" sz="2400" smtClean="0"/>
              <a:t> (e.g. Copyright content, Trademark logo design, Users Agreement </a:t>
            </a:r>
            <a:r>
              <a:rPr lang="cy-GB" sz="2400" smtClean="0">
                <a:hlinkClick r:id="rId4"/>
              </a:rPr>
              <a:t>(1) </a:t>
            </a:r>
            <a:r>
              <a:rPr lang="cy-GB" sz="2400" smtClean="0">
                <a:hlinkClick r:id="rId5"/>
              </a:rPr>
              <a:t>(2) </a:t>
            </a:r>
            <a:r>
              <a:rPr lang="cy-GB" sz="2400" smtClean="0"/>
              <a:t>etc..),  </a:t>
            </a:r>
            <a:r>
              <a:rPr lang="cy-GB" sz="2400" smtClean="0">
                <a:hlinkClick r:id="rId6"/>
              </a:rPr>
              <a:t>Digital Licensing</a:t>
            </a:r>
            <a:r>
              <a:rPr lang="cy-GB" sz="2400" smtClean="0"/>
              <a:t>.</a:t>
            </a:r>
          </a:p>
          <a:p>
            <a:r>
              <a:rPr lang="cy-GB" sz="2400" b="1" smtClean="0"/>
              <a:t>Technological concerns</a:t>
            </a:r>
          </a:p>
          <a:p>
            <a:pPr lvl="1"/>
            <a:r>
              <a:rPr lang="cy-GB" sz="2400" smtClean="0"/>
              <a:t>B2B integration spans independent businesses each with their own technology platforms, OS, applications, databases and ways of working.</a:t>
            </a:r>
          </a:p>
          <a:p>
            <a:pPr lvl="1"/>
            <a:r>
              <a:rPr lang="cy-GB" sz="2400" smtClean="0"/>
              <a:t>Need standardisation - it can be challenging to build integration bridges.</a:t>
            </a:r>
          </a:p>
          <a:p>
            <a:pPr lvl="1"/>
            <a:r>
              <a:rPr lang="cy-GB" sz="2400" smtClean="0"/>
              <a:t>Large organisations tend to dictate the standards to their smaller trading partners.</a:t>
            </a:r>
          </a:p>
          <a:p>
            <a:pPr lvl="1"/>
            <a:r>
              <a:rPr lang="cy-GB" sz="2400" smtClean="0"/>
              <a:t>SMEs fear choosing an incompatible system</a:t>
            </a:r>
          </a:p>
          <a:p>
            <a:pPr lvl="1"/>
            <a:r>
              <a:rPr lang="cy-GB" sz="2400" smtClean="0"/>
              <a:t>Can become technologically locked - into one supplier or buyer.</a:t>
            </a:r>
          </a:p>
          <a:p>
            <a:pPr lvl="1"/>
            <a:endParaRPr lang="cy-GB" sz="24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115888"/>
            <a:ext cx="7188200" cy="8985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Barriers to e-commerce</a:t>
            </a:r>
            <a:endParaRPr lang="en-US" smtClean="0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77788" y="6524625"/>
            <a:ext cx="8382000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>
                <a:latin typeface="Arial" charset="0"/>
                <a:cs typeface="Times New Roman" pitchFamily="18" charset="0"/>
              </a:rPr>
              <a:t>Barriers to development of online technologies, </a:t>
            </a:r>
            <a:r>
              <a:rPr lang="en-US" sz="1200" i="1">
                <a:latin typeface="Arial" charset="0"/>
                <a:cs typeface="Times New Roman" pitchFamily="18" charset="0"/>
              </a:rPr>
              <a:t>Source</a:t>
            </a:r>
            <a:r>
              <a:rPr lang="en-US" sz="1200">
                <a:latin typeface="Arial" charset="0"/>
                <a:cs typeface="Times New Roman" pitchFamily="18" charset="0"/>
              </a:rPr>
              <a:t>: DTI (2002) cited by Chaffey 2007</a:t>
            </a:r>
            <a:endParaRPr lang="en-US" sz="1200">
              <a:latin typeface="Arial" charset="0"/>
            </a:endParaRPr>
          </a:p>
        </p:txBody>
      </p:sp>
      <p:pic>
        <p:nvPicPr>
          <p:cNvPr id="32772" name="Picture 4" descr="Fig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765175"/>
            <a:ext cx="7161213" cy="573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</TotalTime>
  <Words>490</Words>
  <Application>Microsoft Office PowerPoint</Application>
  <PresentationFormat>On-screen Show (4:3)</PresentationFormat>
  <Paragraphs>85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E-Business Strategy </vt:lpstr>
      <vt:lpstr>e-Commerce defined (but debatable)...</vt:lpstr>
      <vt:lpstr>Questions?</vt:lpstr>
      <vt:lpstr>Questions?</vt:lpstr>
      <vt:lpstr> Benefits of E-Commerce and E-Business </vt:lpstr>
      <vt:lpstr>Slide 6</vt:lpstr>
      <vt:lpstr>Slide 7</vt:lpstr>
      <vt:lpstr>Drivers for e-commerce</vt:lpstr>
      <vt:lpstr>Inhibitors of e-business</vt:lpstr>
      <vt:lpstr>Slide 10</vt:lpstr>
      <vt:lpstr>Barriers to e-commerce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Pamela</dc:creator>
  <cp:lastModifiedBy>Pamela</cp:lastModifiedBy>
  <cp:revision>5</cp:revision>
  <dcterms:created xsi:type="dcterms:W3CDTF">2014-03-25T20:35:00Z</dcterms:created>
  <dcterms:modified xsi:type="dcterms:W3CDTF">2014-03-25T21:16:12Z</dcterms:modified>
</cp:coreProperties>
</file>