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51" r:id="rId1"/>
  </p:sldMasterIdLst>
  <p:notesMasterIdLst>
    <p:notesMasterId r:id="rId33"/>
  </p:notesMasterIdLst>
  <p:sldIdLst>
    <p:sldId id="256" r:id="rId2"/>
    <p:sldId id="257" r:id="rId3"/>
    <p:sldId id="258" r:id="rId4"/>
    <p:sldId id="259" r:id="rId5"/>
    <p:sldId id="260" r:id="rId6"/>
    <p:sldId id="261" r:id="rId7"/>
    <p:sldId id="286" r:id="rId8"/>
    <p:sldId id="287"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80" r:id="rId27"/>
    <p:sldId id="281" r:id="rId28"/>
    <p:sldId id="282" r:id="rId29"/>
    <p:sldId id="283" r:id="rId30"/>
    <p:sldId id="284" r:id="rId31"/>
    <p:sldId id="285"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98D23DA-FE18-1445-E9DF-6EF3C8151AFB}" v="5145" dt="2024-05-07T07:59:03.0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4660"/>
  </p:normalViewPr>
  <p:slideViewPr>
    <p:cSldViewPr snapToGrid="0">
      <p:cViewPr varScale="1">
        <p:scale>
          <a:sx n="119" d="100"/>
          <a:sy n="119" d="100"/>
        </p:scale>
        <p:origin x="96" y="384"/>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5.xml" Id="rId26" /><Relationship Type="http://schemas.microsoft.com/office/2015/10/relationships/revisionInfo" Target="revisionInfo.xml" Id="rId39" /><Relationship Type="http://schemas.openxmlformats.org/officeDocument/2006/relationships/slide" Target="slides/slide20.xml" Id="rId21" /><Relationship Type="http://schemas.openxmlformats.org/officeDocument/2006/relationships/presProps" Target="presProps.xml" Id="rId34"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24.xml" Id="rId25" /><Relationship Type="http://schemas.openxmlformats.org/officeDocument/2006/relationships/notesMaster" Target="notesMasters/notesMaster1.xml" Id="rId33"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slide" Target="slides/slide19.xml" Id="rId20" /><Relationship Type="http://schemas.openxmlformats.org/officeDocument/2006/relationships/slide" Target="slides/slide28.xml" Id="rId29"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23.xml" Id="rId24" /><Relationship Type="http://schemas.openxmlformats.org/officeDocument/2006/relationships/slide" Target="slides/slide31.xml" Id="rId32" /><Relationship Type="http://schemas.openxmlformats.org/officeDocument/2006/relationships/tableStyles" Target="tableStyles.xml" Id="rId37"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22.xml" Id="rId23" /><Relationship Type="http://schemas.openxmlformats.org/officeDocument/2006/relationships/slide" Target="slides/slide27.xml" Id="rId28" /><Relationship Type="http://schemas.openxmlformats.org/officeDocument/2006/relationships/theme" Target="theme/theme1.xml" Id="rId36" /><Relationship Type="http://schemas.openxmlformats.org/officeDocument/2006/relationships/slide" Target="slides/slide9.xml" Id="rId10" /><Relationship Type="http://schemas.openxmlformats.org/officeDocument/2006/relationships/slide" Target="slides/slide18.xml" Id="rId19" /><Relationship Type="http://schemas.openxmlformats.org/officeDocument/2006/relationships/slide" Target="slides/slide30.xml" Id="rId31"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slide" Target="slides/slide21.xml" Id="rId22" /><Relationship Type="http://schemas.openxmlformats.org/officeDocument/2006/relationships/slide" Target="slides/slide26.xml" Id="rId27" /><Relationship Type="http://schemas.openxmlformats.org/officeDocument/2006/relationships/slide" Target="slides/slide29.xml" Id="rId30" /><Relationship Type="http://schemas.openxmlformats.org/officeDocument/2006/relationships/viewProps" Target="viewProps.xml" Id="rId35" /><Relationship Type="http://schemas.openxmlformats.org/officeDocument/2006/relationships/slide" Target="slides/slide7.xml" Id="rId8" /><Relationship Type="http://schemas.openxmlformats.org/officeDocument/2006/relationships/slide" Target="slides/slide2.xml" Id="rId3" /></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ata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ata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16.svg"/></Relationships>
</file>

<file path=ppt/diagrams/_rels/data6.xml.rels><?xml version="1.0" encoding="UTF-8" standalone="yes"?>
<Relationships xmlns="http://schemas.openxmlformats.org/package/2006/relationships"><Relationship Id="rId8" Type="http://schemas.openxmlformats.org/officeDocument/2006/relationships/image" Target="../media/image55.svg"/><Relationship Id="rId13" Type="http://schemas.openxmlformats.org/officeDocument/2006/relationships/image" Target="../media/image60.png"/><Relationship Id="rId3" Type="http://schemas.openxmlformats.org/officeDocument/2006/relationships/image" Target="../media/image50.png"/><Relationship Id="rId7" Type="http://schemas.openxmlformats.org/officeDocument/2006/relationships/image" Target="../media/image54.png"/><Relationship Id="rId12" Type="http://schemas.openxmlformats.org/officeDocument/2006/relationships/image" Target="../media/image59.sv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11" Type="http://schemas.openxmlformats.org/officeDocument/2006/relationships/image" Target="../media/image58.png"/><Relationship Id="rId5" Type="http://schemas.openxmlformats.org/officeDocument/2006/relationships/image" Target="../media/image52.png"/><Relationship Id="rId10" Type="http://schemas.openxmlformats.org/officeDocument/2006/relationships/image" Target="../media/image57.svg"/><Relationship Id="rId4" Type="http://schemas.openxmlformats.org/officeDocument/2006/relationships/image" Target="../media/image51.svg"/><Relationship Id="rId9" Type="http://schemas.openxmlformats.org/officeDocument/2006/relationships/image" Target="../media/image56.png"/><Relationship Id="rId14" Type="http://schemas.openxmlformats.org/officeDocument/2006/relationships/image" Target="../media/image6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16.svg"/></Relationships>
</file>

<file path=ppt/diagrams/_rels/drawing6.xml.rels><?xml version="1.0" encoding="UTF-8" standalone="yes"?>
<Relationships xmlns="http://schemas.openxmlformats.org/package/2006/relationships"><Relationship Id="rId8" Type="http://schemas.openxmlformats.org/officeDocument/2006/relationships/image" Target="../media/image55.svg"/><Relationship Id="rId13" Type="http://schemas.openxmlformats.org/officeDocument/2006/relationships/image" Target="../media/image60.png"/><Relationship Id="rId3" Type="http://schemas.openxmlformats.org/officeDocument/2006/relationships/image" Target="../media/image50.png"/><Relationship Id="rId7" Type="http://schemas.openxmlformats.org/officeDocument/2006/relationships/image" Target="../media/image54.png"/><Relationship Id="rId12" Type="http://schemas.openxmlformats.org/officeDocument/2006/relationships/image" Target="../media/image59.sv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11" Type="http://schemas.openxmlformats.org/officeDocument/2006/relationships/image" Target="../media/image58.png"/><Relationship Id="rId5" Type="http://schemas.openxmlformats.org/officeDocument/2006/relationships/image" Target="../media/image52.png"/><Relationship Id="rId10" Type="http://schemas.openxmlformats.org/officeDocument/2006/relationships/image" Target="../media/image57.svg"/><Relationship Id="rId4" Type="http://schemas.openxmlformats.org/officeDocument/2006/relationships/image" Target="../media/image51.svg"/><Relationship Id="rId9" Type="http://schemas.openxmlformats.org/officeDocument/2006/relationships/image" Target="../media/image56.png"/><Relationship Id="rId14" Type="http://schemas.openxmlformats.org/officeDocument/2006/relationships/image" Target="../media/image6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89F5DC-94E2-4850-BD76-3C76E4B93D8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B6F8CDF-2559-40E8-BA53-117E81381068}">
      <dgm:prSet/>
      <dgm:spPr/>
      <dgm:t>
        <a:bodyPr/>
        <a:lstStyle/>
        <a:p>
          <a:r>
            <a:rPr lang="en-US"/>
            <a:t>Talent management and developing people for performance</a:t>
          </a:r>
        </a:p>
      </dgm:t>
    </dgm:pt>
    <dgm:pt modelId="{F0C95DA1-A2A2-4751-B84A-7141014ED1BE}" type="parTrans" cxnId="{FAC23FA6-AA4E-42AE-8BA4-B643D184A46F}">
      <dgm:prSet/>
      <dgm:spPr/>
      <dgm:t>
        <a:bodyPr/>
        <a:lstStyle/>
        <a:p>
          <a:endParaRPr lang="en-US"/>
        </a:p>
      </dgm:t>
    </dgm:pt>
    <dgm:pt modelId="{02AE5502-CC96-412E-AF1A-5BABE512C44E}" type="sibTrans" cxnId="{FAC23FA6-AA4E-42AE-8BA4-B643D184A46F}">
      <dgm:prSet/>
      <dgm:spPr/>
      <dgm:t>
        <a:bodyPr/>
        <a:lstStyle/>
        <a:p>
          <a:endParaRPr lang="en-US"/>
        </a:p>
      </dgm:t>
    </dgm:pt>
    <dgm:pt modelId="{01659A73-F44E-4B41-BAAA-FB6E3625D7C2}">
      <dgm:prSet/>
      <dgm:spPr/>
      <dgm:t>
        <a:bodyPr/>
        <a:lstStyle/>
        <a:p>
          <a:r>
            <a:rPr lang="en-US"/>
            <a:t>The process of learning and development in an international context</a:t>
          </a:r>
        </a:p>
      </dgm:t>
    </dgm:pt>
    <dgm:pt modelId="{EE343B9E-B223-44BC-86C5-36F6344DC192}" type="parTrans" cxnId="{57CCD68B-2C98-44E2-AFEF-70EF28E46A3D}">
      <dgm:prSet/>
      <dgm:spPr/>
      <dgm:t>
        <a:bodyPr/>
        <a:lstStyle/>
        <a:p>
          <a:endParaRPr lang="en-US"/>
        </a:p>
      </dgm:t>
    </dgm:pt>
    <dgm:pt modelId="{1F9EDD19-E82A-4FAC-AF91-532521199BE3}" type="sibTrans" cxnId="{57CCD68B-2C98-44E2-AFEF-70EF28E46A3D}">
      <dgm:prSet/>
      <dgm:spPr/>
      <dgm:t>
        <a:bodyPr/>
        <a:lstStyle/>
        <a:p>
          <a:endParaRPr lang="en-US"/>
        </a:p>
      </dgm:t>
    </dgm:pt>
    <dgm:pt modelId="{186CE7BF-9692-484F-B520-C904FE431C02}" type="pres">
      <dgm:prSet presAssocID="{2C89F5DC-94E2-4850-BD76-3C76E4B93D8C}" presName="root" presStyleCnt="0">
        <dgm:presLayoutVars>
          <dgm:dir/>
          <dgm:resizeHandles val="exact"/>
        </dgm:presLayoutVars>
      </dgm:prSet>
      <dgm:spPr/>
    </dgm:pt>
    <dgm:pt modelId="{4FE473B1-5B72-4B25-AFBD-5F4D46E7139D}" type="pres">
      <dgm:prSet presAssocID="{1B6F8CDF-2559-40E8-BA53-117E81381068}" presName="compNode" presStyleCnt="0"/>
      <dgm:spPr/>
    </dgm:pt>
    <dgm:pt modelId="{111BB276-911C-406C-8436-E8C489F5D648}" type="pres">
      <dgm:prSet presAssocID="{1B6F8CDF-2559-40E8-BA53-117E81381068}" presName="bgRect" presStyleLbl="bgShp" presStyleIdx="0" presStyleCnt="2"/>
      <dgm:spPr/>
    </dgm:pt>
    <dgm:pt modelId="{34B46DAD-B568-40BD-9736-F95ACF998E2D}" type="pres">
      <dgm:prSet presAssocID="{1B6F8CDF-2559-40E8-BA53-117E81381068}"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9C68DF62-88E2-4FDD-BA41-93F07942F2F4}" type="pres">
      <dgm:prSet presAssocID="{1B6F8CDF-2559-40E8-BA53-117E81381068}" presName="spaceRect" presStyleCnt="0"/>
      <dgm:spPr/>
    </dgm:pt>
    <dgm:pt modelId="{F9967210-839D-476B-A031-ACE439B9664B}" type="pres">
      <dgm:prSet presAssocID="{1B6F8CDF-2559-40E8-BA53-117E81381068}" presName="parTx" presStyleLbl="revTx" presStyleIdx="0" presStyleCnt="2">
        <dgm:presLayoutVars>
          <dgm:chMax val="0"/>
          <dgm:chPref val="0"/>
        </dgm:presLayoutVars>
      </dgm:prSet>
      <dgm:spPr/>
    </dgm:pt>
    <dgm:pt modelId="{07286A89-69E9-4B74-8BA6-A597E4937442}" type="pres">
      <dgm:prSet presAssocID="{02AE5502-CC96-412E-AF1A-5BABE512C44E}" presName="sibTrans" presStyleCnt="0"/>
      <dgm:spPr/>
    </dgm:pt>
    <dgm:pt modelId="{EDDCAB23-56C6-4777-B520-3C8B8F1DCCD6}" type="pres">
      <dgm:prSet presAssocID="{01659A73-F44E-4B41-BAAA-FB6E3625D7C2}" presName="compNode" presStyleCnt="0"/>
      <dgm:spPr/>
    </dgm:pt>
    <dgm:pt modelId="{1B798589-06DD-4FD6-B320-BBC4516DC58F}" type="pres">
      <dgm:prSet presAssocID="{01659A73-F44E-4B41-BAAA-FB6E3625D7C2}" presName="bgRect" presStyleLbl="bgShp" presStyleIdx="1" presStyleCnt="2"/>
      <dgm:spPr/>
    </dgm:pt>
    <dgm:pt modelId="{A24508B6-C0CD-4B59-8518-DA0000A3D8DD}" type="pres">
      <dgm:prSet presAssocID="{01659A73-F44E-4B41-BAAA-FB6E3625D7C2}"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7489BC28-9030-4A0E-9284-62B292F40707}" type="pres">
      <dgm:prSet presAssocID="{01659A73-F44E-4B41-BAAA-FB6E3625D7C2}" presName="spaceRect" presStyleCnt="0"/>
      <dgm:spPr/>
    </dgm:pt>
    <dgm:pt modelId="{D2025221-3E5C-4BE8-ADFD-44F260804C07}" type="pres">
      <dgm:prSet presAssocID="{01659A73-F44E-4B41-BAAA-FB6E3625D7C2}" presName="parTx" presStyleLbl="revTx" presStyleIdx="1" presStyleCnt="2">
        <dgm:presLayoutVars>
          <dgm:chMax val="0"/>
          <dgm:chPref val="0"/>
        </dgm:presLayoutVars>
      </dgm:prSet>
      <dgm:spPr/>
    </dgm:pt>
  </dgm:ptLst>
  <dgm:cxnLst>
    <dgm:cxn modelId="{D5CF9820-E172-4262-B935-91470E6548CF}" type="presOf" srcId="{1B6F8CDF-2559-40E8-BA53-117E81381068}" destId="{F9967210-839D-476B-A031-ACE439B9664B}" srcOrd="0" destOrd="0" presId="urn:microsoft.com/office/officeart/2018/2/layout/IconVerticalSolidList"/>
    <dgm:cxn modelId="{57CCD68B-2C98-44E2-AFEF-70EF28E46A3D}" srcId="{2C89F5DC-94E2-4850-BD76-3C76E4B93D8C}" destId="{01659A73-F44E-4B41-BAAA-FB6E3625D7C2}" srcOrd="1" destOrd="0" parTransId="{EE343B9E-B223-44BC-86C5-36F6344DC192}" sibTransId="{1F9EDD19-E82A-4FAC-AF91-532521199BE3}"/>
    <dgm:cxn modelId="{FAC23FA6-AA4E-42AE-8BA4-B643D184A46F}" srcId="{2C89F5DC-94E2-4850-BD76-3C76E4B93D8C}" destId="{1B6F8CDF-2559-40E8-BA53-117E81381068}" srcOrd="0" destOrd="0" parTransId="{F0C95DA1-A2A2-4751-B84A-7141014ED1BE}" sibTransId="{02AE5502-CC96-412E-AF1A-5BABE512C44E}"/>
    <dgm:cxn modelId="{C366C4BF-60C3-4339-8156-2C0DFCE307D3}" type="presOf" srcId="{01659A73-F44E-4B41-BAAA-FB6E3625D7C2}" destId="{D2025221-3E5C-4BE8-ADFD-44F260804C07}" srcOrd="0" destOrd="0" presId="urn:microsoft.com/office/officeart/2018/2/layout/IconVerticalSolidList"/>
    <dgm:cxn modelId="{4A18D3E6-7270-42C9-8EAC-F5146A5FCFDA}" type="presOf" srcId="{2C89F5DC-94E2-4850-BD76-3C76E4B93D8C}" destId="{186CE7BF-9692-484F-B520-C904FE431C02}" srcOrd="0" destOrd="0" presId="urn:microsoft.com/office/officeart/2018/2/layout/IconVerticalSolidList"/>
    <dgm:cxn modelId="{4B7545D6-41A6-41DB-A286-8E63BCFE06C8}" type="presParOf" srcId="{186CE7BF-9692-484F-B520-C904FE431C02}" destId="{4FE473B1-5B72-4B25-AFBD-5F4D46E7139D}" srcOrd="0" destOrd="0" presId="urn:microsoft.com/office/officeart/2018/2/layout/IconVerticalSolidList"/>
    <dgm:cxn modelId="{36981571-E4BA-43F3-8EBA-797D7E084CE8}" type="presParOf" srcId="{4FE473B1-5B72-4B25-AFBD-5F4D46E7139D}" destId="{111BB276-911C-406C-8436-E8C489F5D648}" srcOrd="0" destOrd="0" presId="urn:microsoft.com/office/officeart/2018/2/layout/IconVerticalSolidList"/>
    <dgm:cxn modelId="{4A98AE11-ED12-40D7-A615-319D96104DF2}" type="presParOf" srcId="{4FE473B1-5B72-4B25-AFBD-5F4D46E7139D}" destId="{34B46DAD-B568-40BD-9736-F95ACF998E2D}" srcOrd="1" destOrd="0" presId="urn:microsoft.com/office/officeart/2018/2/layout/IconVerticalSolidList"/>
    <dgm:cxn modelId="{A2BD71E8-3013-46E0-B9D7-2FEB95178842}" type="presParOf" srcId="{4FE473B1-5B72-4B25-AFBD-5F4D46E7139D}" destId="{9C68DF62-88E2-4FDD-BA41-93F07942F2F4}" srcOrd="2" destOrd="0" presId="urn:microsoft.com/office/officeart/2018/2/layout/IconVerticalSolidList"/>
    <dgm:cxn modelId="{7B4EBE46-8E18-4B90-B7B4-64FF30A1B575}" type="presParOf" srcId="{4FE473B1-5B72-4B25-AFBD-5F4D46E7139D}" destId="{F9967210-839D-476B-A031-ACE439B9664B}" srcOrd="3" destOrd="0" presId="urn:microsoft.com/office/officeart/2018/2/layout/IconVerticalSolidList"/>
    <dgm:cxn modelId="{DFF1A801-BF72-43AF-8D6A-FC4E3920DBBD}" type="presParOf" srcId="{186CE7BF-9692-484F-B520-C904FE431C02}" destId="{07286A89-69E9-4B74-8BA6-A597E4937442}" srcOrd="1" destOrd="0" presId="urn:microsoft.com/office/officeart/2018/2/layout/IconVerticalSolidList"/>
    <dgm:cxn modelId="{EED49182-73ED-4F76-9564-C95C991C8A77}" type="presParOf" srcId="{186CE7BF-9692-484F-B520-C904FE431C02}" destId="{EDDCAB23-56C6-4777-B520-3C8B8F1DCCD6}" srcOrd="2" destOrd="0" presId="urn:microsoft.com/office/officeart/2018/2/layout/IconVerticalSolidList"/>
    <dgm:cxn modelId="{7BB458E7-5AFD-427F-BCE1-8314D01D38B8}" type="presParOf" srcId="{EDDCAB23-56C6-4777-B520-3C8B8F1DCCD6}" destId="{1B798589-06DD-4FD6-B320-BBC4516DC58F}" srcOrd="0" destOrd="0" presId="urn:microsoft.com/office/officeart/2018/2/layout/IconVerticalSolidList"/>
    <dgm:cxn modelId="{0ECBAE91-4E7B-4753-A566-6A768555572E}" type="presParOf" srcId="{EDDCAB23-56C6-4777-B520-3C8B8F1DCCD6}" destId="{A24508B6-C0CD-4B59-8518-DA0000A3D8DD}" srcOrd="1" destOrd="0" presId="urn:microsoft.com/office/officeart/2018/2/layout/IconVerticalSolidList"/>
    <dgm:cxn modelId="{8FAD5CC3-0133-4E18-B685-FFFF94997704}" type="presParOf" srcId="{EDDCAB23-56C6-4777-B520-3C8B8F1DCCD6}" destId="{7489BC28-9030-4A0E-9284-62B292F40707}" srcOrd="2" destOrd="0" presId="urn:microsoft.com/office/officeart/2018/2/layout/IconVerticalSolidList"/>
    <dgm:cxn modelId="{2D84E1D5-F746-4629-A873-AA2F08A3F944}" type="presParOf" srcId="{EDDCAB23-56C6-4777-B520-3C8B8F1DCCD6}" destId="{D2025221-3E5C-4BE8-ADFD-44F260804C0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6D2FA4-9B0F-43B5-8352-77D1A333C6D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549CF38-9C85-4D71-A37B-F86488582385}">
      <dgm:prSet/>
      <dgm:spPr/>
      <dgm:t>
        <a:bodyPr/>
        <a:lstStyle/>
        <a:p>
          <a:r>
            <a:rPr lang="en-US"/>
            <a:t>Covid brought serious challenges to business leaders</a:t>
          </a:r>
        </a:p>
      </dgm:t>
    </dgm:pt>
    <dgm:pt modelId="{4A5E79D5-7387-47E0-8D3C-4CD6B97392FA}" type="parTrans" cxnId="{03E1C251-741A-48A9-A28F-F8F3A192C47C}">
      <dgm:prSet/>
      <dgm:spPr/>
      <dgm:t>
        <a:bodyPr/>
        <a:lstStyle/>
        <a:p>
          <a:endParaRPr lang="en-US"/>
        </a:p>
      </dgm:t>
    </dgm:pt>
    <dgm:pt modelId="{6DCE956F-6B04-4666-AB8F-70892B9D66D4}" type="sibTrans" cxnId="{03E1C251-741A-48A9-A28F-F8F3A192C47C}">
      <dgm:prSet/>
      <dgm:spPr/>
      <dgm:t>
        <a:bodyPr/>
        <a:lstStyle/>
        <a:p>
          <a:endParaRPr lang="en-US"/>
        </a:p>
      </dgm:t>
    </dgm:pt>
    <dgm:pt modelId="{CB99A7FA-BFCB-4B14-9545-E760A0610CB5}">
      <dgm:prSet/>
      <dgm:spPr/>
      <dgm:t>
        <a:bodyPr/>
        <a:lstStyle/>
        <a:p>
          <a:r>
            <a:rPr lang="en-US"/>
            <a:t>Managing employee wellbeing whilst dealing with financial adversity</a:t>
          </a:r>
        </a:p>
      </dgm:t>
    </dgm:pt>
    <dgm:pt modelId="{89416512-D1B8-4165-B87F-064FCED12555}" type="parTrans" cxnId="{F89508AE-065B-4701-BACB-534641E0A3B8}">
      <dgm:prSet/>
      <dgm:spPr/>
      <dgm:t>
        <a:bodyPr/>
        <a:lstStyle/>
        <a:p>
          <a:endParaRPr lang="en-US"/>
        </a:p>
      </dgm:t>
    </dgm:pt>
    <dgm:pt modelId="{86659A9F-8211-439E-B3BC-D9731FBD3E0D}" type="sibTrans" cxnId="{F89508AE-065B-4701-BACB-534641E0A3B8}">
      <dgm:prSet/>
      <dgm:spPr/>
      <dgm:t>
        <a:bodyPr/>
        <a:lstStyle/>
        <a:p>
          <a:endParaRPr lang="en-US"/>
        </a:p>
      </dgm:t>
    </dgm:pt>
    <dgm:pt modelId="{A9227C68-823A-435A-B02E-28A2CA3E77E3}">
      <dgm:prSet/>
      <dgm:spPr/>
      <dgm:t>
        <a:bodyPr/>
        <a:lstStyle/>
        <a:p>
          <a:r>
            <a:rPr lang="en-US"/>
            <a:t>The vehicle for this was talent management</a:t>
          </a:r>
        </a:p>
      </dgm:t>
    </dgm:pt>
    <dgm:pt modelId="{7739A4E4-43F0-48AF-9400-FFC3AF9BE527}" type="parTrans" cxnId="{6403C5E2-BDE9-4B4C-9A41-C73B0AC382E2}">
      <dgm:prSet/>
      <dgm:spPr/>
      <dgm:t>
        <a:bodyPr/>
        <a:lstStyle/>
        <a:p>
          <a:endParaRPr lang="en-US"/>
        </a:p>
      </dgm:t>
    </dgm:pt>
    <dgm:pt modelId="{784F0AD7-95E1-4C6D-AB7D-CA6849886275}" type="sibTrans" cxnId="{6403C5E2-BDE9-4B4C-9A41-C73B0AC382E2}">
      <dgm:prSet/>
      <dgm:spPr/>
      <dgm:t>
        <a:bodyPr/>
        <a:lstStyle/>
        <a:p>
          <a:endParaRPr lang="en-US"/>
        </a:p>
      </dgm:t>
    </dgm:pt>
    <dgm:pt modelId="{110B296C-3203-48B0-A751-EB5033D72EB6}">
      <dgm:prSet/>
      <dgm:spPr/>
      <dgm:t>
        <a:bodyPr/>
        <a:lstStyle/>
        <a:p>
          <a:r>
            <a:rPr lang="en-US"/>
            <a:t>High performing organisations developed flexible teams wherein talent was deployed and dispersed based around skills</a:t>
          </a:r>
        </a:p>
      </dgm:t>
    </dgm:pt>
    <dgm:pt modelId="{CE7A6D00-EF2C-4E78-B773-F186D6CF9066}" type="parTrans" cxnId="{6021343C-21D9-4DA6-8546-34764E4579D0}">
      <dgm:prSet/>
      <dgm:spPr/>
      <dgm:t>
        <a:bodyPr/>
        <a:lstStyle/>
        <a:p>
          <a:endParaRPr lang="en-US"/>
        </a:p>
      </dgm:t>
    </dgm:pt>
    <dgm:pt modelId="{336BF723-E184-4B7D-948E-A89D89192E66}" type="sibTrans" cxnId="{6021343C-21D9-4DA6-8546-34764E4579D0}">
      <dgm:prSet/>
      <dgm:spPr/>
      <dgm:t>
        <a:bodyPr/>
        <a:lstStyle/>
        <a:p>
          <a:endParaRPr lang="en-US"/>
        </a:p>
      </dgm:t>
    </dgm:pt>
    <dgm:pt modelId="{1E3379B1-CBBE-4A7A-AE5E-A1C8514756BE}">
      <dgm:prSet/>
      <dgm:spPr/>
      <dgm:t>
        <a:bodyPr/>
        <a:lstStyle/>
        <a:p>
          <a:r>
            <a:rPr lang="en-US"/>
            <a:t>For example, Ofwat organised talent pools around skills and working background </a:t>
          </a:r>
        </a:p>
      </dgm:t>
    </dgm:pt>
    <dgm:pt modelId="{99AC697A-D3D8-4858-ADDA-7241590675A4}" type="parTrans" cxnId="{4B330062-C593-495E-BFD0-A25CD1F5916F}">
      <dgm:prSet/>
      <dgm:spPr/>
      <dgm:t>
        <a:bodyPr/>
        <a:lstStyle/>
        <a:p>
          <a:endParaRPr lang="en-US"/>
        </a:p>
      </dgm:t>
    </dgm:pt>
    <dgm:pt modelId="{2819474C-1062-4DD5-9782-78FBCA93E20B}" type="sibTrans" cxnId="{4B330062-C593-495E-BFD0-A25CD1F5916F}">
      <dgm:prSet/>
      <dgm:spPr/>
      <dgm:t>
        <a:bodyPr/>
        <a:lstStyle/>
        <a:p>
          <a:endParaRPr lang="en-US"/>
        </a:p>
      </dgm:t>
    </dgm:pt>
    <dgm:pt modelId="{7773A644-E216-4F4E-B06F-D4076AAF4944}" type="pres">
      <dgm:prSet presAssocID="{556D2FA4-9B0F-43B5-8352-77D1A333C6D7}" presName="root" presStyleCnt="0">
        <dgm:presLayoutVars>
          <dgm:dir/>
          <dgm:resizeHandles val="exact"/>
        </dgm:presLayoutVars>
      </dgm:prSet>
      <dgm:spPr/>
    </dgm:pt>
    <dgm:pt modelId="{BD4AD0BD-E187-495B-B839-C15BA80F7D1B}" type="pres">
      <dgm:prSet presAssocID="{9549CF38-9C85-4D71-A37B-F86488582385}" presName="compNode" presStyleCnt="0"/>
      <dgm:spPr/>
    </dgm:pt>
    <dgm:pt modelId="{EBD947AB-1D39-45A8-AA20-8504C820416C}" type="pres">
      <dgm:prSet presAssocID="{9549CF38-9C85-4D71-A37B-F86488582385}" presName="bgRect" presStyleLbl="bgShp" presStyleIdx="0" presStyleCnt="5"/>
      <dgm:spPr/>
    </dgm:pt>
    <dgm:pt modelId="{4A078F20-1E59-4CE8-A8BE-ED1700940952}" type="pres">
      <dgm:prSet presAssocID="{9549CF38-9C85-4D71-A37B-F8648858238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AD8D1887-F9E0-4A39-B21E-7DF84351E3E6}" type="pres">
      <dgm:prSet presAssocID="{9549CF38-9C85-4D71-A37B-F86488582385}" presName="spaceRect" presStyleCnt="0"/>
      <dgm:spPr/>
    </dgm:pt>
    <dgm:pt modelId="{C5FC5B9D-88C8-420E-9D9A-6A37E6EBA235}" type="pres">
      <dgm:prSet presAssocID="{9549CF38-9C85-4D71-A37B-F86488582385}" presName="parTx" presStyleLbl="revTx" presStyleIdx="0" presStyleCnt="5">
        <dgm:presLayoutVars>
          <dgm:chMax val="0"/>
          <dgm:chPref val="0"/>
        </dgm:presLayoutVars>
      </dgm:prSet>
      <dgm:spPr/>
    </dgm:pt>
    <dgm:pt modelId="{901E0E20-6AA4-42AE-A093-DB25EAFAEA16}" type="pres">
      <dgm:prSet presAssocID="{6DCE956F-6B04-4666-AB8F-70892B9D66D4}" presName="sibTrans" presStyleCnt="0"/>
      <dgm:spPr/>
    </dgm:pt>
    <dgm:pt modelId="{2AA27552-975D-4E5A-86C4-263F00049393}" type="pres">
      <dgm:prSet presAssocID="{CB99A7FA-BFCB-4B14-9545-E760A0610CB5}" presName="compNode" presStyleCnt="0"/>
      <dgm:spPr/>
    </dgm:pt>
    <dgm:pt modelId="{B50F54C3-548C-4788-B3C7-E5F4678A0FEF}" type="pres">
      <dgm:prSet presAssocID="{CB99A7FA-BFCB-4B14-9545-E760A0610CB5}" presName="bgRect" presStyleLbl="bgShp" presStyleIdx="1" presStyleCnt="5"/>
      <dgm:spPr/>
    </dgm:pt>
    <dgm:pt modelId="{3CF32779-8FB7-4C35-A579-A14084163F61}" type="pres">
      <dgm:prSet presAssocID="{CB99A7FA-BFCB-4B14-9545-E760A0610CB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00B71EA3-8848-4963-BFED-0675C66EB9BD}" type="pres">
      <dgm:prSet presAssocID="{CB99A7FA-BFCB-4B14-9545-E760A0610CB5}" presName="spaceRect" presStyleCnt="0"/>
      <dgm:spPr/>
    </dgm:pt>
    <dgm:pt modelId="{BA020708-9CD4-4F20-B9B2-D7B5F1C413A7}" type="pres">
      <dgm:prSet presAssocID="{CB99A7FA-BFCB-4B14-9545-E760A0610CB5}" presName="parTx" presStyleLbl="revTx" presStyleIdx="1" presStyleCnt="5">
        <dgm:presLayoutVars>
          <dgm:chMax val="0"/>
          <dgm:chPref val="0"/>
        </dgm:presLayoutVars>
      </dgm:prSet>
      <dgm:spPr/>
    </dgm:pt>
    <dgm:pt modelId="{835A2064-EE45-4761-87EE-628584C92EA9}" type="pres">
      <dgm:prSet presAssocID="{86659A9F-8211-439E-B3BC-D9731FBD3E0D}" presName="sibTrans" presStyleCnt="0"/>
      <dgm:spPr/>
    </dgm:pt>
    <dgm:pt modelId="{38957291-808A-4FD0-A204-F55FD6F93943}" type="pres">
      <dgm:prSet presAssocID="{A9227C68-823A-435A-B02E-28A2CA3E77E3}" presName="compNode" presStyleCnt="0"/>
      <dgm:spPr/>
    </dgm:pt>
    <dgm:pt modelId="{C71518E9-2AEF-440D-BD79-47C1353CC9AA}" type="pres">
      <dgm:prSet presAssocID="{A9227C68-823A-435A-B02E-28A2CA3E77E3}" presName="bgRect" presStyleLbl="bgShp" presStyleIdx="2" presStyleCnt="5"/>
      <dgm:spPr/>
    </dgm:pt>
    <dgm:pt modelId="{90A63FD2-AEB8-4193-8225-33B78FC22802}" type="pres">
      <dgm:prSet presAssocID="{A9227C68-823A-435A-B02E-28A2CA3E77E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r"/>
        </a:ext>
      </dgm:extLst>
    </dgm:pt>
    <dgm:pt modelId="{B7CB60C1-2D59-469E-A727-24CC89CA6074}" type="pres">
      <dgm:prSet presAssocID="{A9227C68-823A-435A-B02E-28A2CA3E77E3}" presName="spaceRect" presStyleCnt="0"/>
      <dgm:spPr/>
    </dgm:pt>
    <dgm:pt modelId="{7D16700F-0072-4595-9D57-0CB3B14F8DD0}" type="pres">
      <dgm:prSet presAssocID="{A9227C68-823A-435A-B02E-28A2CA3E77E3}" presName="parTx" presStyleLbl="revTx" presStyleIdx="2" presStyleCnt="5">
        <dgm:presLayoutVars>
          <dgm:chMax val="0"/>
          <dgm:chPref val="0"/>
        </dgm:presLayoutVars>
      </dgm:prSet>
      <dgm:spPr/>
    </dgm:pt>
    <dgm:pt modelId="{24FADBEA-FCB1-46F2-8E86-CCF83415F9C1}" type="pres">
      <dgm:prSet presAssocID="{784F0AD7-95E1-4C6D-AB7D-CA6849886275}" presName="sibTrans" presStyleCnt="0"/>
      <dgm:spPr/>
    </dgm:pt>
    <dgm:pt modelId="{6D3003DA-C403-46AB-A375-24A683D3A052}" type="pres">
      <dgm:prSet presAssocID="{110B296C-3203-48B0-A751-EB5033D72EB6}" presName="compNode" presStyleCnt="0"/>
      <dgm:spPr/>
    </dgm:pt>
    <dgm:pt modelId="{45DB4176-92C3-4F5D-B9A8-751FDF0F9BB8}" type="pres">
      <dgm:prSet presAssocID="{110B296C-3203-48B0-A751-EB5033D72EB6}" presName="bgRect" presStyleLbl="bgShp" presStyleIdx="3" presStyleCnt="5"/>
      <dgm:spPr/>
    </dgm:pt>
    <dgm:pt modelId="{209B92DB-BC48-4597-A256-2B8E48A8DE12}" type="pres">
      <dgm:prSet presAssocID="{110B296C-3203-48B0-A751-EB5033D72EB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1AB495A8-9215-4F31-A69A-10A64B0223BA}" type="pres">
      <dgm:prSet presAssocID="{110B296C-3203-48B0-A751-EB5033D72EB6}" presName="spaceRect" presStyleCnt="0"/>
      <dgm:spPr/>
    </dgm:pt>
    <dgm:pt modelId="{431D279F-553E-46A0-A215-F0DD3DDBF820}" type="pres">
      <dgm:prSet presAssocID="{110B296C-3203-48B0-A751-EB5033D72EB6}" presName="parTx" presStyleLbl="revTx" presStyleIdx="3" presStyleCnt="5">
        <dgm:presLayoutVars>
          <dgm:chMax val="0"/>
          <dgm:chPref val="0"/>
        </dgm:presLayoutVars>
      </dgm:prSet>
      <dgm:spPr/>
    </dgm:pt>
    <dgm:pt modelId="{38C7F16A-FF78-4B13-B86C-2D305FDDC41F}" type="pres">
      <dgm:prSet presAssocID="{336BF723-E184-4B7D-948E-A89D89192E66}" presName="sibTrans" presStyleCnt="0"/>
      <dgm:spPr/>
    </dgm:pt>
    <dgm:pt modelId="{6141588F-12C4-44B2-B101-C2F92A978E70}" type="pres">
      <dgm:prSet presAssocID="{1E3379B1-CBBE-4A7A-AE5E-A1C8514756BE}" presName="compNode" presStyleCnt="0"/>
      <dgm:spPr/>
    </dgm:pt>
    <dgm:pt modelId="{78A49199-31BE-4A85-8B80-CC9CC8A50E00}" type="pres">
      <dgm:prSet presAssocID="{1E3379B1-CBBE-4A7A-AE5E-A1C8514756BE}" presName="bgRect" presStyleLbl="bgShp" presStyleIdx="4" presStyleCnt="5"/>
      <dgm:spPr/>
    </dgm:pt>
    <dgm:pt modelId="{BF4AD77D-6631-486A-A5F2-7BCC2386C3A2}" type="pres">
      <dgm:prSet presAssocID="{1E3379B1-CBBE-4A7A-AE5E-A1C8514756B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ierarchy"/>
        </a:ext>
      </dgm:extLst>
    </dgm:pt>
    <dgm:pt modelId="{2840485C-4C26-4158-8F0E-9C212BEBEA37}" type="pres">
      <dgm:prSet presAssocID="{1E3379B1-CBBE-4A7A-AE5E-A1C8514756BE}" presName="spaceRect" presStyleCnt="0"/>
      <dgm:spPr/>
    </dgm:pt>
    <dgm:pt modelId="{A2D1F78D-5733-4273-A71C-3D27950FA35E}" type="pres">
      <dgm:prSet presAssocID="{1E3379B1-CBBE-4A7A-AE5E-A1C8514756BE}" presName="parTx" presStyleLbl="revTx" presStyleIdx="4" presStyleCnt="5">
        <dgm:presLayoutVars>
          <dgm:chMax val="0"/>
          <dgm:chPref val="0"/>
        </dgm:presLayoutVars>
      </dgm:prSet>
      <dgm:spPr/>
    </dgm:pt>
  </dgm:ptLst>
  <dgm:cxnLst>
    <dgm:cxn modelId="{FB686D29-3745-4904-8D3A-0FD38FFF136B}" type="presOf" srcId="{A9227C68-823A-435A-B02E-28A2CA3E77E3}" destId="{7D16700F-0072-4595-9D57-0CB3B14F8DD0}" srcOrd="0" destOrd="0" presId="urn:microsoft.com/office/officeart/2018/2/layout/IconVerticalSolidList"/>
    <dgm:cxn modelId="{6021343C-21D9-4DA6-8546-34764E4579D0}" srcId="{556D2FA4-9B0F-43B5-8352-77D1A333C6D7}" destId="{110B296C-3203-48B0-A751-EB5033D72EB6}" srcOrd="3" destOrd="0" parTransId="{CE7A6D00-EF2C-4E78-B773-F186D6CF9066}" sibTransId="{336BF723-E184-4B7D-948E-A89D89192E66}"/>
    <dgm:cxn modelId="{4AA3F361-D663-4B26-B40B-D96618CA18D2}" type="presOf" srcId="{1E3379B1-CBBE-4A7A-AE5E-A1C8514756BE}" destId="{A2D1F78D-5733-4273-A71C-3D27950FA35E}" srcOrd="0" destOrd="0" presId="urn:microsoft.com/office/officeart/2018/2/layout/IconVerticalSolidList"/>
    <dgm:cxn modelId="{4B330062-C593-495E-BFD0-A25CD1F5916F}" srcId="{556D2FA4-9B0F-43B5-8352-77D1A333C6D7}" destId="{1E3379B1-CBBE-4A7A-AE5E-A1C8514756BE}" srcOrd="4" destOrd="0" parTransId="{99AC697A-D3D8-4858-ADDA-7241590675A4}" sibTransId="{2819474C-1062-4DD5-9782-78FBCA93E20B}"/>
    <dgm:cxn modelId="{03E1C251-741A-48A9-A28F-F8F3A192C47C}" srcId="{556D2FA4-9B0F-43B5-8352-77D1A333C6D7}" destId="{9549CF38-9C85-4D71-A37B-F86488582385}" srcOrd="0" destOrd="0" parTransId="{4A5E79D5-7387-47E0-8D3C-4CD6B97392FA}" sibTransId="{6DCE956F-6B04-4666-AB8F-70892B9D66D4}"/>
    <dgm:cxn modelId="{728F9774-A4E6-4C2E-A2F8-8DD89E1E09D7}" type="presOf" srcId="{110B296C-3203-48B0-A751-EB5033D72EB6}" destId="{431D279F-553E-46A0-A215-F0DD3DDBF820}" srcOrd="0" destOrd="0" presId="urn:microsoft.com/office/officeart/2018/2/layout/IconVerticalSolidList"/>
    <dgm:cxn modelId="{3489C188-BB71-40E4-BC23-C31D0D3552B5}" type="presOf" srcId="{CB99A7FA-BFCB-4B14-9545-E760A0610CB5}" destId="{BA020708-9CD4-4F20-B9B2-D7B5F1C413A7}" srcOrd="0" destOrd="0" presId="urn:microsoft.com/office/officeart/2018/2/layout/IconVerticalSolidList"/>
    <dgm:cxn modelId="{EA811BAB-A9A8-4FC2-834C-FF9DDC0E0055}" type="presOf" srcId="{9549CF38-9C85-4D71-A37B-F86488582385}" destId="{C5FC5B9D-88C8-420E-9D9A-6A37E6EBA235}" srcOrd="0" destOrd="0" presId="urn:microsoft.com/office/officeart/2018/2/layout/IconVerticalSolidList"/>
    <dgm:cxn modelId="{F89508AE-065B-4701-BACB-534641E0A3B8}" srcId="{556D2FA4-9B0F-43B5-8352-77D1A333C6D7}" destId="{CB99A7FA-BFCB-4B14-9545-E760A0610CB5}" srcOrd="1" destOrd="0" parTransId="{89416512-D1B8-4165-B87F-064FCED12555}" sibTransId="{86659A9F-8211-439E-B3BC-D9731FBD3E0D}"/>
    <dgm:cxn modelId="{B94629BD-FA5E-41FF-934A-75EC0F31E61E}" type="presOf" srcId="{556D2FA4-9B0F-43B5-8352-77D1A333C6D7}" destId="{7773A644-E216-4F4E-B06F-D4076AAF4944}" srcOrd="0" destOrd="0" presId="urn:microsoft.com/office/officeart/2018/2/layout/IconVerticalSolidList"/>
    <dgm:cxn modelId="{6403C5E2-BDE9-4B4C-9A41-C73B0AC382E2}" srcId="{556D2FA4-9B0F-43B5-8352-77D1A333C6D7}" destId="{A9227C68-823A-435A-B02E-28A2CA3E77E3}" srcOrd="2" destOrd="0" parTransId="{7739A4E4-43F0-48AF-9400-FFC3AF9BE527}" sibTransId="{784F0AD7-95E1-4C6D-AB7D-CA6849886275}"/>
    <dgm:cxn modelId="{9B7AC5DD-C69B-45D5-A391-E33FB2692B63}" type="presParOf" srcId="{7773A644-E216-4F4E-B06F-D4076AAF4944}" destId="{BD4AD0BD-E187-495B-B839-C15BA80F7D1B}" srcOrd="0" destOrd="0" presId="urn:microsoft.com/office/officeart/2018/2/layout/IconVerticalSolidList"/>
    <dgm:cxn modelId="{F6A5D69F-0A2D-4549-8A4B-BE6B8FFDDB7F}" type="presParOf" srcId="{BD4AD0BD-E187-495B-B839-C15BA80F7D1B}" destId="{EBD947AB-1D39-45A8-AA20-8504C820416C}" srcOrd="0" destOrd="0" presId="urn:microsoft.com/office/officeart/2018/2/layout/IconVerticalSolidList"/>
    <dgm:cxn modelId="{81D13C6B-9804-4F03-B4BA-F895EDEE3DC6}" type="presParOf" srcId="{BD4AD0BD-E187-495B-B839-C15BA80F7D1B}" destId="{4A078F20-1E59-4CE8-A8BE-ED1700940952}" srcOrd="1" destOrd="0" presId="urn:microsoft.com/office/officeart/2018/2/layout/IconVerticalSolidList"/>
    <dgm:cxn modelId="{C8553198-ACCB-45F3-BEFC-F4808AEB8BF0}" type="presParOf" srcId="{BD4AD0BD-E187-495B-B839-C15BA80F7D1B}" destId="{AD8D1887-F9E0-4A39-B21E-7DF84351E3E6}" srcOrd="2" destOrd="0" presId="urn:microsoft.com/office/officeart/2018/2/layout/IconVerticalSolidList"/>
    <dgm:cxn modelId="{63C41B0E-F9D3-4F5F-978A-FD869101F35D}" type="presParOf" srcId="{BD4AD0BD-E187-495B-B839-C15BA80F7D1B}" destId="{C5FC5B9D-88C8-420E-9D9A-6A37E6EBA235}" srcOrd="3" destOrd="0" presId="urn:microsoft.com/office/officeart/2018/2/layout/IconVerticalSolidList"/>
    <dgm:cxn modelId="{C3DD0927-AB41-4438-A9A3-02772A44D8AC}" type="presParOf" srcId="{7773A644-E216-4F4E-B06F-D4076AAF4944}" destId="{901E0E20-6AA4-42AE-A093-DB25EAFAEA16}" srcOrd="1" destOrd="0" presId="urn:microsoft.com/office/officeart/2018/2/layout/IconVerticalSolidList"/>
    <dgm:cxn modelId="{75BA20ED-5B67-49A7-9943-C42CFEC9186F}" type="presParOf" srcId="{7773A644-E216-4F4E-B06F-D4076AAF4944}" destId="{2AA27552-975D-4E5A-86C4-263F00049393}" srcOrd="2" destOrd="0" presId="urn:microsoft.com/office/officeart/2018/2/layout/IconVerticalSolidList"/>
    <dgm:cxn modelId="{C367CE97-D3A7-4E60-84E5-BA520127EB82}" type="presParOf" srcId="{2AA27552-975D-4E5A-86C4-263F00049393}" destId="{B50F54C3-548C-4788-B3C7-E5F4678A0FEF}" srcOrd="0" destOrd="0" presId="urn:microsoft.com/office/officeart/2018/2/layout/IconVerticalSolidList"/>
    <dgm:cxn modelId="{E6EDE5AB-3CA1-467F-946F-B2491C52742D}" type="presParOf" srcId="{2AA27552-975D-4E5A-86C4-263F00049393}" destId="{3CF32779-8FB7-4C35-A579-A14084163F61}" srcOrd="1" destOrd="0" presId="urn:microsoft.com/office/officeart/2018/2/layout/IconVerticalSolidList"/>
    <dgm:cxn modelId="{5D46DDC0-30B1-40BD-AC00-4DA82D90C624}" type="presParOf" srcId="{2AA27552-975D-4E5A-86C4-263F00049393}" destId="{00B71EA3-8848-4963-BFED-0675C66EB9BD}" srcOrd="2" destOrd="0" presId="urn:microsoft.com/office/officeart/2018/2/layout/IconVerticalSolidList"/>
    <dgm:cxn modelId="{20828A27-6C9A-46A4-B7EE-07516918CE9C}" type="presParOf" srcId="{2AA27552-975D-4E5A-86C4-263F00049393}" destId="{BA020708-9CD4-4F20-B9B2-D7B5F1C413A7}" srcOrd="3" destOrd="0" presId="urn:microsoft.com/office/officeart/2018/2/layout/IconVerticalSolidList"/>
    <dgm:cxn modelId="{5FAA919C-FB28-40A0-B955-506D5BA993CF}" type="presParOf" srcId="{7773A644-E216-4F4E-B06F-D4076AAF4944}" destId="{835A2064-EE45-4761-87EE-628584C92EA9}" srcOrd="3" destOrd="0" presId="urn:microsoft.com/office/officeart/2018/2/layout/IconVerticalSolidList"/>
    <dgm:cxn modelId="{30B9DCAF-2538-4B16-AA74-486AF40B9F61}" type="presParOf" srcId="{7773A644-E216-4F4E-B06F-D4076AAF4944}" destId="{38957291-808A-4FD0-A204-F55FD6F93943}" srcOrd="4" destOrd="0" presId="urn:microsoft.com/office/officeart/2018/2/layout/IconVerticalSolidList"/>
    <dgm:cxn modelId="{C9C549A0-9D62-4D46-8D57-7E54DD9A5327}" type="presParOf" srcId="{38957291-808A-4FD0-A204-F55FD6F93943}" destId="{C71518E9-2AEF-440D-BD79-47C1353CC9AA}" srcOrd="0" destOrd="0" presId="urn:microsoft.com/office/officeart/2018/2/layout/IconVerticalSolidList"/>
    <dgm:cxn modelId="{2B833F48-982A-4C33-8B0E-020DE9B70C1E}" type="presParOf" srcId="{38957291-808A-4FD0-A204-F55FD6F93943}" destId="{90A63FD2-AEB8-4193-8225-33B78FC22802}" srcOrd="1" destOrd="0" presId="urn:microsoft.com/office/officeart/2018/2/layout/IconVerticalSolidList"/>
    <dgm:cxn modelId="{D46B2133-0500-4D2B-9B02-336A7B7BAB32}" type="presParOf" srcId="{38957291-808A-4FD0-A204-F55FD6F93943}" destId="{B7CB60C1-2D59-469E-A727-24CC89CA6074}" srcOrd="2" destOrd="0" presId="urn:microsoft.com/office/officeart/2018/2/layout/IconVerticalSolidList"/>
    <dgm:cxn modelId="{2E883521-6214-4CDE-9AA4-82FE0D9E4EAB}" type="presParOf" srcId="{38957291-808A-4FD0-A204-F55FD6F93943}" destId="{7D16700F-0072-4595-9D57-0CB3B14F8DD0}" srcOrd="3" destOrd="0" presId="urn:microsoft.com/office/officeart/2018/2/layout/IconVerticalSolidList"/>
    <dgm:cxn modelId="{62A744B4-A94D-4256-A5C3-E8007F5194B2}" type="presParOf" srcId="{7773A644-E216-4F4E-B06F-D4076AAF4944}" destId="{24FADBEA-FCB1-46F2-8E86-CCF83415F9C1}" srcOrd="5" destOrd="0" presId="urn:microsoft.com/office/officeart/2018/2/layout/IconVerticalSolidList"/>
    <dgm:cxn modelId="{1610C90E-0319-40C8-BA1C-E66B1E618CAF}" type="presParOf" srcId="{7773A644-E216-4F4E-B06F-D4076AAF4944}" destId="{6D3003DA-C403-46AB-A375-24A683D3A052}" srcOrd="6" destOrd="0" presId="urn:microsoft.com/office/officeart/2018/2/layout/IconVerticalSolidList"/>
    <dgm:cxn modelId="{45CEF4FA-96BD-4E5B-AAFD-C6A293CCD522}" type="presParOf" srcId="{6D3003DA-C403-46AB-A375-24A683D3A052}" destId="{45DB4176-92C3-4F5D-B9A8-751FDF0F9BB8}" srcOrd="0" destOrd="0" presId="urn:microsoft.com/office/officeart/2018/2/layout/IconVerticalSolidList"/>
    <dgm:cxn modelId="{E12762C0-B69D-4653-B92C-C7FBC3B6F644}" type="presParOf" srcId="{6D3003DA-C403-46AB-A375-24A683D3A052}" destId="{209B92DB-BC48-4597-A256-2B8E48A8DE12}" srcOrd="1" destOrd="0" presId="urn:microsoft.com/office/officeart/2018/2/layout/IconVerticalSolidList"/>
    <dgm:cxn modelId="{7D1E4CE5-2A0B-4A0E-8EFD-CC753E29094B}" type="presParOf" srcId="{6D3003DA-C403-46AB-A375-24A683D3A052}" destId="{1AB495A8-9215-4F31-A69A-10A64B0223BA}" srcOrd="2" destOrd="0" presId="urn:microsoft.com/office/officeart/2018/2/layout/IconVerticalSolidList"/>
    <dgm:cxn modelId="{C0989D40-9E7B-47C8-A191-E28E20F891C6}" type="presParOf" srcId="{6D3003DA-C403-46AB-A375-24A683D3A052}" destId="{431D279F-553E-46A0-A215-F0DD3DDBF820}" srcOrd="3" destOrd="0" presId="urn:microsoft.com/office/officeart/2018/2/layout/IconVerticalSolidList"/>
    <dgm:cxn modelId="{737ED01C-F4C3-4B2A-A15A-4C957C73044F}" type="presParOf" srcId="{7773A644-E216-4F4E-B06F-D4076AAF4944}" destId="{38C7F16A-FF78-4B13-B86C-2D305FDDC41F}" srcOrd="7" destOrd="0" presId="urn:microsoft.com/office/officeart/2018/2/layout/IconVerticalSolidList"/>
    <dgm:cxn modelId="{BBE9D68A-BD28-4C5F-B634-396AE69BD19C}" type="presParOf" srcId="{7773A644-E216-4F4E-B06F-D4076AAF4944}" destId="{6141588F-12C4-44B2-B101-C2F92A978E70}" srcOrd="8" destOrd="0" presId="urn:microsoft.com/office/officeart/2018/2/layout/IconVerticalSolidList"/>
    <dgm:cxn modelId="{986354B4-75F1-4CB1-80A9-16EF53A62C08}" type="presParOf" srcId="{6141588F-12C4-44B2-B101-C2F92A978E70}" destId="{78A49199-31BE-4A85-8B80-CC9CC8A50E00}" srcOrd="0" destOrd="0" presId="urn:microsoft.com/office/officeart/2018/2/layout/IconVerticalSolidList"/>
    <dgm:cxn modelId="{B533C840-6CE0-4AAE-9659-A170A3985B88}" type="presParOf" srcId="{6141588F-12C4-44B2-B101-C2F92A978E70}" destId="{BF4AD77D-6631-486A-A5F2-7BCC2386C3A2}" srcOrd="1" destOrd="0" presId="urn:microsoft.com/office/officeart/2018/2/layout/IconVerticalSolidList"/>
    <dgm:cxn modelId="{C06A0152-7A98-4EC9-B4EB-FB6B07E04722}" type="presParOf" srcId="{6141588F-12C4-44B2-B101-C2F92A978E70}" destId="{2840485C-4C26-4158-8F0E-9C212BEBEA37}" srcOrd="2" destOrd="0" presId="urn:microsoft.com/office/officeart/2018/2/layout/IconVerticalSolidList"/>
    <dgm:cxn modelId="{72726260-FE2A-4A0A-AADD-CD18AC93C30F}" type="presParOf" srcId="{6141588F-12C4-44B2-B101-C2F92A978E70}" destId="{A2D1F78D-5733-4273-A71C-3D27950FA35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F4144EB-A802-4704-8B8D-0BCB2F560FE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1E78C06-C7D0-4A1E-A4F1-9105EB5557C2}">
      <dgm:prSet/>
      <dgm:spPr/>
      <dgm:t>
        <a:bodyPr/>
        <a:lstStyle/>
        <a:p>
          <a:r>
            <a:rPr lang="en-US"/>
            <a:t>Strategies are very much shaped by the external environment </a:t>
          </a:r>
        </a:p>
      </dgm:t>
    </dgm:pt>
    <dgm:pt modelId="{71C45727-C521-4618-B12B-76B3E9EDF37D}" type="parTrans" cxnId="{B1BD647B-98D6-4A9E-ACCF-0691B696B251}">
      <dgm:prSet/>
      <dgm:spPr/>
      <dgm:t>
        <a:bodyPr/>
        <a:lstStyle/>
        <a:p>
          <a:endParaRPr lang="en-US"/>
        </a:p>
      </dgm:t>
    </dgm:pt>
    <dgm:pt modelId="{EDA71589-66A4-45C6-AF21-DC89DAFDC189}" type="sibTrans" cxnId="{B1BD647B-98D6-4A9E-ACCF-0691B696B251}">
      <dgm:prSet/>
      <dgm:spPr/>
      <dgm:t>
        <a:bodyPr/>
        <a:lstStyle/>
        <a:p>
          <a:endParaRPr lang="en-US"/>
        </a:p>
      </dgm:t>
    </dgm:pt>
    <dgm:pt modelId="{3F989B78-251C-490F-9674-84BEDB52D1CF}">
      <dgm:prSet/>
      <dgm:spPr/>
      <dgm:t>
        <a:bodyPr/>
        <a:lstStyle/>
        <a:p>
          <a:r>
            <a:rPr lang="en-US"/>
            <a:t>Companies compete nationally and globally for talent</a:t>
          </a:r>
        </a:p>
      </dgm:t>
    </dgm:pt>
    <dgm:pt modelId="{A0CC69B2-2FA3-4CDE-9919-DB67A7846EE3}" type="parTrans" cxnId="{7C7B8F53-97CB-4BBE-99FA-04D27AFF2C93}">
      <dgm:prSet/>
      <dgm:spPr/>
      <dgm:t>
        <a:bodyPr/>
        <a:lstStyle/>
        <a:p>
          <a:endParaRPr lang="en-US"/>
        </a:p>
      </dgm:t>
    </dgm:pt>
    <dgm:pt modelId="{4043C6F8-8542-4333-B92D-D80A99B4D322}" type="sibTrans" cxnId="{7C7B8F53-97CB-4BBE-99FA-04D27AFF2C93}">
      <dgm:prSet/>
      <dgm:spPr/>
      <dgm:t>
        <a:bodyPr/>
        <a:lstStyle/>
        <a:p>
          <a:endParaRPr lang="en-US"/>
        </a:p>
      </dgm:t>
    </dgm:pt>
    <dgm:pt modelId="{9F8B87D2-28DE-4E57-8856-FFC18483BE1C}">
      <dgm:prSet/>
      <dgm:spPr/>
      <dgm:t>
        <a:bodyPr/>
        <a:lstStyle/>
        <a:p>
          <a:r>
            <a:rPr lang="en-US"/>
            <a:t>Macro-level: political and financial stability, demography, recession etc</a:t>
          </a:r>
        </a:p>
      </dgm:t>
    </dgm:pt>
    <dgm:pt modelId="{B61AAA8C-15B3-4C34-8C43-9BCB90471909}" type="parTrans" cxnId="{BDCF37E9-754B-48D8-B184-17FC0699C0FA}">
      <dgm:prSet/>
      <dgm:spPr/>
      <dgm:t>
        <a:bodyPr/>
        <a:lstStyle/>
        <a:p>
          <a:endParaRPr lang="en-US"/>
        </a:p>
      </dgm:t>
    </dgm:pt>
    <dgm:pt modelId="{34AF69F6-73F7-4E01-9432-3DF7DC1CD379}" type="sibTrans" cxnId="{BDCF37E9-754B-48D8-B184-17FC0699C0FA}">
      <dgm:prSet/>
      <dgm:spPr/>
      <dgm:t>
        <a:bodyPr/>
        <a:lstStyle/>
        <a:p>
          <a:endParaRPr lang="en-US"/>
        </a:p>
      </dgm:t>
    </dgm:pt>
    <dgm:pt modelId="{3CAAA1CA-F97A-4394-9A0D-BF6C8B23522A}">
      <dgm:prSet/>
      <dgm:spPr/>
      <dgm:t>
        <a:bodyPr/>
        <a:lstStyle/>
        <a:p>
          <a:r>
            <a:rPr lang="en-US"/>
            <a:t>Where there is recession, low wages </a:t>
          </a:r>
        </a:p>
      </dgm:t>
    </dgm:pt>
    <dgm:pt modelId="{82AA8D1A-0A3E-43C1-BFC2-F147E973D5F9}" type="parTrans" cxnId="{D264CE0C-60AB-4523-B898-640A0339BBE1}">
      <dgm:prSet/>
      <dgm:spPr/>
      <dgm:t>
        <a:bodyPr/>
        <a:lstStyle/>
        <a:p>
          <a:endParaRPr lang="en-US"/>
        </a:p>
      </dgm:t>
    </dgm:pt>
    <dgm:pt modelId="{5A4CA68E-8F03-40EC-BD8F-D67148A0AF5D}" type="sibTrans" cxnId="{D264CE0C-60AB-4523-B898-640A0339BBE1}">
      <dgm:prSet/>
      <dgm:spPr/>
      <dgm:t>
        <a:bodyPr/>
        <a:lstStyle/>
        <a:p>
          <a:endParaRPr lang="en-US"/>
        </a:p>
      </dgm:t>
    </dgm:pt>
    <dgm:pt modelId="{7C2DE5A8-1235-4E11-A891-79147C546EE6}">
      <dgm:prSet/>
      <dgm:spPr/>
      <dgm:t>
        <a:bodyPr/>
        <a:lstStyle/>
        <a:p>
          <a:r>
            <a:rPr lang="en-US"/>
            <a:t>Where the economy is strong, greater competition for talent </a:t>
          </a:r>
        </a:p>
      </dgm:t>
    </dgm:pt>
    <dgm:pt modelId="{3EA10F55-C29C-496C-8D09-905B6A7981E0}" type="parTrans" cxnId="{319355D6-7EDD-4E04-BE0A-5BAC60534A74}">
      <dgm:prSet/>
      <dgm:spPr/>
      <dgm:t>
        <a:bodyPr/>
        <a:lstStyle/>
        <a:p>
          <a:endParaRPr lang="en-US"/>
        </a:p>
      </dgm:t>
    </dgm:pt>
    <dgm:pt modelId="{6BE5D683-18E7-476E-9C05-88487339AC96}" type="sibTrans" cxnId="{319355D6-7EDD-4E04-BE0A-5BAC60534A74}">
      <dgm:prSet/>
      <dgm:spPr/>
      <dgm:t>
        <a:bodyPr/>
        <a:lstStyle/>
        <a:p>
          <a:endParaRPr lang="en-US"/>
        </a:p>
      </dgm:t>
    </dgm:pt>
    <dgm:pt modelId="{2B09F674-C683-41C6-AFE3-D6632A6CBE49}">
      <dgm:prSet/>
      <dgm:spPr/>
      <dgm:t>
        <a:bodyPr/>
        <a:lstStyle/>
        <a:p>
          <a:r>
            <a:rPr lang="en-US"/>
            <a:t>Meso-level: leadership support, reward, recognition</a:t>
          </a:r>
        </a:p>
      </dgm:t>
    </dgm:pt>
    <dgm:pt modelId="{89BAB1C1-BC02-4CE8-B879-D5B012AAEE85}" type="parTrans" cxnId="{57557EC5-AB55-4997-A14A-C126F355CD3B}">
      <dgm:prSet/>
      <dgm:spPr/>
      <dgm:t>
        <a:bodyPr/>
        <a:lstStyle/>
        <a:p>
          <a:endParaRPr lang="en-US"/>
        </a:p>
      </dgm:t>
    </dgm:pt>
    <dgm:pt modelId="{4F60DED2-0521-4488-8E35-45781F77D0F7}" type="sibTrans" cxnId="{57557EC5-AB55-4997-A14A-C126F355CD3B}">
      <dgm:prSet/>
      <dgm:spPr/>
      <dgm:t>
        <a:bodyPr/>
        <a:lstStyle/>
        <a:p>
          <a:endParaRPr lang="en-US"/>
        </a:p>
      </dgm:t>
    </dgm:pt>
    <dgm:pt modelId="{7CD70E07-B77A-46EB-A474-EEE970F4ADD8}" type="pres">
      <dgm:prSet presAssocID="{4F4144EB-A802-4704-8B8D-0BCB2F560FEC}" presName="root" presStyleCnt="0">
        <dgm:presLayoutVars>
          <dgm:dir/>
          <dgm:resizeHandles val="exact"/>
        </dgm:presLayoutVars>
      </dgm:prSet>
      <dgm:spPr/>
    </dgm:pt>
    <dgm:pt modelId="{973EB267-B2C5-40A7-A019-CA4068B23541}" type="pres">
      <dgm:prSet presAssocID="{81E78C06-C7D0-4A1E-A4F1-9105EB5557C2}" presName="compNode" presStyleCnt="0"/>
      <dgm:spPr/>
    </dgm:pt>
    <dgm:pt modelId="{0B94DAE9-9F6A-4D55-9A70-0ABEE4FBE4F5}" type="pres">
      <dgm:prSet presAssocID="{81E78C06-C7D0-4A1E-A4F1-9105EB5557C2}" presName="bgRect" presStyleLbl="bgShp" presStyleIdx="0" presStyleCnt="3"/>
      <dgm:spPr/>
    </dgm:pt>
    <dgm:pt modelId="{382449F9-60C4-4E2D-9EEA-3DDF3EA550B4}" type="pres">
      <dgm:prSet presAssocID="{81E78C06-C7D0-4A1E-A4F1-9105EB5557C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eciduous tree"/>
        </a:ext>
      </dgm:extLst>
    </dgm:pt>
    <dgm:pt modelId="{5B9C741A-6451-43C3-8B5B-AA77E3F9C087}" type="pres">
      <dgm:prSet presAssocID="{81E78C06-C7D0-4A1E-A4F1-9105EB5557C2}" presName="spaceRect" presStyleCnt="0"/>
      <dgm:spPr/>
    </dgm:pt>
    <dgm:pt modelId="{995E2FC7-A9EA-44C2-AF9E-E03DE8097798}" type="pres">
      <dgm:prSet presAssocID="{81E78C06-C7D0-4A1E-A4F1-9105EB5557C2}" presName="parTx" presStyleLbl="revTx" presStyleIdx="0" presStyleCnt="4">
        <dgm:presLayoutVars>
          <dgm:chMax val="0"/>
          <dgm:chPref val="0"/>
        </dgm:presLayoutVars>
      </dgm:prSet>
      <dgm:spPr/>
    </dgm:pt>
    <dgm:pt modelId="{3214F274-C31A-4469-8BD7-C85A7BA05C9A}" type="pres">
      <dgm:prSet presAssocID="{EDA71589-66A4-45C6-AF21-DC89DAFDC189}" presName="sibTrans" presStyleCnt="0"/>
      <dgm:spPr/>
    </dgm:pt>
    <dgm:pt modelId="{974718BC-7954-40E0-B95B-73F9FA6267EA}" type="pres">
      <dgm:prSet presAssocID="{3F989B78-251C-490F-9674-84BEDB52D1CF}" presName="compNode" presStyleCnt="0"/>
      <dgm:spPr/>
    </dgm:pt>
    <dgm:pt modelId="{FEA51A4F-C7E9-4980-A5D6-82A4B1AD1F7D}" type="pres">
      <dgm:prSet presAssocID="{3F989B78-251C-490F-9674-84BEDB52D1CF}" presName="bgRect" presStyleLbl="bgShp" presStyleIdx="1" presStyleCnt="3"/>
      <dgm:spPr/>
    </dgm:pt>
    <dgm:pt modelId="{B661B3E1-33DD-4856-BDD7-656779FF01D2}" type="pres">
      <dgm:prSet presAssocID="{3F989B78-251C-490F-9674-84BEDB52D1C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F9D6CBC4-7FC4-41E3-B2B7-3FBA6F160994}" type="pres">
      <dgm:prSet presAssocID="{3F989B78-251C-490F-9674-84BEDB52D1CF}" presName="spaceRect" presStyleCnt="0"/>
      <dgm:spPr/>
    </dgm:pt>
    <dgm:pt modelId="{E379597E-B857-46C1-809F-06DEC1B4119A}" type="pres">
      <dgm:prSet presAssocID="{3F989B78-251C-490F-9674-84BEDB52D1CF}" presName="parTx" presStyleLbl="revTx" presStyleIdx="1" presStyleCnt="4">
        <dgm:presLayoutVars>
          <dgm:chMax val="0"/>
          <dgm:chPref val="0"/>
        </dgm:presLayoutVars>
      </dgm:prSet>
      <dgm:spPr/>
    </dgm:pt>
    <dgm:pt modelId="{E3A68265-8167-445A-9D41-E7AB55300D7E}" type="pres">
      <dgm:prSet presAssocID="{4043C6F8-8542-4333-B92D-D80A99B4D322}" presName="sibTrans" presStyleCnt="0"/>
      <dgm:spPr/>
    </dgm:pt>
    <dgm:pt modelId="{933D67BD-140A-4052-B440-BECD02A50C08}" type="pres">
      <dgm:prSet presAssocID="{9F8B87D2-28DE-4E57-8856-FFC18483BE1C}" presName="compNode" presStyleCnt="0"/>
      <dgm:spPr/>
    </dgm:pt>
    <dgm:pt modelId="{745C5FDC-82F8-4F97-833F-31A4E9EFCD72}" type="pres">
      <dgm:prSet presAssocID="{9F8B87D2-28DE-4E57-8856-FFC18483BE1C}" presName="bgRect" presStyleLbl="bgShp" presStyleIdx="2" presStyleCnt="3"/>
      <dgm:spPr/>
    </dgm:pt>
    <dgm:pt modelId="{B8DD17FA-2ADF-430F-9D88-D0E66BB7CB24}" type="pres">
      <dgm:prSet presAssocID="{9F8B87D2-28DE-4E57-8856-FFC18483BE1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C924C985-3ECF-44EE-95F3-4DCA16D0D3F1}" type="pres">
      <dgm:prSet presAssocID="{9F8B87D2-28DE-4E57-8856-FFC18483BE1C}" presName="spaceRect" presStyleCnt="0"/>
      <dgm:spPr/>
    </dgm:pt>
    <dgm:pt modelId="{9AC555F5-B669-46EB-91D2-FECDEFE720F3}" type="pres">
      <dgm:prSet presAssocID="{9F8B87D2-28DE-4E57-8856-FFC18483BE1C}" presName="parTx" presStyleLbl="revTx" presStyleIdx="2" presStyleCnt="4">
        <dgm:presLayoutVars>
          <dgm:chMax val="0"/>
          <dgm:chPref val="0"/>
        </dgm:presLayoutVars>
      </dgm:prSet>
      <dgm:spPr/>
    </dgm:pt>
    <dgm:pt modelId="{B419BFAA-DC63-4120-96B3-2A07839125F8}" type="pres">
      <dgm:prSet presAssocID="{9F8B87D2-28DE-4E57-8856-FFC18483BE1C}" presName="desTx" presStyleLbl="revTx" presStyleIdx="3" presStyleCnt="4">
        <dgm:presLayoutVars/>
      </dgm:prSet>
      <dgm:spPr/>
    </dgm:pt>
  </dgm:ptLst>
  <dgm:cxnLst>
    <dgm:cxn modelId="{D264CE0C-60AB-4523-B898-640A0339BBE1}" srcId="{9F8B87D2-28DE-4E57-8856-FFC18483BE1C}" destId="{3CAAA1CA-F97A-4394-9A0D-BF6C8B23522A}" srcOrd="0" destOrd="0" parTransId="{82AA8D1A-0A3E-43C1-BFC2-F147E973D5F9}" sibTransId="{5A4CA68E-8F03-40EC-BD8F-D67148A0AF5D}"/>
    <dgm:cxn modelId="{9B17301D-0F66-4C57-B508-445420C643F5}" type="presOf" srcId="{3F989B78-251C-490F-9674-84BEDB52D1CF}" destId="{E379597E-B857-46C1-809F-06DEC1B4119A}" srcOrd="0" destOrd="0" presId="urn:microsoft.com/office/officeart/2018/2/layout/IconVerticalSolidList"/>
    <dgm:cxn modelId="{D8488332-AF38-4CDB-832E-7C69ABAD5BF3}" type="presOf" srcId="{3CAAA1CA-F97A-4394-9A0D-BF6C8B23522A}" destId="{B419BFAA-DC63-4120-96B3-2A07839125F8}" srcOrd="0" destOrd="0" presId="urn:microsoft.com/office/officeart/2018/2/layout/IconVerticalSolidList"/>
    <dgm:cxn modelId="{386C8050-EBC0-4F64-B98B-A96A70346575}" type="presOf" srcId="{4F4144EB-A802-4704-8B8D-0BCB2F560FEC}" destId="{7CD70E07-B77A-46EB-A474-EEE970F4ADD8}" srcOrd="0" destOrd="0" presId="urn:microsoft.com/office/officeart/2018/2/layout/IconVerticalSolidList"/>
    <dgm:cxn modelId="{7C7B8F53-97CB-4BBE-99FA-04D27AFF2C93}" srcId="{4F4144EB-A802-4704-8B8D-0BCB2F560FEC}" destId="{3F989B78-251C-490F-9674-84BEDB52D1CF}" srcOrd="1" destOrd="0" parTransId="{A0CC69B2-2FA3-4CDE-9919-DB67A7846EE3}" sibTransId="{4043C6F8-8542-4333-B92D-D80A99B4D322}"/>
    <dgm:cxn modelId="{B1BD647B-98D6-4A9E-ACCF-0691B696B251}" srcId="{4F4144EB-A802-4704-8B8D-0BCB2F560FEC}" destId="{81E78C06-C7D0-4A1E-A4F1-9105EB5557C2}" srcOrd="0" destOrd="0" parTransId="{71C45727-C521-4618-B12B-76B3E9EDF37D}" sibTransId="{EDA71589-66A4-45C6-AF21-DC89DAFDC189}"/>
    <dgm:cxn modelId="{E6205E9C-3ECE-4691-A90C-D2379E72D254}" type="presOf" srcId="{7C2DE5A8-1235-4E11-A891-79147C546EE6}" destId="{B419BFAA-DC63-4120-96B3-2A07839125F8}" srcOrd="0" destOrd="1" presId="urn:microsoft.com/office/officeart/2018/2/layout/IconVerticalSolidList"/>
    <dgm:cxn modelId="{860C05AD-0035-4BBD-A577-FCB4815E2EFC}" type="presOf" srcId="{81E78C06-C7D0-4A1E-A4F1-9105EB5557C2}" destId="{995E2FC7-A9EA-44C2-AF9E-E03DE8097798}" srcOrd="0" destOrd="0" presId="urn:microsoft.com/office/officeart/2018/2/layout/IconVerticalSolidList"/>
    <dgm:cxn modelId="{7D42B9BE-E7AD-43FF-820D-611A8203A778}" type="presOf" srcId="{9F8B87D2-28DE-4E57-8856-FFC18483BE1C}" destId="{9AC555F5-B669-46EB-91D2-FECDEFE720F3}" srcOrd="0" destOrd="0" presId="urn:microsoft.com/office/officeart/2018/2/layout/IconVerticalSolidList"/>
    <dgm:cxn modelId="{57557EC5-AB55-4997-A14A-C126F355CD3B}" srcId="{9F8B87D2-28DE-4E57-8856-FFC18483BE1C}" destId="{2B09F674-C683-41C6-AFE3-D6632A6CBE49}" srcOrd="2" destOrd="0" parTransId="{89BAB1C1-BC02-4CE8-B879-D5B012AAEE85}" sibTransId="{4F60DED2-0521-4488-8E35-45781F77D0F7}"/>
    <dgm:cxn modelId="{ABEAA8CB-3E6E-40D1-8AD5-3E32ED4A29B9}" type="presOf" srcId="{2B09F674-C683-41C6-AFE3-D6632A6CBE49}" destId="{B419BFAA-DC63-4120-96B3-2A07839125F8}" srcOrd="0" destOrd="2" presId="urn:microsoft.com/office/officeart/2018/2/layout/IconVerticalSolidList"/>
    <dgm:cxn modelId="{319355D6-7EDD-4E04-BE0A-5BAC60534A74}" srcId="{9F8B87D2-28DE-4E57-8856-FFC18483BE1C}" destId="{7C2DE5A8-1235-4E11-A891-79147C546EE6}" srcOrd="1" destOrd="0" parTransId="{3EA10F55-C29C-496C-8D09-905B6A7981E0}" sibTransId="{6BE5D683-18E7-476E-9C05-88487339AC96}"/>
    <dgm:cxn modelId="{BDCF37E9-754B-48D8-B184-17FC0699C0FA}" srcId="{4F4144EB-A802-4704-8B8D-0BCB2F560FEC}" destId="{9F8B87D2-28DE-4E57-8856-FFC18483BE1C}" srcOrd="2" destOrd="0" parTransId="{B61AAA8C-15B3-4C34-8C43-9BCB90471909}" sibTransId="{34AF69F6-73F7-4E01-9432-3DF7DC1CD379}"/>
    <dgm:cxn modelId="{02174EDE-F362-44DF-89E7-863ED1B7161E}" type="presParOf" srcId="{7CD70E07-B77A-46EB-A474-EEE970F4ADD8}" destId="{973EB267-B2C5-40A7-A019-CA4068B23541}" srcOrd="0" destOrd="0" presId="urn:microsoft.com/office/officeart/2018/2/layout/IconVerticalSolidList"/>
    <dgm:cxn modelId="{4274C6A1-58A1-4605-B821-DDD709D251DA}" type="presParOf" srcId="{973EB267-B2C5-40A7-A019-CA4068B23541}" destId="{0B94DAE9-9F6A-4D55-9A70-0ABEE4FBE4F5}" srcOrd="0" destOrd="0" presId="urn:microsoft.com/office/officeart/2018/2/layout/IconVerticalSolidList"/>
    <dgm:cxn modelId="{93CAA79A-9216-4F88-92DE-47AEC80DF8F4}" type="presParOf" srcId="{973EB267-B2C5-40A7-A019-CA4068B23541}" destId="{382449F9-60C4-4E2D-9EEA-3DDF3EA550B4}" srcOrd="1" destOrd="0" presId="urn:microsoft.com/office/officeart/2018/2/layout/IconVerticalSolidList"/>
    <dgm:cxn modelId="{1625F037-9551-4A55-BAB8-1B8AA24A94C0}" type="presParOf" srcId="{973EB267-B2C5-40A7-A019-CA4068B23541}" destId="{5B9C741A-6451-43C3-8B5B-AA77E3F9C087}" srcOrd="2" destOrd="0" presId="urn:microsoft.com/office/officeart/2018/2/layout/IconVerticalSolidList"/>
    <dgm:cxn modelId="{2F209E22-4E33-4F8B-A055-0F625FF00DE0}" type="presParOf" srcId="{973EB267-B2C5-40A7-A019-CA4068B23541}" destId="{995E2FC7-A9EA-44C2-AF9E-E03DE8097798}" srcOrd="3" destOrd="0" presId="urn:microsoft.com/office/officeart/2018/2/layout/IconVerticalSolidList"/>
    <dgm:cxn modelId="{B9A680F8-BB7F-4E7B-8868-7C094CAF4F13}" type="presParOf" srcId="{7CD70E07-B77A-46EB-A474-EEE970F4ADD8}" destId="{3214F274-C31A-4469-8BD7-C85A7BA05C9A}" srcOrd="1" destOrd="0" presId="urn:microsoft.com/office/officeart/2018/2/layout/IconVerticalSolidList"/>
    <dgm:cxn modelId="{83CFC7F4-E66F-4716-AD6C-62C96C725C0F}" type="presParOf" srcId="{7CD70E07-B77A-46EB-A474-EEE970F4ADD8}" destId="{974718BC-7954-40E0-B95B-73F9FA6267EA}" srcOrd="2" destOrd="0" presId="urn:microsoft.com/office/officeart/2018/2/layout/IconVerticalSolidList"/>
    <dgm:cxn modelId="{3F18E9B9-EAA4-4AE9-9A6F-B143E877AAD2}" type="presParOf" srcId="{974718BC-7954-40E0-B95B-73F9FA6267EA}" destId="{FEA51A4F-C7E9-4980-A5D6-82A4B1AD1F7D}" srcOrd="0" destOrd="0" presId="urn:microsoft.com/office/officeart/2018/2/layout/IconVerticalSolidList"/>
    <dgm:cxn modelId="{646F3F76-0249-4E26-A47F-83ADDF328B8A}" type="presParOf" srcId="{974718BC-7954-40E0-B95B-73F9FA6267EA}" destId="{B661B3E1-33DD-4856-BDD7-656779FF01D2}" srcOrd="1" destOrd="0" presId="urn:microsoft.com/office/officeart/2018/2/layout/IconVerticalSolidList"/>
    <dgm:cxn modelId="{455A4AAC-BEA8-473D-BC2A-CADF84B20953}" type="presParOf" srcId="{974718BC-7954-40E0-B95B-73F9FA6267EA}" destId="{F9D6CBC4-7FC4-41E3-B2B7-3FBA6F160994}" srcOrd="2" destOrd="0" presId="urn:microsoft.com/office/officeart/2018/2/layout/IconVerticalSolidList"/>
    <dgm:cxn modelId="{A53BCAB9-3F04-42A2-96FE-66497648D01C}" type="presParOf" srcId="{974718BC-7954-40E0-B95B-73F9FA6267EA}" destId="{E379597E-B857-46C1-809F-06DEC1B4119A}" srcOrd="3" destOrd="0" presId="urn:microsoft.com/office/officeart/2018/2/layout/IconVerticalSolidList"/>
    <dgm:cxn modelId="{36A56A70-ACD9-43E7-8941-BBF134C3EEEC}" type="presParOf" srcId="{7CD70E07-B77A-46EB-A474-EEE970F4ADD8}" destId="{E3A68265-8167-445A-9D41-E7AB55300D7E}" srcOrd="3" destOrd="0" presId="urn:microsoft.com/office/officeart/2018/2/layout/IconVerticalSolidList"/>
    <dgm:cxn modelId="{BF785A6E-DB1C-470A-94AA-140841741FA7}" type="presParOf" srcId="{7CD70E07-B77A-46EB-A474-EEE970F4ADD8}" destId="{933D67BD-140A-4052-B440-BECD02A50C08}" srcOrd="4" destOrd="0" presId="urn:microsoft.com/office/officeart/2018/2/layout/IconVerticalSolidList"/>
    <dgm:cxn modelId="{4F935DF4-3235-4801-9195-8FE7EDC3026E}" type="presParOf" srcId="{933D67BD-140A-4052-B440-BECD02A50C08}" destId="{745C5FDC-82F8-4F97-833F-31A4E9EFCD72}" srcOrd="0" destOrd="0" presId="urn:microsoft.com/office/officeart/2018/2/layout/IconVerticalSolidList"/>
    <dgm:cxn modelId="{421B4D40-2BCC-47EF-809A-1A7BAE165BDE}" type="presParOf" srcId="{933D67BD-140A-4052-B440-BECD02A50C08}" destId="{B8DD17FA-2ADF-430F-9D88-D0E66BB7CB24}" srcOrd="1" destOrd="0" presId="urn:microsoft.com/office/officeart/2018/2/layout/IconVerticalSolidList"/>
    <dgm:cxn modelId="{E9461D51-9925-4E48-84CF-20DE67C64B70}" type="presParOf" srcId="{933D67BD-140A-4052-B440-BECD02A50C08}" destId="{C924C985-3ECF-44EE-95F3-4DCA16D0D3F1}" srcOrd="2" destOrd="0" presId="urn:microsoft.com/office/officeart/2018/2/layout/IconVerticalSolidList"/>
    <dgm:cxn modelId="{E8F8A98F-2FAF-490C-BFC8-6944A3FC4AC3}" type="presParOf" srcId="{933D67BD-140A-4052-B440-BECD02A50C08}" destId="{9AC555F5-B669-46EB-91D2-FECDEFE720F3}" srcOrd="3" destOrd="0" presId="urn:microsoft.com/office/officeart/2018/2/layout/IconVerticalSolidList"/>
    <dgm:cxn modelId="{2ABA69A1-8872-46BA-94E3-8C4B8F89535F}" type="presParOf" srcId="{933D67BD-140A-4052-B440-BECD02A50C08}" destId="{B419BFAA-DC63-4120-96B3-2A07839125F8}"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01A7857-9C64-4DA6-BACB-22D49D870F1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38BDDB0-2BC9-4795-BE9B-E39F5A5FB1C0}">
      <dgm:prSet/>
      <dgm:spPr/>
      <dgm:t>
        <a:bodyPr/>
        <a:lstStyle/>
        <a:p>
          <a:pPr>
            <a:defRPr cap="all"/>
          </a:pPr>
          <a:r>
            <a:rPr lang="en-US"/>
            <a:t>Talent acquistion </a:t>
          </a:r>
        </a:p>
      </dgm:t>
    </dgm:pt>
    <dgm:pt modelId="{BF99D966-BF55-4B25-93C3-F5E110AF75BB}" type="parTrans" cxnId="{D243C7FF-2EDE-41C2-BD78-D37D743470BB}">
      <dgm:prSet/>
      <dgm:spPr/>
      <dgm:t>
        <a:bodyPr/>
        <a:lstStyle/>
        <a:p>
          <a:endParaRPr lang="en-US"/>
        </a:p>
      </dgm:t>
    </dgm:pt>
    <dgm:pt modelId="{B1E50A9C-C705-4E50-842E-25F325EC9759}" type="sibTrans" cxnId="{D243C7FF-2EDE-41C2-BD78-D37D743470BB}">
      <dgm:prSet/>
      <dgm:spPr/>
      <dgm:t>
        <a:bodyPr/>
        <a:lstStyle/>
        <a:p>
          <a:endParaRPr lang="en-US"/>
        </a:p>
      </dgm:t>
    </dgm:pt>
    <dgm:pt modelId="{7BA49EBC-7BA5-490B-A84E-63D675D405E4}">
      <dgm:prSet/>
      <dgm:spPr/>
      <dgm:t>
        <a:bodyPr/>
        <a:lstStyle/>
        <a:p>
          <a:pPr>
            <a:defRPr cap="all"/>
          </a:pPr>
          <a:r>
            <a:rPr lang="en-US"/>
            <a:t>Talent development</a:t>
          </a:r>
        </a:p>
      </dgm:t>
    </dgm:pt>
    <dgm:pt modelId="{00AC0C93-6313-4FD7-83F8-9E1AEB833A3F}" type="parTrans" cxnId="{C2D8F189-4895-4CBF-B628-F5C7FFC628A7}">
      <dgm:prSet/>
      <dgm:spPr/>
      <dgm:t>
        <a:bodyPr/>
        <a:lstStyle/>
        <a:p>
          <a:endParaRPr lang="en-US"/>
        </a:p>
      </dgm:t>
    </dgm:pt>
    <dgm:pt modelId="{BEB5586D-31B2-4F35-AFFF-A48AE38758A5}" type="sibTrans" cxnId="{C2D8F189-4895-4CBF-B628-F5C7FFC628A7}">
      <dgm:prSet/>
      <dgm:spPr/>
      <dgm:t>
        <a:bodyPr/>
        <a:lstStyle/>
        <a:p>
          <a:endParaRPr lang="en-US"/>
        </a:p>
      </dgm:t>
    </dgm:pt>
    <dgm:pt modelId="{103E4A76-715A-4CBE-AAF1-A046190F1334}">
      <dgm:prSet/>
      <dgm:spPr/>
      <dgm:t>
        <a:bodyPr/>
        <a:lstStyle/>
        <a:p>
          <a:pPr>
            <a:defRPr cap="all"/>
          </a:pPr>
          <a:r>
            <a:rPr lang="en-US"/>
            <a:t>Retention</a:t>
          </a:r>
        </a:p>
      </dgm:t>
    </dgm:pt>
    <dgm:pt modelId="{F22DDBCB-13B5-487E-8A74-05DA5397F5C2}" type="parTrans" cxnId="{A70D2A09-242C-46D3-AD66-1BCDFEADA3EF}">
      <dgm:prSet/>
      <dgm:spPr/>
      <dgm:t>
        <a:bodyPr/>
        <a:lstStyle/>
        <a:p>
          <a:endParaRPr lang="en-US"/>
        </a:p>
      </dgm:t>
    </dgm:pt>
    <dgm:pt modelId="{1507EDEE-16B6-47E9-AB87-D1ADFD237951}" type="sibTrans" cxnId="{A70D2A09-242C-46D3-AD66-1BCDFEADA3EF}">
      <dgm:prSet/>
      <dgm:spPr/>
      <dgm:t>
        <a:bodyPr/>
        <a:lstStyle/>
        <a:p>
          <a:endParaRPr lang="en-US"/>
        </a:p>
      </dgm:t>
    </dgm:pt>
    <dgm:pt modelId="{1FF8FF7E-A994-4AB9-86F4-73993F38B58A}" type="pres">
      <dgm:prSet presAssocID="{201A7857-9C64-4DA6-BACB-22D49D870F1A}" presName="root" presStyleCnt="0">
        <dgm:presLayoutVars>
          <dgm:dir/>
          <dgm:resizeHandles val="exact"/>
        </dgm:presLayoutVars>
      </dgm:prSet>
      <dgm:spPr/>
    </dgm:pt>
    <dgm:pt modelId="{50F04F5F-90DD-43BD-97E5-BA83DB264A49}" type="pres">
      <dgm:prSet presAssocID="{738BDDB0-2BC9-4795-BE9B-E39F5A5FB1C0}" presName="compNode" presStyleCnt="0"/>
      <dgm:spPr/>
    </dgm:pt>
    <dgm:pt modelId="{12C63877-228E-4066-B7A7-BFB70E328F80}" type="pres">
      <dgm:prSet presAssocID="{738BDDB0-2BC9-4795-BE9B-E39F5A5FB1C0}" presName="iconBgRect" presStyleLbl="bgShp" presStyleIdx="0" presStyleCnt="3"/>
      <dgm:spPr/>
    </dgm:pt>
    <dgm:pt modelId="{CD81D3B0-9CCF-4B40-A240-7C25EFA79B3D}" type="pres">
      <dgm:prSet presAssocID="{738BDDB0-2BC9-4795-BE9B-E39F5A5FB1C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D0B8E724-54A6-4CE0-9FF5-2F1E27918D72}" type="pres">
      <dgm:prSet presAssocID="{738BDDB0-2BC9-4795-BE9B-E39F5A5FB1C0}" presName="spaceRect" presStyleCnt="0"/>
      <dgm:spPr/>
    </dgm:pt>
    <dgm:pt modelId="{4BCB1787-297D-4CC2-825E-90D4B31D6431}" type="pres">
      <dgm:prSet presAssocID="{738BDDB0-2BC9-4795-BE9B-E39F5A5FB1C0}" presName="textRect" presStyleLbl="revTx" presStyleIdx="0" presStyleCnt="3">
        <dgm:presLayoutVars>
          <dgm:chMax val="1"/>
          <dgm:chPref val="1"/>
        </dgm:presLayoutVars>
      </dgm:prSet>
      <dgm:spPr/>
    </dgm:pt>
    <dgm:pt modelId="{D7132923-1466-4A0B-B051-1C710209CAE2}" type="pres">
      <dgm:prSet presAssocID="{B1E50A9C-C705-4E50-842E-25F325EC9759}" presName="sibTrans" presStyleCnt="0"/>
      <dgm:spPr/>
    </dgm:pt>
    <dgm:pt modelId="{B1E292A2-E717-427B-A68C-B0980CF702C4}" type="pres">
      <dgm:prSet presAssocID="{7BA49EBC-7BA5-490B-A84E-63D675D405E4}" presName="compNode" presStyleCnt="0"/>
      <dgm:spPr/>
    </dgm:pt>
    <dgm:pt modelId="{EC02DB3B-3262-49DB-AA33-FD94224B4E1A}" type="pres">
      <dgm:prSet presAssocID="{7BA49EBC-7BA5-490B-A84E-63D675D405E4}" presName="iconBgRect" presStyleLbl="bgShp" presStyleIdx="1" presStyleCnt="3"/>
      <dgm:spPr/>
    </dgm:pt>
    <dgm:pt modelId="{6A11C37C-09F7-4882-A57B-B73B19115B3A}" type="pres">
      <dgm:prSet presAssocID="{7BA49EBC-7BA5-490B-A84E-63D675D405E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F02BDC09-B9FA-4FB3-81EF-FFDD3B24B8F4}" type="pres">
      <dgm:prSet presAssocID="{7BA49EBC-7BA5-490B-A84E-63D675D405E4}" presName="spaceRect" presStyleCnt="0"/>
      <dgm:spPr/>
    </dgm:pt>
    <dgm:pt modelId="{63EA0A2E-8D83-40C6-B71D-CA56FD7199C6}" type="pres">
      <dgm:prSet presAssocID="{7BA49EBC-7BA5-490B-A84E-63D675D405E4}" presName="textRect" presStyleLbl="revTx" presStyleIdx="1" presStyleCnt="3">
        <dgm:presLayoutVars>
          <dgm:chMax val="1"/>
          <dgm:chPref val="1"/>
        </dgm:presLayoutVars>
      </dgm:prSet>
      <dgm:spPr/>
    </dgm:pt>
    <dgm:pt modelId="{BDCE4924-F0EC-4E28-B98F-370075FD4E5A}" type="pres">
      <dgm:prSet presAssocID="{BEB5586D-31B2-4F35-AFFF-A48AE38758A5}" presName="sibTrans" presStyleCnt="0"/>
      <dgm:spPr/>
    </dgm:pt>
    <dgm:pt modelId="{C4E6B9A6-1D95-406E-873E-5B9DDDC482B5}" type="pres">
      <dgm:prSet presAssocID="{103E4A76-715A-4CBE-AAF1-A046190F1334}" presName="compNode" presStyleCnt="0"/>
      <dgm:spPr/>
    </dgm:pt>
    <dgm:pt modelId="{69FE7AF9-AD20-49A5-80E1-E0B777174932}" type="pres">
      <dgm:prSet presAssocID="{103E4A76-715A-4CBE-AAF1-A046190F1334}" presName="iconBgRect" presStyleLbl="bgShp" presStyleIdx="2" presStyleCnt="3"/>
      <dgm:spPr/>
    </dgm:pt>
    <dgm:pt modelId="{9935E9F1-B79D-48B4-9427-DE85378D15E9}" type="pres">
      <dgm:prSet presAssocID="{103E4A76-715A-4CBE-AAF1-A046190F133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4B8F9279-CE56-4CEA-91EE-B684E0FBE841}" type="pres">
      <dgm:prSet presAssocID="{103E4A76-715A-4CBE-AAF1-A046190F1334}" presName="spaceRect" presStyleCnt="0"/>
      <dgm:spPr/>
    </dgm:pt>
    <dgm:pt modelId="{EE056582-474C-47A0-ADA4-845F3A55929B}" type="pres">
      <dgm:prSet presAssocID="{103E4A76-715A-4CBE-AAF1-A046190F1334}" presName="textRect" presStyleLbl="revTx" presStyleIdx="2" presStyleCnt="3">
        <dgm:presLayoutVars>
          <dgm:chMax val="1"/>
          <dgm:chPref val="1"/>
        </dgm:presLayoutVars>
      </dgm:prSet>
      <dgm:spPr/>
    </dgm:pt>
  </dgm:ptLst>
  <dgm:cxnLst>
    <dgm:cxn modelId="{A70D2A09-242C-46D3-AD66-1BCDFEADA3EF}" srcId="{201A7857-9C64-4DA6-BACB-22D49D870F1A}" destId="{103E4A76-715A-4CBE-AAF1-A046190F1334}" srcOrd="2" destOrd="0" parTransId="{F22DDBCB-13B5-487E-8A74-05DA5397F5C2}" sibTransId="{1507EDEE-16B6-47E9-AB87-D1ADFD237951}"/>
    <dgm:cxn modelId="{3775E683-9B3D-4C90-B6C6-4E798A8A7224}" type="presOf" srcId="{201A7857-9C64-4DA6-BACB-22D49D870F1A}" destId="{1FF8FF7E-A994-4AB9-86F4-73993F38B58A}" srcOrd="0" destOrd="0" presId="urn:microsoft.com/office/officeart/2018/5/layout/IconCircleLabelList"/>
    <dgm:cxn modelId="{DD235F88-828A-4EC4-891E-D97B1D1AB7CD}" type="presOf" srcId="{738BDDB0-2BC9-4795-BE9B-E39F5A5FB1C0}" destId="{4BCB1787-297D-4CC2-825E-90D4B31D6431}" srcOrd="0" destOrd="0" presId="urn:microsoft.com/office/officeart/2018/5/layout/IconCircleLabelList"/>
    <dgm:cxn modelId="{C2D8F189-4895-4CBF-B628-F5C7FFC628A7}" srcId="{201A7857-9C64-4DA6-BACB-22D49D870F1A}" destId="{7BA49EBC-7BA5-490B-A84E-63D675D405E4}" srcOrd="1" destOrd="0" parTransId="{00AC0C93-6313-4FD7-83F8-9E1AEB833A3F}" sibTransId="{BEB5586D-31B2-4F35-AFFF-A48AE38758A5}"/>
    <dgm:cxn modelId="{5B39679E-ED7C-4C34-A61F-4F05FA440F36}" type="presOf" srcId="{7BA49EBC-7BA5-490B-A84E-63D675D405E4}" destId="{63EA0A2E-8D83-40C6-B71D-CA56FD7199C6}" srcOrd="0" destOrd="0" presId="urn:microsoft.com/office/officeart/2018/5/layout/IconCircleLabelList"/>
    <dgm:cxn modelId="{3B25BDDE-58D9-4B04-98F0-AD32AC9D15C4}" type="presOf" srcId="{103E4A76-715A-4CBE-AAF1-A046190F1334}" destId="{EE056582-474C-47A0-ADA4-845F3A55929B}" srcOrd="0" destOrd="0" presId="urn:microsoft.com/office/officeart/2018/5/layout/IconCircleLabelList"/>
    <dgm:cxn modelId="{D243C7FF-2EDE-41C2-BD78-D37D743470BB}" srcId="{201A7857-9C64-4DA6-BACB-22D49D870F1A}" destId="{738BDDB0-2BC9-4795-BE9B-E39F5A5FB1C0}" srcOrd="0" destOrd="0" parTransId="{BF99D966-BF55-4B25-93C3-F5E110AF75BB}" sibTransId="{B1E50A9C-C705-4E50-842E-25F325EC9759}"/>
    <dgm:cxn modelId="{C3CB215D-669C-4FBE-9B5B-7F41D83E1334}" type="presParOf" srcId="{1FF8FF7E-A994-4AB9-86F4-73993F38B58A}" destId="{50F04F5F-90DD-43BD-97E5-BA83DB264A49}" srcOrd="0" destOrd="0" presId="urn:microsoft.com/office/officeart/2018/5/layout/IconCircleLabelList"/>
    <dgm:cxn modelId="{2601A0C5-A39E-47BC-9D6F-176833A748CF}" type="presParOf" srcId="{50F04F5F-90DD-43BD-97E5-BA83DB264A49}" destId="{12C63877-228E-4066-B7A7-BFB70E328F80}" srcOrd="0" destOrd="0" presId="urn:microsoft.com/office/officeart/2018/5/layout/IconCircleLabelList"/>
    <dgm:cxn modelId="{3E65ABFE-4AB8-48A1-84EB-D6C87484F5D7}" type="presParOf" srcId="{50F04F5F-90DD-43BD-97E5-BA83DB264A49}" destId="{CD81D3B0-9CCF-4B40-A240-7C25EFA79B3D}" srcOrd="1" destOrd="0" presId="urn:microsoft.com/office/officeart/2018/5/layout/IconCircleLabelList"/>
    <dgm:cxn modelId="{833F2AED-3574-4096-AE24-390518F54427}" type="presParOf" srcId="{50F04F5F-90DD-43BD-97E5-BA83DB264A49}" destId="{D0B8E724-54A6-4CE0-9FF5-2F1E27918D72}" srcOrd="2" destOrd="0" presId="urn:microsoft.com/office/officeart/2018/5/layout/IconCircleLabelList"/>
    <dgm:cxn modelId="{436CF025-F0A8-4A37-ADAF-4CF767BA5102}" type="presParOf" srcId="{50F04F5F-90DD-43BD-97E5-BA83DB264A49}" destId="{4BCB1787-297D-4CC2-825E-90D4B31D6431}" srcOrd="3" destOrd="0" presId="urn:microsoft.com/office/officeart/2018/5/layout/IconCircleLabelList"/>
    <dgm:cxn modelId="{A4B742D2-912F-4A0D-864D-C10466442130}" type="presParOf" srcId="{1FF8FF7E-A994-4AB9-86F4-73993F38B58A}" destId="{D7132923-1466-4A0B-B051-1C710209CAE2}" srcOrd="1" destOrd="0" presId="urn:microsoft.com/office/officeart/2018/5/layout/IconCircleLabelList"/>
    <dgm:cxn modelId="{70941E47-92D3-469A-9DC5-2E430DAC2082}" type="presParOf" srcId="{1FF8FF7E-A994-4AB9-86F4-73993F38B58A}" destId="{B1E292A2-E717-427B-A68C-B0980CF702C4}" srcOrd="2" destOrd="0" presId="urn:microsoft.com/office/officeart/2018/5/layout/IconCircleLabelList"/>
    <dgm:cxn modelId="{DF079783-F8DE-4F62-BCF0-D0E08AA28C95}" type="presParOf" srcId="{B1E292A2-E717-427B-A68C-B0980CF702C4}" destId="{EC02DB3B-3262-49DB-AA33-FD94224B4E1A}" srcOrd="0" destOrd="0" presId="urn:microsoft.com/office/officeart/2018/5/layout/IconCircleLabelList"/>
    <dgm:cxn modelId="{F09CC9DF-B915-4933-9F86-674513DD5243}" type="presParOf" srcId="{B1E292A2-E717-427B-A68C-B0980CF702C4}" destId="{6A11C37C-09F7-4882-A57B-B73B19115B3A}" srcOrd="1" destOrd="0" presId="urn:microsoft.com/office/officeart/2018/5/layout/IconCircleLabelList"/>
    <dgm:cxn modelId="{F80D2E87-82B1-4692-8ED8-1961E2520A49}" type="presParOf" srcId="{B1E292A2-E717-427B-A68C-B0980CF702C4}" destId="{F02BDC09-B9FA-4FB3-81EF-FFDD3B24B8F4}" srcOrd="2" destOrd="0" presId="urn:microsoft.com/office/officeart/2018/5/layout/IconCircleLabelList"/>
    <dgm:cxn modelId="{BD53AAC2-8F29-4BC1-8149-4C7994E2101A}" type="presParOf" srcId="{B1E292A2-E717-427B-A68C-B0980CF702C4}" destId="{63EA0A2E-8D83-40C6-B71D-CA56FD7199C6}" srcOrd="3" destOrd="0" presId="urn:microsoft.com/office/officeart/2018/5/layout/IconCircleLabelList"/>
    <dgm:cxn modelId="{A40E9034-74F7-4272-958A-B255ED698863}" type="presParOf" srcId="{1FF8FF7E-A994-4AB9-86F4-73993F38B58A}" destId="{BDCE4924-F0EC-4E28-B98F-370075FD4E5A}" srcOrd="3" destOrd="0" presId="urn:microsoft.com/office/officeart/2018/5/layout/IconCircleLabelList"/>
    <dgm:cxn modelId="{1C01170F-8F58-4B6D-B14E-3998383FA0CF}" type="presParOf" srcId="{1FF8FF7E-A994-4AB9-86F4-73993F38B58A}" destId="{C4E6B9A6-1D95-406E-873E-5B9DDDC482B5}" srcOrd="4" destOrd="0" presId="urn:microsoft.com/office/officeart/2018/5/layout/IconCircleLabelList"/>
    <dgm:cxn modelId="{6BFB3B2B-1C4A-48EB-896F-763E142AB8F0}" type="presParOf" srcId="{C4E6B9A6-1D95-406E-873E-5B9DDDC482B5}" destId="{69FE7AF9-AD20-49A5-80E1-E0B777174932}" srcOrd="0" destOrd="0" presId="urn:microsoft.com/office/officeart/2018/5/layout/IconCircleLabelList"/>
    <dgm:cxn modelId="{FBBE2112-A534-405E-9EE7-D8B95FEBAB30}" type="presParOf" srcId="{C4E6B9A6-1D95-406E-873E-5B9DDDC482B5}" destId="{9935E9F1-B79D-48B4-9427-DE85378D15E9}" srcOrd="1" destOrd="0" presId="urn:microsoft.com/office/officeart/2018/5/layout/IconCircleLabelList"/>
    <dgm:cxn modelId="{7EEEDFC7-BAFB-4556-B8F6-0EA0EBD069B2}" type="presParOf" srcId="{C4E6B9A6-1D95-406E-873E-5B9DDDC482B5}" destId="{4B8F9279-CE56-4CEA-91EE-B684E0FBE841}" srcOrd="2" destOrd="0" presId="urn:microsoft.com/office/officeart/2018/5/layout/IconCircleLabelList"/>
    <dgm:cxn modelId="{24BB8AF2-902E-4921-88A4-DE6DBF89856E}" type="presParOf" srcId="{C4E6B9A6-1D95-406E-873E-5B9DDDC482B5}" destId="{EE056582-474C-47A0-ADA4-845F3A55929B}"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BA1B167-269B-4D35-8146-D84F7BEDE10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93426A4-4B71-4CB3-880C-48EDEAC4857A}">
      <dgm:prSet/>
      <dgm:spPr/>
      <dgm:t>
        <a:bodyPr/>
        <a:lstStyle/>
        <a:p>
          <a:r>
            <a:rPr lang="en-US"/>
            <a:t>Formal development might include funding a university qualification, apprenticeship or other training</a:t>
          </a:r>
        </a:p>
      </dgm:t>
    </dgm:pt>
    <dgm:pt modelId="{194FD601-B916-476A-8DF1-CCF47F66823B}" type="parTrans" cxnId="{B72FB146-570B-4099-A070-0DA686590F77}">
      <dgm:prSet/>
      <dgm:spPr/>
      <dgm:t>
        <a:bodyPr/>
        <a:lstStyle/>
        <a:p>
          <a:endParaRPr lang="en-US"/>
        </a:p>
      </dgm:t>
    </dgm:pt>
    <dgm:pt modelId="{32DDBB94-483A-438D-9BBE-CC76FAB0E4C1}" type="sibTrans" cxnId="{B72FB146-570B-4099-A070-0DA686590F77}">
      <dgm:prSet/>
      <dgm:spPr/>
      <dgm:t>
        <a:bodyPr/>
        <a:lstStyle/>
        <a:p>
          <a:endParaRPr lang="en-US"/>
        </a:p>
      </dgm:t>
    </dgm:pt>
    <dgm:pt modelId="{D42758F2-58F9-4195-9C55-544CB3801B55}">
      <dgm:prSet/>
      <dgm:spPr/>
      <dgm:t>
        <a:bodyPr/>
        <a:lstStyle/>
        <a:p>
          <a:r>
            <a:rPr lang="en-US"/>
            <a:t>Integrated management development methods include work shadowing, memberships of professional organisations which facilitate networking and learning and coaching and mentoring</a:t>
          </a:r>
        </a:p>
      </dgm:t>
    </dgm:pt>
    <dgm:pt modelId="{5E39B1B5-BF32-4DF2-8FA3-959579F8B6AA}" type="parTrans" cxnId="{74E3BFE7-92DB-4E1E-ADE0-B4C6EEB75263}">
      <dgm:prSet/>
      <dgm:spPr/>
      <dgm:t>
        <a:bodyPr/>
        <a:lstStyle/>
        <a:p>
          <a:endParaRPr lang="en-US"/>
        </a:p>
      </dgm:t>
    </dgm:pt>
    <dgm:pt modelId="{7F08E86F-A254-4A2F-9A30-7B888C6B63B9}" type="sibTrans" cxnId="{74E3BFE7-92DB-4E1E-ADE0-B4C6EEB75263}">
      <dgm:prSet/>
      <dgm:spPr/>
      <dgm:t>
        <a:bodyPr/>
        <a:lstStyle/>
        <a:p>
          <a:endParaRPr lang="en-US"/>
        </a:p>
      </dgm:t>
    </dgm:pt>
    <dgm:pt modelId="{793EED3A-F099-43E5-946C-4EAC631CAF1A}">
      <dgm:prSet/>
      <dgm:spPr/>
      <dgm:t>
        <a:bodyPr/>
        <a:lstStyle/>
        <a:p>
          <a:r>
            <a:rPr lang="en-US"/>
            <a:t>Informal management development includes any non-planned or self-directed activity such as e-learning, development centres or action learning</a:t>
          </a:r>
        </a:p>
      </dgm:t>
    </dgm:pt>
    <dgm:pt modelId="{7301AE66-4333-42D8-B9E3-312943C4483D}" type="parTrans" cxnId="{D2ABB453-0073-454D-8C06-758800279E54}">
      <dgm:prSet/>
      <dgm:spPr/>
      <dgm:t>
        <a:bodyPr/>
        <a:lstStyle/>
        <a:p>
          <a:endParaRPr lang="en-US"/>
        </a:p>
      </dgm:t>
    </dgm:pt>
    <dgm:pt modelId="{B5983B41-665C-4F50-96E5-B2986EB9E374}" type="sibTrans" cxnId="{D2ABB453-0073-454D-8C06-758800279E54}">
      <dgm:prSet/>
      <dgm:spPr/>
      <dgm:t>
        <a:bodyPr/>
        <a:lstStyle/>
        <a:p>
          <a:endParaRPr lang="en-US"/>
        </a:p>
      </dgm:t>
    </dgm:pt>
    <dgm:pt modelId="{B2C05AAA-7EC5-4126-B106-30601A312943}" type="pres">
      <dgm:prSet presAssocID="{1BA1B167-269B-4D35-8146-D84F7BEDE10F}" presName="root" presStyleCnt="0">
        <dgm:presLayoutVars>
          <dgm:dir/>
          <dgm:resizeHandles val="exact"/>
        </dgm:presLayoutVars>
      </dgm:prSet>
      <dgm:spPr/>
    </dgm:pt>
    <dgm:pt modelId="{3AEDE6A1-B191-427D-A431-C1F1ED80B19D}" type="pres">
      <dgm:prSet presAssocID="{693426A4-4B71-4CB3-880C-48EDEAC4857A}" presName="compNode" presStyleCnt="0"/>
      <dgm:spPr/>
    </dgm:pt>
    <dgm:pt modelId="{5055E38C-C59C-4480-AE00-424AEF67746D}" type="pres">
      <dgm:prSet presAssocID="{693426A4-4B71-4CB3-880C-48EDEAC4857A}" presName="bgRect" presStyleLbl="bgShp" presStyleIdx="0" presStyleCnt="3"/>
      <dgm:spPr/>
    </dgm:pt>
    <dgm:pt modelId="{DA3D80C0-DE0D-4594-AC35-FD49864DC835}" type="pres">
      <dgm:prSet presAssocID="{693426A4-4B71-4CB3-880C-48EDEAC4857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ploma Roll"/>
        </a:ext>
      </dgm:extLst>
    </dgm:pt>
    <dgm:pt modelId="{BA5D5C45-6B27-4BEE-B91E-908B2471BDDF}" type="pres">
      <dgm:prSet presAssocID="{693426A4-4B71-4CB3-880C-48EDEAC4857A}" presName="spaceRect" presStyleCnt="0"/>
      <dgm:spPr/>
    </dgm:pt>
    <dgm:pt modelId="{E4110AFD-5887-46A3-A154-A347F5EA0173}" type="pres">
      <dgm:prSet presAssocID="{693426A4-4B71-4CB3-880C-48EDEAC4857A}" presName="parTx" presStyleLbl="revTx" presStyleIdx="0" presStyleCnt="3">
        <dgm:presLayoutVars>
          <dgm:chMax val="0"/>
          <dgm:chPref val="0"/>
        </dgm:presLayoutVars>
      </dgm:prSet>
      <dgm:spPr/>
    </dgm:pt>
    <dgm:pt modelId="{0157A39E-FFB0-46C5-A984-4496CEE2C79F}" type="pres">
      <dgm:prSet presAssocID="{32DDBB94-483A-438D-9BBE-CC76FAB0E4C1}" presName="sibTrans" presStyleCnt="0"/>
      <dgm:spPr/>
    </dgm:pt>
    <dgm:pt modelId="{D1FC32D6-D636-473A-9055-F1C8B7394723}" type="pres">
      <dgm:prSet presAssocID="{D42758F2-58F9-4195-9C55-544CB3801B55}" presName="compNode" presStyleCnt="0"/>
      <dgm:spPr/>
    </dgm:pt>
    <dgm:pt modelId="{DFED1C82-11EA-4A9E-AF79-532239D57B99}" type="pres">
      <dgm:prSet presAssocID="{D42758F2-58F9-4195-9C55-544CB3801B55}" presName="bgRect" presStyleLbl="bgShp" presStyleIdx="1" presStyleCnt="3"/>
      <dgm:spPr/>
    </dgm:pt>
    <dgm:pt modelId="{3BD8C6C4-C394-4C06-85BB-F36F13884CB3}" type="pres">
      <dgm:prSet presAssocID="{D42758F2-58F9-4195-9C55-544CB3801B5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27E5BC94-8E20-4577-916D-2BA689B5E6CD}" type="pres">
      <dgm:prSet presAssocID="{D42758F2-58F9-4195-9C55-544CB3801B55}" presName="spaceRect" presStyleCnt="0"/>
      <dgm:spPr/>
    </dgm:pt>
    <dgm:pt modelId="{70B6C48B-CD73-42F3-B4DA-428C029F78A6}" type="pres">
      <dgm:prSet presAssocID="{D42758F2-58F9-4195-9C55-544CB3801B55}" presName="parTx" presStyleLbl="revTx" presStyleIdx="1" presStyleCnt="3">
        <dgm:presLayoutVars>
          <dgm:chMax val="0"/>
          <dgm:chPref val="0"/>
        </dgm:presLayoutVars>
      </dgm:prSet>
      <dgm:spPr/>
    </dgm:pt>
    <dgm:pt modelId="{4BB6E221-DE92-445C-A66E-6152E2B49832}" type="pres">
      <dgm:prSet presAssocID="{7F08E86F-A254-4A2F-9A30-7B888C6B63B9}" presName="sibTrans" presStyleCnt="0"/>
      <dgm:spPr/>
    </dgm:pt>
    <dgm:pt modelId="{D9754749-53FE-4C7C-8D12-F38932E6AA1C}" type="pres">
      <dgm:prSet presAssocID="{793EED3A-F099-43E5-946C-4EAC631CAF1A}" presName="compNode" presStyleCnt="0"/>
      <dgm:spPr/>
    </dgm:pt>
    <dgm:pt modelId="{6A358553-1AB1-4299-B4CC-F652C92EF059}" type="pres">
      <dgm:prSet presAssocID="{793EED3A-F099-43E5-946C-4EAC631CAF1A}" presName="bgRect" presStyleLbl="bgShp" presStyleIdx="2" presStyleCnt="3"/>
      <dgm:spPr/>
    </dgm:pt>
    <dgm:pt modelId="{F561A038-60C8-4210-A49F-6373269815DC}" type="pres">
      <dgm:prSet presAssocID="{793EED3A-F099-43E5-946C-4EAC631CAF1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64077B46-8911-4051-8229-DEBF42EEE899}" type="pres">
      <dgm:prSet presAssocID="{793EED3A-F099-43E5-946C-4EAC631CAF1A}" presName="spaceRect" presStyleCnt="0"/>
      <dgm:spPr/>
    </dgm:pt>
    <dgm:pt modelId="{B8A01621-527A-467E-8789-A463C8251761}" type="pres">
      <dgm:prSet presAssocID="{793EED3A-F099-43E5-946C-4EAC631CAF1A}" presName="parTx" presStyleLbl="revTx" presStyleIdx="2" presStyleCnt="3">
        <dgm:presLayoutVars>
          <dgm:chMax val="0"/>
          <dgm:chPref val="0"/>
        </dgm:presLayoutVars>
      </dgm:prSet>
      <dgm:spPr/>
    </dgm:pt>
  </dgm:ptLst>
  <dgm:cxnLst>
    <dgm:cxn modelId="{C7A6833E-4CB6-41A8-8C74-0A50609828A3}" type="presOf" srcId="{693426A4-4B71-4CB3-880C-48EDEAC4857A}" destId="{E4110AFD-5887-46A3-A154-A347F5EA0173}" srcOrd="0" destOrd="0" presId="urn:microsoft.com/office/officeart/2018/2/layout/IconVerticalSolidList"/>
    <dgm:cxn modelId="{B72FB146-570B-4099-A070-0DA686590F77}" srcId="{1BA1B167-269B-4D35-8146-D84F7BEDE10F}" destId="{693426A4-4B71-4CB3-880C-48EDEAC4857A}" srcOrd="0" destOrd="0" parTransId="{194FD601-B916-476A-8DF1-CCF47F66823B}" sibTransId="{32DDBB94-483A-438D-9BBE-CC76FAB0E4C1}"/>
    <dgm:cxn modelId="{D2ABB453-0073-454D-8C06-758800279E54}" srcId="{1BA1B167-269B-4D35-8146-D84F7BEDE10F}" destId="{793EED3A-F099-43E5-946C-4EAC631CAF1A}" srcOrd="2" destOrd="0" parTransId="{7301AE66-4333-42D8-B9E3-312943C4483D}" sibTransId="{B5983B41-665C-4F50-96E5-B2986EB9E374}"/>
    <dgm:cxn modelId="{C49E977F-97FF-4C16-A431-481F885BE9BF}" type="presOf" srcId="{793EED3A-F099-43E5-946C-4EAC631CAF1A}" destId="{B8A01621-527A-467E-8789-A463C8251761}" srcOrd="0" destOrd="0" presId="urn:microsoft.com/office/officeart/2018/2/layout/IconVerticalSolidList"/>
    <dgm:cxn modelId="{80037E81-8BDD-4AF2-844E-6D236100E501}" type="presOf" srcId="{1BA1B167-269B-4D35-8146-D84F7BEDE10F}" destId="{B2C05AAA-7EC5-4126-B106-30601A312943}" srcOrd="0" destOrd="0" presId="urn:microsoft.com/office/officeart/2018/2/layout/IconVerticalSolidList"/>
    <dgm:cxn modelId="{FAB3F5B9-049D-4055-AF30-8D64025E3B77}" type="presOf" srcId="{D42758F2-58F9-4195-9C55-544CB3801B55}" destId="{70B6C48B-CD73-42F3-B4DA-428C029F78A6}" srcOrd="0" destOrd="0" presId="urn:microsoft.com/office/officeart/2018/2/layout/IconVerticalSolidList"/>
    <dgm:cxn modelId="{74E3BFE7-92DB-4E1E-ADE0-B4C6EEB75263}" srcId="{1BA1B167-269B-4D35-8146-D84F7BEDE10F}" destId="{D42758F2-58F9-4195-9C55-544CB3801B55}" srcOrd="1" destOrd="0" parTransId="{5E39B1B5-BF32-4DF2-8FA3-959579F8B6AA}" sibTransId="{7F08E86F-A254-4A2F-9A30-7B888C6B63B9}"/>
    <dgm:cxn modelId="{F7FF21BD-024E-4B69-B097-11625B64A558}" type="presParOf" srcId="{B2C05AAA-7EC5-4126-B106-30601A312943}" destId="{3AEDE6A1-B191-427D-A431-C1F1ED80B19D}" srcOrd="0" destOrd="0" presId="urn:microsoft.com/office/officeart/2018/2/layout/IconVerticalSolidList"/>
    <dgm:cxn modelId="{94DDEFC4-38E5-4CC2-AC54-0103CEFAD9B4}" type="presParOf" srcId="{3AEDE6A1-B191-427D-A431-C1F1ED80B19D}" destId="{5055E38C-C59C-4480-AE00-424AEF67746D}" srcOrd="0" destOrd="0" presId="urn:microsoft.com/office/officeart/2018/2/layout/IconVerticalSolidList"/>
    <dgm:cxn modelId="{12F72205-9D3D-4892-AD5A-7F89058E2BE4}" type="presParOf" srcId="{3AEDE6A1-B191-427D-A431-C1F1ED80B19D}" destId="{DA3D80C0-DE0D-4594-AC35-FD49864DC835}" srcOrd="1" destOrd="0" presId="urn:microsoft.com/office/officeart/2018/2/layout/IconVerticalSolidList"/>
    <dgm:cxn modelId="{A788D908-4D3E-4354-BA7C-806D9886CC7C}" type="presParOf" srcId="{3AEDE6A1-B191-427D-A431-C1F1ED80B19D}" destId="{BA5D5C45-6B27-4BEE-B91E-908B2471BDDF}" srcOrd="2" destOrd="0" presId="urn:microsoft.com/office/officeart/2018/2/layout/IconVerticalSolidList"/>
    <dgm:cxn modelId="{1D7665DF-C977-4E25-9066-BFF8C1629F26}" type="presParOf" srcId="{3AEDE6A1-B191-427D-A431-C1F1ED80B19D}" destId="{E4110AFD-5887-46A3-A154-A347F5EA0173}" srcOrd="3" destOrd="0" presId="urn:microsoft.com/office/officeart/2018/2/layout/IconVerticalSolidList"/>
    <dgm:cxn modelId="{481E917A-CE1F-428D-A7FE-754010ED5A98}" type="presParOf" srcId="{B2C05AAA-7EC5-4126-B106-30601A312943}" destId="{0157A39E-FFB0-46C5-A984-4496CEE2C79F}" srcOrd="1" destOrd="0" presId="urn:microsoft.com/office/officeart/2018/2/layout/IconVerticalSolidList"/>
    <dgm:cxn modelId="{DA88EE4F-B566-45E2-B8B8-62BB5D0A0045}" type="presParOf" srcId="{B2C05AAA-7EC5-4126-B106-30601A312943}" destId="{D1FC32D6-D636-473A-9055-F1C8B7394723}" srcOrd="2" destOrd="0" presId="urn:microsoft.com/office/officeart/2018/2/layout/IconVerticalSolidList"/>
    <dgm:cxn modelId="{5FCCBB32-9DD3-411A-BA59-7A1B6343C9CC}" type="presParOf" srcId="{D1FC32D6-D636-473A-9055-F1C8B7394723}" destId="{DFED1C82-11EA-4A9E-AF79-532239D57B99}" srcOrd="0" destOrd="0" presId="urn:microsoft.com/office/officeart/2018/2/layout/IconVerticalSolidList"/>
    <dgm:cxn modelId="{3AE9751B-9489-4548-BFAB-4B1908D8BDCB}" type="presParOf" srcId="{D1FC32D6-D636-473A-9055-F1C8B7394723}" destId="{3BD8C6C4-C394-4C06-85BB-F36F13884CB3}" srcOrd="1" destOrd="0" presId="urn:microsoft.com/office/officeart/2018/2/layout/IconVerticalSolidList"/>
    <dgm:cxn modelId="{BFE84F53-5DD6-476C-A644-9C21E69A4FA2}" type="presParOf" srcId="{D1FC32D6-D636-473A-9055-F1C8B7394723}" destId="{27E5BC94-8E20-4577-916D-2BA689B5E6CD}" srcOrd="2" destOrd="0" presId="urn:microsoft.com/office/officeart/2018/2/layout/IconVerticalSolidList"/>
    <dgm:cxn modelId="{F1F79D52-FEC7-43C5-A712-217F9BC09AA7}" type="presParOf" srcId="{D1FC32D6-D636-473A-9055-F1C8B7394723}" destId="{70B6C48B-CD73-42F3-B4DA-428C029F78A6}" srcOrd="3" destOrd="0" presId="urn:microsoft.com/office/officeart/2018/2/layout/IconVerticalSolidList"/>
    <dgm:cxn modelId="{E076DBC0-0A8C-46B6-8BEB-B7C6806CA6F7}" type="presParOf" srcId="{B2C05AAA-7EC5-4126-B106-30601A312943}" destId="{4BB6E221-DE92-445C-A66E-6152E2B49832}" srcOrd="3" destOrd="0" presId="urn:microsoft.com/office/officeart/2018/2/layout/IconVerticalSolidList"/>
    <dgm:cxn modelId="{0F9A7B13-DA1B-440E-876B-77FA25FD82A6}" type="presParOf" srcId="{B2C05AAA-7EC5-4126-B106-30601A312943}" destId="{D9754749-53FE-4C7C-8D12-F38932E6AA1C}" srcOrd="4" destOrd="0" presId="urn:microsoft.com/office/officeart/2018/2/layout/IconVerticalSolidList"/>
    <dgm:cxn modelId="{B3119D1E-5873-4140-9E77-5D2A97B6CA3D}" type="presParOf" srcId="{D9754749-53FE-4C7C-8D12-F38932E6AA1C}" destId="{6A358553-1AB1-4299-B4CC-F652C92EF059}" srcOrd="0" destOrd="0" presId="urn:microsoft.com/office/officeart/2018/2/layout/IconVerticalSolidList"/>
    <dgm:cxn modelId="{BA38CD67-3647-440A-BEA4-1E20B6FD25C9}" type="presParOf" srcId="{D9754749-53FE-4C7C-8D12-F38932E6AA1C}" destId="{F561A038-60C8-4210-A49F-6373269815DC}" srcOrd="1" destOrd="0" presId="urn:microsoft.com/office/officeart/2018/2/layout/IconVerticalSolidList"/>
    <dgm:cxn modelId="{E7C56210-F38B-43D7-9F3E-AD4F3E00F64B}" type="presParOf" srcId="{D9754749-53FE-4C7C-8D12-F38932E6AA1C}" destId="{64077B46-8911-4051-8229-DEBF42EEE899}" srcOrd="2" destOrd="0" presId="urn:microsoft.com/office/officeart/2018/2/layout/IconVerticalSolidList"/>
    <dgm:cxn modelId="{CB135980-592B-4AAC-A4A1-284F042F3429}" type="presParOf" srcId="{D9754749-53FE-4C7C-8D12-F38932E6AA1C}" destId="{B8A01621-527A-467E-8789-A463C825176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BE99613-E116-4806-9236-BBCA52854CF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1B5912B-6243-4890-8234-9D185CBCD7AA}">
      <dgm:prSet/>
      <dgm:spPr/>
      <dgm:t>
        <a:bodyPr/>
        <a:lstStyle/>
        <a:p>
          <a:r>
            <a:rPr lang="en-US"/>
            <a:t>Pay &amp; Benefits</a:t>
          </a:r>
        </a:p>
      </dgm:t>
    </dgm:pt>
    <dgm:pt modelId="{88259873-0FD9-4E49-BB15-12CA16D0156D}" type="parTrans" cxnId="{E99923CC-0199-444C-A0B0-3D71DD1E8F82}">
      <dgm:prSet/>
      <dgm:spPr/>
      <dgm:t>
        <a:bodyPr/>
        <a:lstStyle/>
        <a:p>
          <a:endParaRPr lang="en-US"/>
        </a:p>
      </dgm:t>
    </dgm:pt>
    <dgm:pt modelId="{922F2086-BB42-4784-9850-22EC1AAE9B5A}" type="sibTrans" cxnId="{E99923CC-0199-444C-A0B0-3D71DD1E8F82}">
      <dgm:prSet/>
      <dgm:spPr/>
      <dgm:t>
        <a:bodyPr/>
        <a:lstStyle/>
        <a:p>
          <a:endParaRPr lang="en-US"/>
        </a:p>
      </dgm:t>
    </dgm:pt>
    <dgm:pt modelId="{4CD50B8D-5F80-4DD5-9A04-2F7CE00B2892}">
      <dgm:prSet/>
      <dgm:spPr/>
      <dgm:t>
        <a:bodyPr/>
        <a:lstStyle/>
        <a:p>
          <a:r>
            <a:rPr lang="en-US"/>
            <a:t>Contracts</a:t>
          </a:r>
        </a:p>
      </dgm:t>
    </dgm:pt>
    <dgm:pt modelId="{92E890EB-4927-4E3A-BF10-42304EF28A9C}" type="parTrans" cxnId="{EF634F71-C423-4DEA-8325-DD55149F1085}">
      <dgm:prSet/>
      <dgm:spPr/>
      <dgm:t>
        <a:bodyPr/>
        <a:lstStyle/>
        <a:p>
          <a:endParaRPr lang="en-US"/>
        </a:p>
      </dgm:t>
    </dgm:pt>
    <dgm:pt modelId="{3FA890F6-FD6A-4D4B-8CD6-E79EAF2018D3}" type="sibTrans" cxnId="{EF634F71-C423-4DEA-8325-DD55149F1085}">
      <dgm:prSet/>
      <dgm:spPr/>
      <dgm:t>
        <a:bodyPr/>
        <a:lstStyle/>
        <a:p>
          <a:endParaRPr lang="en-US"/>
        </a:p>
      </dgm:t>
    </dgm:pt>
    <dgm:pt modelId="{C5205CDE-6DE7-420D-A3DE-1826A714EF9B}">
      <dgm:prSet/>
      <dgm:spPr/>
      <dgm:t>
        <a:bodyPr/>
        <a:lstStyle/>
        <a:p>
          <a:r>
            <a:rPr lang="en-US"/>
            <a:t>Work-life Balance</a:t>
          </a:r>
        </a:p>
      </dgm:t>
    </dgm:pt>
    <dgm:pt modelId="{71D8197B-DC31-4DD3-8707-20AA907767C0}" type="parTrans" cxnId="{AF7F2EC6-B453-4ADB-9F89-C4B520C8EA48}">
      <dgm:prSet/>
      <dgm:spPr/>
      <dgm:t>
        <a:bodyPr/>
        <a:lstStyle/>
        <a:p>
          <a:endParaRPr lang="en-US"/>
        </a:p>
      </dgm:t>
    </dgm:pt>
    <dgm:pt modelId="{5897C9E6-760F-4B45-8B0B-C7C51F25E347}" type="sibTrans" cxnId="{AF7F2EC6-B453-4ADB-9F89-C4B520C8EA48}">
      <dgm:prSet/>
      <dgm:spPr/>
      <dgm:t>
        <a:bodyPr/>
        <a:lstStyle/>
        <a:p>
          <a:endParaRPr lang="en-US"/>
        </a:p>
      </dgm:t>
    </dgm:pt>
    <dgm:pt modelId="{B133D90F-9E31-46F5-A402-F45FCFCC10FE}">
      <dgm:prSet/>
      <dgm:spPr/>
      <dgm:t>
        <a:bodyPr/>
        <a:lstStyle/>
        <a:p>
          <a:r>
            <a:rPr lang="en-US"/>
            <a:t>Job design and the nature of work</a:t>
          </a:r>
        </a:p>
      </dgm:t>
    </dgm:pt>
    <dgm:pt modelId="{3675E3D5-036C-4E9B-BA53-0C287B0E494B}" type="parTrans" cxnId="{1FECBA9B-A85B-410B-B279-BD3C54C06E79}">
      <dgm:prSet/>
      <dgm:spPr/>
      <dgm:t>
        <a:bodyPr/>
        <a:lstStyle/>
        <a:p>
          <a:endParaRPr lang="en-US"/>
        </a:p>
      </dgm:t>
    </dgm:pt>
    <dgm:pt modelId="{CE568145-8019-4AE4-B7AA-75EAA5E9149B}" type="sibTrans" cxnId="{1FECBA9B-A85B-410B-B279-BD3C54C06E79}">
      <dgm:prSet/>
      <dgm:spPr/>
      <dgm:t>
        <a:bodyPr/>
        <a:lstStyle/>
        <a:p>
          <a:endParaRPr lang="en-US"/>
        </a:p>
      </dgm:t>
    </dgm:pt>
    <dgm:pt modelId="{6904364D-10C0-495A-ABFA-8D6ACE617384}">
      <dgm:prSet/>
      <dgm:spPr/>
      <dgm:t>
        <a:bodyPr/>
        <a:lstStyle/>
        <a:p>
          <a:r>
            <a:rPr lang="en-US"/>
            <a:t>Relationships at work</a:t>
          </a:r>
        </a:p>
      </dgm:t>
    </dgm:pt>
    <dgm:pt modelId="{5AE9002E-691F-4FE3-AE7A-D94391548833}" type="parTrans" cxnId="{62071ACC-6E8C-4290-8BEE-2840286C2068}">
      <dgm:prSet/>
      <dgm:spPr/>
      <dgm:t>
        <a:bodyPr/>
        <a:lstStyle/>
        <a:p>
          <a:endParaRPr lang="en-US"/>
        </a:p>
      </dgm:t>
    </dgm:pt>
    <dgm:pt modelId="{55B789C1-44F4-4D17-8562-9FC9643A85F1}" type="sibTrans" cxnId="{62071ACC-6E8C-4290-8BEE-2840286C2068}">
      <dgm:prSet/>
      <dgm:spPr/>
      <dgm:t>
        <a:bodyPr/>
        <a:lstStyle/>
        <a:p>
          <a:endParaRPr lang="en-US"/>
        </a:p>
      </dgm:t>
    </dgm:pt>
    <dgm:pt modelId="{21086D26-41B3-426A-9883-840E9AC7523E}">
      <dgm:prSet/>
      <dgm:spPr/>
      <dgm:t>
        <a:bodyPr/>
        <a:lstStyle/>
        <a:p>
          <a:r>
            <a:rPr lang="en-US"/>
            <a:t>Employee voice</a:t>
          </a:r>
        </a:p>
      </dgm:t>
    </dgm:pt>
    <dgm:pt modelId="{245004A5-FF4F-4DC7-AC60-47A1C9A2BEEC}" type="parTrans" cxnId="{0807E15B-23DE-402F-994C-A1F1037ECF7C}">
      <dgm:prSet/>
      <dgm:spPr/>
      <dgm:t>
        <a:bodyPr/>
        <a:lstStyle/>
        <a:p>
          <a:endParaRPr lang="en-US"/>
        </a:p>
      </dgm:t>
    </dgm:pt>
    <dgm:pt modelId="{B66F6FAB-8843-49BC-BFAA-72E53EEDB267}" type="sibTrans" cxnId="{0807E15B-23DE-402F-994C-A1F1037ECF7C}">
      <dgm:prSet/>
      <dgm:spPr/>
      <dgm:t>
        <a:bodyPr/>
        <a:lstStyle/>
        <a:p>
          <a:endParaRPr lang="en-US"/>
        </a:p>
      </dgm:t>
    </dgm:pt>
    <dgm:pt modelId="{20C4947C-3AB2-4DC9-A061-4235E7F964F5}">
      <dgm:prSet/>
      <dgm:spPr/>
      <dgm:t>
        <a:bodyPr/>
        <a:lstStyle/>
        <a:p>
          <a:r>
            <a:rPr lang="en-US"/>
            <a:t>Health and wellbeing</a:t>
          </a:r>
        </a:p>
      </dgm:t>
    </dgm:pt>
    <dgm:pt modelId="{013DEEC9-0538-4C0F-A3CC-CC7B602EA466}" type="parTrans" cxnId="{82E15FDA-7EA9-4965-AF0C-F3859A699FD6}">
      <dgm:prSet/>
      <dgm:spPr/>
      <dgm:t>
        <a:bodyPr/>
        <a:lstStyle/>
        <a:p>
          <a:endParaRPr lang="en-US"/>
        </a:p>
      </dgm:t>
    </dgm:pt>
    <dgm:pt modelId="{E2DE926D-4161-46C1-BECB-610A235E60B1}" type="sibTrans" cxnId="{82E15FDA-7EA9-4965-AF0C-F3859A699FD6}">
      <dgm:prSet/>
      <dgm:spPr/>
      <dgm:t>
        <a:bodyPr/>
        <a:lstStyle/>
        <a:p>
          <a:endParaRPr lang="en-US"/>
        </a:p>
      </dgm:t>
    </dgm:pt>
    <dgm:pt modelId="{90DBF892-6D1A-4EBC-BC00-03AF7F6EE92E}" type="pres">
      <dgm:prSet presAssocID="{6BE99613-E116-4806-9236-BBCA52854CF1}" presName="root" presStyleCnt="0">
        <dgm:presLayoutVars>
          <dgm:dir/>
          <dgm:resizeHandles val="exact"/>
        </dgm:presLayoutVars>
      </dgm:prSet>
      <dgm:spPr/>
    </dgm:pt>
    <dgm:pt modelId="{70CBF1B9-A921-4932-9465-CB66F1F2A6DA}" type="pres">
      <dgm:prSet presAssocID="{41B5912B-6243-4890-8234-9D185CBCD7AA}" presName="compNode" presStyleCnt="0"/>
      <dgm:spPr/>
    </dgm:pt>
    <dgm:pt modelId="{FEDFFF10-3AB3-450F-8A70-367258271752}" type="pres">
      <dgm:prSet presAssocID="{41B5912B-6243-4890-8234-9D185CBCD7AA}" presName="bgRect" presStyleLbl="bgShp" presStyleIdx="0" presStyleCnt="7"/>
      <dgm:spPr/>
    </dgm:pt>
    <dgm:pt modelId="{E12B7B42-B8C5-4F62-BF29-439DC7F08BA6}" type="pres">
      <dgm:prSet presAssocID="{41B5912B-6243-4890-8234-9D185CBCD7AA}"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80D3DC0D-9C35-4BD8-8AD9-6B08E59E466A}" type="pres">
      <dgm:prSet presAssocID="{41B5912B-6243-4890-8234-9D185CBCD7AA}" presName="spaceRect" presStyleCnt="0"/>
      <dgm:spPr/>
    </dgm:pt>
    <dgm:pt modelId="{73B75092-43AE-4C7E-903A-B1647E68C192}" type="pres">
      <dgm:prSet presAssocID="{41B5912B-6243-4890-8234-9D185CBCD7AA}" presName="parTx" presStyleLbl="revTx" presStyleIdx="0" presStyleCnt="7">
        <dgm:presLayoutVars>
          <dgm:chMax val="0"/>
          <dgm:chPref val="0"/>
        </dgm:presLayoutVars>
      </dgm:prSet>
      <dgm:spPr/>
    </dgm:pt>
    <dgm:pt modelId="{9A867EDF-A08B-426F-A341-14DABB8E44C0}" type="pres">
      <dgm:prSet presAssocID="{922F2086-BB42-4784-9850-22EC1AAE9B5A}" presName="sibTrans" presStyleCnt="0"/>
      <dgm:spPr/>
    </dgm:pt>
    <dgm:pt modelId="{0ABC8E7C-7B8F-45EF-B40F-D0C6B0C81E00}" type="pres">
      <dgm:prSet presAssocID="{4CD50B8D-5F80-4DD5-9A04-2F7CE00B2892}" presName="compNode" presStyleCnt="0"/>
      <dgm:spPr/>
    </dgm:pt>
    <dgm:pt modelId="{F175B6E0-D8BB-4BFC-857B-01A14BEC9EA5}" type="pres">
      <dgm:prSet presAssocID="{4CD50B8D-5F80-4DD5-9A04-2F7CE00B2892}" presName="bgRect" presStyleLbl="bgShp" presStyleIdx="1" presStyleCnt="7"/>
      <dgm:spPr/>
    </dgm:pt>
    <dgm:pt modelId="{2DA99B6C-DE82-46E2-8A08-2FA2A1807542}" type="pres">
      <dgm:prSet presAssocID="{4CD50B8D-5F80-4DD5-9A04-2F7CE00B2892}"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tract"/>
        </a:ext>
      </dgm:extLst>
    </dgm:pt>
    <dgm:pt modelId="{078263DC-9C3F-4EEF-A712-57665A9849B9}" type="pres">
      <dgm:prSet presAssocID="{4CD50B8D-5F80-4DD5-9A04-2F7CE00B2892}" presName="spaceRect" presStyleCnt="0"/>
      <dgm:spPr/>
    </dgm:pt>
    <dgm:pt modelId="{0398F838-2E47-46BC-BEC6-D6302F357C9B}" type="pres">
      <dgm:prSet presAssocID="{4CD50B8D-5F80-4DD5-9A04-2F7CE00B2892}" presName="parTx" presStyleLbl="revTx" presStyleIdx="1" presStyleCnt="7">
        <dgm:presLayoutVars>
          <dgm:chMax val="0"/>
          <dgm:chPref val="0"/>
        </dgm:presLayoutVars>
      </dgm:prSet>
      <dgm:spPr/>
    </dgm:pt>
    <dgm:pt modelId="{FF972B3C-086E-4A54-928B-B6EBCB5B657C}" type="pres">
      <dgm:prSet presAssocID="{3FA890F6-FD6A-4D4B-8CD6-E79EAF2018D3}" presName="sibTrans" presStyleCnt="0"/>
      <dgm:spPr/>
    </dgm:pt>
    <dgm:pt modelId="{D8511101-8049-45CB-9CD0-08CD6EEC487E}" type="pres">
      <dgm:prSet presAssocID="{C5205CDE-6DE7-420D-A3DE-1826A714EF9B}" presName="compNode" presStyleCnt="0"/>
      <dgm:spPr/>
    </dgm:pt>
    <dgm:pt modelId="{9FE69D8E-286F-4394-B649-E5EB390B8C27}" type="pres">
      <dgm:prSet presAssocID="{C5205CDE-6DE7-420D-A3DE-1826A714EF9B}" presName="bgRect" presStyleLbl="bgShp" presStyleIdx="2" presStyleCnt="7"/>
      <dgm:spPr/>
    </dgm:pt>
    <dgm:pt modelId="{CC2DC882-9B53-4332-8542-2AB39EE6F609}" type="pres">
      <dgm:prSet presAssocID="{C5205CDE-6DE7-420D-A3DE-1826A714EF9B}"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1F4BF603-2032-4EF4-B855-2F51576263F7}" type="pres">
      <dgm:prSet presAssocID="{C5205CDE-6DE7-420D-A3DE-1826A714EF9B}" presName="spaceRect" presStyleCnt="0"/>
      <dgm:spPr/>
    </dgm:pt>
    <dgm:pt modelId="{5DD29926-CB1C-4AD2-8A3A-110829C93D77}" type="pres">
      <dgm:prSet presAssocID="{C5205CDE-6DE7-420D-A3DE-1826A714EF9B}" presName="parTx" presStyleLbl="revTx" presStyleIdx="2" presStyleCnt="7">
        <dgm:presLayoutVars>
          <dgm:chMax val="0"/>
          <dgm:chPref val="0"/>
        </dgm:presLayoutVars>
      </dgm:prSet>
      <dgm:spPr/>
    </dgm:pt>
    <dgm:pt modelId="{5739FD22-BEA4-418E-90E1-952FD683201A}" type="pres">
      <dgm:prSet presAssocID="{5897C9E6-760F-4B45-8B0B-C7C51F25E347}" presName="sibTrans" presStyleCnt="0"/>
      <dgm:spPr/>
    </dgm:pt>
    <dgm:pt modelId="{F0374F34-C73B-4564-AFCE-7670D62C9A52}" type="pres">
      <dgm:prSet presAssocID="{B133D90F-9E31-46F5-A402-F45FCFCC10FE}" presName="compNode" presStyleCnt="0"/>
      <dgm:spPr/>
    </dgm:pt>
    <dgm:pt modelId="{D598A094-3DDB-4D76-A41A-EB526FDA0DA6}" type="pres">
      <dgm:prSet presAssocID="{B133D90F-9E31-46F5-A402-F45FCFCC10FE}" presName="bgRect" presStyleLbl="bgShp" presStyleIdx="3" presStyleCnt="7"/>
      <dgm:spPr/>
    </dgm:pt>
    <dgm:pt modelId="{A90DF021-90E8-40B9-B2B3-BC9CDB74301D}" type="pres">
      <dgm:prSet presAssocID="{B133D90F-9E31-46F5-A402-F45FCFCC10FE}"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eciduous tree"/>
        </a:ext>
      </dgm:extLst>
    </dgm:pt>
    <dgm:pt modelId="{BE20EE51-C16E-412A-9D3A-72B7BFB5AB33}" type="pres">
      <dgm:prSet presAssocID="{B133D90F-9E31-46F5-A402-F45FCFCC10FE}" presName="spaceRect" presStyleCnt="0"/>
      <dgm:spPr/>
    </dgm:pt>
    <dgm:pt modelId="{AC63636C-6D50-4137-8254-F0C41E000A5D}" type="pres">
      <dgm:prSet presAssocID="{B133D90F-9E31-46F5-A402-F45FCFCC10FE}" presName="parTx" presStyleLbl="revTx" presStyleIdx="3" presStyleCnt="7">
        <dgm:presLayoutVars>
          <dgm:chMax val="0"/>
          <dgm:chPref val="0"/>
        </dgm:presLayoutVars>
      </dgm:prSet>
      <dgm:spPr/>
    </dgm:pt>
    <dgm:pt modelId="{08094863-C9F4-4577-9BEE-1FEF40619DD4}" type="pres">
      <dgm:prSet presAssocID="{CE568145-8019-4AE4-B7AA-75EAA5E9149B}" presName="sibTrans" presStyleCnt="0"/>
      <dgm:spPr/>
    </dgm:pt>
    <dgm:pt modelId="{D1CCACC9-F9E9-47CC-9AE2-967C0EBD96F6}" type="pres">
      <dgm:prSet presAssocID="{6904364D-10C0-495A-ABFA-8D6ACE617384}" presName="compNode" presStyleCnt="0"/>
      <dgm:spPr/>
    </dgm:pt>
    <dgm:pt modelId="{D2159911-1541-40DF-864E-E9659B6EB955}" type="pres">
      <dgm:prSet presAssocID="{6904364D-10C0-495A-ABFA-8D6ACE617384}" presName="bgRect" presStyleLbl="bgShp" presStyleIdx="4" presStyleCnt="7"/>
      <dgm:spPr/>
    </dgm:pt>
    <dgm:pt modelId="{BB36DFFF-2B88-4CF7-8E46-708FD99F2763}" type="pres">
      <dgm:prSet presAssocID="{6904364D-10C0-495A-ABFA-8D6ACE617384}"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CD800032-55D6-454E-BA40-797DBADDF704}" type="pres">
      <dgm:prSet presAssocID="{6904364D-10C0-495A-ABFA-8D6ACE617384}" presName="spaceRect" presStyleCnt="0"/>
      <dgm:spPr/>
    </dgm:pt>
    <dgm:pt modelId="{A4F4FAA6-266E-464D-B058-29C9032283EA}" type="pres">
      <dgm:prSet presAssocID="{6904364D-10C0-495A-ABFA-8D6ACE617384}" presName="parTx" presStyleLbl="revTx" presStyleIdx="4" presStyleCnt="7">
        <dgm:presLayoutVars>
          <dgm:chMax val="0"/>
          <dgm:chPref val="0"/>
        </dgm:presLayoutVars>
      </dgm:prSet>
      <dgm:spPr/>
    </dgm:pt>
    <dgm:pt modelId="{5546FBEE-2F5D-4D64-89CB-E15D6EEEF4E4}" type="pres">
      <dgm:prSet presAssocID="{55B789C1-44F4-4D17-8562-9FC9643A85F1}" presName="sibTrans" presStyleCnt="0"/>
      <dgm:spPr/>
    </dgm:pt>
    <dgm:pt modelId="{28B4AD36-2FFA-4045-B8C2-6BC3B2C54E1B}" type="pres">
      <dgm:prSet presAssocID="{21086D26-41B3-426A-9883-840E9AC7523E}" presName="compNode" presStyleCnt="0"/>
      <dgm:spPr/>
    </dgm:pt>
    <dgm:pt modelId="{1F57DBCD-2F96-46B1-A65E-5376A56B6AC1}" type="pres">
      <dgm:prSet presAssocID="{21086D26-41B3-426A-9883-840E9AC7523E}" presName="bgRect" presStyleLbl="bgShp" presStyleIdx="5" presStyleCnt="7"/>
      <dgm:spPr/>
    </dgm:pt>
    <dgm:pt modelId="{F0B6233E-99E8-483D-80F0-2EF4326613C2}" type="pres">
      <dgm:prSet presAssocID="{21086D26-41B3-426A-9883-840E9AC7523E}"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Chat"/>
        </a:ext>
      </dgm:extLst>
    </dgm:pt>
    <dgm:pt modelId="{A9F80048-D1D0-4131-BC43-E5220ADF69D5}" type="pres">
      <dgm:prSet presAssocID="{21086D26-41B3-426A-9883-840E9AC7523E}" presName="spaceRect" presStyleCnt="0"/>
      <dgm:spPr/>
    </dgm:pt>
    <dgm:pt modelId="{A6B84AAA-CC47-4CD1-931E-DED0C3CAF752}" type="pres">
      <dgm:prSet presAssocID="{21086D26-41B3-426A-9883-840E9AC7523E}" presName="parTx" presStyleLbl="revTx" presStyleIdx="5" presStyleCnt="7">
        <dgm:presLayoutVars>
          <dgm:chMax val="0"/>
          <dgm:chPref val="0"/>
        </dgm:presLayoutVars>
      </dgm:prSet>
      <dgm:spPr/>
    </dgm:pt>
    <dgm:pt modelId="{7AA85890-E21F-487B-A6DB-F257C216BE73}" type="pres">
      <dgm:prSet presAssocID="{B66F6FAB-8843-49BC-BFAA-72E53EEDB267}" presName="sibTrans" presStyleCnt="0"/>
      <dgm:spPr/>
    </dgm:pt>
    <dgm:pt modelId="{097D3AB5-08D0-412F-B733-B60A708CBC12}" type="pres">
      <dgm:prSet presAssocID="{20C4947C-3AB2-4DC9-A061-4235E7F964F5}" presName="compNode" presStyleCnt="0"/>
      <dgm:spPr/>
    </dgm:pt>
    <dgm:pt modelId="{8C1C69B1-F3F6-4DF6-AAE1-6F472C71FDBF}" type="pres">
      <dgm:prSet presAssocID="{20C4947C-3AB2-4DC9-A061-4235E7F964F5}" presName="bgRect" presStyleLbl="bgShp" presStyleIdx="6" presStyleCnt="7"/>
      <dgm:spPr/>
    </dgm:pt>
    <dgm:pt modelId="{F7E50F69-E77E-4580-B65A-4C907BF2B0CF}" type="pres">
      <dgm:prSet presAssocID="{20C4947C-3AB2-4DC9-A061-4235E7F964F5}"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rain in head"/>
        </a:ext>
      </dgm:extLst>
    </dgm:pt>
    <dgm:pt modelId="{CB00C37E-CF66-4715-98D7-9F62B2AA62B5}" type="pres">
      <dgm:prSet presAssocID="{20C4947C-3AB2-4DC9-A061-4235E7F964F5}" presName="spaceRect" presStyleCnt="0"/>
      <dgm:spPr/>
    </dgm:pt>
    <dgm:pt modelId="{ED75C9A6-D75B-4DBA-95F4-9611EF10646C}" type="pres">
      <dgm:prSet presAssocID="{20C4947C-3AB2-4DC9-A061-4235E7F964F5}" presName="parTx" presStyleLbl="revTx" presStyleIdx="6" presStyleCnt="7">
        <dgm:presLayoutVars>
          <dgm:chMax val="0"/>
          <dgm:chPref val="0"/>
        </dgm:presLayoutVars>
      </dgm:prSet>
      <dgm:spPr/>
    </dgm:pt>
  </dgm:ptLst>
  <dgm:cxnLst>
    <dgm:cxn modelId="{16A1320E-B3F5-4DEF-ABCA-2D7D9D3CBCAC}" type="presOf" srcId="{20C4947C-3AB2-4DC9-A061-4235E7F964F5}" destId="{ED75C9A6-D75B-4DBA-95F4-9611EF10646C}" srcOrd="0" destOrd="0" presId="urn:microsoft.com/office/officeart/2018/2/layout/IconVerticalSolidList"/>
    <dgm:cxn modelId="{61A3A81F-FAD0-474F-A9FE-2F4365D3BC45}" type="presOf" srcId="{6904364D-10C0-495A-ABFA-8D6ACE617384}" destId="{A4F4FAA6-266E-464D-B058-29C9032283EA}" srcOrd="0" destOrd="0" presId="urn:microsoft.com/office/officeart/2018/2/layout/IconVerticalSolidList"/>
    <dgm:cxn modelId="{0807E15B-23DE-402F-994C-A1F1037ECF7C}" srcId="{6BE99613-E116-4806-9236-BBCA52854CF1}" destId="{21086D26-41B3-426A-9883-840E9AC7523E}" srcOrd="5" destOrd="0" parTransId="{245004A5-FF4F-4DC7-AC60-47A1C9A2BEEC}" sibTransId="{B66F6FAB-8843-49BC-BFAA-72E53EEDB267}"/>
    <dgm:cxn modelId="{EE0FEB65-5D83-43B7-9088-804068DE014B}" type="presOf" srcId="{C5205CDE-6DE7-420D-A3DE-1826A714EF9B}" destId="{5DD29926-CB1C-4AD2-8A3A-110829C93D77}" srcOrd="0" destOrd="0" presId="urn:microsoft.com/office/officeart/2018/2/layout/IconVerticalSolidList"/>
    <dgm:cxn modelId="{EF634F71-C423-4DEA-8325-DD55149F1085}" srcId="{6BE99613-E116-4806-9236-BBCA52854CF1}" destId="{4CD50B8D-5F80-4DD5-9A04-2F7CE00B2892}" srcOrd="1" destOrd="0" parTransId="{92E890EB-4927-4E3A-BF10-42304EF28A9C}" sibTransId="{3FA890F6-FD6A-4D4B-8CD6-E79EAF2018D3}"/>
    <dgm:cxn modelId="{5BFCC857-C692-4E20-A21E-486A23D95F19}" type="presOf" srcId="{41B5912B-6243-4890-8234-9D185CBCD7AA}" destId="{73B75092-43AE-4C7E-903A-B1647E68C192}" srcOrd="0" destOrd="0" presId="urn:microsoft.com/office/officeart/2018/2/layout/IconVerticalSolidList"/>
    <dgm:cxn modelId="{FD2A498A-6D10-4B4E-BF2C-FBFDB3166E82}" type="presOf" srcId="{21086D26-41B3-426A-9883-840E9AC7523E}" destId="{A6B84AAA-CC47-4CD1-931E-DED0C3CAF752}" srcOrd="0" destOrd="0" presId="urn:microsoft.com/office/officeart/2018/2/layout/IconVerticalSolidList"/>
    <dgm:cxn modelId="{1FECBA9B-A85B-410B-B279-BD3C54C06E79}" srcId="{6BE99613-E116-4806-9236-BBCA52854CF1}" destId="{B133D90F-9E31-46F5-A402-F45FCFCC10FE}" srcOrd="3" destOrd="0" parTransId="{3675E3D5-036C-4E9B-BA53-0C287B0E494B}" sibTransId="{CE568145-8019-4AE4-B7AA-75EAA5E9149B}"/>
    <dgm:cxn modelId="{AF7F2EC6-B453-4ADB-9F89-C4B520C8EA48}" srcId="{6BE99613-E116-4806-9236-BBCA52854CF1}" destId="{C5205CDE-6DE7-420D-A3DE-1826A714EF9B}" srcOrd="2" destOrd="0" parTransId="{71D8197B-DC31-4DD3-8707-20AA907767C0}" sibTransId="{5897C9E6-760F-4B45-8B0B-C7C51F25E347}"/>
    <dgm:cxn modelId="{62071ACC-6E8C-4290-8BEE-2840286C2068}" srcId="{6BE99613-E116-4806-9236-BBCA52854CF1}" destId="{6904364D-10C0-495A-ABFA-8D6ACE617384}" srcOrd="4" destOrd="0" parTransId="{5AE9002E-691F-4FE3-AE7A-D94391548833}" sibTransId="{55B789C1-44F4-4D17-8562-9FC9643A85F1}"/>
    <dgm:cxn modelId="{E99923CC-0199-444C-A0B0-3D71DD1E8F82}" srcId="{6BE99613-E116-4806-9236-BBCA52854CF1}" destId="{41B5912B-6243-4890-8234-9D185CBCD7AA}" srcOrd="0" destOrd="0" parTransId="{88259873-0FD9-4E49-BB15-12CA16D0156D}" sibTransId="{922F2086-BB42-4784-9850-22EC1AAE9B5A}"/>
    <dgm:cxn modelId="{82E15FDA-7EA9-4965-AF0C-F3859A699FD6}" srcId="{6BE99613-E116-4806-9236-BBCA52854CF1}" destId="{20C4947C-3AB2-4DC9-A061-4235E7F964F5}" srcOrd="6" destOrd="0" parTransId="{013DEEC9-0538-4C0F-A3CC-CC7B602EA466}" sibTransId="{E2DE926D-4161-46C1-BECB-610A235E60B1}"/>
    <dgm:cxn modelId="{D9B3BCE2-1D0E-45CF-948A-6FA1BF654988}" type="presOf" srcId="{4CD50B8D-5F80-4DD5-9A04-2F7CE00B2892}" destId="{0398F838-2E47-46BC-BEC6-D6302F357C9B}" srcOrd="0" destOrd="0" presId="urn:microsoft.com/office/officeart/2018/2/layout/IconVerticalSolidList"/>
    <dgm:cxn modelId="{E24873EE-9B6C-4454-9035-8C2CF2D16BCB}" type="presOf" srcId="{6BE99613-E116-4806-9236-BBCA52854CF1}" destId="{90DBF892-6D1A-4EBC-BC00-03AF7F6EE92E}" srcOrd="0" destOrd="0" presId="urn:microsoft.com/office/officeart/2018/2/layout/IconVerticalSolidList"/>
    <dgm:cxn modelId="{5689F1EF-8840-4DE1-B92D-5CE7DB1D3BA7}" type="presOf" srcId="{B133D90F-9E31-46F5-A402-F45FCFCC10FE}" destId="{AC63636C-6D50-4137-8254-F0C41E000A5D}" srcOrd="0" destOrd="0" presId="urn:microsoft.com/office/officeart/2018/2/layout/IconVerticalSolidList"/>
    <dgm:cxn modelId="{51B09DE0-6B04-4F98-A51D-FB3149B526D7}" type="presParOf" srcId="{90DBF892-6D1A-4EBC-BC00-03AF7F6EE92E}" destId="{70CBF1B9-A921-4932-9465-CB66F1F2A6DA}" srcOrd="0" destOrd="0" presId="urn:microsoft.com/office/officeart/2018/2/layout/IconVerticalSolidList"/>
    <dgm:cxn modelId="{E0D4129F-039F-4E64-B621-CAD2F82489E8}" type="presParOf" srcId="{70CBF1B9-A921-4932-9465-CB66F1F2A6DA}" destId="{FEDFFF10-3AB3-450F-8A70-367258271752}" srcOrd="0" destOrd="0" presId="urn:microsoft.com/office/officeart/2018/2/layout/IconVerticalSolidList"/>
    <dgm:cxn modelId="{03D93C66-227D-487A-99D2-60DB09559E7F}" type="presParOf" srcId="{70CBF1B9-A921-4932-9465-CB66F1F2A6DA}" destId="{E12B7B42-B8C5-4F62-BF29-439DC7F08BA6}" srcOrd="1" destOrd="0" presId="urn:microsoft.com/office/officeart/2018/2/layout/IconVerticalSolidList"/>
    <dgm:cxn modelId="{9FECE9CD-7D2C-49B8-A384-D809F2E0E483}" type="presParOf" srcId="{70CBF1B9-A921-4932-9465-CB66F1F2A6DA}" destId="{80D3DC0D-9C35-4BD8-8AD9-6B08E59E466A}" srcOrd="2" destOrd="0" presId="urn:microsoft.com/office/officeart/2018/2/layout/IconVerticalSolidList"/>
    <dgm:cxn modelId="{8F0926D1-E685-4AE8-AEBF-2D840BF73862}" type="presParOf" srcId="{70CBF1B9-A921-4932-9465-CB66F1F2A6DA}" destId="{73B75092-43AE-4C7E-903A-B1647E68C192}" srcOrd="3" destOrd="0" presId="urn:microsoft.com/office/officeart/2018/2/layout/IconVerticalSolidList"/>
    <dgm:cxn modelId="{B6B35BA4-BF2C-4FEC-98A7-EA1730E97F31}" type="presParOf" srcId="{90DBF892-6D1A-4EBC-BC00-03AF7F6EE92E}" destId="{9A867EDF-A08B-426F-A341-14DABB8E44C0}" srcOrd="1" destOrd="0" presId="urn:microsoft.com/office/officeart/2018/2/layout/IconVerticalSolidList"/>
    <dgm:cxn modelId="{522C7550-9063-48F5-852E-7BC47D0197D1}" type="presParOf" srcId="{90DBF892-6D1A-4EBC-BC00-03AF7F6EE92E}" destId="{0ABC8E7C-7B8F-45EF-B40F-D0C6B0C81E00}" srcOrd="2" destOrd="0" presId="urn:microsoft.com/office/officeart/2018/2/layout/IconVerticalSolidList"/>
    <dgm:cxn modelId="{48919F22-98A9-4EE1-A22B-735E4FE597B4}" type="presParOf" srcId="{0ABC8E7C-7B8F-45EF-B40F-D0C6B0C81E00}" destId="{F175B6E0-D8BB-4BFC-857B-01A14BEC9EA5}" srcOrd="0" destOrd="0" presId="urn:microsoft.com/office/officeart/2018/2/layout/IconVerticalSolidList"/>
    <dgm:cxn modelId="{08B56651-0F0A-4B8F-B9C3-45981FD226DE}" type="presParOf" srcId="{0ABC8E7C-7B8F-45EF-B40F-D0C6B0C81E00}" destId="{2DA99B6C-DE82-46E2-8A08-2FA2A1807542}" srcOrd="1" destOrd="0" presId="urn:microsoft.com/office/officeart/2018/2/layout/IconVerticalSolidList"/>
    <dgm:cxn modelId="{43065C06-736A-41D6-BD6B-22D126047428}" type="presParOf" srcId="{0ABC8E7C-7B8F-45EF-B40F-D0C6B0C81E00}" destId="{078263DC-9C3F-4EEF-A712-57665A9849B9}" srcOrd="2" destOrd="0" presId="urn:microsoft.com/office/officeart/2018/2/layout/IconVerticalSolidList"/>
    <dgm:cxn modelId="{0DD07D41-2B0E-4B81-9769-2901EE3EF837}" type="presParOf" srcId="{0ABC8E7C-7B8F-45EF-B40F-D0C6B0C81E00}" destId="{0398F838-2E47-46BC-BEC6-D6302F357C9B}" srcOrd="3" destOrd="0" presId="urn:microsoft.com/office/officeart/2018/2/layout/IconVerticalSolidList"/>
    <dgm:cxn modelId="{DCF225E5-B628-4C92-9426-7C7FA7485FFD}" type="presParOf" srcId="{90DBF892-6D1A-4EBC-BC00-03AF7F6EE92E}" destId="{FF972B3C-086E-4A54-928B-B6EBCB5B657C}" srcOrd="3" destOrd="0" presId="urn:microsoft.com/office/officeart/2018/2/layout/IconVerticalSolidList"/>
    <dgm:cxn modelId="{537C98AC-0E34-494B-9C2C-ADD96E9E6071}" type="presParOf" srcId="{90DBF892-6D1A-4EBC-BC00-03AF7F6EE92E}" destId="{D8511101-8049-45CB-9CD0-08CD6EEC487E}" srcOrd="4" destOrd="0" presId="urn:microsoft.com/office/officeart/2018/2/layout/IconVerticalSolidList"/>
    <dgm:cxn modelId="{61B7F969-30F9-4F38-82E7-C5DA81729380}" type="presParOf" srcId="{D8511101-8049-45CB-9CD0-08CD6EEC487E}" destId="{9FE69D8E-286F-4394-B649-E5EB390B8C27}" srcOrd="0" destOrd="0" presId="urn:microsoft.com/office/officeart/2018/2/layout/IconVerticalSolidList"/>
    <dgm:cxn modelId="{653666F7-1CA4-40B8-A242-F1C1840E4245}" type="presParOf" srcId="{D8511101-8049-45CB-9CD0-08CD6EEC487E}" destId="{CC2DC882-9B53-4332-8542-2AB39EE6F609}" srcOrd="1" destOrd="0" presId="urn:microsoft.com/office/officeart/2018/2/layout/IconVerticalSolidList"/>
    <dgm:cxn modelId="{DBC0E656-8F2E-44B9-A141-93719C4463AF}" type="presParOf" srcId="{D8511101-8049-45CB-9CD0-08CD6EEC487E}" destId="{1F4BF603-2032-4EF4-B855-2F51576263F7}" srcOrd="2" destOrd="0" presId="urn:microsoft.com/office/officeart/2018/2/layout/IconVerticalSolidList"/>
    <dgm:cxn modelId="{BDA688DD-66D3-45DA-93B4-6FA36CC6ED67}" type="presParOf" srcId="{D8511101-8049-45CB-9CD0-08CD6EEC487E}" destId="{5DD29926-CB1C-4AD2-8A3A-110829C93D77}" srcOrd="3" destOrd="0" presId="urn:microsoft.com/office/officeart/2018/2/layout/IconVerticalSolidList"/>
    <dgm:cxn modelId="{DA010C42-92D8-4D1F-A6A3-5AE49AED0C2B}" type="presParOf" srcId="{90DBF892-6D1A-4EBC-BC00-03AF7F6EE92E}" destId="{5739FD22-BEA4-418E-90E1-952FD683201A}" srcOrd="5" destOrd="0" presId="urn:microsoft.com/office/officeart/2018/2/layout/IconVerticalSolidList"/>
    <dgm:cxn modelId="{DFCD36BF-E1FE-41F1-8C6B-E916E6D2EDD6}" type="presParOf" srcId="{90DBF892-6D1A-4EBC-BC00-03AF7F6EE92E}" destId="{F0374F34-C73B-4564-AFCE-7670D62C9A52}" srcOrd="6" destOrd="0" presId="urn:microsoft.com/office/officeart/2018/2/layout/IconVerticalSolidList"/>
    <dgm:cxn modelId="{7335A74E-B17A-4D0C-95F0-D5301FFAEF34}" type="presParOf" srcId="{F0374F34-C73B-4564-AFCE-7670D62C9A52}" destId="{D598A094-3DDB-4D76-A41A-EB526FDA0DA6}" srcOrd="0" destOrd="0" presId="urn:microsoft.com/office/officeart/2018/2/layout/IconVerticalSolidList"/>
    <dgm:cxn modelId="{EC48FE18-3C5E-431C-9664-ADCB5C73ABC5}" type="presParOf" srcId="{F0374F34-C73B-4564-AFCE-7670D62C9A52}" destId="{A90DF021-90E8-40B9-B2B3-BC9CDB74301D}" srcOrd="1" destOrd="0" presId="urn:microsoft.com/office/officeart/2018/2/layout/IconVerticalSolidList"/>
    <dgm:cxn modelId="{9E08DBA1-7ADC-40FD-BC02-6867F257A92E}" type="presParOf" srcId="{F0374F34-C73B-4564-AFCE-7670D62C9A52}" destId="{BE20EE51-C16E-412A-9D3A-72B7BFB5AB33}" srcOrd="2" destOrd="0" presId="urn:microsoft.com/office/officeart/2018/2/layout/IconVerticalSolidList"/>
    <dgm:cxn modelId="{5C0066E7-48C4-4282-B463-AC0791A0627C}" type="presParOf" srcId="{F0374F34-C73B-4564-AFCE-7670D62C9A52}" destId="{AC63636C-6D50-4137-8254-F0C41E000A5D}" srcOrd="3" destOrd="0" presId="urn:microsoft.com/office/officeart/2018/2/layout/IconVerticalSolidList"/>
    <dgm:cxn modelId="{5C2E1556-8FC6-4F20-A240-FB8B1870FA5A}" type="presParOf" srcId="{90DBF892-6D1A-4EBC-BC00-03AF7F6EE92E}" destId="{08094863-C9F4-4577-9BEE-1FEF40619DD4}" srcOrd="7" destOrd="0" presId="urn:microsoft.com/office/officeart/2018/2/layout/IconVerticalSolidList"/>
    <dgm:cxn modelId="{C6EAC81E-2E50-47CF-9193-F57B08D5BD4F}" type="presParOf" srcId="{90DBF892-6D1A-4EBC-BC00-03AF7F6EE92E}" destId="{D1CCACC9-F9E9-47CC-9AE2-967C0EBD96F6}" srcOrd="8" destOrd="0" presId="urn:microsoft.com/office/officeart/2018/2/layout/IconVerticalSolidList"/>
    <dgm:cxn modelId="{6EE04299-37BF-4A9B-98E8-9D96A388CCC8}" type="presParOf" srcId="{D1CCACC9-F9E9-47CC-9AE2-967C0EBD96F6}" destId="{D2159911-1541-40DF-864E-E9659B6EB955}" srcOrd="0" destOrd="0" presId="urn:microsoft.com/office/officeart/2018/2/layout/IconVerticalSolidList"/>
    <dgm:cxn modelId="{EE235DFF-7A22-4A94-B410-AF2BC77D21AE}" type="presParOf" srcId="{D1CCACC9-F9E9-47CC-9AE2-967C0EBD96F6}" destId="{BB36DFFF-2B88-4CF7-8E46-708FD99F2763}" srcOrd="1" destOrd="0" presId="urn:microsoft.com/office/officeart/2018/2/layout/IconVerticalSolidList"/>
    <dgm:cxn modelId="{DA58619F-E430-4774-B475-72A0E7D9E646}" type="presParOf" srcId="{D1CCACC9-F9E9-47CC-9AE2-967C0EBD96F6}" destId="{CD800032-55D6-454E-BA40-797DBADDF704}" srcOrd="2" destOrd="0" presId="urn:microsoft.com/office/officeart/2018/2/layout/IconVerticalSolidList"/>
    <dgm:cxn modelId="{90AB95A6-0031-471A-A76B-C99BF2899B81}" type="presParOf" srcId="{D1CCACC9-F9E9-47CC-9AE2-967C0EBD96F6}" destId="{A4F4FAA6-266E-464D-B058-29C9032283EA}" srcOrd="3" destOrd="0" presId="urn:microsoft.com/office/officeart/2018/2/layout/IconVerticalSolidList"/>
    <dgm:cxn modelId="{1E7665C5-9AA4-42D2-8E08-E6D736A7DB71}" type="presParOf" srcId="{90DBF892-6D1A-4EBC-BC00-03AF7F6EE92E}" destId="{5546FBEE-2F5D-4D64-89CB-E15D6EEEF4E4}" srcOrd="9" destOrd="0" presId="urn:microsoft.com/office/officeart/2018/2/layout/IconVerticalSolidList"/>
    <dgm:cxn modelId="{5F0B577E-AE39-43F9-A794-8D2D7A44A712}" type="presParOf" srcId="{90DBF892-6D1A-4EBC-BC00-03AF7F6EE92E}" destId="{28B4AD36-2FFA-4045-B8C2-6BC3B2C54E1B}" srcOrd="10" destOrd="0" presId="urn:microsoft.com/office/officeart/2018/2/layout/IconVerticalSolidList"/>
    <dgm:cxn modelId="{80CFD367-7B1C-46CD-8E14-4FA8317B9226}" type="presParOf" srcId="{28B4AD36-2FFA-4045-B8C2-6BC3B2C54E1B}" destId="{1F57DBCD-2F96-46B1-A65E-5376A56B6AC1}" srcOrd="0" destOrd="0" presId="urn:microsoft.com/office/officeart/2018/2/layout/IconVerticalSolidList"/>
    <dgm:cxn modelId="{EE09D2FC-BA69-474E-9E05-BCD1AE7671A5}" type="presParOf" srcId="{28B4AD36-2FFA-4045-B8C2-6BC3B2C54E1B}" destId="{F0B6233E-99E8-483D-80F0-2EF4326613C2}" srcOrd="1" destOrd="0" presId="urn:microsoft.com/office/officeart/2018/2/layout/IconVerticalSolidList"/>
    <dgm:cxn modelId="{18C0D54A-F606-4260-9B06-0B7E2C1778CB}" type="presParOf" srcId="{28B4AD36-2FFA-4045-B8C2-6BC3B2C54E1B}" destId="{A9F80048-D1D0-4131-BC43-E5220ADF69D5}" srcOrd="2" destOrd="0" presId="urn:microsoft.com/office/officeart/2018/2/layout/IconVerticalSolidList"/>
    <dgm:cxn modelId="{787A08FB-75B9-4973-AC3A-B818A631BD31}" type="presParOf" srcId="{28B4AD36-2FFA-4045-B8C2-6BC3B2C54E1B}" destId="{A6B84AAA-CC47-4CD1-931E-DED0C3CAF752}" srcOrd="3" destOrd="0" presId="urn:microsoft.com/office/officeart/2018/2/layout/IconVerticalSolidList"/>
    <dgm:cxn modelId="{AF084CC3-7398-4C11-9790-3D768B6DBEA3}" type="presParOf" srcId="{90DBF892-6D1A-4EBC-BC00-03AF7F6EE92E}" destId="{7AA85890-E21F-487B-A6DB-F257C216BE73}" srcOrd="11" destOrd="0" presId="urn:microsoft.com/office/officeart/2018/2/layout/IconVerticalSolidList"/>
    <dgm:cxn modelId="{CA64E6B9-9219-431F-83B7-74F578C37122}" type="presParOf" srcId="{90DBF892-6D1A-4EBC-BC00-03AF7F6EE92E}" destId="{097D3AB5-08D0-412F-B733-B60A708CBC12}" srcOrd="12" destOrd="0" presId="urn:microsoft.com/office/officeart/2018/2/layout/IconVerticalSolidList"/>
    <dgm:cxn modelId="{836E08C1-861D-4BD8-8FDD-173BEE28AD9F}" type="presParOf" srcId="{097D3AB5-08D0-412F-B733-B60A708CBC12}" destId="{8C1C69B1-F3F6-4DF6-AAE1-6F472C71FDBF}" srcOrd="0" destOrd="0" presId="urn:microsoft.com/office/officeart/2018/2/layout/IconVerticalSolidList"/>
    <dgm:cxn modelId="{D989A83C-BE6D-4175-ABDB-3575C0898C21}" type="presParOf" srcId="{097D3AB5-08D0-412F-B733-B60A708CBC12}" destId="{F7E50F69-E77E-4580-B65A-4C907BF2B0CF}" srcOrd="1" destOrd="0" presId="urn:microsoft.com/office/officeart/2018/2/layout/IconVerticalSolidList"/>
    <dgm:cxn modelId="{115737E2-4206-4395-8F78-C5B5645BBC6C}" type="presParOf" srcId="{097D3AB5-08D0-412F-B733-B60A708CBC12}" destId="{CB00C37E-CF66-4715-98D7-9F62B2AA62B5}" srcOrd="2" destOrd="0" presId="urn:microsoft.com/office/officeart/2018/2/layout/IconVerticalSolidList"/>
    <dgm:cxn modelId="{24C60A6F-F554-4AFD-BF6A-82368D10A5C9}" type="presParOf" srcId="{097D3AB5-08D0-412F-B733-B60A708CBC12}" destId="{ED75C9A6-D75B-4DBA-95F4-9611EF10646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1BB276-911C-406C-8436-E8C489F5D648}">
      <dsp:nvSpPr>
        <dsp:cNvPr id="0" name=""/>
        <dsp:cNvSpPr/>
      </dsp:nvSpPr>
      <dsp:spPr>
        <a:xfrm>
          <a:off x="0" y="940328"/>
          <a:ext cx="6949440" cy="17359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B46DAD-B568-40BD-9736-F95ACF998E2D}">
      <dsp:nvSpPr>
        <dsp:cNvPr id="0" name=""/>
        <dsp:cNvSpPr/>
      </dsp:nvSpPr>
      <dsp:spPr>
        <a:xfrm>
          <a:off x="525137" y="1330926"/>
          <a:ext cx="954795" cy="9547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967210-839D-476B-A031-ACE439B9664B}">
      <dsp:nvSpPr>
        <dsp:cNvPr id="0" name=""/>
        <dsp:cNvSpPr/>
      </dsp:nvSpPr>
      <dsp:spPr>
        <a:xfrm>
          <a:off x="2005069" y="940328"/>
          <a:ext cx="4944370" cy="1735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726" tIns="183726" rIns="183726" bIns="183726" numCol="1" spcCol="1270" anchor="ctr" anchorCtr="0">
          <a:noAutofit/>
        </a:bodyPr>
        <a:lstStyle/>
        <a:p>
          <a:pPr marL="0" lvl="0" indent="0" algn="l" defTabSz="1111250">
            <a:lnSpc>
              <a:spcPct val="90000"/>
            </a:lnSpc>
            <a:spcBef>
              <a:spcPct val="0"/>
            </a:spcBef>
            <a:spcAft>
              <a:spcPct val="35000"/>
            </a:spcAft>
            <a:buNone/>
          </a:pPr>
          <a:r>
            <a:rPr lang="en-US" sz="2500" kern="1200"/>
            <a:t>Talent management and developing people for performance</a:t>
          </a:r>
        </a:p>
      </dsp:txBody>
      <dsp:txXfrm>
        <a:off x="2005069" y="940328"/>
        <a:ext cx="4944370" cy="1735991"/>
      </dsp:txXfrm>
    </dsp:sp>
    <dsp:sp modelId="{1B798589-06DD-4FD6-B320-BBC4516DC58F}">
      <dsp:nvSpPr>
        <dsp:cNvPr id="0" name=""/>
        <dsp:cNvSpPr/>
      </dsp:nvSpPr>
      <dsp:spPr>
        <a:xfrm>
          <a:off x="0" y="3110317"/>
          <a:ext cx="6949440" cy="17359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4508B6-C0CD-4B59-8518-DA0000A3D8DD}">
      <dsp:nvSpPr>
        <dsp:cNvPr id="0" name=""/>
        <dsp:cNvSpPr/>
      </dsp:nvSpPr>
      <dsp:spPr>
        <a:xfrm>
          <a:off x="525137" y="3500915"/>
          <a:ext cx="954795" cy="9547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025221-3E5C-4BE8-ADFD-44F260804C07}">
      <dsp:nvSpPr>
        <dsp:cNvPr id="0" name=""/>
        <dsp:cNvSpPr/>
      </dsp:nvSpPr>
      <dsp:spPr>
        <a:xfrm>
          <a:off x="2005069" y="3110317"/>
          <a:ext cx="4944370" cy="17359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3726" tIns="183726" rIns="183726" bIns="183726" numCol="1" spcCol="1270" anchor="ctr" anchorCtr="0">
          <a:noAutofit/>
        </a:bodyPr>
        <a:lstStyle/>
        <a:p>
          <a:pPr marL="0" lvl="0" indent="0" algn="l" defTabSz="1111250">
            <a:lnSpc>
              <a:spcPct val="90000"/>
            </a:lnSpc>
            <a:spcBef>
              <a:spcPct val="0"/>
            </a:spcBef>
            <a:spcAft>
              <a:spcPct val="35000"/>
            </a:spcAft>
            <a:buNone/>
          </a:pPr>
          <a:r>
            <a:rPr lang="en-US" sz="2500" kern="1200"/>
            <a:t>The process of learning and development in an international context</a:t>
          </a:r>
        </a:p>
      </dsp:txBody>
      <dsp:txXfrm>
        <a:off x="2005069" y="3110317"/>
        <a:ext cx="4944370" cy="17359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D947AB-1D39-45A8-AA20-8504C820416C}">
      <dsp:nvSpPr>
        <dsp:cNvPr id="0" name=""/>
        <dsp:cNvSpPr/>
      </dsp:nvSpPr>
      <dsp:spPr>
        <a:xfrm>
          <a:off x="0" y="4520"/>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078F20-1E59-4CE8-A8BE-ED1700940952}">
      <dsp:nvSpPr>
        <dsp:cNvPr id="0" name=""/>
        <dsp:cNvSpPr/>
      </dsp:nvSpPr>
      <dsp:spPr>
        <a:xfrm>
          <a:off x="291287" y="221180"/>
          <a:ext cx="529612" cy="5296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FC5B9D-88C8-420E-9D9A-6A37E6EBA235}">
      <dsp:nvSpPr>
        <dsp:cNvPr id="0" name=""/>
        <dsp:cNvSpPr/>
      </dsp:nvSpPr>
      <dsp:spPr>
        <a:xfrm>
          <a:off x="1112187" y="4520"/>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00100">
            <a:lnSpc>
              <a:spcPct val="90000"/>
            </a:lnSpc>
            <a:spcBef>
              <a:spcPct val="0"/>
            </a:spcBef>
            <a:spcAft>
              <a:spcPct val="35000"/>
            </a:spcAft>
            <a:buNone/>
          </a:pPr>
          <a:r>
            <a:rPr lang="en-US" sz="1800" kern="1200"/>
            <a:t>Covid brought serious challenges to business leaders</a:t>
          </a:r>
        </a:p>
      </dsp:txBody>
      <dsp:txXfrm>
        <a:off x="1112187" y="4520"/>
        <a:ext cx="5837252" cy="962932"/>
      </dsp:txXfrm>
    </dsp:sp>
    <dsp:sp modelId="{B50F54C3-548C-4788-B3C7-E5F4678A0FEF}">
      <dsp:nvSpPr>
        <dsp:cNvPr id="0" name=""/>
        <dsp:cNvSpPr/>
      </dsp:nvSpPr>
      <dsp:spPr>
        <a:xfrm>
          <a:off x="0" y="1208186"/>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F32779-8FB7-4C35-A579-A14084163F61}">
      <dsp:nvSpPr>
        <dsp:cNvPr id="0" name=""/>
        <dsp:cNvSpPr/>
      </dsp:nvSpPr>
      <dsp:spPr>
        <a:xfrm>
          <a:off x="291287" y="1424846"/>
          <a:ext cx="529612" cy="5296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020708-9CD4-4F20-B9B2-D7B5F1C413A7}">
      <dsp:nvSpPr>
        <dsp:cNvPr id="0" name=""/>
        <dsp:cNvSpPr/>
      </dsp:nvSpPr>
      <dsp:spPr>
        <a:xfrm>
          <a:off x="1112187" y="1208186"/>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00100">
            <a:lnSpc>
              <a:spcPct val="90000"/>
            </a:lnSpc>
            <a:spcBef>
              <a:spcPct val="0"/>
            </a:spcBef>
            <a:spcAft>
              <a:spcPct val="35000"/>
            </a:spcAft>
            <a:buNone/>
          </a:pPr>
          <a:r>
            <a:rPr lang="en-US" sz="1800" kern="1200"/>
            <a:t>Managing employee wellbeing whilst dealing with financial adversity</a:t>
          </a:r>
        </a:p>
      </dsp:txBody>
      <dsp:txXfrm>
        <a:off x="1112187" y="1208186"/>
        <a:ext cx="5837252" cy="962932"/>
      </dsp:txXfrm>
    </dsp:sp>
    <dsp:sp modelId="{C71518E9-2AEF-440D-BD79-47C1353CC9AA}">
      <dsp:nvSpPr>
        <dsp:cNvPr id="0" name=""/>
        <dsp:cNvSpPr/>
      </dsp:nvSpPr>
      <dsp:spPr>
        <a:xfrm>
          <a:off x="0" y="2411852"/>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A63FD2-AEB8-4193-8225-33B78FC22802}">
      <dsp:nvSpPr>
        <dsp:cNvPr id="0" name=""/>
        <dsp:cNvSpPr/>
      </dsp:nvSpPr>
      <dsp:spPr>
        <a:xfrm>
          <a:off x="291287" y="2628512"/>
          <a:ext cx="529612" cy="5296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16700F-0072-4595-9D57-0CB3B14F8DD0}">
      <dsp:nvSpPr>
        <dsp:cNvPr id="0" name=""/>
        <dsp:cNvSpPr/>
      </dsp:nvSpPr>
      <dsp:spPr>
        <a:xfrm>
          <a:off x="1112187" y="2411852"/>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00100">
            <a:lnSpc>
              <a:spcPct val="90000"/>
            </a:lnSpc>
            <a:spcBef>
              <a:spcPct val="0"/>
            </a:spcBef>
            <a:spcAft>
              <a:spcPct val="35000"/>
            </a:spcAft>
            <a:buNone/>
          </a:pPr>
          <a:r>
            <a:rPr lang="en-US" sz="1800" kern="1200"/>
            <a:t>The vehicle for this was talent management</a:t>
          </a:r>
        </a:p>
      </dsp:txBody>
      <dsp:txXfrm>
        <a:off x="1112187" y="2411852"/>
        <a:ext cx="5837252" cy="962932"/>
      </dsp:txXfrm>
    </dsp:sp>
    <dsp:sp modelId="{45DB4176-92C3-4F5D-B9A8-751FDF0F9BB8}">
      <dsp:nvSpPr>
        <dsp:cNvPr id="0" name=""/>
        <dsp:cNvSpPr/>
      </dsp:nvSpPr>
      <dsp:spPr>
        <a:xfrm>
          <a:off x="0" y="3615517"/>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9B92DB-BC48-4597-A256-2B8E48A8DE12}">
      <dsp:nvSpPr>
        <dsp:cNvPr id="0" name=""/>
        <dsp:cNvSpPr/>
      </dsp:nvSpPr>
      <dsp:spPr>
        <a:xfrm>
          <a:off x="291287" y="3832177"/>
          <a:ext cx="529612" cy="52961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1D279F-553E-46A0-A215-F0DD3DDBF820}">
      <dsp:nvSpPr>
        <dsp:cNvPr id="0" name=""/>
        <dsp:cNvSpPr/>
      </dsp:nvSpPr>
      <dsp:spPr>
        <a:xfrm>
          <a:off x="1112187" y="3615517"/>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00100">
            <a:lnSpc>
              <a:spcPct val="90000"/>
            </a:lnSpc>
            <a:spcBef>
              <a:spcPct val="0"/>
            </a:spcBef>
            <a:spcAft>
              <a:spcPct val="35000"/>
            </a:spcAft>
            <a:buNone/>
          </a:pPr>
          <a:r>
            <a:rPr lang="en-US" sz="1800" kern="1200"/>
            <a:t>High performing organisations developed flexible teams wherein talent was deployed and dispersed based around skills</a:t>
          </a:r>
        </a:p>
      </dsp:txBody>
      <dsp:txXfrm>
        <a:off x="1112187" y="3615517"/>
        <a:ext cx="5837252" cy="962932"/>
      </dsp:txXfrm>
    </dsp:sp>
    <dsp:sp modelId="{78A49199-31BE-4A85-8B80-CC9CC8A50E00}">
      <dsp:nvSpPr>
        <dsp:cNvPr id="0" name=""/>
        <dsp:cNvSpPr/>
      </dsp:nvSpPr>
      <dsp:spPr>
        <a:xfrm>
          <a:off x="0" y="4819183"/>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4AD77D-6631-486A-A5F2-7BCC2386C3A2}">
      <dsp:nvSpPr>
        <dsp:cNvPr id="0" name=""/>
        <dsp:cNvSpPr/>
      </dsp:nvSpPr>
      <dsp:spPr>
        <a:xfrm>
          <a:off x="291287" y="5035843"/>
          <a:ext cx="529612" cy="52961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D1F78D-5733-4273-A71C-3D27950FA35E}">
      <dsp:nvSpPr>
        <dsp:cNvPr id="0" name=""/>
        <dsp:cNvSpPr/>
      </dsp:nvSpPr>
      <dsp:spPr>
        <a:xfrm>
          <a:off x="1112187" y="4819183"/>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00100">
            <a:lnSpc>
              <a:spcPct val="90000"/>
            </a:lnSpc>
            <a:spcBef>
              <a:spcPct val="0"/>
            </a:spcBef>
            <a:spcAft>
              <a:spcPct val="35000"/>
            </a:spcAft>
            <a:buNone/>
          </a:pPr>
          <a:r>
            <a:rPr lang="en-US" sz="1800" kern="1200"/>
            <a:t>For example, Ofwat organised talent pools around skills and working background </a:t>
          </a:r>
        </a:p>
      </dsp:txBody>
      <dsp:txXfrm>
        <a:off x="1112187" y="4819183"/>
        <a:ext cx="5837252" cy="96293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94DAE9-9F6A-4D55-9A70-0ABEE4FBE4F5}">
      <dsp:nvSpPr>
        <dsp:cNvPr id="0" name=""/>
        <dsp:cNvSpPr/>
      </dsp:nvSpPr>
      <dsp:spPr>
        <a:xfrm>
          <a:off x="0" y="3531"/>
          <a:ext cx="6949440" cy="16513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2449F9-60C4-4E2D-9EEA-3DDF3EA550B4}">
      <dsp:nvSpPr>
        <dsp:cNvPr id="0" name=""/>
        <dsp:cNvSpPr/>
      </dsp:nvSpPr>
      <dsp:spPr>
        <a:xfrm>
          <a:off x="499520" y="375075"/>
          <a:ext cx="908219" cy="9082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5E2FC7-A9EA-44C2-AF9E-E03DE8097798}">
      <dsp:nvSpPr>
        <dsp:cNvPr id="0" name=""/>
        <dsp:cNvSpPr/>
      </dsp:nvSpPr>
      <dsp:spPr>
        <a:xfrm>
          <a:off x="1907259" y="3531"/>
          <a:ext cx="5040315" cy="1651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763" tIns="174763" rIns="174763" bIns="174763" numCol="1" spcCol="1270" anchor="ctr" anchorCtr="0">
          <a:noAutofit/>
        </a:bodyPr>
        <a:lstStyle/>
        <a:p>
          <a:pPr marL="0" lvl="0" indent="0" algn="l" defTabSz="933450">
            <a:lnSpc>
              <a:spcPct val="90000"/>
            </a:lnSpc>
            <a:spcBef>
              <a:spcPct val="0"/>
            </a:spcBef>
            <a:spcAft>
              <a:spcPct val="35000"/>
            </a:spcAft>
            <a:buNone/>
          </a:pPr>
          <a:r>
            <a:rPr lang="en-US" sz="2100" kern="1200"/>
            <a:t>Strategies are very much shaped by the external environment </a:t>
          </a:r>
        </a:p>
      </dsp:txBody>
      <dsp:txXfrm>
        <a:off x="1907259" y="3531"/>
        <a:ext cx="5040315" cy="1651307"/>
      </dsp:txXfrm>
    </dsp:sp>
    <dsp:sp modelId="{FEA51A4F-C7E9-4980-A5D6-82A4B1AD1F7D}">
      <dsp:nvSpPr>
        <dsp:cNvPr id="0" name=""/>
        <dsp:cNvSpPr/>
      </dsp:nvSpPr>
      <dsp:spPr>
        <a:xfrm>
          <a:off x="0" y="2067665"/>
          <a:ext cx="6949440" cy="16513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61B3E1-33DD-4856-BDD7-656779FF01D2}">
      <dsp:nvSpPr>
        <dsp:cNvPr id="0" name=""/>
        <dsp:cNvSpPr/>
      </dsp:nvSpPr>
      <dsp:spPr>
        <a:xfrm>
          <a:off x="499520" y="2439209"/>
          <a:ext cx="908219" cy="9082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79597E-B857-46C1-809F-06DEC1B4119A}">
      <dsp:nvSpPr>
        <dsp:cNvPr id="0" name=""/>
        <dsp:cNvSpPr/>
      </dsp:nvSpPr>
      <dsp:spPr>
        <a:xfrm>
          <a:off x="1907259" y="2067665"/>
          <a:ext cx="5040315" cy="1651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763" tIns="174763" rIns="174763" bIns="174763" numCol="1" spcCol="1270" anchor="ctr" anchorCtr="0">
          <a:noAutofit/>
        </a:bodyPr>
        <a:lstStyle/>
        <a:p>
          <a:pPr marL="0" lvl="0" indent="0" algn="l" defTabSz="933450">
            <a:lnSpc>
              <a:spcPct val="90000"/>
            </a:lnSpc>
            <a:spcBef>
              <a:spcPct val="0"/>
            </a:spcBef>
            <a:spcAft>
              <a:spcPct val="35000"/>
            </a:spcAft>
            <a:buNone/>
          </a:pPr>
          <a:r>
            <a:rPr lang="en-US" sz="2100" kern="1200"/>
            <a:t>Companies compete nationally and globally for talent</a:t>
          </a:r>
        </a:p>
      </dsp:txBody>
      <dsp:txXfrm>
        <a:off x="1907259" y="2067665"/>
        <a:ext cx="5040315" cy="1651307"/>
      </dsp:txXfrm>
    </dsp:sp>
    <dsp:sp modelId="{745C5FDC-82F8-4F97-833F-31A4E9EFCD72}">
      <dsp:nvSpPr>
        <dsp:cNvPr id="0" name=""/>
        <dsp:cNvSpPr/>
      </dsp:nvSpPr>
      <dsp:spPr>
        <a:xfrm>
          <a:off x="0" y="4131799"/>
          <a:ext cx="6949440" cy="16513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DD17FA-2ADF-430F-9D88-D0E66BB7CB24}">
      <dsp:nvSpPr>
        <dsp:cNvPr id="0" name=""/>
        <dsp:cNvSpPr/>
      </dsp:nvSpPr>
      <dsp:spPr>
        <a:xfrm>
          <a:off x="499520" y="4503343"/>
          <a:ext cx="908219" cy="9082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C555F5-B669-46EB-91D2-FECDEFE720F3}">
      <dsp:nvSpPr>
        <dsp:cNvPr id="0" name=""/>
        <dsp:cNvSpPr/>
      </dsp:nvSpPr>
      <dsp:spPr>
        <a:xfrm>
          <a:off x="1907259" y="4131799"/>
          <a:ext cx="3127248" cy="1651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763" tIns="174763" rIns="174763" bIns="174763" numCol="1" spcCol="1270" anchor="ctr" anchorCtr="0">
          <a:noAutofit/>
        </a:bodyPr>
        <a:lstStyle/>
        <a:p>
          <a:pPr marL="0" lvl="0" indent="0" algn="l" defTabSz="933450">
            <a:lnSpc>
              <a:spcPct val="90000"/>
            </a:lnSpc>
            <a:spcBef>
              <a:spcPct val="0"/>
            </a:spcBef>
            <a:spcAft>
              <a:spcPct val="35000"/>
            </a:spcAft>
            <a:buNone/>
          </a:pPr>
          <a:r>
            <a:rPr lang="en-US" sz="2100" kern="1200"/>
            <a:t>Macro-level: political and financial stability, demography, recession etc</a:t>
          </a:r>
        </a:p>
      </dsp:txBody>
      <dsp:txXfrm>
        <a:off x="1907259" y="4131799"/>
        <a:ext cx="3127248" cy="1651307"/>
      </dsp:txXfrm>
    </dsp:sp>
    <dsp:sp modelId="{B419BFAA-DC63-4120-96B3-2A07839125F8}">
      <dsp:nvSpPr>
        <dsp:cNvPr id="0" name=""/>
        <dsp:cNvSpPr/>
      </dsp:nvSpPr>
      <dsp:spPr>
        <a:xfrm>
          <a:off x="5034507" y="4131799"/>
          <a:ext cx="1913067" cy="1651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763" tIns="174763" rIns="174763" bIns="174763" numCol="1" spcCol="1270" anchor="ctr" anchorCtr="0">
          <a:noAutofit/>
        </a:bodyPr>
        <a:lstStyle/>
        <a:p>
          <a:pPr marL="0" lvl="0" indent="0" algn="l" defTabSz="488950">
            <a:lnSpc>
              <a:spcPct val="90000"/>
            </a:lnSpc>
            <a:spcBef>
              <a:spcPct val="0"/>
            </a:spcBef>
            <a:spcAft>
              <a:spcPct val="35000"/>
            </a:spcAft>
            <a:buNone/>
          </a:pPr>
          <a:r>
            <a:rPr lang="en-US" sz="1100" kern="1200"/>
            <a:t>Where there is recession, low wages </a:t>
          </a:r>
        </a:p>
        <a:p>
          <a:pPr marL="0" lvl="0" indent="0" algn="l" defTabSz="488950">
            <a:lnSpc>
              <a:spcPct val="90000"/>
            </a:lnSpc>
            <a:spcBef>
              <a:spcPct val="0"/>
            </a:spcBef>
            <a:spcAft>
              <a:spcPct val="35000"/>
            </a:spcAft>
            <a:buNone/>
          </a:pPr>
          <a:r>
            <a:rPr lang="en-US" sz="1100" kern="1200"/>
            <a:t>Where the economy is strong, greater competition for talent </a:t>
          </a:r>
        </a:p>
        <a:p>
          <a:pPr marL="0" lvl="0" indent="0" algn="l" defTabSz="488950">
            <a:lnSpc>
              <a:spcPct val="90000"/>
            </a:lnSpc>
            <a:spcBef>
              <a:spcPct val="0"/>
            </a:spcBef>
            <a:spcAft>
              <a:spcPct val="35000"/>
            </a:spcAft>
            <a:buNone/>
          </a:pPr>
          <a:r>
            <a:rPr lang="en-US" sz="1100" kern="1200"/>
            <a:t>Meso-level: leadership support, reward, recognition</a:t>
          </a:r>
        </a:p>
      </dsp:txBody>
      <dsp:txXfrm>
        <a:off x="5034507" y="4131799"/>
        <a:ext cx="1913067" cy="16513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C63877-228E-4066-B7A7-BFB70E328F80}">
      <dsp:nvSpPr>
        <dsp:cNvPr id="0" name=""/>
        <dsp:cNvSpPr/>
      </dsp:nvSpPr>
      <dsp:spPr>
        <a:xfrm>
          <a:off x="672175" y="458215"/>
          <a:ext cx="1852875" cy="18528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81D3B0-9CCF-4B40-A240-7C25EFA79B3D}">
      <dsp:nvSpPr>
        <dsp:cNvPr id="0" name=""/>
        <dsp:cNvSpPr/>
      </dsp:nvSpPr>
      <dsp:spPr>
        <a:xfrm>
          <a:off x="1067050" y="853090"/>
          <a:ext cx="1063125" cy="1063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CB1787-297D-4CC2-825E-90D4B31D6431}">
      <dsp:nvSpPr>
        <dsp:cNvPr id="0" name=""/>
        <dsp:cNvSpPr/>
      </dsp:nvSpPr>
      <dsp:spPr>
        <a:xfrm>
          <a:off x="79862" y="2888215"/>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Talent acquistion </a:t>
          </a:r>
        </a:p>
      </dsp:txBody>
      <dsp:txXfrm>
        <a:off x="79862" y="2888215"/>
        <a:ext cx="3037500" cy="720000"/>
      </dsp:txXfrm>
    </dsp:sp>
    <dsp:sp modelId="{EC02DB3B-3262-49DB-AA33-FD94224B4E1A}">
      <dsp:nvSpPr>
        <dsp:cNvPr id="0" name=""/>
        <dsp:cNvSpPr/>
      </dsp:nvSpPr>
      <dsp:spPr>
        <a:xfrm>
          <a:off x="4241237" y="458215"/>
          <a:ext cx="1852875" cy="185287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11C37C-09F7-4882-A57B-B73B19115B3A}">
      <dsp:nvSpPr>
        <dsp:cNvPr id="0" name=""/>
        <dsp:cNvSpPr/>
      </dsp:nvSpPr>
      <dsp:spPr>
        <a:xfrm>
          <a:off x="4636112" y="853090"/>
          <a:ext cx="1063125" cy="106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EA0A2E-8D83-40C6-B71D-CA56FD7199C6}">
      <dsp:nvSpPr>
        <dsp:cNvPr id="0" name=""/>
        <dsp:cNvSpPr/>
      </dsp:nvSpPr>
      <dsp:spPr>
        <a:xfrm>
          <a:off x="3648925" y="2888215"/>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Talent development</a:t>
          </a:r>
        </a:p>
      </dsp:txBody>
      <dsp:txXfrm>
        <a:off x="3648925" y="2888215"/>
        <a:ext cx="3037500" cy="720000"/>
      </dsp:txXfrm>
    </dsp:sp>
    <dsp:sp modelId="{69FE7AF9-AD20-49A5-80E1-E0B777174932}">
      <dsp:nvSpPr>
        <dsp:cNvPr id="0" name=""/>
        <dsp:cNvSpPr/>
      </dsp:nvSpPr>
      <dsp:spPr>
        <a:xfrm>
          <a:off x="7810300" y="458215"/>
          <a:ext cx="1852875" cy="185287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35E9F1-B79D-48B4-9427-DE85378D15E9}">
      <dsp:nvSpPr>
        <dsp:cNvPr id="0" name=""/>
        <dsp:cNvSpPr/>
      </dsp:nvSpPr>
      <dsp:spPr>
        <a:xfrm>
          <a:off x="8205175" y="853090"/>
          <a:ext cx="1063125" cy="1063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056582-474C-47A0-ADA4-845F3A55929B}">
      <dsp:nvSpPr>
        <dsp:cNvPr id="0" name=""/>
        <dsp:cNvSpPr/>
      </dsp:nvSpPr>
      <dsp:spPr>
        <a:xfrm>
          <a:off x="7217987" y="2888215"/>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Retention</a:t>
          </a:r>
        </a:p>
      </dsp:txBody>
      <dsp:txXfrm>
        <a:off x="7217987" y="2888215"/>
        <a:ext cx="30375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55E38C-C59C-4480-AE00-424AEF67746D}">
      <dsp:nvSpPr>
        <dsp:cNvPr id="0" name=""/>
        <dsp:cNvSpPr/>
      </dsp:nvSpPr>
      <dsp:spPr>
        <a:xfrm>
          <a:off x="0" y="538"/>
          <a:ext cx="10945037" cy="12609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3D80C0-DE0D-4594-AC35-FD49864DC835}">
      <dsp:nvSpPr>
        <dsp:cNvPr id="0" name=""/>
        <dsp:cNvSpPr/>
      </dsp:nvSpPr>
      <dsp:spPr>
        <a:xfrm>
          <a:off x="381433" y="284249"/>
          <a:ext cx="693514" cy="6935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110AFD-5887-46A3-A154-A347F5EA0173}">
      <dsp:nvSpPr>
        <dsp:cNvPr id="0" name=""/>
        <dsp:cNvSpPr/>
      </dsp:nvSpPr>
      <dsp:spPr>
        <a:xfrm>
          <a:off x="1456381" y="538"/>
          <a:ext cx="9488655" cy="1260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449" tIns="133449" rIns="133449" bIns="133449" numCol="1" spcCol="1270" anchor="ctr" anchorCtr="0">
          <a:noAutofit/>
        </a:bodyPr>
        <a:lstStyle/>
        <a:p>
          <a:pPr marL="0" lvl="0" indent="0" algn="l" defTabSz="1022350">
            <a:lnSpc>
              <a:spcPct val="90000"/>
            </a:lnSpc>
            <a:spcBef>
              <a:spcPct val="0"/>
            </a:spcBef>
            <a:spcAft>
              <a:spcPct val="35000"/>
            </a:spcAft>
            <a:buNone/>
          </a:pPr>
          <a:r>
            <a:rPr lang="en-US" sz="2300" kern="1200"/>
            <a:t>Formal development might include funding a university qualification, apprenticeship or other training</a:t>
          </a:r>
        </a:p>
      </dsp:txBody>
      <dsp:txXfrm>
        <a:off x="1456381" y="538"/>
        <a:ext cx="9488655" cy="1260936"/>
      </dsp:txXfrm>
    </dsp:sp>
    <dsp:sp modelId="{DFED1C82-11EA-4A9E-AF79-532239D57B99}">
      <dsp:nvSpPr>
        <dsp:cNvPr id="0" name=""/>
        <dsp:cNvSpPr/>
      </dsp:nvSpPr>
      <dsp:spPr>
        <a:xfrm>
          <a:off x="0" y="1576708"/>
          <a:ext cx="10945037" cy="12609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D8C6C4-C394-4C06-85BB-F36F13884CB3}">
      <dsp:nvSpPr>
        <dsp:cNvPr id="0" name=""/>
        <dsp:cNvSpPr/>
      </dsp:nvSpPr>
      <dsp:spPr>
        <a:xfrm>
          <a:off x="381433" y="1860419"/>
          <a:ext cx="693514" cy="6935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B6C48B-CD73-42F3-B4DA-428C029F78A6}">
      <dsp:nvSpPr>
        <dsp:cNvPr id="0" name=""/>
        <dsp:cNvSpPr/>
      </dsp:nvSpPr>
      <dsp:spPr>
        <a:xfrm>
          <a:off x="1456381" y="1576708"/>
          <a:ext cx="9488655" cy="1260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449" tIns="133449" rIns="133449" bIns="133449" numCol="1" spcCol="1270" anchor="ctr" anchorCtr="0">
          <a:noAutofit/>
        </a:bodyPr>
        <a:lstStyle/>
        <a:p>
          <a:pPr marL="0" lvl="0" indent="0" algn="l" defTabSz="1022350">
            <a:lnSpc>
              <a:spcPct val="90000"/>
            </a:lnSpc>
            <a:spcBef>
              <a:spcPct val="0"/>
            </a:spcBef>
            <a:spcAft>
              <a:spcPct val="35000"/>
            </a:spcAft>
            <a:buNone/>
          </a:pPr>
          <a:r>
            <a:rPr lang="en-US" sz="2300" kern="1200"/>
            <a:t>Integrated management development methods include work shadowing, memberships of professional organisations which facilitate networking and learning and coaching and mentoring</a:t>
          </a:r>
        </a:p>
      </dsp:txBody>
      <dsp:txXfrm>
        <a:off x="1456381" y="1576708"/>
        <a:ext cx="9488655" cy="1260936"/>
      </dsp:txXfrm>
    </dsp:sp>
    <dsp:sp modelId="{6A358553-1AB1-4299-B4CC-F652C92EF059}">
      <dsp:nvSpPr>
        <dsp:cNvPr id="0" name=""/>
        <dsp:cNvSpPr/>
      </dsp:nvSpPr>
      <dsp:spPr>
        <a:xfrm>
          <a:off x="0" y="3152879"/>
          <a:ext cx="10945037" cy="126093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61A038-60C8-4210-A49F-6373269815DC}">
      <dsp:nvSpPr>
        <dsp:cNvPr id="0" name=""/>
        <dsp:cNvSpPr/>
      </dsp:nvSpPr>
      <dsp:spPr>
        <a:xfrm>
          <a:off x="381433" y="3436589"/>
          <a:ext cx="693514" cy="6935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A01621-527A-467E-8789-A463C8251761}">
      <dsp:nvSpPr>
        <dsp:cNvPr id="0" name=""/>
        <dsp:cNvSpPr/>
      </dsp:nvSpPr>
      <dsp:spPr>
        <a:xfrm>
          <a:off x="1456381" y="3152879"/>
          <a:ext cx="9488655" cy="1260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449" tIns="133449" rIns="133449" bIns="133449" numCol="1" spcCol="1270" anchor="ctr" anchorCtr="0">
          <a:noAutofit/>
        </a:bodyPr>
        <a:lstStyle/>
        <a:p>
          <a:pPr marL="0" lvl="0" indent="0" algn="l" defTabSz="1022350">
            <a:lnSpc>
              <a:spcPct val="90000"/>
            </a:lnSpc>
            <a:spcBef>
              <a:spcPct val="0"/>
            </a:spcBef>
            <a:spcAft>
              <a:spcPct val="35000"/>
            </a:spcAft>
            <a:buNone/>
          </a:pPr>
          <a:r>
            <a:rPr lang="en-US" sz="2300" kern="1200"/>
            <a:t>Informal management development includes any non-planned or self-directed activity such as e-learning, development centres or action learning</a:t>
          </a:r>
        </a:p>
      </dsp:txBody>
      <dsp:txXfrm>
        <a:off x="1456381" y="3152879"/>
        <a:ext cx="9488655" cy="126093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DFFF10-3AB3-450F-8A70-367258271752}">
      <dsp:nvSpPr>
        <dsp:cNvPr id="0" name=""/>
        <dsp:cNvSpPr/>
      </dsp:nvSpPr>
      <dsp:spPr>
        <a:xfrm>
          <a:off x="0" y="494"/>
          <a:ext cx="6949440" cy="6806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12B7B42-B8C5-4F62-BF29-439DC7F08BA6}">
      <dsp:nvSpPr>
        <dsp:cNvPr id="0" name=""/>
        <dsp:cNvSpPr/>
      </dsp:nvSpPr>
      <dsp:spPr>
        <a:xfrm>
          <a:off x="205901" y="153643"/>
          <a:ext cx="374365" cy="3743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3B75092-43AE-4C7E-903A-B1647E68C192}">
      <dsp:nvSpPr>
        <dsp:cNvPr id="0" name=""/>
        <dsp:cNvSpPr/>
      </dsp:nvSpPr>
      <dsp:spPr>
        <a:xfrm>
          <a:off x="786167" y="494"/>
          <a:ext cx="6163272" cy="68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37" tIns="72037" rIns="72037" bIns="72037" numCol="1" spcCol="1270" anchor="ctr" anchorCtr="0">
          <a:noAutofit/>
        </a:bodyPr>
        <a:lstStyle/>
        <a:p>
          <a:pPr marL="0" lvl="0" indent="0" algn="l" defTabSz="711200">
            <a:lnSpc>
              <a:spcPct val="90000"/>
            </a:lnSpc>
            <a:spcBef>
              <a:spcPct val="0"/>
            </a:spcBef>
            <a:spcAft>
              <a:spcPct val="35000"/>
            </a:spcAft>
            <a:buNone/>
          </a:pPr>
          <a:r>
            <a:rPr lang="en-US" sz="1600" kern="1200"/>
            <a:t>Pay &amp; Benefits</a:t>
          </a:r>
        </a:p>
      </dsp:txBody>
      <dsp:txXfrm>
        <a:off x="786167" y="494"/>
        <a:ext cx="6163272" cy="680664"/>
      </dsp:txXfrm>
    </dsp:sp>
    <dsp:sp modelId="{F175B6E0-D8BB-4BFC-857B-01A14BEC9EA5}">
      <dsp:nvSpPr>
        <dsp:cNvPr id="0" name=""/>
        <dsp:cNvSpPr/>
      </dsp:nvSpPr>
      <dsp:spPr>
        <a:xfrm>
          <a:off x="0" y="851325"/>
          <a:ext cx="6949440" cy="6806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A99B6C-DE82-46E2-8A08-2FA2A1807542}">
      <dsp:nvSpPr>
        <dsp:cNvPr id="0" name=""/>
        <dsp:cNvSpPr/>
      </dsp:nvSpPr>
      <dsp:spPr>
        <a:xfrm>
          <a:off x="205901" y="1004474"/>
          <a:ext cx="374365" cy="3743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98F838-2E47-46BC-BEC6-D6302F357C9B}">
      <dsp:nvSpPr>
        <dsp:cNvPr id="0" name=""/>
        <dsp:cNvSpPr/>
      </dsp:nvSpPr>
      <dsp:spPr>
        <a:xfrm>
          <a:off x="786167" y="851325"/>
          <a:ext cx="6163272" cy="68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37" tIns="72037" rIns="72037" bIns="72037" numCol="1" spcCol="1270" anchor="ctr" anchorCtr="0">
          <a:noAutofit/>
        </a:bodyPr>
        <a:lstStyle/>
        <a:p>
          <a:pPr marL="0" lvl="0" indent="0" algn="l" defTabSz="711200">
            <a:lnSpc>
              <a:spcPct val="90000"/>
            </a:lnSpc>
            <a:spcBef>
              <a:spcPct val="0"/>
            </a:spcBef>
            <a:spcAft>
              <a:spcPct val="35000"/>
            </a:spcAft>
            <a:buNone/>
          </a:pPr>
          <a:r>
            <a:rPr lang="en-US" sz="1600" kern="1200"/>
            <a:t>Contracts</a:t>
          </a:r>
        </a:p>
      </dsp:txBody>
      <dsp:txXfrm>
        <a:off x="786167" y="851325"/>
        <a:ext cx="6163272" cy="680664"/>
      </dsp:txXfrm>
    </dsp:sp>
    <dsp:sp modelId="{9FE69D8E-286F-4394-B649-E5EB390B8C27}">
      <dsp:nvSpPr>
        <dsp:cNvPr id="0" name=""/>
        <dsp:cNvSpPr/>
      </dsp:nvSpPr>
      <dsp:spPr>
        <a:xfrm>
          <a:off x="0" y="1702155"/>
          <a:ext cx="6949440" cy="6806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2DC882-9B53-4332-8542-2AB39EE6F609}">
      <dsp:nvSpPr>
        <dsp:cNvPr id="0" name=""/>
        <dsp:cNvSpPr/>
      </dsp:nvSpPr>
      <dsp:spPr>
        <a:xfrm>
          <a:off x="205901" y="1855305"/>
          <a:ext cx="374365" cy="3743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D29926-CB1C-4AD2-8A3A-110829C93D77}">
      <dsp:nvSpPr>
        <dsp:cNvPr id="0" name=""/>
        <dsp:cNvSpPr/>
      </dsp:nvSpPr>
      <dsp:spPr>
        <a:xfrm>
          <a:off x="786167" y="1702155"/>
          <a:ext cx="6163272" cy="68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37" tIns="72037" rIns="72037" bIns="72037" numCol="1" spcCol="1270" anchor="ctr" anchorCtr="0">
          <a:noAutofit/>
        </a:bodyPr>
        <a:lstStyle/>
        <a:p>
          <a:pPr marL="0" lvl="0" indent="0" algn="l" defTabSz="711200">
            <a:lnSpc>
              <a:spcPct val="90000"/>
            </a:lnSpc>
            <a:spcBef>
              <a:spcPct val="0"/>
            </a:spcBef>
            <a:spcAft>
              <a:spcPct val="35000"/>
            </a:spcAft>
            <a:buNone/>
          </a:pPr>
          <a:r>
            <a:rPr lang="en-US" sz="1600" kern="1200"/>
            <a:t>Work-life Balance</a:t>
          </a:r>
        </a:p>
      </dsp:txBody>
      <dsp:txXfrm>
        <a:off x="786167" y="1702155"/>
        <a:ext cx="6163272" cy="680664"/>
      </dsp:txXfrm>
    </dsp:sp>
    <dsp:sp modelId="{D598A094-3DDB-4D76-A41A-EB526FDA0DA6}">
      <dsp:nvSpPr>
        <dsp:cNvPr id="0" name=""/>
        <dsp:cNvSpPr/>
      </dsp:nvSpPr>
      <dsp:spPr>
        <a:xfrm>
          <a:off x="0" y="2552986"/>
          <a:ext cx="6949440" cy="6806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0DF021-90E8-40B9-B2B3-BC9CDB74301D}">
      <dsp:nvSpPr>
        <dsp:cNvPr id="0" name=""/>
        <dsp:cNvSpPr/>
      </dsp:nvSpPr>
      <dsp:spPr>
        <a:xfrm>
          <a:off x="205901" y="2706135"/>
          <a:ext cx="374365" cy="3743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63636C-6D50-4137-8254-F0C41E000A5D}">
      <dsp:nvSpPr>
        <dsp:cNvPr id="0" name=""/>
        <dsp:cNvSpPr/>
      </dsp:nvSpPr>
      <dsp:spPr>
        <a:xfrm>
          <a:off x="786167" y="2552986"/>
          <a:ext cx="6163272" cy="68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37" tIns="72037" rIns="72037" bIns="72037" numCol="1" spcCol="1270" anchor="ctr" anchorCtr="0">
          <a:noAutofit/>
        </a:bodyPr>
        <a:lstStyle/>
        <a:p>
          <a:pPr marL="0" lvl="0" indent="0" algn="l" defTabSz="711200">
            <a:lnSpc>
              <a:spcPct val="90000"/>
            </a:lnSpc>
            <a:spcBef>
              <a:spcPct val="0"/>
            </a:spcBef>
            <a:spcAft>
              <a:spcPct val="35000"/>
            </a:spcAft>
            <a:buNone/>
          </a:pPr>
          <a:r>
            <a:rPr lang="en-US" sz="1600" kern="1200"/>
            <a:t>Job design and the nature of work</a:t>
          </a:r>
        </a:p>
      </dsp:txBody>
      <dsp:txXfrm>
        <a:off x="786167" y="2552986"/>
        <a:ext cx="6163272" cy="680664"/>
      </dsp:txXfrm>
    </dsp:sp>
    <dsp:sp modelId="{D2159911-1541-40DF-864E-E9659B6EB955}">
      <dsp:nvSpPr>
        <dsp:cNvPr id="0" name=""/>
        <dsp:cNvSpPr/>
      </dsp:nvSpPr>
      <dsp:spPr>
        <a:xfrm>
          <a:off x="0" y="3403816"/>
          <a:ext cx="6949440" cy="6806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36DFFF-2B88-4CF7-8E46-708FD99F2763}">
      <dsp:nvSpPr>
        <dsp:cNvPr id="0" name=""/>
        <dsp:cNvSpPr/>
      </dsp:nvSpPr>
      <dsp:spPr>
        <a:xfrm>
          <a:off x="205901" y="3556966"/>
          <a:ext cx="374365" cy="37436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F4FAA6-266E-464D-B058-29C9032283EA}">
      <dsp:nvSpPr>
        <dsp:cNvPr id="0" name=""/>
        <dsp:cNvSpPr/>
      </dsp:nvSpPr>
      <dsp:spPr>
        <a:xfrm>
          <a:off x="786167" y="3403816"/>
          <a:ext cx="6163272" cy="68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37" tIns="72037" rIns="72037" bIns="72037" numCol="1" spcCol="1270" anchor="ctr" anchorCtr="0">
          <a:noAutofit/>
        </a:bodyPr>
        <a:lstStyle/>
        <a:p>
          <a:pPr marL="0" lvl="0" indent="0" algn="l" defTabSz="711200">
            <a:lnSpc>
              <a:spcPct val="90000"/>
            </a:lnSpc>
            <a:spcBef>
              <a:spcPct val="0"/>
            </a:spcBef>
            <a:spcAft>
              <a:spcPct val="35000"/>
            </a:spcAft>
            <a:buNone/>
          </a:pPr>
          <a:r>
            <a:rPr lang="en-US" sz="1600" kern="1200"/>
            <a:t>Relationships at work</a:t>
          </a:r>
        </a:p>
      </dsp:txBody>
      <dsp:txXfrm>
        <a:off x="786167" y="3403816"/>
        <a:ext cx="6163272" cy="680664"/>
      </dsp:txXfrm>
    </dsp:sp>
    <dsp:sp modelId="{1F57DBCD-2F96-46B1-A65E-5376A56B6AC1}">
      <dsp:nvSpPr>
        <dsp:cNvPr id="0" name=""/>
        <dsp:cNvSpPr/>
      </dsp:nvSpPr>
      <dsp:spPr>
        <a:xfrm>
          <a:off x="0" y="4254647"/>
          <a:ext cx="6949440" cy="6806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B6233E-99E8-483D-80F0-2EF4326613C2}">
      <dsp:nvSpPr>
        <dsp:cNvPr id="0" name=""/>
        <dsp:cNvSpPr/>
      </dsp:nvSpPr>
      <dsp:spPr>
        <a:xfrm>
          <a:off x="205901" y="4407796"/>
          <a:ext cx="374365" cy="37436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B84AAA-CC47-4CD1-931E-DED0C3CAF752}">
      <dsp:nvSpPr>
        <dsp:cNvPr id="0" name=""/>
        <dsp:cNvSpPr/>
      </dsp:nvSpPr>
      <dsp:spPr>
        <a:xfrm>
          <a:off x="786167" y="4254647"/>
          <a:ext cx="6163272" cy="68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37" tIns="72037" rIns="72037" bIns="72037" numCol="1" spcCol="1270" anchor="ctr" anchorCtr="0">
          <a:noAutofit/>
        </a:bodyPr>
        <a:lstStyle/>
        <a:p>
          <a:pPr marL="0" lvl="0" indent="0" algn="l" defTabSz="711200">
            <a:lnSpc>
              <a:spcPct val="90000"/>
            </a:lnSpc>
            <a:spcBef>
              <a:spcPct val="0"/>
            </a:spcBef>
            <a:spcAft>
              <a:spcPct val="35000"/>
            </a:spcAft>
            <a:buNone/>
          </a:pPr>
          <a:r>
            <a:rPr lang="en-US" sz="1600" kern="1200"/>
            <a:t>Employee voice</a:t>
          </a:r>
        </a:p>
      </dsp:txBody>
      <dsp:txXfrm>
        <a:off x="786167" y="4254647"/>
        <a:ext cx="6163272" cy="680664"/>
      </dsp:txXfrm>
    </dsp:sp>
    <dsp:sp modelId="{8C1C69B1-F3F6-4DF6-AAE1-6F472C71FDBF}">
      <dsp:nvSpPr>
        <dsp:cNvPr id="0" name=""/>
        <dsp:cNvSpPr/>
      </dsp:nvSpPr>
      <dsp:spPr>
        <a:xfrm>
          <a:off x="0" y="5105478"/>
          <a:ext cx="6949440" cy="68066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E50F69-E77E-4580-B65A-4C907BF2B0CF}">
      <dsp:nvSpPr>
        <dsp:cNvPr id="0" name=""/>
        <dsp:cNvSpPr/>
      </dsp:nvSpPr>
      <dsp:spPr>
        <a:xfrm>
          <a:off x="205901" y="5258627"/>
          <a:ext cx="374365" cy="374365"/>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75C9A6-D75B-4DBA-95F4-9611EF10646C}">
      <dsp:nvSpPr>
        <dsp:cNvPr id="0" name=""/>
        <dsp:cNvSpPr/>
      </dsp:nvSpPr>
      <dsp:spPr>
        <a:xfrm>
          <a:off x="786167" y="5105478"/>
          <a:ext cx="6163272" cy="68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037" tIns="72037" rIns="72037" bIns="72037" numCol="1" spcCol="1270" anchor="ctr" anchorCtr="0">
          <a:noAutofit/>
        </a:bodyPr>
        <a:lstStyle/>
        <a:p>
          <a:pPr marL="0" lvl="0" indent="0" algn="l" defTabSz="711200">
            <a:lnSpc>
              <a:spcPct val="90000"/>
            </a:lnSpc>
            <a:spcBef>
              <a:spcPct val="0"/>
            </a:spcBef>
            <a:spcAft>
              <a:spcPct val="35000"/>
            </a:spcAft>
            <a:buNone/>
          </a:pPr>
          <a:r>
            <a:rPr lang="en-US" sz="1600" kern="1200"/>
            <a:t>Health and wellbeing</a:t>
          </a:r>
        </a:p>
      </dsp:txBody>
      <dsp:txXfrm>
        <a:off x="786167" y="5105478"/>
        <a:ext cx="6163272" cy="68066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77A768-9F7F-4FD7-893A-3B8EA7B33BFE}" type="datetimeFigureOut">
              <a:t>5/6/2024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69EDF4-DB94-4770-AB4E-E9EF1DD35858}" type="slidenum">
              <a:t>‹#›</a:t>
            </a:fld>
            <a:endParaRPr lang="en-US"/>
          </a:p>
        </p:txBody>
      </p:sp>
    </p:spTree>
    <p:extLst>
      <p:ext uri="{BB962C8B-B14F-4D97-AF65-F5344CB8AC3E}">
        <p14:creationId xmlns:p14="http://schemas.microsoft.com/office/powerpoint/2010/main" val="39334934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Expat</a:t>
            </a:r>
          </a:p>
          <a:p>
            <a:r>
              <a:rPr lang="en-US">
                <a:cs typeface="Calibri"/>
              </a:rPr>
              <a:t>International assignee</a:t>
            </a:r>
            <a:endParaRPr lang="en-US" dirty="0">
              <a:cs typeface="Calibri"/>
            </a:endParaRPr>
          </a:p>
        </p:txBody>
      </p:sp>
      <p:sp>
        <p:nvSpPr>
          <p:cNvPr id="4" name="Slide Number Placeholder 3"/>
          <p:cNvSpPr>
            <a:spLocks noGrp="1"/>
          </p:cNvSpPr>
          <p:nvPr>
            <p:ph type="sldNum" sz="quarter" idx="5"/>
          </p:nvPr>
        </p:nvSpPr>
        <p:spPr/>
        <p:txBody>
          <a:bodyPr/>
          <a:lstStyle/>
          <a:p>
            <a:fld id="{5E69EDF4-DB94-4770-AB4E-E9EF1DD35858}" type="slidenum">
              <a:rPr lang="en-US"/>
              <a:t>8</a:t>
            </a:fld>
            <a:endParaRPr lang="en-US"/>
          </a:p>
        </p:txBody>
      </p:sp>
    </p:spTree>
    <p:extLst>
      <p:ext uri="{BB962C8B-B14F-4D97-AF65-F5344CB8AC3E}">
        <p14:creationId xmlns:p14="http://schemas.microsoft.com/office/powerpoint/2010/main" val="31523839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is the Global North? Cambridge Dictionary </a:t>
            </a:r>
          </a:p>
          <a:p>
            <a:r>
              <a:rPr lang="en-US" dirty="0">
                <a:ea typeface="Calibri"/>
                <a:cs typeface="Calibri"/>
              </a:rPr>
              <a:t>"the group of countries that are in Europe, North America, and the developed parts of Asia</a:t>
            </a:r>
          </a:p>
          <a:p>
            <a:r>
              <a:rPr lang="en-US" dirty="0">
                <a:ea typeface="Calibri"/>
                <a:cs typeface="Calibri"/>
              </a:rPr>
              <a:t>Core group of developed or </a:t>
            </a:r>
            <a:r>
              <a:rPr lang="en-US" err="1">
                <a:ea typeface="Calibri"/>
                <a:cs typeface="Calibri"/>
              </a:rPr>
              <a:t>industrialised</a:t>
            </a:r>
            <a:r>
              <a:rPr lang="en-US" dirty="0">
                <a:ea typeface="Calibri"/>
                <a:cs typeface="Calibri"/>
              </a:rPr>
              <a:t> countries, </a:t>
            </a:r>
            <a:r>
              <a:rPr lang="en-US" err="1">
                <a:ea typeface="Calibri"/>
                <a:cs typeface="Calibri"/>
              </a:rPr>
              <a:t>characterised</a:t>
            </a:r>
            <a:r>
              <a:rPr lang="en-US" dirty="0">
                <a:ea typeface="Calibri"/>
                <a:cs typeface="Calibri"/>
              </a:rPr>
              <a:t> by wealth, tech, political stability and aging populations</a:t>
            </a:r>
          </a:p>
          <a:p>
            <a:endParaRPr lang="en-US" dirty="0">
              <a:ea typeface="Calibri"/>
              <a:cs typeface="Calibri"/>
            </a:endParaRPr>
          </a:p>
          <a:p>
            <a:r>
              <a:rPr lang="en-US" dirty="0">
                <a:ea typeface="Calibri"/>
                <a:cs typeface="Calibri"/>
              </a:rPr>
              <a:t>Big Emerging Markets (Argentina, Brazil, China, India, Indonesia, </a:t>
            </a:r>
            <a:r>
              <a:rPr lang="en-US" dirty="0" err="1">
                <a:ea typeface="Calibri"/>
                <a:cs typeface="Calibri"/>
              </a:rPr>
              <a:t>Mexio</a:t>
            </a:r>
            <a:r>
              <a:rPr lang="en-US" dirty="0">
                <a:ea typeface="Calibri"/>
                <a:cs typeface="Calibri"/>
              </a:rPr>
              <a:t>, Poland, South Africa, South Korea and Turkey)</a:t>
            </a:r>
          </a:p>
          <a:p>
            <a:endParaRPr lang="en-US" dirty="0">
              <a:ea typeface="Calibri"/>
              <a:cs typeface="Calibri"/>
            </a:endParaRPr>
          </a:p>
          <a:p>
            <a:r>
              <a:rPr lang="en-US" dirty="0">
                <a:ea typeface="Calibri"/>
                <a:cs typeface="Calibri"/>
              </a:rPr>
              <a:t>Global South</a:t>
            </a:r>
          </a:p>
          <a:p>
            <a:endParaRPr lang="en-US" dirty="0">
              <a:ea typeface="Calibri"/>
              <a:cs typeface="Calibri"/>
            </a:endParaRPr>
          </a:p>
          <a:p>
            <a:r>
              <a:rPr lang="en-US" dirty="0">
                <a:ea typeface="Calibri"/>
                <a:cs typeface="Calibri"/>
              </a:rPr>
              <a:t>Nations that are regarded as having a relatively low level of economic and industrial development, and typically based in the south (Africa, Latin America, Caribbean, Asia and </a:t>
            </a:r>
            <a:r>
              <a:rPr lang="en-US" dirty="0" err="1">
                <a:ea typeface="Calibri"/>
                <a:cs typeface="Calibri"/>
              </a:rPr>
              <a:t>Ocenian</a:t>
            </a:r>
            <a:r>
              <a:rPr lang="en-US" dirty="0">
                <a:ea typeface="Calibri"/>
                <a:cs typeface="Calibri"/>
              </a:rPr>
              <a:t>)</a:t>
            </a:r>
          </a:p>
        </p:txBody>
      </p:sp>
      <p:sp>
        <p:nvSpPr>
          <p:cNvPr id="4" name="Slide Number Placeholder 3"/>
          <p:cNvSpPr>
            <a:spLocks noGrp="1"/>
          </p:cNvSpPr>
          <p:nvPr>
            <p:ph type="sldNum" sz="quarter" idx="5"/>
          </p:nvPr>
        </p:nvSpPr>
        <p:spPr/>
        <p:txBody>
          <a:bodyPr/>
          <a:lstStyle/>
          <a:p>
            <a:fld id="{5E69EDF4-DB94-4770-AB4E-E9EF1DD35858}" type="slidenum">
              <a:t>8</a:t>
            </a:fld>
            <a:endParaRPr lang="en-US"/>
          </a:p>
        </p:txBody>
      </p:sp>
    </p:spTree>
    <p:extLst>
      <p:ext uri="{BB962C8B-B14F-4D97-AF65-F5344CB8AC3E}">
        <p14:creationId xmlns:p14="http://schemas.microsoft.com/office/powerpoint/2010/main" val="36931129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ea typeface="Calibri"/>
                <a:cs typeface="Calibri"/>
              </a:rPr>
              <a:t>Meso</a:t>
            </a:r>
            <a:r>
              <a:rPr lang="en-US" dirty="0">
                <a:ea typeface="Calibri"/>
                <a:cs typeface="Calibri"/>
              </a:rPr>
              <a:t> level – middle</a:t>
            </a:r>
          </a:p>
          <a:p>
            <a:r>
              <a:rPr lang="en-US" dirty="0">
                <a:ea typeface="Calibri"/>
                <a:cs typeface="Calibri"/>
              </a:rPr>
              <a:t>Macro – larger size </a:t>
            </a:r>
            <a:r>
              <a:rPr lang="en-US" dirty="0" err="1">
                <a:ea typeface="Calibri"/>
                <a:cs typeface="Calibri"/>
              </a:rPr>
              <a:t>eg</a:t>
            </a:r>
            <a:r>
              <a:rPr lang="en-US" dirty="0">
                <a:ea typeface="Calibri"/>
                <a:cs typeface="Calibri"/>
              </a:rPr>
              <a:t> government level </a:t>
            </a:r>
          </a:p>
          <a:p>
            <a:r>
              <a:rPr lang="en-US" dirty="0">
                <a:ea typeface="Calibri"/>
                <a:cs typeface="Calibri"/>
              </a:rPr>
              <a:t>Micro</a:t>
            </a:r>
          </a:p>
        </p:txBody>
      </p:sp>
      <p:sp>
        <p:nvSpPr>
          <p:cNvPr id="4" name="Slide Number Placeholder 3"/>
          <p:cNvSpPr>
            <a:spLocks noGrp="1"/>
          </p:cNvSpPr>
          <p:nvPr>
            <p:ph type="sldNum" sz="quarter" idx="5"/>
          </p:nvPr>
        </p:nvSpPr>
        <p:spPr/>
        <p:txBody>
          <a:bodyPr/>
          <a:lstStyle/>
          <a:p>
            <a:fld id="{5E69EDF4-DB94-4770-AB4E-E9EF1DD35858}" type="slidenum">
              <a:t>10</a:t>
            </a:fld>
            <a:endParaRPr lang="en-US"/>
          </a:p>
        </p:txBody>
      </p:sp>
    </p:spTree>
    <p:extLst>
      <p:ext uri="{BB962C8B-B14F-4D97-AF65-F5344CB8AC3E}">
        <p14:creationId xmlns:p14="http://schemas.microsoft.com/office/powerpoint/2010/main" val="23809926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Take a look at the case study - CitiBank</a:t>
            </a:r>
          </a:p>
        </p:txBody>
      </p:sp>
      <p:sp>
        <p:nvSpPr>
          <p:cNvPr id="4" name="Slide Number Placeholder 3"/>
          <p:cNvSpPr>
            <a:spLocks noGrp="1"/>
          </p:cNvSpPr>
          <p:nvPr>
            <p:ph type="sldNum" sz="quarter" idx="5"/>
          </p:nvPr>
        </p:nvSpPr>
        <p:spPr/>
        <p:txBody>
          <a:bodyPr/>
          <a:lstStyle/>
          <a:p>
            <a:fld id="{5E69EDF4-DB94-4770-AB4E-E9EF1DD35858}" type="slidenum">
              <a:t>12</a:t>
            </a:fld>
            <a:endParaRPr lang="en-US"/>
          </a:p>
        </p:txBody>
      </p:sp>
    </p:spTree>
    <p:extLst>
      <p:ext uri="{BB962C8B-B14F-4D97-AF65-F5344CB8AC3E}">
        <p14:creationId xmlns:p14="http://schemas.microsoft.com/office/powerpoint/2010/main" val="750622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case study is designed to illustrate how a multinational operating in a developing</a:t>
            </a:r>
          </a:p>
          <a:p>
            <a:r>
              <a:rPr lang="en-US" dirty="0"/>
              <a:t>country shapes and enacts its talent management agenda. Students should initially</a:t>
            </a:r>
          </a:p>
          <a:p>
            <a:r>
              <a:rPr lang="en-US" dirty="0"/>
              <a:t>discuss that this </a:t>
            </a:r>
            <a:r>
              <a:rPr lang="en-US" dirty="0" err="1"/>
              <a:t>organisation</a:t>
            </a:r>
            <a:r>
              <a:rPr lang="en-US" dirty="0"/>
              <a:t> adopts an inclusive talent management approach. Then,</a:t>
            </a:r>
          </a:p>
          <a:p>
            <a:r>
              <a:rPr lang="en-US" dirty="0"/>
              <a:t>students should inquiry why this is the case and search for answers in the rather</a:t>
            </a:r>
          </a:p>
          <a:p>
            <a:r>
              <a:rPr lang="en-US" dirty="0"/>
              <a:t>inclusive culture and norms that characterize developing countries.</a:t>
            </a:r>
          </a:p>
          <a:p>
            <a:r>
              <a:rPr lang="en-US" dirty="0"/>
              <a:t>Then, students should discuss that Citi India’s talent management agenda consists of</a:t>
            </a:r>
          </a:p>
          <a:p>
            <a:r>
              <a:rPr lang="en-US" dirty="0"/>
              <a:t>four pillars, i.e. talent attraction, talent development, management development, and</a:t>
            </a:r>
          </a:p>
          <a:p>
            <a:r>
              <a:rPr lang="en-US" dirty="0"/>
              <a:t>improving gender diversity. Students should be encouraged to identify in the case-</a:t>
            </a:r>
          </a:p>
          <a:p>
            <a:r>
              <a:rPr lang="en-US" dirty="0"/>
              <a:t>study particular methods employed by the </a:t>
            </a:r>
            <a:r>
              <a:rPr lang="en-US" dirty="0" err="1"/>
              <a:t>organisation</a:t>
            </a:r>
            <a:r>
              <a:rPr lang="en-US" dirty="0"/>
              <a:t> to enact each of those pillars</a:t>
            </a:r>
          </a:p>
          <a:p>
            <a:r>
              <a:rPr lang="en-US" dirty="0"/>
              <a:t>and assess their effectiveness. Finally, students should reflect on whether or not the</a:t>
            </a:r>
          </a:p>
          <a:p>
            <a:r>
              <a:rPr lang="en-US" dirty="0"/>
              <a:t>aforementioned would b</a:t>
            </a:r>
          </a:p>
        </p:txBody>
      </p:sp>
      <p:sp>
        <p:nvSpPr>
          <p:cNvPr id="4" name="Slide Number Placeholder 3"/>
          <p:cNvSpPr>
            <a:spLocks noGrp="1"/>
          </p:cNvSpPr>
          <p:nvPr>
            <p:ph type="sldNum" sz="quarter" idx="5"/>
          </p:nvPr>
        </p:nvSpPr>
        <p:spPr/>
        <p:txBody>
          <a:bodyPr/>
          <a:lstStyle/>
          <a:p>
            <a:fld id="{5E69EDF4-DB94-4770-AB4E-E9EF1DD35858}" type="slidenum">
              <a:rPr lang="en-US"/>
              <a:t>13</a:t>
            </a:fld>
            <a:endParaRPr lang="en-US"/>
          </a:p>
        </p:txBody>
      </p:sp>
    </p:spTree>
    <p:extLst>
      <p:ext uri="{BB962C8B-B14F-4D97-AF65-F5344CB8AC3E}">
        <p14:creationId xmlns:p14="http://schemas.microsoft.com/office/powerpoint/2010/main" val="29422580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We will learn more about how to do this shortly</a:t>
            </a:r>
          </a:p>
        </p:txBody>
      </p:sp>
      <p:sp>
        <p:nvSpPr>
          <p:cNvPr id="4" name="Slide Number Placeholder 3"/>
          <p:cNvSpPr>
            <a:spLocks noGrp="1"/>
          </p:cNvSpPr>
          <p:nvPr>
            <p:ph type="sldNum" sz="quarter" idx="5"/>
          </p:nvPr>
        </p:nvSpPr>
        <p:spPr/>
        <p:txBody>
          <a:bodyPr/>
          <a:lstStyle/>
          <a:p>
            <a:fld id="{5E69EDF4-DB94-4770-AB4E-E9EF1DD35858}" type="slidenum">
              <a:rPr lang="en-US"/>
              <a:t>18</a:t>
            </a:fld>
            <a:endParaRPr lang="en-US"/>
          </a:p>
        </p:txBody>
      </p:sp>
    </p:spTree>
    <p:extLst>
      <p:ext uri="{BB962C8B-B14F-4D97-AF65-F5344CB8AC3E}">
        <p14:creationId xmlns:p14="http://schemas.microsoft.com/office/powerpoint/2010/main" val="19831810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We will look at retention later</a:t>
            </a:r>
          </a:p>
        </p:txBody>
      </p:sp>
      <p:sp>
        <p:nvSpPr>
          <p:cNvPr id="4" name="Slide Number Placeholder 3"/>
          <p:cNvSpPr>
            <a:spLocks noGrp="1"/>
          </p:cNvSpPr>
          <p:nvPr>
            <p:ph type="sldNum" sz="quarter" idx="5"/>
          </p:nvPr>
        </p:nvSpPr>
        <p:spPr/>
        <p:txBody>
          <a:bodyPr/>
          <a:lstStyle/>
          <a:p>
            <a:fld id="{5E69EDF4-DB94-4770-AB4E-E9EF1DD35858}" type="slidenum">
              <a:rPr lang="en-US"/>
              <a:t>19</a:t>
            </a:fld>
            <a:endParaRPr lang="en-US"/>
          </a:p>
        </p:txBody>
      </p:sp>
    </p:spTree>
    <p:extLst>
      <p:ext uri="{BB962C8B-B14F-4D97-AF65-F5344CB8AC3E}">
        <p14:creationId xmlns:p14="http://schemas.microsoft.com/office/powerpoint/2010/main" val="36929145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Why are learning theories important?</a:t>
            </a:r>
          </a:p>
        </p:txBody>
      </p:sp>
      <p:sp>
        <p:nvSpPr>
          <p:cNvPr id="4" name="Slide Number Placeholder 3"/>
          <p:cNvSpPr>
            <a:spLocks noGrp="1"/>
          </p:cNvSpPr>
          <p:nvPr>
            <p:ph type="sldNum" sz="quarter" idx="5"/>
          </p:nvPr>
        </p:nvSpPr>
        <p:spPr/>
        <p:txBody>
          <a:bodyPr/>
          <a:lstStyle/>
          <a:p>
            <a:fld id="{5E69EDF4-DB94-4770-AB4E-E9EF1DD35858}" type="slidenum">
              <a:rPr lang="en-US"/>
              <a:t>20</a:t>
            </a:fld>
            <a:endParaRPr lang="en-US"/>
          </a:p>
        </p:txBody>
      </p:sp>
    </p:spTree>
    <p:extLst>
      <p:ext uri="{BB962C8B-B14F-4D97-AF65-F5344CB8AC3E}">
        <p14:creationId xmlns:p14="http://schemas.microsoft.com/office/powerpoint/2010/main" val="12942248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cs typeface="Calibri"/>
              </a:rPr>
              <a:t>Eg</a:t>
            </a:r>
            <a:r>
              <a:rPr lang="en-US" dirty="0">
                <a:cs typeface="Calibri"/>
              </a:rPr>
              <a:t> curation of learning resources, </a:t>
            </a:r>
            <a:r>
              <a:rPr lang="en-US" dirty="0" err="1">
                <a:cs typeface="Calibri"/>
              </a:rPr>
              <a:t>linkedin</a:t>
            </a:r>
            <a:r>
              <a:rPr lang="en-US" dirty="0">
                <a:cs typeface="Calibri"/>
              </a:rPr>
              <a:t> learning, </a:t>
            </a:r>
            <a:r>
              <a:rPr lang="en-US" dirty="0" err="1">
                <a:cs typeface="Calibri"/>
              </a:rPr>
              <a:t>duolingo</a:t>
            </a:r>
            <a:r>
              <a:rPr lang="en-US" dirty="0">
                <a:cs typeface="Calibri"/>
              </a:rPr>
              <a:t> </a:t>
            </a:r>
            <a:r>
              <a:rPr lang="en-US" dirty="0" err="1">
                <a:cs typeface="Calibri"/>
              </a:rPr>
              <a:t>etc</a:t>
            </a:r>
          </a:p>
        </p:txBody>
      </p:sp>
      <p:sp>
        <p:nvSpPr>
          <p:cNvPr id="4" name="Slide Number Placeholder 3"/>
          <p:cNvSpPr>
            <a:spLocks noGrp="1"/>
          </p:cNvSpPr>
          <p:nvPr>
            <p:ph type="sldNum" sz="quarter" idx="5"/>
          </p:nvPr>
        </p:nvSpPr>
        <p:spPr/>
        <p:txBody>
          <a:bodyPr/>
          <a:lstStyle/>
          <a:p>
            <a:fld id="{5E69EDF4-DB94-4770-AB4E-E9EF1DD35858}" type="slidenum">
              <a:rPr lang="en-US"/>
              <a:t>21</a:t>
            </a:fld>
            <a:endParaRPr lang="en-US"/>
          </a:p>
        </p:txBody>
      </p:sp>
    </p:spTree>
    <p:extLst>
      <p:ext uri="{BB962C8B-B14F-4D97-AF65-F5344CB8AC3E}">
        <p14:creationId xmlns:p14="http://schemas.microsoft.com/office/powerpoint/2010/main" val="720648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Just one model, there are others but they are very similar.  Coaching again helps people take ownership of their own development</a:t>
            </a:r>
          </a:p>
        </p:txBody>
      </p:sp>
      <p:sp>
        <p:nvSpPr>
          <p:cNvPr id="4" name="Slide Number Placeholder 3"/>
          <p:cNvSpPr>
            <a:spLocks noGrp="1"/>
          </p:cNvSpPr>
          <p:nvPr>
            <p:ph type="sldNum" sz="quarter" idx="5"/>
          </p:nvPr>
        </p:nvSpPr>
        <p:spPr/>
        <p:txBody>
          <a:bodyPr/>
          <a:lstStyle/>
          <a:p>
            <a:fld id="{5E69EDF4-DB94-4770-AB4E-E9EF1DD35858}" type="slidenum">
              <a:rPr lang="en-US"/>
              <a:t>25</a:t>
            </a:fld>
            <a:endParaRPr lang="en-US"/>
          </a:p>
        </p:txBody>
      </p:sp>
    </p:spTree>
    <p:extLst>
      <p:ext uri="{BB962C8B-B14F-4D97-AF65-F5344CB8AC3E}">
        <p14:creationId xmlns:p14="http://schemas.microsoft.com/office/powerpoint/2010/main" val="42591251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Dimensions of good work – how could you use this tool to develop a strategy for retaining people?  What about in the international context?</a:t>
            </a:r>
            <a:endParaRPr lang="en-US" dirty="0">
              <a:cs typeface="Calibri"/>
            </a:endParaRPr>
          </a:p>
        </p:txBody>
      </p:sp>
      <p:sp>
        <p:nvSpPr>
          <p:cNvPr id="4" name="Slide Number Placeholder 3"/>
          <p:cNvSpPr>
            <a:spLocks noGrp="1"/>
          </p:cNvSpPr>
          <p:nvPr>
            <p:ph type="sldNum" sz="quarter" idx="5"/>
          </p:nvPr>
        </p:nvSpPr>
        <p:spPr/>
        <p:txBody>
          <a:bodyPr/>
          <a:lstStyle/>
          <a:p>
            <a:fld id="{5E69EDF4-DB94-4770-AB4E-E9EF1DD35858}" type="slidenum">
              <a:rPr lang="en-US"/>
              <a:t>29</a:t>
            </a:fld>
            <a:endParaRPr lang="en-US"/>
          </a:p>
        </p:txBody>
      </p:sp>
    </p:spTree>
    <p:extLst>
      <p:ext uri="{BB962C8B-B14F-4D97-AF65-F5344CB8AC3E}">
        <p14:creationId xmlns:p14="http://schemas.microsoft.com/office/powerpoint/2010/main" val="1735441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999A8DD2-C443-44AD-85B3-4CE72B962C5F}" type="datetimeFigureOut">
              <a:rPr lang="en-US" smtClean="0"/>
              <a:t>5/6/2024</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3780810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99A8DD2-C443-44AD-85B3-4CE72B962C5F}" type="datetimeFigureOut">
              <a:rPr lang="en-US" smtClean="0"/>
              <a:t>5/6/2024</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9950243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999A8DD2-C443-44AD-85B3-4CE72B962C5F}" type="datetimeFigureOut">
              <a:rPr lang="en-US" smtClean="0"/>
              <a:t>5/6/2024</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383766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99A8DD2-C443-44AD-85B3-4CE72B962C5F}" type="datetimeFigureOut">
              <a:rPr lang="en-US" smtClean="0"/>
              <a:t>5/6/2024</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789000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999A8DD2-C443-44AD-85B3-4CE72B962C5F}" type="datetimeFigureOut">
              <a:rPr lang="en-US" smtClean="0"/>
              <a:t>5/6/2024</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825423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999A8DD2-C443-44AD-85B3-4CE72B962C5F}" type="datetimeFigureOut">
              <a:rPr lang="en-US" smtClean="0"/>
              <a:t>5/6/2024</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147153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99A8DD2-C443-44AD-85B3-4CE72B962C5F}" type="datetimeFigureOut">
              <a:rPr lang="en-US" smtClean="0"/>
              <a:t>5/6/2024</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3812430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999A8DD2-C443-44AD-85B3-4CE72B962C5F}" type="datetimeFigureOut">
              <a:rPr lang="en-US" smtClean="0"/>
              <a:t>5/6/2024</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28883986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99A8DD2-C443-44AD-85B3-4CE72B962C5F}" type="datetimeFigureOut">
              <a:rPr lang="en-US" smtClean="0"/>
              <a:t>5/6/2024</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5936656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999A8DD2-C443-44AD-85B3-4CE72B962C5F}" type="datetimeFigureOut">
              <a:rPr lang="en-US" smtClean="0"/>
              <a:t>5/6/2024</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2224830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99A8DD2-C443-44AD-85B3-4CE72B962C5F}" type="datetimeFigureOut">
              <a:rPr lang="en-US" smtClean="0"/>
              <a:t>5/6/2024</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FA4FCA09-A334-4A38-8A78-E51DCD588AB3}" type="slidenum">
              <a:rPr lang="en-US" smtClean="0"/>
              <a:t>‹#›</a:t>
            </a:fld>
            <a:endParaRPr lang="en-US"/>
          </a:p>
        </p:txBody>
      </p:sp>
    </p:spTree>
    <p:extLst>
      <p:ext uri="{BB962C8B-B14F-4D97-AF65-F5344CB8AC3E}">
        <p14:creationId xmlns:p14="http://schemas.microsoft.com/office/powerpoint/2010/main" val="19924167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999A8DD2-C443-44AD-85B3-4CE72B962C5F}" type="datetimeFigureOut">
              <a:rPr lang="en-US" smtClean="0"/>
              <a:t>5/6/2024</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FA4FCA09-A334-4A38-8A78-E51DCD588AB3}" type="slidenum">
              <a:rPr lang="en-US" smtClean="0"/>
              <a:t>‹#›</a:t>
            </a:fld>
            <a:endParaRPr lang="en-US"/>
          </a:p>
        </p:txBody>
      </p:sp>
    </p:spTree>
    <p:extLst>
      <p:ext uri="{BB962C8B-B14F-4D97-AF65-F5344CB8AC3E}">
        <p14:creationId xmlns:p14="http://schemas.microsoft.com/office/powerpoint/2010/main" val="3770009407"/>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9.svg"/></Relationships>
</file>

<file path=ppt/slides/_rels/slide24.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9.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4A6291-4F42-21E3-23FD-6DDEDAC85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664088" y="4237646"/>
            <a:ext cx="8877063" cy="999878"/>
          </a:xfrm>
        </p:spPr>
        <p:txBody>
          <a:bodyPr>
            <a:normAutofit/>
          </a:bodyPr>
          <a:lstStyle/>
          <a:p>
            <a:r>
              <a:rPr lang="en-US" dirty="0"/>
              <a:t>Learning and Development</a:t>
            </a:r>
          </a:p>
        </p:txBody>
      </p:sp>
      <p:sp>
        <p:nvSpPr>
          <p:cNvPr id="3" name="Subtitle 2"/>
          <p:cNvSpPr>
            <a:spLocks noGrp="1"/>
          </p:cNvSpPr>
          <p:nvPr>
            <p:ph type="subTitle" idx="1"/>
          </p:nvPr>
        </p:nvSpPr>
        <p:spPr>
          <a:xfrm>
            <a:off x="1664087" y="5333243"/>
            <a:ext cx="8877063" cy="669527"/>
          </a:xfrm>
        </p:spPr>
        <p:txBody>
          <a:bodyPr>
            <a:normAutofit/>
          </a:bodyPr>
          <a:lstStyle/>
          <a:p>
            <a:r>
              <a:rPr lang="en-US" dirty="0"/>
              <a:t>7th May 2024</a:t>
            </a:r>
          </a:p>
        </p:txBody>
      </p:sp>
      <p:pic>
        <p:nvPicPr>
          <p:cNvPr id="4" name="Picture 3">
            <a:extLst>
              <a:ext uri="{FF2B5EF4-FFF2-40B4-BE49-F238E27FC236}">
                <a16:creationId xmlns:a16="http://schemas.microsoft.com/office/drawing/2014/main" id="{5D6DF49B-012B-D34C-2772-8552CBFEF722}"/>
              </a:ext>
            </a:extLst>
          </p:cNvPr>
          <p:cNvPicPr>
            <a:picLocks noChangeAspect="1"/>
          </p:cNvPicPr>
          <p:nvPr/>
        </p:nvPicPr>
        <p:blipFill>
          <a:blip r:embed="rId2"/>
          <a:stretch>
            <a:fillRect/>
          </a:stretch>
        </p:blipFill>
        <p:spPr>
          <a:xfrm>
            <a:off x="1162036" y="758654"/>
            <a:ext cx="4820173" cy="3245615"/>
          </a:xfrm>
          <a:prstGeom prst="rect">
            <a:avLst/>
          </a:prstGeom>
        </p:spPr>
      </p:pic>
      <p:pic>
        <p:nvPicPr>
          <p:cNvPr id="5" name="Picture 4">
            <a:extLst>
              <a:ext uri="{FF2B5EF4-FFF2-40B4-BE49-F238E27FC236}">
                <a16:creationId xmlns:a16="http://schemas.microsoft.com/office/drawing/2014/main" id="{F0C26E81-6723-0551-BB47-F3B7C16F04C5}"/>
              </a:ext>
            </a:extLst>
          </p:cNvPr>
          <p:cNvPicPr>
            <a:picLocks noChangeAspect="1"/>
          </p:cNvPicPr>
          <p:nvPr/>
        </p:nvPicPr>
        <p:blipFill>
          <a:blip r:embed="rId2"/>
          <a:stretch>
            <a:fillRect/>
          </a:stretch>
        </p:blipFill>
        <p:spPr>
          <a:xfrm>
            <a:off x="6211133" y="758652"/>
            <a:ext cx="4820175" cy="3245616"/>
          </a:xfrm>
          <a:prstGeom prst="rect">
            <a:avLst/>
          </a:prstGeom>
        </p:spPr>
      </p:pic>
    </p:spTree>
    <p:extLst>
      <p:ext uri="{BB962C8B-B14F-4D97-AF65-F5344CB8AC3E}">
        <p14:creationId xmlns:p14="http://schemas.microsoft.com/office/powerpoint/2010/main" val="3563268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9ABF1E-80C7-6308-AFD2-7D50D0755D6C}"/>
              </a:ext>
            </a:extLst>
          </p:cNvPr>
          <p:cNvSpPr>
            <a:spLocks noGrp="1"/>
          </p:cNvSpPr>
          <p:nvPr>
            <p:ph type="title"/>
          </p:nvPr>
        </p:nvSpPr>
        <p:spPr>
          <a:xfrm>
            <a:off x="612649" y="548639"/>
            <a:ext cx="3494314" cy="5786638"/>
          </a:xfrm>
        </p:spPr>
        <p:txBody>
          <a:bodyPr anchor="t">
            <a:normAutofit/>
          </a:bodyPr>
          <a:lstStyle/>
          <a:p>
            <a:r>
              <a:rPr lang="en-US" dirty="0"/>
              <a:t>AGENDA</a:t>
            </a:r>
          </a:p>
        </p:txBody>
      </p:sp>
      <p:graphicFrame>
        <p:nvGraphicFramePr>
          <p:cNvPr id="5" name="Content Placeholder 2">
            <a:extLst>
              <a:ext uri="{FF2B5EF4-FFF2-40B4-BE49-F238E27FC236}">
                <a16:creationId xmlns:a16="http://schemas.microsoft.com/office/drawing/2014/main" id="{A1DF34CC-B85D-9BD1-71E4-42844F692B4D}"/>
              </a:ext>
            </a:extLst>
          </p:cNvPr>
          <p:cNvGraphicFramePr>
            <a:graphicFrameLocks noGrp="1"/>
          </p:cNvGraphicFramePr>
          <p:nvPr>
            <p:ph idx="1"/>
            <p:extLst>
              <p:ext uri="{D42A27DB-BD31-4B8C-83A1-F6EECF244321}">
                <p14:modId xmlns:p14="http://schemas.microsoft.com/office/powerpoint/2010/main" val="3658864515"/>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97175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C7FD2-AADB-759B-8038-87236643CDB8}"/>
              </a:ext>
            </a:extLst>
          </p:cNvPr>
          <p:cNvSpPr>
            <a:spLocks noGrp="1"/>
          </p:cNvSpPr>
          <p:nvPr>
            <p:ph type="title"/>
          </p:nvPr>
        </p:nvSpPr>
        <p:spPr/>
        <p:txBody>
          <a:bodyPr/>
          <a:lstStyle/>
          <a:p>
            <a:r>
              <a:rPr lang="en-US" dirty="0"/>
              <a:t>A traditional HR structure</a:t>
            </a:r>
          </a:p>
        </p:txBody>
      </p:sp>
      <p:pic>
        <p:nvPicPr>
          <p:cNvPr id="4" name="Content Placeholder 3" descr="HR Organisation Chart">
            <a:extLst>
              <a:ext uri="{FF2B5EF4-FFF2-40B4-BE49-F238E27FC236}">
                <a16:creationId xmlns:a16="http://schemas.microsoft.com/office/drawing/2014/main" id="{E0B70084-38B5-F8C0-0A2B-D62FD4B1087F}"/>
              </a:ext>
            </a:extLst>
          </p:cNvPr>
          <p:cNvPicPr>
            <a:picLocks noGrp="1" noChangeAspect="1"/>
          </p:cNvPicPr>
          <p:nvPr>
            <p:ph idx="1"/>
          </p:nvPr>
        </p:nvPicPr>
        <p:blipFill>
          <a:blip r:embed="rId2"/>
          <a:stretch>
            <a:fillRect/>
          </a:stretch>
        </p:blipFill>
        <p:spPr>
          <a:xfrm>
            <a:off x="3041685" y="1716088"/>
            <a:ext cx="5795892" cy="4592637"/>
          </a:xfrm>
        </p:spPr>
      </p:pic>
    </p:spTree>
    <p:extLst>
      <p:ext uri="{BB962C8B-B14F-4D97-AF65-F5344CB8AC3E}">
        <p14:creationId xmlns:p14="http://schemas.microsoft.com/office/powerpoint/2010/main" val="19927949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BB13BC-02DC-3E6C-CC48-27CABB1C99B6}"/>
              </a:ext>
            </a:extLst>
          </p:cNvPr>
          <p:cNvSpPr>
            <a:spLocks noGrp="1"/>
          </p:cNvSpPr>
          <p:nvPr>
            <p:ph type="title"/>
          </p:nvPr>
        </p:nvSpPr>
        <p:spPr>
          <a:xfrm>
            <a:off x="5568537" y="603504"/>
            <a:ext cx="5916168" cy="1527048"/>
          </a:xfrm>
        </p:spPr>
        <p:txBody>
          <a:bodyPr anchor="b">
            <a:normAutofit/>
          </a:bodyPr>
          <a:lstStyle/>
          <a:p>
            <a:r>
              <a:rPr lang="en-US" dirty="0"/>
              <a:t>The Changing and Shifting HR model</a:t>
            </a:r>
          </a:p>
        </p:txBody>
      </p:sp>
      <p:pic>
        <p:nvPicPr>
          <p:cNvPr id="5" name="Picture 4" descr="People at the meeting desk">
            <a:extLst>
              <a:ext uri="{FF2B5EF4-FFF2-40B4-BE49-F238E27FC236}">
                <a16:creationId xmlns:a16="http://schemas.microsoft.com/office/drawing/2014/main" id="{58892903-4960-4F6A-DBBC-D878C7FF1479}"/>
              </a:ext>
            </a:extLst>
          </p:cNvPr>
          <p:cNvPicPr>
            <a:picLocks noChangeAspect="1"/>
          </p:cNvPicPr>
          <p:nvPr/>
        </p:nvPicPr>
        <p:blipFill rotWithShape="1">
          <a:blip r:embed="rId2"/>
          <a:srcRect l="24356" r="35368" b="-2"/>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947F2F94-582C-1DC1-5169-7DD9165C23D2}"/>
              </a:ext>
            </a:extLst>
          </p:cNvPr>
          <p:cNvSpPr>
            <a:spLocks noGrp="1"/>
          </p:cNvSpPr>
          <p:nvPr>
            <p:ph idx="1"/>
          </p:nvPr>
        </p:nvSpPr>
        <p:spPr>
          <a:xfrm>
            <a:off x="5568537" y="2214282"/>
            <a:ext cx="5916168" cy="4095078"/>
          </a:xfrm>
        </p:spPr>
        <p:txBody>
          <a:bodyPr vert="horz" lIns="91440" tIns="45720" rIns="91440" bIns="45720" rtlCol="0">
            <a:normAutofit/>
          </a:bodyPr>
          <a:lstStyle/>
          <a:p>
            <a:pPr marL="0" indent="0">
              <a:lnSpc>
                <a:spcPct val="110000"/>
              </a:lnSpc>
              <a:buNone/>
            </a:pPr>
            <a:r>
              <a:rPr lang="en-US" sz="1700"/>
              <a:t>From McKinsey (2022)</a:t>
            </a:r>
          </a:p>
          <a:p>
            <a:pPr>
              <a:lnSpc>
                <a:spcPct val="110000"/>
              </a:lnSpc>
            </a:pPr>
            <a:r>
              <a:rPr lang="en-US" sz="1700"/>
              <a:t> Adopting agile principles</a:t>
            </a:r>
          </a:p>
          <a:p>
            <a:pPr>
              <a:lnSpc>
                <a:spcPct val="110000"/>
              </a:lnSpc>
            </a:pPr>
            <a:r>
              <a:rPr lang="en-US" sz="1700" dirty="0"/>
              <a:t>    Adopting the EX journey to win the race for talent</a:t>
            </a:r>
          </a:p>
          <a:p>
            <a:pPr>
              <a:lnSpc>
                <a:spcPct val="110000"/>
              </a:lnSpc>
            </a:pPr>
            <a:r>
              <a:rPr lang="en-US" sz="1700"/>
              <a:t>    Empower frontline workers</a:t>
            </a:r>
          </a:p>
          <a:p>
            <a:pPr>
              <a:lnSpc>
                <a:spcPct val="110000"/>
              </a:lnSpc>
            </a:pPr>
            <a:r>
              <a:rPr lang="en-US" sz="1700"/>
              <a:t>    Individualised HR services</a:t>
            </a:r>
          </a:p>
          <a:p>
            <a:pPr>
              <a:lnSpc>
                <a:spcPct val="110000"/>
              </a:lnSpc>
            </a:pPr>
            <a:r>
              <a:rPr lang="en-US" sz="1700"/>
              <a:t>    Productize HR to make it fit for purpose</a:t>
            </a:r>
          </a:p>
          <a:p>
            <a:pPr>
              <a:lnSpc>
                <a:spcPct val="110000"/>
              </a:lnSpc>
            </a:pPr>
            <a:r>
              <a:rPr lang="en-US" sz="1700"/>
              <a:t>    Move from process excellence to data excellence</a:t>
            </a:r>
          </a:p>
          <a:p>
            <a:pPr>
              <a:lnSpc>
                <a:spcPct val="110000"/>
              </a:lnSpc>
            </a:pPr>
            <a:r>
              <a:rPr lang="en-US" sz="1700"/>
              <a:t>    Integrate design and delivery with end-to-end accountability</a:t>
            </a:r>
          </a:p>
          <a:p>
            <a:pPr>
              <a:lnSpc>
                <a:spcPct val="110000"/>
              </a:lnSpc>
            </a:pPr>
            <a:r>
              <a:rPr lang="en-US" sz="1700"/>
              <a:t>    Automate HR solutions</a:t>
            </a:r>
          </a:p>
          <a:p>
            <a:pPr>
              <a:lnSpc>
                <a:spcPct val="110000"/>
              </a:lnSpc>
            </a:pPr>
            <a:endParaRPr lang="en-US" sz="1700"/>
          </a:p>
        </p:txBody>
      </p:sp>
    </p:spTree>
    <p:extLst>
      <p:ext uri="{BB962C8B-B14F-4D97-AF65-F5344CB8AC3E}">
        <p14:creationId xmlns:p14="http://schemas.microsoft.com/office/powerpoint/2010/main" val="33548654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353BE0-D282-BB0E-A448-9BC2E4F1CB14}"/>
              </a:ext>
            </a:extLst>
          </p:cNvPr>
          <p:cNvSpPr>
            <a:spLocks noGrp="1"/>
          </p:cNvSpPr>
          <p:nvPr>
            <p:ph type="title"/>
          </p:nvPr>
        </p:nvSpPr>
        <p:spPr>
          <a:xfrm>
            <a:off x="5568537" y="603504"/>
            <a:ext cx="5916168" cy="1527048"/>
          </a:xfrm>
        </p:spPr>
        <p:txBody>
          <a:bodyPr anchor="b">
            <a:normAutofit/>
          </a:bodyPr>
          <a:lstStyle/>
          <a:p>
            <a:r>
              <a:rPr lang="en-US" dirty="0"/>
              <a:t>EX driven</a:t>
            </a:r>
          </a:p>
        </p:txBody>
      </p:sp>
      <p:pic>
        <p:nvPicPr>
          <p:cNvPr id="7" name="Picture 6" descr="Large skydiving group mid-air">
            <a:extLst>
              <a:ext uri="{FF2B5EF4-FFF2-40B4-BE49-F238E27FC236}">
                <a16:creationId xmlns:a16="http://schemas.microsoft.com/office/drawing/2014/main" id="{587B3580-4A66-ED1C-EA1C-49A5E34709A1}"/>
              </a:ext>
            </a:extLst>
          </p:cNvPr>
          <p:cNvPicPr>
            <a:picLocks noChangeAspect="1"/>
          </p:cNvPicPr>
          <p:nvPr/>
        </p:nvPicPr>
        <p:blipFill rotWithShape="1">
          <a:blip r:embed="rId2"/>
          <a:srcRect l="26997" r="25318" b="3"/>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8F703F5D-7DDD-5DE2-CEE8-32A21104BD54}"/>
              </a:ext>
            </a:extLst>
          </p:cNvPr>
          <p:cNvSpPr>
            <a:spLocks noGrp="1"/>
          </p:cNvSpPr>
          <p:nvPr>
            <p:ph idx="1"/>
          </p:nvPr>
        </p:nvSpPr>
        <p:spPr>
          <a:xfrm>
            <a:off x="5568537" y="2214282"/>
            <a:ext cx="5916168" cy="4095078"/>
          </a:xfrm>
        </p:spPr>
        <p:txBody>
          <a:bodyPr vert="horz" lIns="91440" tIns="45720" rIns="91440" bIns="45720" rtlCol="0">
            <a:normAutofit/>
          </a:bodyPr>
          <a:lstStyle/>
          <a:p>
            <a:r>
              <a:rPr lang="en-US" sz="1800"/>
              <a:t>HR function focuses on excellence in selected "moments that matter" along the EX journey</a:t>
            </a:r>
          </a:p>
          <a:p>
            <a:r>
              <a:rPr lang="en-US" sz="1800" dirty="0"/>
              <a:t>All other HR activities are highly </a:t>
            </a:r>
            <a:r>
              <a:rPr lang="en-US" sz="1800" dirty="0" err="1"/>
              <a:t>standardised</a:t>
            </a:r>
          </a:p>
          <a:p>
            <a:r>
              <a:rPr lang="en-US" sz="1800"/>
              <a:t>End-to-end responsibility for strategy, policy and execution</a:t>
            </a:r>
          </a:p>
        </p:txBody>
      </p:sp>
    </p:spTree>
    <p:extLst>
      <p:ext uri="{BB962C8B-B14F-4D97-AF65-F5344CB8AC3E}">
        <p14:creationId xmlns:p14="http://schemas.microsoft.com/office/powerpoint/2010/main" val="10744155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D6F467-1F29-06E1-48E0-883FA3081947}"/>
              </a:ext>
            </a:extLst>
          </p:cNvPr>
          <p:cNvSpPr>
            <a:spLocks noGrp="1"/>
          </p:cNvSpPr>
          <p:nvPr>
            <p:ph type="title"/>
          </p:nvPr>
        </p:nvSpPr>
        <p:spPr>
          <a:xfrm>
            <a:off x="614681" y="603504"/>
            <a:ext cx="3553412" cy="1527048"/>
          </a:xfrm>
        </p:spPr>
        <p:txBody>
          <a:bodyPr anchor="b">
            <a:normAutofit/>
          </a:bodyPr>
          <a:lstStyle/>
          <a:p>
            <a:r>
              <a:rPr lang="en-US" dirty="0"/>
              <a:t>Leader-led</a:t>
            </a:r>
          </a:p>
        </p:txBody>
      </p:sp>
      <p:sp>
        <p:nvSpPr>
          <p:cNvPr id="3" name="Content Placeholder 2">
            <a:extLst>
              <a:ext uri="{FF2B5EF4-FFF2-40B4-BE49-F238E27FC236}">
                <a16:creationId xmlns:a16="http://schemas.microsoft.com/office/drawing/2014/main" id="{5C6085A1-EBFC-581E-9F53-317D490C5E6E}"/>
              </a:ext>
            </a:extLst>
          </p:cNvPr>
          <p:cNvSpPr>
            <a:spLocks noGrp="1"/>
          </p:cNvSpPr>
          <p:nvPr>
            <p:ph idx="1"/>
          </p:nvPr>
        </p:nvSpPr>
        <p:spPr>
          <a:xfrm>
            <a:off x="614680" y="2212848"/>
            <a:ext cx="3553413" cy="4122420"/>
          </a:xfrm>
        </p:spPr>
        <p:txBody>
          <a:bodyPr vert="horz" lIns="91440" tIns="45720" rIns="91440" bIns="45720" rtlCol="0">
            <a:normAutofit/>
          </a:bodyPr>
          <a:lstStyle/>
          <a:p>
            <a:r>
              <a:rPr lang="en-US" sz="1800"/>
              <a:t>People leadership tasks are transferred to line managers</a:t>
            </a:r>
          </a:p>
          <a:p>
            <a:r>
              <a:rPr lang="en-US" sz="1800" dirty="0"/>
              <a:t>HR enables line managers with tools, intelligence, data and services</a:t>
            </a:r>
          </a:p>
          <a:p>
            <a:r>
              <a:rPr lang="en-US" sz="1800"/>
              <a:t>Policies are minimised except for legal and compliance</a:t>
            </a:r>
          </a:p>
        </p:txBody>
      </p:sp>
      <p:pic>
        <p:nvPicPr>
          <p:cNvPr id="5" name="Picture 4" descr="Coloured organisers on shelves">
            <a:extLst>
              <a:ext uri="{FF2B5EF4-FFF2-40B4-BE49-F238E27FC236}">
                <a16:creationId xmlns:a16="http://schemas.microsoft.com/office/drawing/2014/main" id="{8E43AECF-EB2E-5BE2-603D-A6F2AA3857EB}"/>
              </a:ext>
            </a:extLst>
          </p:cNvPr>
          <p:cNvPicPr>
            <a:picLocks noChangeAspect="1"/>
          </p:cNvPicPr>
          <p:nvPr/>
        </p:nvPicPr>
        <p:blipFill rotWithShape="1">
          <a:blip r:embed="rId2"/>
          <a:srcRect l="5216" r="21532" b="4"/>
          <a:stretch/>
        </p:blipFill>
        <p:spPr>
          <a:xfrm>
            <a:off x="4752550" y="10"/>
            <a:ext cx="7439450" cy="6857990"/>
          </a:xfrm>
          <a:prstGeom prst="rect">
            <a:avLst/>
          </a:prstGeom>
        </p:spPr>
      </p:pic>
    </p:spTree>
    <p:extLst>
      <p:ext uri="{BB962C8B-B14F-4D97-AF65-F5344CB8AC3E}">
        <p14:creationId xmlns:p14="http://schemas.microsoft.com/office/powerpoint/2010/main" val="7208114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9ED4A37D-71BC-F213-6A0B-EFF7A79E7432}"/>
              </a:ext>
            </a:extLst>
          </p:cNvPr>
          <p:cNvSpPr>
            <a:spLocks noGrp="1"/>
          </p:cNvSpPr>
          <p:nvPr>
            <p:ph type="title"/>
          </p:nvPr>
        </p:nvSpPr>
        <p:spPr>
          <a:xfrm>
            <a:off x="8270421" y="1387929"/>
            <a:ext cx="3212502" cy="1942773"/>
          </a:xfrm>
        </p:spPr>
        <p:txBody>
          <a:bodyPr anchor="b">
            <a:normAutofit/>
          </a:bodyPr>
          <a:lstStyle/>
          <a:p>
            <a:r>
              <a:rPr lang="en-US"/>
              <a:t>International HRM</a:t>
            </a:r>
          </a:p>
        </p:txBody>
      </p:sp>
      <p:pic>
        <p:nvPicPr>
          <p:cNvPr id="5" name="Picture 4" descr="Colourful carved figures of humans">
            <a:extLst>
              <a:ext uri="{FF2B5EF4-FFF2-40B4-BE49-F238E27FC236}">
                <a16:creationId xmlns:a16="http://schemas.microsoft.com/office/drawing/2014/main" id="{8E7449E7-F25A-4A41-1D87-1CF7C2B68117}"/>
              </a:ext>
            </a:extLst>
          </p:cNvPr>
          <p:cNvPicPr>
            <a:picLocks noChangeAspect="1"/>
          </p:cNvPicPr>
          <p:nvPr/>
        </p:nvPicPr>
        <p:blipFill rotWithShape="1">
          <a:blip r:embed="rId2"/>
          <a:srcRect l="10287" r="9475" b="-10"/>
          <a:stretch/>
        </p:blipFill>
        <p:spPr>
          <a:xfrm>
            <a:off x="20" y="10"/>
            <a:ext cx="7723393" cy="6857990"/>
          </a:xfrm>
          <a:prstGeom prst="rect">
            <a:avLst/>
          </a:prstGeom>
        </p:spPr>
      </p:pic>
      <p:sp>
        <p:nvSpPr>
          <p:cNvPr id="3" name="Content Placeholder 2">
            <a:extLst>
              <a:ext uri="{FF2B5EF4-FFF2-40B4-BE49-F238E27FC236}">
                <a16:creationId xmlns:a16="http://schemas.microsoft.com/office/drawing/2014/main" id="{31DFA20B-18C5-8470-6F8C-6C287FB09A7E}"/>
              </a:ext>
            </a:extLst>
          </p:cNvPr>
          <p:cNvSpPr>
            <a:spLocks noGrp="1"/>
          </p:cNvSpPr>
          <p:nvPr>
            <p:ph idx="1"/>
          </p:nvPr>
        </p:nvSpPr>
        <p:spPr>
          <a:xfrm>
            <a:off x="8270421" y="3412998"/>
            <a:ext cx="3212502" cy="2767366"/>
          </a:xfrm>
        </p:spPr>
        <p:txBody>
          <a:bodyPr vert="horz" lIns="91440" tIns="45720" rIns="91440" bIns="45720" rtlCol="0">
            <a:normAutofit/>
          </a:bodyPr>
          <a:lstStyle/>
          <a:p>
            <a:pPr>
              <a:lnSpc>
                <a:spcPct val="110000"/>
              </a:lnSpc>
            </a:pPr>
            <a:r>
              <a:rPr lang="en-US" sz="1400"/>
              <a:t>MNCs need to be global and local at the same time (Schuler et al, 1993)</a:t>
            </a:r>
          </a:p>
          <a:p>
            <a:pPr>
              <a:lnSpc>
                <a:spcPct val="110000"/>
              </a:lnSpc>
            </a:pPr>
            <a:r>
              <a:rPr lang="en-US" sz="1400"/>
              <a:t>The organisation needs to decide how much control it will allow the local business and context</a:t>
            </a:r>
          </a:p>
          <a:p>
            <a:pPr>
              <a:lnSpc>
                <a:spcPct val="110000"/>
              </a:lnSpc>
            </a:pPr>
            <a:r>
              <a:rPr lang="en-US" sz="1400"/>
              <a:t>Where it is managed locally, cultural differences can be considered</a:t>
            </a:r>
          </a:p>
        </p:txBody>
      </p:sp>
    </p:spTree>
    <p:extLst>
      <p:ext uri="{BB962C8B-B14F-4D97-AF65-F5344CB8AC3E}">
        <p14:creationId xmlns:p14="http://schemas.microsoft.com/office/powerpoint/2010/main" val="3617384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5C1C5-8289-55C0-C2E1-C0E36D571292}"/>
              </a:ext>
            </a:extLst>
          </p:cNvPr>
          <p:cNvSpPr>
            <a:spLocks noGrp="1"/>
          </p:cNvSpPr>
          <p:nvPr>
            <p:ph type="title"/>
          </p:nvPr>
        </p:nvSpPr>
        <p:spPr>
          <a:xfrm>
            <a:off x="612648" y="603504"/>
            <a:ext cx="11019513" cy="1527048"/>
          </a:xfrm>
        </p:spPr>
        <p:txBody>
          <a:bodyPr anchor="b">
            <a:normAutofit/>
          </a:bodyPr>
          <a:lstStyle/>
          <a:p>
            <a:r>
              <a:rPr lang="en-US"/>
              <a:t>Global Staffing</a:t>
            </a:r>
          </a:p>
        </p:txBody>
      </p:sp>
      <p:sp>
        <p:nvSpPr>
          <p:cNvPr id="3" name="Content Placeholder 2">
            <a:extLst>
              <a:ext uri="{FF2B5EF4-FFF2-40B4-BE49-F238E27FC236}">
                <a16:creationId xmlns:a16="http://schemas.microsoft.com/office/drawing/2014/main" id="{5FAB1DB1-B709-F49B-5891-21E27D022010}"/>
              </a:ext>
            </a:extLst>
          </p:cNvPr>
          <p:cNvSpPr>
            <a:spLocks noGrp="1"/>
          </p:cNvSpPr>
          <p:nvPr>
            <p:ph idx="1"/>
          </p:nvPr>
        </p:nvSpPr>
        <p:spPr>
          <a:xfrm>
            <a:off x="612648" y="2212848"/>
            <a:ext cx="11019514" cy="4096512"/>
          </a:xfrm>
        </p:spPr>
        <p:txBody>
          <a:bodyPr vert="horz" lIns="91440" tIns="45720" rIns="91440" bIns="45720" rtlCol="0">
            <a:normAutofit/>
          </a:bodyPr>
          <a:lstStyle/>
          <a:p>
            <a:r>
              <a:rPr lang="en-US"/>
              <a:t>Ethnocentric – strategic decisions are made by "parent country nationals"</a:t>
            </a:r>
          </a:p>
          <a:p>
            <a:r>
              <a:rPr lang="en-US"/>
              <a:t>Polycentric – generally, operations are managed by "host-country nationals" with the intention that they remain in the host country.  </a:t>
            </a:r>
          </a:p>
          <a:p>
            <a:r>
              <a:rPr lang="en-US"/>
              <a:t>Geocentric – seeks the best person for the role, regardless of nationality</a:t>
            </a:r>
          </a:p>
          <a:p>
            <a:r>
              <a:rPr lang="en-US"/>
              <a:t>Regiocentric – some autonomy in decision making </a:t>
            </a:r>
            <a:endParaRPr lang="en-US" dirty="0"/>
          </a:p>
          <a:p>
            <a:r>
              <a:rPr lang="en-US"/>
              <a:t>Third country national – neither parent country national or host country national</a:t>
            </a:r>
          </a:p>
          <a:p>
            <a:r>
              <a:rPr lang="en-US"/>
              <a:t>Expatriate (mostly short term assignments)</a:t>
            </a:r>
            <a:endParaRPr lang="en-US" dirty="0"/>
          </a:p>
          <a:p>
            <a:r>
              <a:rPr lang="en-US"/>
              <a:t>Localisation – where people move and are employed on local terms and conditions </a:t>
            </a:r>
            <a:endParaRPr lang="en-US" dirty="0"/>
          </a:p>
        </p:txBody>
      </p:sp>
    </p:spTree>
    <p:extLst>
      <p:ext uri="{BB962C8B-B14F-4D97-AF65-F5344CB8AC3E}">
        <p14:creationId xmlns:p14="http://schemas.microsoft.com/office/powerpoint/2010/main" val="22881049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5D8756-B046-92CA-B2E5-04CC18AEFAC7}"/>
              </a:ext>
            </a:extLst>
          </p:cNvPr>
          <p:cNvSpPr>
            <a:spLocks noGrp="1"/>
          </p:cNvSpPr>
          <p:nvPr>
            <p:ph type="title"/>
          </p:nvPr>
        </p:nvSpPr>
        <p:spPr>
          <a:xfrm>
            <a:off x="612648" y="600075"/>
            <a:ext cx="6035040" cy="1529932"/>
          </a:xfrm>
        </p:spPr>
        <p:txBody>
          <a:bodyPr anchor="b">
            <a:normAutofit/>
          </a:bodyPr>
          <a:lstStyle/>
          <a:p>
            <a:r>
              <a:rPr lang="en-US" dirty="0"/>
              <a:t>Talent Management</a:t>
            </a:r>
          </a:p>
        </p:txBody>
      </p:sp>
      <p:sp>
        <p:nvSpPr>
          <p:cNvPr id="3" name="Content Placeholder 2">
            <a:extLst>
              <a:ext uri="{FF2B5EF4-FFF2-40B4-BE49-F238E27FC236}">
                <a16:creationId xmlns:a16="http://schemas.microsoft.com/office/drawing/2014/main" id="{11822D80-DDFE-2BAA-86C6-1CCD5AC9FA0D}"/>
              </a:ext>
            </a:extLst>
          </p:cNvPr>
          <p:cNvSpPr>
            <a:spLocks noGrp="1"/>
          </p:cNvSpPr>
          <p:nvPr>
            <p:ph idx="1"/>
          </p:nvPr>
        </p:nvSpPr>
        <p:spPr>
          <a:xfrm>
            <a:off x="612648" y="2212848"/>
            <a:ext cx="6035040" cy="4096512"/>
          </a:xfrm>
        </p:spPr>
        <p:txBody>
          <a:bodyPr vert="horz" lIns="91440" tIns="45720" rIns="91440" bIns="45720" rtlCol="0">
            <a:normAutofit/>
          </a:bodyPr>
          <a:lstStyle/>
          <a:p>
            <a:pPr>
              <a:lnSpc>
                <a:spcPct val="110000"/>
              </a:lnSpc>
            </a:pPr>
            <a:r>
              <a:rPr lang="en-US" sz="1500"/>
              <a:t>Key strategy for acquiring, developing and retaining individuals in key, pivotal positions</a:t>
            </a:r>
          </a:p>
          <a:p>
            <a:pPr>
              <a:lnSpc>
                <a:spcPct val="110000"/>
              </a:lnSpc>
            </a:pPr>
            <a:r>
              <a:rPr lang="en-US" sz="1500"/>
              <a:t>Term first coined in 2001 by McKinsey</a:t>
            </a:r>
          </a:p>
          <a:p>
            <a:pPr>
              <a:lnSpc>
                <a:spcPct val="110000"/>
              </a:lnSpc>
            </a:pPr>
            <a:r>
              <a:rPr lang="en-US" sz="1500" dirty="0"/>
              <a:t>Key definition by Collings &amp; </a:t>
            </a:r>
            <a:r>
              <a:rPr lang="en-US" sz="1500" dirty="0" err="1"/>
              <a:t>Mellahi</a:t>
            </a:r>
            <a:r>
              <a:rPr lang="en-US" sz="1500" dirty="0"/>
              <a:t> (2009):</a:t>
            </a:r>
          </a:p>
          <a:p>
            <a:pPr lvl="1">
              <a:lnSpc>
                <a:spcPct val="110000"/>
              </a:lnSpc>
              <a:buFont typeface="Courier New" panose="020B0604020202020204" pitchFamily="34" charset="0"/>
              <a:buChar char="o"/>
            </a:pPr>
            <a:r>
              <a:rPr lang="en-US" sz="1500"/>
              <a:t>Activities and processes that involve the systematic identification of key positions which differentially contribute to the organisation's competitive advantage, the development of a talent pool of high potential and high performing incumbents to fill these roles, and the development of differentiated HR architecture to fill these positions with competent incumbents and to ensure their continued commitment to the organisation"</a:t>
            </a:r>
          </a:p>
          <a:p>
            <a:pPr lvl="1">
              <a:lnSpc>
                <a:spcPct val="110000"/>
              </a:lnSpc>
              <a:buFont typeface="Courier New" panose="020B0604020202020204" pitchFamily="34" charset="0"/>
              <a:buChar char="o"/>
            </a:pPr>
            <a:endParaRPr lang="en-US" sz="1500"/>
          </a:p>
        </p:txBody>
      </p:sp>
      <p:pic>
        <p:nvPicPr>
          <p:cNvPr id="7" name="Picture 6" descr="A group of multi coloured wooden stick figures">
            <a:extLst>
              <a:ext uri="{FF2B5EF4-FFF2-40B4-BE49-F238E27FC236}">
                <a16:creationId xmlns:a16="http://schemas.microsoft.com/office/drawing/2014/main" id="{E63310D3-BDE8-533C-189D-5478B04924B7}"/>
              </a:ext>
            </a:extLst>
          </p:cNvPr>
          <p:cNvPicPr>
            <a:picLocks noChangeAspect="1"/>
          </p:cNvPicPr>
          <p:nvPr/>
        </p:nvPicPr>
        <p:blipFill rotWithShape="1">
          <a:blip r:embed="rId2"/>
          <a:srcRect l="22708" r="28299" b="9"/>
          <a:stretch/>
        </p:blipFill>
        <p:spPr>
          <a:xfrm>
            <a:off x="7345680" y="10"/>
            <a:ext cx="4846320" cy="6857990"/>
          </a:xfrm>
          <a:prstGeom prst="rect">
            <a:avLst/>
          </a:prstGeom>
        </p:spPr>
      </p:pic>
    </p:spTree>
    <p:extLst>
      <p:ext uri="{BB962C8B-B14F-4D97-AF65-F5344CB8AC3E}">
        <p14:creationId xmlns:p14="http://schemas.microsoft.com/office/powerpoint/2010/main" val="12448165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F41548-5780-7AD7-2EFC-B3AEDB26E831}"/>
              </a:ext>
            </a:extLst>
          </p:cNvPr>
          <p:cNvSpPr>
            <a:spLocks noGrp="1"/>
          </p:cNvSpPr>
          <p:nvPr>
            <p:ph type="title"/>
          </p:nvPr>
        </p:nvSpPr>
        <p:spPr>
          <a:xfrm>
            <a:off x="612648" y="600075"/>
            <a:ext cx="6035040" cy="1529932"/>
          </a:xfrm>
        </p:spPr>
        <p:txBody>
          <a:bodyPr anchor="b">
            <a:normAutofit/>
          </a:bodyPr>
          <a:lstStyle/>
          <a:p>
            <a:r>
              <a:rPr lang="en-US" dirty="0"/>
              <a:t>Talent Management</a:t>
            </a:r>
          </a:p>
        </p:txBody>
      </p:sp>
      <p:sp>
        <p:nvSpPr>
          <p:cNvPr id="3" name="Content Placeholder 2">
            <a:extLst>
              <a:ext uri="{FF2B5EF4-FFF2-40B4-BE49-F238E27FC236}">
                <a16:creationId xmlns:a16="http://schemas.microsoft.com/office/drawing/2014/main" id="{DBB10D35-3FC7-DB30-A059-5552DC5F2B74}"/>
              </a:ext>
            </a:extLst>
          </p:cNvPr>
          <p:cNvSpPr>
            <a:spLocks noGrp="1"/>
          </p:cNvSpPr>
          <p:nvPr>
            <p:ph idx="1"/>
          </p:nvPr>
        </p:nvSpPr>
        <p:spPr>
          <a:xfrm>
            <a:off x="612648" y="2212848"/>
            <a:ext cx="6035040" cy="4096512"/>
          </a:xfrm>
        </p:spPr>
        <p:txBody>
          <a:bodyPr vert="horz" lIns="91440" tIns="45720" rIns="91440" bIns="45720" rtlCol="0">
            <a:normAutofit/>
          </a:bodyPr>
          <a:lstStyle/>
          <a:p>
            <a:pPr>
              <a:lnSpc>
                <a:spcPct val="110000"/>
              </a:lnSpc>
            </a:pPr>
            <a:r>
              <a:rPr lang="en-US" sz="1400"/>
              <a:t>Some organisations focus on their high potential, high performing talent</a:t>
            </a:r>
          </a:p>
          <a:p>
            <a:pPr>
              <a:lnSpc>
                <a:spcPct val="110000"/>
              </a:lnSpc>
            </a:pPr>
            <a:r>
              <a:rPr lang="en-US" sz="1400"/>
              <a:t>Others are more inclusive: investment is made equally in all employees</a:t>
            </a:r>
          </a:p>
          <a:p>
            <a:pPr>
              <a:lnSpc>
                <a:spcPct val="110000"/>
              </a:lnSpc>
            </a:pPr>
            <a:r>
              <a:rPr lang="en-US" sz="1400"/>
              <a:t>Talent management growing in importance (Deloitte and Bersin 2014): </a:t>
            </a:r>
          </a:p>
          <a:p>
            <a:pPr lvl="1">
              <a:lnSpc>
                <a:spcPct val="110000"/>
              </a:lnSpc>
            </a:pPr>
            <a:r>
              <a:rPr lang="en-US" sz="1400"/>
              <a:t>Global North</a:t>
            </a:r>
          </a:p>
          <a:p>
            <a:pPr lvl="1">
              <a:lnSpc>
                <a:spcPct val="110000"/>
              </a:lnSpc>
            </a:pPr>
            <a:r>
              <a:rPr lang="en-US" sz="1400"/>
              <a:t>Emerging market economies</a:t>
            </a:r>
          </a:p>
          <a:p>
            <a:pPr lvl="1">
              <a:lnSpc>
                <a:spcPct val="110000"/>
              </a:lnSpc>
            </a:pPr>
            <a:endParaRPr lang="en-US" sz="1400"/>
          </a:p>
          <a:p>
            <a:pPr lvl="1">
              <a:lnSpc>
                <a:spcPct val="110000"/>
              </a:lnSpc>
            </a:pPr>
            <a:r>
              <a:rPr lang="en-US" sz="1400"/>
              <a:t>Talent Management essential in periods of uncertainty (Stubbings and Sethi 2020)</a:t>
            </a:r>
          </a:p>
          <a:p>
            <a:pPr lvl="1">
              <a:lnSpc>
                <a:spcPct val="110000"/>
              </a:lnSpc>
            </a:pPr>
            <a:r>
              <a:rPr lang="en-US" sz="1400"/>
              <a:t>After the global 2007/2008 recession a survey by PwC (2012) showed that organisations that invested in talent management experienced fast increases in revenue</a:t>
            </a:r>
          </a:p>
        </p:txBody>
      </p:sp>
      <p:pic>
        <p:nvPicPr>
          <p:cNvPr id="5" name="Picture 4" descr="Low angle view of modern skyscrapers rising straight up against a dramatic sky">
            <a:extLst>
              <a:ext uri="{FF2B5EF4-FFF2-40B4-BE49-F238E27FC236}">
                <a16:creationId xmlns:a16="http://schemas.microsoft.com/office/drawing/2014/main" id="{7882384D-0243-BAF2-9A48-07E702B3F06E}"/>
              </a:ext>
            </a:extLst>
          </p:cNvPr>
          <p:cNvPicPr>
            <a:picLocks noChangeAspect="1"/>
          </p:cNvPicPr>
          <p:nvPr/>
        </p:nvPicPr>
        <p:blipFill rotWithShape="1">
          <a:blip r:embed="rId3"/>
          <a:srcRect l="18484" r="34415" b="-3"/>
          <a:stretch/>
        </p:blipFill>
        <p:spPr>
          <a:xfrm>
            <a:off x="7345680" y="10"/>
            <a:ext cx="4846320" cy="6857990"/>
          </a:xfrm>
          <a:prstGeom prst="rect">
            <a:avLst/>
          </a:prstGeom>
        </p:spPr>
      </p:pic>
    </p:spTree>
    <p:extLst>
      <p:ext uri="{BB962C8B-B14F-4D97-AF65-F5344CB8AC3E}">
        <p14:creationId xmlns:p14="http://schemas.microsoft.com/office/powerpoint/2010/main" val="31980860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149250-DF39-AEC1-F920-111C6B065B54}"/>
              </a:ext>
            </a:extLst>
          </p:cNvPr>
          <p:cNvSpPr>
            <a:spLocks noGrp="1"/>
          </p:cNvSpPr>
          <p:nvPr>
            <p:ph type="title"/>
          </p:nvPr>
        </p:nvSpPr>
        <p:spPr>
          <a:xfrm>
            <a:off x="612649" y="548639"/>
            <a:ext cx="3494314" cy="5786638"/>
          </a:xfrm>
        </p:spPr>
        <p:txBody>
          <a:bodyPr anchor="t">
            <a:normAutofit/>
          </a:bodyPr>
          <a:lstStyle/>
          <a:p>
            <a:r>
              <a:rPr lang="en-US" dirty="0"/>
              <a:t>Covid-19 &amp; Talent Management</a:t>
            </a:r>
          </a:p>
        </p:txBody>
      </p:sp>
      <p:graphicFrame>
        <p:nvGraphicFramePr>
          <p:cNvPr id="5" name="Content Placeholder 2">
            <a:extLst>
              <a:ext uri="{FF2B5EF4-FFF2-40B4-BE49-F238E27FC236}">
                <a16:creationId xmlns:a16="http://schemas.microsoft.com/office/drawing/2014/main" id="{83A0C788-8303-C091-8348-1F63408154EB}"/>
              </a:ext>
            </a:extLst>
          </p:cNvPr>
          <p:cNvGraphicFramePr>
            <a:graphicFrameLocks noGrp="1"/>
          </p:cNvGraphicFramePr>
          <p:nvPr>
            <p:ph idx="1"/>
            <p:extLst>
              <p:ext uri="{D42A27DB-BD31-4B8C-83A1-F6EECF244321}">
                <p14:modId xmlns:p14="http://schemas.microsoft.com/office/powerpoint/2010/main" val="1725216464"/>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223204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D5809F-1EE9-6815-0C12-7C07974FE839}"/>
              </a:ext>
            </a:extLst>
          </p:cNvPr>
          <p:cNvSpPr>
            <a:spLocks noGrp="1"/>
          </p:cNvSpPr>
          <p:nvPr>
            <p:ph type="title"/>
          </p:nvPr>
        </p:nvSpPr>
        <p:spPr>
          <a:xfrm>
            <a:off x="612649" y="548638"/>
            <a:ext cx="3493008" cy="5788152"/>
          </a:xfrm>
        </p:spPr>
        <p:txBody>
          <a:bodyPr anchor="ctr">
            <a:normAutofit/>
          </a:bodyPr>
          <a:lstStyle/>
          <a:p>
            <a:r>
              <a:rPr lang="en-US" sz="4000"/>
              <a:t>Talent Management - Context</a:t>
            </a:r>
          </a:p>
        </p:txBody>
      </p:sp>
      <p:graphicFrame>
        <p:nvGraphicFramePr>
          <p:cNvPr id="5" name="Content Placeholder 2">
            <a:extLst>
              <a:ext uri="{FF2B5EF4-FFF2-40B4-BE49-F238E27FC236}">
                <a16:creationId xmlns:a16="http://schemas.microsoft.com/office/drawing/2014/main" id="{EB722413-2A3C-91A1-124B-827B5474864A}"/>
              </a:ext>
            </a:extLst>
          </p:cNvPr>
          <p:cNvGraphicFramePr>
            <a:graphicFrameLocks noGrp="1"/>
          </p:cNvGraphicFramePr>
          <p:nvPr>
            <p:ph idx="1"/>
            <p:extLst>
              <p:ext uri="{D42A27DB-BD31-4B8C-83A1-F6EECF244321}">
                <p14:modId xmlns:p14="http://schemas.microsoft.com/office/powerpoint/2010/main" val="550226048"/>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165013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B9780F-C810-97B7-ABA3-285F1CD2ABE7}"/>
              </a:ext>
            </a:extLst>
          </p:cNvPr>
          <p:cNvSpPr>
            <a:spLocks noGrp="1"/>
          </p:cNvSpPr>
          <p:nvPr>
            <p:ph type="title"/>
          </p:nvPr>
        </p:nvSpPr>
        <p:spPr>
          <a:xfrm>
            <a:off x="5568537" y="603504"/>
            <a:ext cx="5916168" cy="1527048"/>
          </a:xfrm>
        </p:spPr>
        <p:txBody>
          <a:bodyPr anchor="b">
            <a:normAutofit/>
          </a:bodyPr>
          <a:lstStyle/>
          <a:p>
            <a:r>
              <a:rPr lang="en-US" dirty="0"/>
              <a:t>Developed v Developing Countries</a:t>
            </a:r>
          </a:p>
        </p:txBody>
      </p:sp>
      <p:pic>
        <p:nvPicPr>
          <p:cNvPr id="5" name="Picture 4" descr="A room of colourful chairs">
            <a:extLst>
              <a:ext uri="{FF2B5EF4-FFF2-40B4-BE49-F238E27FC236}">
                <a16:creationId xmlns:a16="http://schemas.microsoft.com/office/drawing/2014/main" id="{B120261C-4741-3E70-E5AE-2C41E38B1522}"/>
              </a:ext>
            </a:extLst>
          </p:cNvPr>
          <p:cNvPicPr>
            <a:picLocks noChangeAspect="1"/>
          </p:cNvPicPr>
          <p:nvPr/>
        </p:nvPicPr>
        <p:blipFill rotWithShape="1">
          <a:blip r:embed="rId2"/>
          <a:srcRect l="26818" r="25459" b="-3"/>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698BAD1D-158E-B69E-0BFF-954C8C3081DA}"/>
              </a:ext>
            </a:extLst>
          </p:cNvPr>
          <p:cNvSpPr>
            <a:spLocks noGrp="1"/>
          </p:cNvSpPr>
          <p:nvPr>
            <p:ph idx="1"/>
          </p:nvPr>
        </p:nvSpPr>
        <p:spPr>
          <a:xfrm>
            <a:off x="5568537" y="2214282"/>
            <a:ext cx="5916168" cy="4095078"/>
          </a:xfrm>
        </p:spPr>
        <p:txBody>
          <a:bodyPr vert="horz" lIns="91440" tIns="45720" rIns="91440" bIns="45720" rtlCol="0">
            <a:normAutofit/>
          </a:bodyPr>
          <a:lstStyle/>
          <a:p>
            <a:r>
              <a:rPr lang="en-US" sz="1800"/>
              <a:t>Talent Management not only improves company performance, but national financial performance</a:t>
            </a:r>
          </a:p>
          <a:p>
            <a:r>
              <a:rPr lang="en-US" sz="1800" dirty="0"/>
              <a:t>Governments are also interested parties in skills </a:t>
            </a:r>
            <a:r>
              <a:rPr lang="en-US" sz="1800" dirty="0" err="1"/>
              <a:t>eg</a:t>
            </a:r>
            <a:r>
              <a:rPr lang="en-US" sz="1800" dirty="0"/>
              <a:t> apprenticeships</a:t>
            </a:r>
          </a:p>
          <a:p>
            <a:r>
              <a:rPr lang="en-US" sz="1800"/>
              <a:t>Developed countries invest in education, apprenticeships, import highly skilled employees</a:t>
            </a:r>
          </a:p>
          <a:p>
            <a:r>
              <a:rPr lang="en-US" sz="1800"/>
              <a:t>Mediterranean countries have strategised to reverse the high immigration of their youth</a:t>
            </a:r>
          </a:p>
        </p:txBody>
      </p:sp>
    </p:spTree>
    <p:extLst>
      <p:ext uri="{BB962C8B-B14F-4D97-AF65-F5344CB8AC3E}">
        <p14:creationId xmlns:p14="http://schemas.microsoft.com/office/powerpoint/2010/main" val="16130842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1E8D9-F0CE-0E3A-8E96-CF4D525E0C64}"/>
              </a:ext>
            </a:extLst>
          </p:cNvPr>
          <p:cNvSpPr>
            <a:spLocks noGrp="1"/>
          </p:cNvSpPr>
          <p:nvPr>
            <p:ph type="title"/>
          </p:nvPr>
        </p:nvSpPr>
        <p:spPr>
          <a:xfrm>
            <a:off x="612648" y="603504"/>
            <a:ext cx="11019513" cy="1527048"/>
          </a:xfrm>
        </p:spPr>
        <p:txBody>
          <a:bodyPr anchor="b">
            <a:normAutofit/>
          </a:bodyPr>
          <a:lstStyle/>
          <a:p>
            <a:r>
              <a:rPr lang="en-US" dirty="0"/>
              <a:t>Developing countries</a:t>
            </a:r>
          </a:p>
        </p:txBody>
      </p:sp>
      <p:sp>
        <p:nvSpPr>
          <p:cNvPr id="3" name="Content Placeholder 2">
            <a:extLst>
              <a:ext uri="{FF2B5EF4-FFF2-40B4-BE49-F238E27FC236}">
                <a16:creationId xmlns:a16="http://schemas.microsoft.com/office/drawing/2014/main" id="{E628D155-3111-41FB-09A8-323B0842B34A}"/>
              </a:ext>
            </a:extLst>
          </p:cNvPr>
          <p:cNvSpPr>
            <a:spLocks noGrp="1"/>
          </p:cNvSpPr>
          <p:nvPr>
            <p:ph idx="1"/>
          </p:nvPr>
        </p:nvSpPr>
        <p:spPr>
          <a:xfrm>
            <a:off x="612648" y="2212848"/>
            <a:ext cx="11019514" cy="4096512"/>
          </a:xfrm>
        </p:spPr>
        <p:txBody>
          <a:bodyPr vert="horz" lIns="91440" tIns="45720" rIns="91440" bIns="45720" rtlCol="0">
            <a:normAutofit/>
          </a:bodyPr>
          <a:lstStyle/>
          <a:p>
            <a:r>
              <a:rPr lang="en-US" dirty="0"/>
              <a:t>Less </a:t>
            </a:r>
            <a:r>
              <a:rPr lang="en-US" dirty="0" err="1"/>
              <a:t>favourably</a:t>
            </a:r>
            <a:r>
              <a:rPr lang="en-US" dirty="0"/>
              <a:t> appreciated in the global south</a:t>
            </a:r>
          </a:p>
          <a:p>
            <a:r>
              <a:rPr lang="en-US" dirty="0"/>
              <a:t>More recently, attempts have been made to grow talent to improve skills deficit </a:t>
            </a:r>
          </a:p>
          <a:p>
            <a:r>
              <a:rPr lang="en-US" dirty="0"/>
              <a:t>Complex picture: mainly owned by MNCs operating "Western" practices which clash with culture of egalitarianism </a:t>
            </a:r>
          </a:p>
          <a:p>
            <a:r>
              <a:rPr lang="en-US" dirty="0"/>
              <a:t>Talent management strategies require adaptation to the developing countries' context as a one size fits all does not seem to be effective</a:t>
            </a:r>
          </a:p>
        </p:txBody>
      </p:sp>
    </p:spTree>
    <p:extLst>
      <p:ext uri="{BB962C8B-B14F-4D97-AF65-F5344CB8AC3E}">
        <p14:creationId xmlns:p14="http://schemas.microsoft.com/office/powerpoint/2010/main" val="40001490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7B4472A-332B-71E5-8009-33841E7C3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8AEB72-BE36-7B8F-3124-B259EE5963FF}"/>
              </a:ext>
            </a:extLst>
          </p:cNvPr>
          <p:cNvSpPr>
            <a:spLocks noGrp="1"/>
          </p:cNvSpPr>
          <p:nvPr>
            <p:ph type="title"/>
          </p:nvPr>
        </p:nvSpPr>
        <p:spPr>
          <a:xfrm>
            <a:off x="510074" y="1635260"/>
            <a:ext cx="3348297" cy="2241755"/>
          </a:xfrm>
        </p:spPr>
        <p:txBody>
          <a:bodyPr vert="horz" lIns="91440" tIns="45720" rIns="91440" bIns="45720" rtlCol="0" anchor="b">
            <a:normAutofit/>
          </a:bodyPr>
          <a:lstStyle/>
          <a:p>
            <a:r>
              <a:rPr lang="en-US" sz="4000"/>
              <a:t>Case Study</a:t>
            </a:r>
          </a:p>
        </p:txBody>
      </p:sp>
      <p:pic>
        <p:nvPicPr>
          <p:cNvPr id="4" name="Content Placeholder 3" descr="A page of a book&#10;&#10;Description automatically generated">
            <a:extLst>
              <a:ext uri="{FF2B5EF4-FFF2-40B4-BE49-F238E27FC236}">
                <a16:creationId xmlns:a16="http://schemas.microsoft.com/office/drawing/2014/main" id="{57E07B49-877C-8BA9-48C2-D6D660567085}"/>
              </a:ext>
            </a:extLst>
          </p:cNvPr>
          <p:cNvPicPr>
            <a:picLocks noGrp="1" noChangeAspect="1"/>
          </p:cNvPicPr>
          <p:nvPr>
            <p:ph idx="1"/>
          </p:nvPr>
        </p:nvPicPr>
        <p:blipFill>
          <a:blip r:embed="rId3"/>
          <a:stretch>
            <a:fillRect/>
          </a:stretch>
        </p:blipFill>
        <p:spPr>
          <a:xfrm>
            <a:off x="4726971" y="394504"/>
            <a:ext cx="6625064" cy="6061934"/>
          </a:xfrm>
          <a:prstGeom prst="rect">
            <a:avLst/>
          </a:prstGeom>
        </p:spPr>
      </p:pic>
    </p:spTree>
    <p:extLst>
      <p:ext uri="{BB962C8B-B14F-4D97-AF65-F5344CB8AC3E}">
        <p14:creationId xmlns:p14="http://schemas.microsoft.com/office/powerpoint/2010/main" val="27221563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A2AFC67-0973-EC0D-F14E-710D701B2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E8EB6B-6AD7-F247-8690-82F5682E2ADC}"/>
              </a:ext>
            </a:extLst>
          </p:cNvPr>
          <p:cNvSpPr>
            <a:spLocks noGrp="1"/>
          </p:cNvSpPr>
          <p:nvPr>
            <p:ph type="title"/>
          </p:nvPr>
        </p:nvSpPr>
        <p:spPr>
          <a:xfrm>
            <a:off x="614681" y="603504"/>
            <a:ext cx="3553412" cy="1527048"/>
          </a:xfrm>
        </p:spPr>
        <p:txBody>
          <a:bodyPr anchor="b">
            <a:normAutofit/>
          </a:bodyPr>
          <a:lstStyle/>
          <a:p>
            <a:r>
              <a:rPr lang="en-US" dirty="0"/>
              <a:t>Global MNCs</a:t>
            </a:r>
          </a:p>
        </p:txBody>
      </p:sp>
      <p:sp>
        <p:nvSpPr>
          <p:cNvPr id="3" name="Content Placeholder 2">
            <a:extLst>
              <a:ext uri="{FF2B5EF4-FFF2-40B4-BE49-F238E27FC236}">
                <a16:creationId xmlns:a16="http://schemas.microsoft.com/office/drawing/2014/main" id="{64137547-26A9-6F67-8EEA-5D7E59C5D02F}"/>
              </a:ext>
            </a:extLst>
          </p:cNvPr>
          <p:cNvSpPr>
            <a:spLocks noGrp="1"/>
          </p:cNvSpPr>
          <p:nvPr>
            <p:ph idx="1"/>
          </p:nvPr>
        </p:nvSpPr>
        <p:spPr>
          <a:xfrm>
            <a:off x="614680" y="2212848"/>
            <a:ext cx="3553413" cy="4122420"/>
          </a:xfrm>
        </p:spPr>
        <p:txBody>
          <a:bodyPr vert="horz" lIns="91440" tIns="45720" rIns="91440" bIns="45720" rtlCol="0">
            <a:normAutofit/>
          </a:bodyPr>
          <a:lstStyle/>
          <a:p>
            <a:pPr>
              <a:lnSpc>
                <a:spcPct val="110000"/>
              </a:lnSpc>
            </a:pPr>
            <a:r>
              <a:rPr lang="en-US" sz="1500"/>
              <a:t>Managing talent a strategic priority for MNCs in particular (Rees &amp; French, 2023)</a:t>
            </a:r>
          </a:p>
          <a:p>
            <a:pPr>
              <a:lnSpc>
                <a:spcPct val="110000"/>
              </a:lnSpc>
            </a:pPr>
            <a:r>
              <a:rPr lang="en-US" sz="1500" dirty="0"/>
              <a:t>High performers/high potentials contribute c 30% to </a:t>
            </a:r>
            <a:r>
              <a:rPr lang="en-US" sz="1500" dirty="0" err="1"/>
              <a:t>organisational</a:t>
            </a:r>
            <a:r>
              <a:rPr lang="en-US" sz="1500" dirty="0"/>
              <a:t> productivity (O'Boyle &amp; </a:t>
            </a:r>
            <a:r>
              <a:rPr lang="en-US" sz="1500" dirty="0" err="1"/>
              <a:t>Aguinis</a:t>
            </a:r>
            <a:r>
              <a:rPr lang="en-US" sz="1500" dirty="0"/>
              <a:t> 2012)</a:t>
            </a:r>
          </a:p>
          <a:p>
            <a:pPr>
              <a:lnSpc>
                <a:spcPct val="110000"/>
              </a:lnSpc>
            </a:pPr>
            <a:r>
              <a:rPr lang="en-US" sz="1500" dirty="0"/>
              <a:t>Challenges for global MNCs in this arena:</a:t>
            </a:r>
          </a:p>
          <a:p>
            <a:pPr lvl="1">
              <a:lnSpc>
                <a:spcPct val="110000"/>
              </a:lnSpc>
              <a:buFont typeface="Courier New" panose="020B0604020202020204" pitchFamily="34" charset="0"/>
              <a:buChar char="o"/>
            </a:pPr>
            <a:r>
              <a:rPr lang="en-US" sz="1500" dirty="0"/>
              <a:t>Local market skills deficits</a:t>
            </a:r>
          </a:p>
          <a:p>
            <a:pPr lvl="1">
              <a:lnSpc>
                <a:spcPct val="110000"/>
              </a:lnSpc>
              <a:buFont typeface="Courier New" panose="020B0604020202020204" pitchFamily="34" charset="0"/>
              <a:buChar char="o"/>
            </a:pPr>
            <a:r>
              <a:rPr lang="en-US" sz="1500" dirty="0"/>
              <a:t>Workforce diversity</a:t>
            </a:r>
          </a:p>
          <a:p>
            <a:pPr lvl="1">
              <a:lnSpc>
                <a:spcPct val="110000"/>
              </a:lnSpc>
              <a:buFont typeface="Courier New" panose="020B0604020202020204" pitchFamily="34" charset="0"/>
              <a:buChar char="o"/>
            </a:pPr>
            <a:r>
              <a:rPr lang="en-US" sz="1500" dirty="0"/>
              <a:t>Ageing populations</a:t>
            </a:r>
          </a:p>
          <a:p>
            <a:pPr lvl="1">
              <a:lnSpc>
                <a:spcPct val="110000"/>
              </a:lnSpc>
              <a:buFont typeface="Courier New" panose="020B0604020202020204" pitchFamily="34" charset="0"/>
              <a:buChar char="o"/>
            </a:pPr>
            <a:r>
              <a:rPr lang="en-US" sz="1500" dirty="0"/>
              <a:t>Expectations of new generations</a:t>
            </a:r>
          </a:p>
        </p:txBody>
      </p:sp>
      <p:pic>
        <p:nvPicPr>
          <p:cNvPr id="5" name="Picture 4" descr="Group of people holding strings">
            <a:extLst>
              <a:ext uri="{FF2B5EF4-FFF2-40B4-BE49-F238E27FC236}">
                <a16:creationId xmlns:a16="http://schemas.microsoft.com/office/drawing/2014/main" id="{FAD87F07-22A8-9E66-CD8C-BB46E265EB15}"/>
              </a:ext>
            </a:extLst>
          </p:cNvPr>
          <p:cNvPicPr>
            <a:picLocks noChangeAspect="1"/>
          </p:cNvPicPr>
          <p:nvPr/>
        </p:nvPicPr>
        <p:blipFill rotWithShape="1">
          <a:blip r:embed="rId2"/>
          <a:srcRect l="23145" r="-8" b="-8"/>
          <a:stretch/>
        </p:blipFill>
        <p:spPr>
          <a:xfrm>
            <a:off x="4752550" y="10"/>
            <a:ext cx="7439450" cy="6857990"/>
          </a:xfrm>
          <a:prstGeom prst="rect">
            <a:avLst/>
          </a:prstGeom>
        </p:spPr>
      </p:pic>
    </p:spTree>
    <p:extLst>
      <p:ext uri="{BB962C8B-B14F-4D97-AF65-F5344CB8AC3E}">
        <p14:creationId xmlns:p14="http://schemas.microsoft.com/office/powerpoint/2010/main" val="27052813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C05595-057E-B1D0-EC15-DF475AFD3B31}"/>
              </a:ext>
            </a:extLst>
          </p:cNvPr>
          <p:cNvSpPr>
            <a:spLocks noGrp="1"/>
          </p:cNvSpPr>
          <p:nvPr>
            <p:ph type="title"/>
          </p:nvPr>
        </p:nvSpPr>
        <p:spPr>
          <a:xfrm>
            <a:off x="612648" y="600075"/>
            <a:ext cx="6035040" cy="1529932"/>
          </a:xfrm>
        </p:spPr>
        <p:txBody>
          <a:bodyPr anchor="b">
            <a:normAutofit/>
          </a:bodyPr>
          <a:lstStyle/>
          <a:p>
            <a:r>
              <a:rPr lang="en-US" dirty="0"/>
              <a:t>How do they respond?</a:t>
            </a:r>
          </a:p>
        </p:txBody>
      </p:sp>
      <p:sp>
        <p:nvSpPr>
          <p:cNvPr id="3" name="Content Placeholder 2">
            <a:extLst>
              <a:ext uri="{FF2B5EF4-FFF2-40B4-BE49-F238E27FC236}">
                <a16:creationId xmlns:a16="http://schemas.microsoft.com/office/drawing/2014/main" id="{D39D8667-67C6-0676-5902-1243DF7F7F16}"/>
              </a:ext>
            </a:extLst>
          </p:cNvPr>
          <p:cNvSpPr>
            <a:spLocks noGrp="1"/>
          </p:cNvSpPr>
          <p:nvPr>
            <p:ph idx="1"/>
          </p:nvPr>
        </p:nvSpPr>
        <p:spPr>
          <a:xfrm>
            <a:off x="612648" y="2212848"/>
            <a:ext cx="6035040" cy="4096512"/>
          </a:xfrm>
        </p:spPr>
        <p:txBody>
          <a:bodyPr vert="horz" lIns="91440" tIns="45720" rIns="91440" bIns="45720" rtlCol="0">
            <a:normAutofit/>
          </a:bodyPr>
          <a:lstStyle/>
          <a:p>
            <a:pPr>
              <a:lnSpc>
                <a:spcPct val="110000"/>
              </a:lnSpc>
            </a:pPr>
            <a:r>
              <a:rPr lang="en-US" sz="1800"/>
              <a:t>Use of expatriates in subsidiaries abroad</a:t>
            </a:r>
          </a:p>
          <a:p>
            <a:pPr>
              <a:lnSpc>
                <a:spcPct val="110000"/>
              </a:lnSpc>
            </a:pPr>
            <a:r>
              <a:rPr lang="en-US" sz="1800" dirty="0"/>
              <a:t>Employing unskilled or low-skilled locals in non-key positions</a:t>
            </a:r>
          </a:p>
          <a:p>
            <a:pPr>
              <a:lnSpc>
                <a:spcPct val="110000"/>
              </a:lnSpc>
            </a:pPr>
            <a:r>
              <a:rPr lang="en-US" sz="1800" dirty="0"/>
              <a:t>Outsource talent management to a local recruitment agency</a:t>
            </a:r>
          </a:p>
          <a:p>
            <a:pPr>
              <a:lnSpc>
                <a:spcPct val="110000"/>
              </a:lnSpc>
            </a:pPr>
            <a:r>
              <a:rPr lang="en-US" sz="1800" dirty="0"/>
              <a:t>Constant race to secure an ongoing talent pipeline, mainly concentrating on superstar individuals</a:t>
            </a:r>
          </a:p>
          <a:p>
            <a:pPr>
              <a:lnSpc>
                <a:spcPct val="110000"/>
              </a:lnSpc>
            </a:pPr>
            <a:r>
              <a:rPr lang="en-US" sz="1800" dirty="0"/>
              <a:t>Most opt for selective recruitment, </a:t>
            </a:r>
            <a:r>
              <a:rPr lang="en-US" sz="1800" dirty="0" err="1"/>
              <a:t>extenstive</a:t>
            </a:r>
            <a:r>
              <a:rPr lang="en-US" sz="1800" dirty="0"/>
              <a:t> training and development, managing retention</a:t>
            </a:r>
          </a:p>
          <a:p>
            <a:pPr>
              <a:lnSpc>
                <a:spcPct val="110000"/>
              </a:lnSpc>
            </a:pPr>
            <a:r>
              <a:rPr lang="en-US" sz="1800" dirty="0"/>
              <a:t>Exclusive approach to talent management – focusing on the few</a:t>
            </a:r>
          </a:p>
        </p:txBody>
      </p:sp>
      <p:pic>
        <p:nvPicPr>
          <p:cNvPr id="5" name="Picture 4" descr="Light bulb on yellow background with sketched light beams and cord">
            <a:extLst>
              <a:ext uri="{FF2B5EF4-FFF2-40B4-BE49-F238E27FC236}">
                <a16:creationId xmlns:a16="http://schemas.microsoft.com/office/drawing/2014/main" id="{ACB35E0A-8DE6-9999-6E80-260CB3AB8B5B}"/>
              </a:ext>
            </a:extLst>
          </p:cNvPr>
          <p:cNvPicPr>
            <a:picLocks noChangeAspect="1"/>
          </p:cNvPicPr>
          <p:nvPr/>
        </p:nvPicPr>
        <p:blipFill rotWithShape="1">
          <a:blip r:embed="rId2"/>
          <a:srcRect l="49425" r="7100" b="3"/>
          <a:stretch/>
        </p:blipFill>
        <p:spPr>
          <a:xfrm>
            <a:off x="7345680" y="10"/>
            <a:ext cx="4846320" cy="6857990"/>
          </a:xfrm>
          <a:prstGeom prst="rect">
            <a:avLst/>
          </a:prstGeom>
        </p:spPr>
      </p:pic>
    </p:spTree>
    <p:extLst>
      <p:ext uri="{BB962C8B-B14F-4D97-AF65-F5344CB8AC3E}">
        <p14:creationId xmlns:p14="http://schemas.microsoft.com/office/powerpoint/2010/main" val="9176718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DA476D-58C4-C6C6-4ED1-B6E410F902BD}"/>
              </a:ext>
            </a:extLst>
          </p:cNvPr>
          <p:cNvSpPr>
            <a:spLocks noGrp="1"/>
          </p:cNvSpPr>
          <p:nvPr>
            <p:ph type="title"/>
          </p:nvPr>
        </p:nvSpPr>
        <p:spPr>
          <a:xfrm>
            <a:off x="1524000" y="548640"/>
            <a:ext cx="9160475" cy="1132258"/>
          </a:xfrm>
        </p:spPr>
        <p:txBody>
          <a:bodyPr anchor="ctr">
            <a:normAutofit/>
          </a:bodyPr>
          <a:lstStyle/>
          <a:p>
            <a:pPr algn="ctr"/>
            <a:r>
              <a:rPr lang="en-US" dirty="0"/>
              <a:t>The talent management cycle</a:t>
            </a:r>
          </a:p>
        </p:txBody>
      </p:sp>
      <p:graphicFrame>
        <p:nvGraphicFramePr>
          <p:cNvPr id="12" name="Content Placeholder 2">
            <a:extLst>
              <a:ext uri="{FF2B5EF4-FFF2-40B4-BE49-F238E27FC236}">
                <a16:creationId xmlns:a16="http://schemas.microsoft.com/office/drawing/2014/main" id="{05B709B9-8B8A-DD2E-3C65-9C79E66CF47E}"/>
              </a:ext>
            </a:extLst>
          </p:cNvPr>
          <p:cNvGraphicFramePr>
            <a:graphicFrameLocks noGrp="1"/>
          </p:cNvGraphicFramePr>
          <p:nvPr>
            <p:ph idx="1"/>
            <p:extLst>
              <p:ext uri="{D42A27DB-BD31-4B8C-83A1-F6EECF244321}">
                <p14:modId xmlns:p14="http://schemas.microsoft.com/office/powerpoint/2010/main" val="2788007033"/>
              </p:ext>
            </p:extLst>
          </p:nvPr>
        </p:nvGraphicFramePr>
        <p:xfrm>
          <a:off x="930876" y="2037806"/>
          <a:ext cx="10335350" cy="406643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74119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B09CC7-4826-53F9-669B-0DBFA225583C}"/>
              </a:ext>
            </a:extLst>
          </p:cNvPr>
          <p:cNvSpPr>
            <a:spLocks noGrp="1"/>
          </p:cNvSpPr>
          <p:nvPr>
            <p:ph type="title"/>
          </p:nvPr>
        </p:nvSpPr>
        <p:spPr>
          <a:xfrm>
            <a:off x="5568537" y="603504"/>
            <a:ext cx="5916168" cy="1527048"/>
          </a:xfrm>
        </p:spPr>
        <p:txBody>
          <a:bodyPr anchor="b">
            <a:normAutofit/>
          </a:bodyPr>
          <a:lstStyle/>
          <a:p>
            <a:r>
              <a:rPr lang="en-US" dirty="0"/>
              <a:t>Acquisition</a:t>
            </a:r>
          </a:p>
        </p:txBody>
      </p:sp>
      <p:pic>
        <p:nvPicPr>
          <p:cNvPr id="5" name="Picture 4" descr="Light bulb on yellow background with sketched light beams and cord">
            <a:extLst>
              <a:ext uri="{FF2B5EF4-FFF2-40B4-BE49-F238E27FC236}">
                <a16:creationId xmlns:a16="http://schemas.microsoft.com/office/drawing/2014/main" id="{A906A5C5-67BF-D696-D830-3A9D3D0E1C61}"/>
              </a:ext>
            </a:extLst>
          </p:cNvPr>
          <p:cNvPicPr>
            <a:picLocks noChangeAspect="1"/>
          </p:cNvPicPr>
          <p:nvPr/>
        </p:nvPicPr>
        <p:blipFill rotWithShape="1">
          <a:blip r:embed="rId2"/>
          <a:srcRect l="49138" r="6813" b="3"/>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2A1FAED4-BA4A-53DE-1302-FEE86047F5CC}"/>
              </a:ext>
            </a:extLst>
          </p:cNvPr>
          <p:cNvSpPr>
            <a:spLocks noGrp="1"/>
          </p:cNvSpPr>
          <p:nvPr>
            <p:ph idx="1"/>
          </p:nvPr>
        </p:nvSpPr>
        <p:spPr>
          <a:xfrm>
            <a:off x="5568537" y="2214282"/>
            <a:ext cx="5916168" cy="4095078"/>
          </a:xfrm>
        </p:spPr>
        <p:txBody>
          <a:bodyPr vert="horz" lIns="91440" tIns="45720" rIns="91440" bIns="45720" rtlCol="0">
            <a:normAutofit/>
          </a:bodyPr>
          <a:lstStyle/>
          <a:p>
            <a:pPr>
              <a:lnSpc>
                <a:spcPct val="110000"/>
              </a:lnSpc>
            </a:pPr>
            <a:r>
              <a:rPr lang="en-US" sz="1500" dirty="0"/>
              <a:t>Identification of critical roles for the business </a:t>
            </a:r>
          </a:p>
          <a:p>
            <a:pPr>
              <a:lnSpc>
                <a:spcPct val="110000"/>
              </a:lnSpc>
            </a:pPr>
            <a:r>
              <a:rPr lang="en-US" sz="1500" dirty="0"/>
              <a:t>Identification of internal talent, either through succession planning or performance management to fill the above</a:t>
            </a:r>
          </a:p>
          <a:p>
            <a:pPr>
              <a:lnSpc>
                <a:spcPct val="110000"/>
              </a:lnSpc>
            </a:pPr>
            <a:r>
              <a:rPr lang="en-US" sz="1500" dirty="0"/>
              <a:t>Attract external talent – needs skills, competence and fit </a:t>
            </a:r>
          </a:p>
          <a:p>
            <a:pPr>
              <a:lnSpc>
                <a:spcPct val="110000"/>
              </a:lnSpc>
            </a:pPr>
            <a:r>
              <a:rPr lang="en-US" sz="1500" dirty="0"/>
              <a:t>Employer brand increasingly important</a:t>
            </a:r>
          </a:p>
          <a:p>
            <a:pPr>
              <a:lnSpc>
                <a:spcPct val="110000"/>
              </a:lnSpc>
            </a:pPr>
            <a:r>
              <a:rPr lang="en-US" sz="1500" dirty="0"/>
              <a:t>Traditional methods of acquisition include job adverts, agencies, referrals</a:t>
            </a:r>
          </a:p>
          <a:p>
            <a:pPr>
              <a:lnSpc>
                <a:spcPct val="110000"/>
              </a:lnSpc>
            </a:pPr>
            <a:r>
              <a:rPr lang="en-US" sz="1500" dirty="0"/>
              <a:t>Increasing use of digital in selection methods (online interviews, AI, data intelligence)</a:t>
            </a:r>
          </a:p>
          <a:p>
            <a:pPr>
              <a:lnSpc>
                <a:spcPct val="110000"/>
              </a:lnSpc>
            </a:pPr>
            <a:r>
              <a:rPr lang="en-US" sz="1500" dirty="0"/>
              <a:t>Well designed acquisition is proven to double the success rate of the identification of future leaders and talent development (Garr et al, 2017)</a:t>
            </a:r>
          </a:p>
        </p:txBody>
      </p:sp>
    </p:spTree>
    <p:extLst>
      <p:ext uri="{BB962C8B-B14F-4D97-AF65-F5344CB8AC3E}">
        <p14:creationId xmlns:p14="http://schemas.microsoft.com/office/powerpoint/2010/main" val="40045166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A00952-DBFB-AFA6-ABE3-D461A7A7EC46}"/>
              </a:ext>
            </a:extLst>
          </p:cNvPr>
          <p:cNvSpPr>
            <a:spLocks noGrp="1"/>
          </p:cNvSpPr>
          <p:nvPr>
            <p:ph type="title"/>
          </p:nvPr>
        </p:nvSpPr>
        <p:spPr>
          <a:xfrm>
            <a:off x="612648" y="600075"/>
            <a:ext cx="6035040" cy="1529932"/>
          </a:xfrm>
        </p:spPr>
        <p:txBody>
          <a:bodyPr anchor="b">
            <a:normAutofit/>
          </a:bodyPr>
          <a:lstStyle/>
          <a:p>
            <a:r>
              <a:rPr lang="en-US" dirty="0"/>
              <a:t>Development of talent</a:t>
            </a:r>
          </a:p>
        </p:txBody>
      </p:sp>
      <p:sp>
        <p:nvSpPr>
          <p:cNvPr id="3" name="Content Placeholder 2">
            <a:extLst>
              <a:ext uri="{FF2B5EF4-FFF2-40B4-BE49-F238E27FC236}">
                <a16:creationId xmlns:a16="http://schemas.microsoft.com/office/drawing/2014/main" id="{3FD378FA-E7FE-D483-B3DD-FCBB52541324}"/>
              </a:ext>
            </a:extLst>
          </p:cNvPr>
          <p:cNvSpPr>
            <a:spLocks noGrp="1"/>
          </p:cNvSpPr>
          <p:nvPr>
            <p:ph idx="1"/>
          </p:nvPr>
        </p:nvSpPr>
        <p:spPr>
          <a:xfrm>
            <a:off x="612648" y="2212848"/>
            <a:ext cx="6035040" cy="4096512"/>
          </a:xfrm>
        </p:spPr>
        <p:txBody>
          <a:bodyPr vert="horz" lIns="91440" tIns="45720" rIns="91440" bIns="45720" rtlCol="0">
            <a:normAutofit/>
          </a:bodyPr>
          <a:lstStyle/>
          <a:p>
            <a:r>
              <a:rPr lang="en-US" sz="1800"/>
              <a:t>Strengthening succession planning – most organisations don't do this</a:t>
            </a:r>
          </a:p>
          <a:p>
            <a:r>
              <a:rPr lang="en-US" sz="1800"/>
              <a:t>Build internal talent pools</a:t>
            </a:r>
          </a:p>
          <a:p>
            <a:r>
              <a:rPr lang="en-US" sz="1800"/>
              <a:t>Increasingly seen as a way to retain talent</a:t>
            </a:r>
          </a:p>
          <a:p>
            <a:r>
              <a:rPr lang="en-US" sz="1800" dirty="0"/>
              <a:t>Identifying future skills requirements </a:t>
            </a:r>
          </a:p>
        </p:txBody>
      </p:sp>
      <p:pic>
        <p:nvPicPr>
          <p:cNvPr id="5" name="Picture 4" descr="Reflection on swimming pool">
            <a:extLst>
              <a:ext uri="{FF2B5EF4-FFF2-40B4-BE49-F238E27FC236}">
                <a16:creationId xmlns:a16="http://schemas.microsoft.com/office/drawing/2014/main" id="{7352304F-BBF2-5341-DDB9-BDE0C80CA745}"/>
              </a:ext>
            </a:extLst>
          </p:cNvPr>
          <p:cNvPicPr>
            <a:picLocks noChangeAspect="1"/>
          </p:cNvPicPr>
          <p:nvPr/>
        </p:nvPicPr>
        <p:blipFill rotWithShape="1">
          <a:blip r:embed="rId3"/>
          <a:srcRect l="20066" r="32763" b="-1"/>
          <a:stretch/>
        </p:blipFill>
        <p:spPr>
          <a:xfrm>
            <a:off x="7345680" y="10"/>
            <a:ext cx="4846320" cy="6857990"/>
          </a:xfrm>
          <a:prstGeom prst="rect">
            <a:avLst/>
          </a:prstGeom>
        </p:spPr>
      </p:pic>
    </p:spTree>
    <p:extLst>
      <p:ext uri="{BB962C8B-B14F-4D97-AF65-F5344CB8AC3E}">
        <p14:creationId xmlns:p14="http://schemas.microsoft.com/office/powerpoint/2010/main" val="31604187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1E344F-C8B3-030E-BB1F-2D2ADE31C013}"/>
              </a:ext>
            </a:extLst>
          </p:cNvPr>
          <p:cNvSpPr>
            <a:spLocks noGrp="1"/>
          </p:cNvSpPr>
          <p:nvPr>
            <p:ph type="title"/>
          </p:nvPr>
        </p:nvSpPr>
        <p:spPr>
          <a:xfrm>
            <a:off x="7123015" y="603504"/>
            <a:ext cx="4361689" cy="1527048"/>
          </a:xfrm>
        </p:spPr>
        <p:txBody>
          <a:bodyPr anchor="b">
            <a:normAutofit/>
          </a:bodyPr>
          <a:lstStyle/>
          <a:p>
            <a:r>
              <a:rPr lang="en-US" dirty="0"/>
              <a:t>Retention </a:t>
            </a:r>
          </a:p>
        </p:txBody>
      </p:sp>
      <p:pic>
        <p:nvPicPr>
          <p:cNvPr id="5" name="Picture 4" descr="Light bulb on yellow background with sketched light beams and cord">
            <a:extLst>
              <a:ext uri="{FF2B5EF4-FFF2-40B4-BE49-F238E27FC236}">
                <a16:creationId xmlns:a16="http://schemas.microsoft.com/office/drawing/2014/main" id="{DDC76165-122B-6F50-D33A-92EB0FE07B15}"/>
              </a:ext>
            </a:extLst>
          </p:cNvPr>
          <p:cNvPicPr>
            <a:picLocks noChangeAspect="1"/>
          </p:cNvPicPr>
          <p:nvPr/>
        </p:nvPicPr>
        <p:blipFill rotWithShape="1">
          <a:blip r:embed="rId3"/>
          <a:srcRect l="42575" r="251" b="3"/>
          <a:stretch/>
        </p:blipFill>
        <p:spPr>
          <a:xfrm>
            <a:off x="1" y="10"/>
            <a:ext cx="6373368" cy="6857990"/>
          </a:xfrm>
          <a:prstGeom prst="rect">
            <a:avLst/>
          </a:prstGeom>
        </p:spPr>
      </p:pic>
      <p:sp>
        <p:nvSpPr>
          <p:cNvPr id="3" name="Content Placeholder 2">
            <a:extLst>
              <a:ext uri="{FF2B5EF4-FFF2-40B4-BE49-F238E27FC236}">
                <a16:creationId xmlns:a16="http://schemas.microsoft.com/office/drawing/2014/main" id="{38EB207C-D9BB-9067-5113-9F7410D23199}"/>
              </a:ext>
            </a:extLst>
          </p:cNvPr>
          <p:cNvSpPr>
            <a:spLocks noGrp="1"/>
          </p:cNvSpPr>
          <p:nvPr>
            <p:ph idx="1"/>
          </p:nvPr>
        </p:nvSpPr>
        <p:spPr>
          <a:xfrm>
            <a:off x="7123017" y="2212848"/>
            <a:ext cx="4361688" cy="4096512"/>
          </a:xfrm>
        </p:spPr>
        <p:txBody>
          <a:bodyPr vert="horz" lIns="91440" tIns="45720" rIns="91440" bIns="45720" rtlCol="0">
            <a:normAutofit/>
          </a:bodyPr>
          <a:lstStyle/>
          <a:p>
            <a:r>
              <a:rPr lang="en-US" sz="1800" dirty="0"/>
              <a:t>Talent deficit is a contemporary challenge</a:t>
            </a:r>
          </a:p>
          <a:p>
            <a:r>
              <a:rPr lang="en-US" sz="1800" dirty="0"/>
              <a:t>Retention of talent a key strategic priority </a:t>
            </a:r>
          </a:p>
          <a:p>
            <a:r>
              <a:rPr lang="en-US" sz="1800" dirty="0"/>
              <a:t>Talent are attracted by competitive offers, bad experiences with current employer, or just wanting a change</a:t>
            </a:r>
          </a:p>
          <a:p>
            <a:r>
              <a:rPr lang="en-US" sz="1800" dirty="0"/>
              <a:t>Crafting talent retention approaches key </a:t>
            </a:r>
          </a:p>
        </p:txBody>
      </p:sp>
    </p:spTree>
    <p:extLst>
      <p:ext uri="{BB962C8B-B14F-4D97-AF65-F5344CB8AC3E}">
        <p14:creationId xmlns:p14="http://schemas.microsoft.com/office/powerpoint/2010/main" val="2796004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C7DFE-D4ED-C435-8572-679915AE19D1}"/>
              </a:ext>
            </a:extLst>
          </p:cNvPr>
          <p:cNvSpPr>
            <a:spLocks noGrp="1"/>
          </p:cNvSpPr>
          <p:nvPr>
            <p:ph type="title"/>
          </p:nvPr>
        </p:nvSpPr>
        <p:spPr/>
        <p:txBody>
          <a:bodyPr/>
          <a:lstStyle/>
          <a:p>
            <a:r>
              <a:rPr lang="en-US" dirty="0"/>
              <a:t>Approaches to Learning and Development </a:t>
            </a:r>
          </a:p>
        </p:txBody>
      </p:sp>
      <p:sp>
        <p:nvSpPr>
          <p:cNvPr id="3" name="Content Placeholder 2">
            <a:extLst>
              <a:ext uri="{FF2B5EF4-FFF2-40B4-BE49-F238E27FC236}">
                <a16:creationId xmlns:a16="http://schemas.microsoft.com/office/drawing/2014/main" id="{22D8B1A1-CA5D-998A-B38E-3DD883822E38}"/>
              </a:ext>
            </a:extLst>
          </p:cNvPr>
          <p:cNvSpPr>
            <a:spLocks noGrp="1"/>
          </p:cNvSpPr>
          <p:nvPr>
            <p:ph idx="1"/>
          </p:nvPr>
        </p:nvSpPr>
        <p:spPr/>
        <p:txBody>
          <a:bodyPr vert="horz" lIns="91440" tIns="45720" rIns="91440" bIns="45720" rtlCol="0" anchor="t">
            <a:normAutofit/>
          </a:bodyPr>
          <a:lstStyle/>
          <a:p>
            <a:r>
              <a:rPr lang="en-US" dirty="0"/>
              <a:t>Various theories to learning:</a:t>
            </a:r>
          </a:p>
          <a:p>
            <a:pPr lvl="1">
              <a:buFont typeface="Courier New" panose="020B0604020202020204" pitchFamily="34" charset="0"/>
              <a:buChar char="o"/>
            </a:pPr>
            <a:r>
              <a:rPr lang="en-US" dirty="0"/>
              <a:t>Cognitive (Piaget, 1964) learning is a process facilitated by instructors. Learners </a:t>
            </a:r>
            <a:r>
              <a:rPr lang="en-US" dirty="0" err="1"/>
              <a:t>organise</a:t>
            </a:r>
            <a:r>
              <a:rPr lang="en-US" dirty="0"/>
              <a:t> and store learning, which they process as new information</a:t>
            </a:r>
          </a:p>
          <a:p>
            <a:pPr lvl="1">
              <a:buFont typeface="Courier New" panose="020B0604020202020204" pitchFamily="34" charset="0"/>
              <a:buChar char="o"/>
            </a:pPr>
            <a:r>
              <a:rPr lang="en-US" dirty="0"/>
              <a:t>Reinforcement (Skinner, 1974) </a:t>
            </a:r>
            <a:r>
              <a:rPr lang="en-US" dirty="0" err="1"/>
              <a:t>behaviours</a:t>
            </a:r>
            <a:r>
              <a:rPr lang="en-US" dirty="0"/>
              <a:t> change as a response to events</a:t>
            </a:r>
          </a:p>
          <a:p>
            <a:pPr lvl="1">
              <a:buFont typeface="Courier New" panose="020B0604020202020204" pitchFamily="34" charset="0"/>
              <a:buChar char="o"/>
            </a:pPr>
            <a:r>
              <a:rPr lang="en-US" dirty="0"/>
              <a:t>Social Learning Theory (Bandura, 1977) learning is a response to social interactions, by observing others for example</a:t>
            </a:r>
          </a:p>
          <a:p>
            <a:pPr lvl="1">
              <a:buFont typeface="Courier New" panose="020B0604020202020204" pitchFamily="34" charset="0"/>
              <a:buChar char="o"/>
            </a:pPr>
            <a:r>
              <a:rPr lang="en-US" dirty="0"/>
              <a:t>Experiential Learning (Kolb, 1984) people learn from reflecting on past experiences</a:t>
            </a:r>
          </a:p>
          <a:p>
            <a:pPr lvl="1">
              <a:buFont typeface="Courier New" panose="020B0604020202020204" pitchFamily="34" charset="0"/>
              <a:buChar char="o"/>
            </a:pPr>
            <a:r>
              <a:rPr lang="en-US" dirty="0"/>
              <a:t>Transformative learning theory (Mezirow, 1997) views learning as an ongoing process</a:t>
            </a:r>
          </a:p>
          <a:p>
            <a:pPr lvl="1">
              <a:buFont typeface="Courier New" panose="020B0604020202020204" pitchFamily="34" charset="0"/>
              <a:buChar char="o"/>
            </a:pPr>
            <a:r>
              <a:rPr lang="en-US" dirty="0"/>
              <a:t>Heutagogy (Hase and Kenyon, 2007) highlights learners' interaction in the learning process and the instructor as a passive participant. Learners are assumed to own their own learning and be driven by their personal learning needs</a:t>
            </a:r>
          </a:p>
        </p:txBody>
      </p:sp>
    </p:spTree>
    <p:extLst>
      <p:ext uri="{BB962C8B-B14F-4D97-AF65-F5344CB8AC3E}">
        <p14:creationId xmlns:p14="http://schemas.microsoft.com/office/powerpoint/2010/main" val="6160068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BB0869A-0BE5-B3E9-F73D-2F3691E4D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C03161-01CD-1270-86CA-49B16431D33F}"/>
              </a:ext>
            </a:extLst>
          </p:cNvPr>
          <p:cNvSpPr>
            <a:spLocks noGrp="1"/>
          </p:cNvSpPr>
          <p:nvPr>
            <p:ph type="title"/>
          </p:nvPr>
        </p:nvSpPr>
        <p:spPr>
          <a:xfrm>
            <a:off x="612648" y="1114923"/>
            <a:ext cx="4621553" cy="1360728"/>
          </a:xfrm>
        </p:spPr>
        <p:txBody>
          <a:bodyPr anchor="b">
            <a:normAutofit/>
          </a:bodyPr>
          <a:lstStyle/>
          <a:p>
            <a:r>
              <a:rPr lang="en-US" dirty="0"/>
              <a:t>Technology</a:t>
            </a:r>
          </a:p>
        </p:txBody>
      </p:sp>
      <p:sp>
        <p:nvSpPr>
          <p:cNvPr id="3" name="Content Placeholder 2">
            <a:extLst>
              <a:ext uri="{FF2B5EF4-FFF2-40B4-BE49-F238E27FC236}">
                <a16:creationId xmlns:a16="http://schemas.microsoft.com/office/drawing/2014/main" id="{56C6A08D-2DE6-C13D-1850-2000F84EE951}"/>
              </a:ext>
            </a:extLst>
          </p:cNvPr>
          <p:cNvSpPr>
            <a:spLocks noGrp="1"/>
          </p:cNvSpPr>
          <p:nvPr>
            <p:ph idx="1"/>
          </p:nvPr>
        </p:nvSpPr>
        <p:spPr>
          <a:xfrm>
            <a:off x="612648" y="2584058"/>
            <a:ext cx="4621553" cy="3159018"/>
          </a:xfrm>
        </p:spPr>
        <p:txBody>
          <a:bodyPr vert="horz" lIns="91440" tIns="45720" rIns="91440" bIns="45720" rtlCol="0">
            <a:normAutofit/>
          </a:bodyPr>
          <a:lstStyle/>
          <a:p>
            <a:pPr>
              <a:lnSpc>
                <a:spcPct val="110000"/>
              </a:lnSpc>
            </a:pPr>
            <a:r>
              <a:rPr lang="en-US" sz="1300" dirty="0"/>
              <a:t>Crucial role in increasing the effectiveness of learning</a:t>
            </a:r>
          </a:p>
          <a:p>
            <a:pPr>
              <a:lnSpc>
                <a:spcPct val="110000"/>
              </a:lnSpc>
            </a:pPr>
            <a:r>
              <a:rPr lang="en-US" sz="1300" dirty="0"/>
              <a:t>Clearly some barriers to success in this field (attitudes, competence)</a:t>
            </a:r>
          </a:p>
          <a:p>
            <a:pPr>
              <a:lnSpc>
                <a:spcPct val="110000"/>
              </a:lnSpc>
            </a:pPr>
            <a:r>
              <a:rPr lang="en-US" sz="1300" dirty="0"/>
              <a:t>They facilitate self-directed learning</a:t>
            </a:r>
          </a:p>
          <a:p>
            <a:pPr lvl="1">
              <a:lnSpc>
                <a:spcPct val="110000"/>
              </a:lnSpc>
              <a:buFont typeface="Courier New" panose="020B0604020202020204" pitchFamily="34" charset="0"/>
              <a:buChar char="o"/>
            </a:pPr>
            <a:r>
              <a:rPr lang="en-US" sz="1300" dirty="0"/>
              <a:t>Learners are able to access resources from anywhere, any time</a:t>
            </a:r>
          </a:p>
          <a:p>
            <a:pPr lvl="1">
              <a:lnSpc>
                <a:spcPct val="110000"/>
              </a:lnSpc>
              <a:buFont typeface="Courier New" panose="020B0604020202020204" pitchFamily="34" charset="0"/>
              <a:buChar char="o"/>
            </a:pPr>
            <a:r>
              <a:rPr lang="en-US" sz="1300" dirty="0"/>
              <a:t>Contribution to employee up-skilling</a:t>
            </a:r>
          </a:p>
          <a:p>
            <a:pPr lvl="1">
              <a:lnSpc>
                <a:spcPct val="110000"/>
              </a:lnSpc>
              <a:buFont typeface="Courier New" panose="020B0604020202020204" pitchFamily="34" charset="0"/>
              <a:buChar char="o"/>
            </a:pPr>
            <a:r>
              <a:rPr lang="en-US" sz="1300" dirty="0"/>
              <a:t>Facilitates career growth</a:t>
            </a:r>
          </a:p>
          <a:p>
            <a:pPr lvl="1">
              <a:lnSpc>
                <a:spcPct val="110000"/>
              </a:lnSpc>
              <a:buFont typeface="Courier New" panose="020B0604020202020204" pitchFamily="34" charset="0"/>
              <a:buChar char="o"/>
            </a:pPr>
            <a:r>
              <a:rPr lang="en-US" sz="1300" dirty="0"/>
              <a:t>Self-</a:t>
            </a:r>
            <a:r>
              <a:rPr lang="en-US" sz="1300" dirty="0" err="1"/>
              <a:t>actualisation</a:t>
            </a:r>
            <a:r>
              <a:rPr lang="en-US" sz="1300" dirty="0"/>
              <a:t> </a:t>
            </a:r>
          </a:p>
          <a:p>
            <a:pPr lvl="1">
              <a:lnSpc>
                <a:spcPct val="110000"/>
              </a:lnSpc>
              <a:buFont typeface="Courier New" panose="020B0604020202020204" pitchFamily="34" charset="0"/>
              <a:buChar char="o"/>
            </a:pPr>
            <a:r>
              <a:rPr lang="en-US" sz="1300" dirty="0"/>
              <a:t>Flexibility</a:t>
            </a:r>
          </a:p>
          <a:p>
            <a:pPr lvl="1">
              <a:lnSpc>
                <a:spcPct val="110000"/>
              </a:lnSpc>
              <a:buFont typeface="Courier New" panose="020B0604020202020204" pitchFamily="34" charset="0"/>
              <a:buChar char="o"/>
            </a:pPr>
            <a:r>
              <a:rPr lang="en-US" sz="1300" dirty="0"/>
              <a:t>Supports resilience building (Morris, 2019)</a:t>
            </a:r>
          </a:p>
        </p:txBody>
      </p:sp>
      <p:pic>
        <p:nvPicPr>
          <p:cNvPr id="7" name="Graphic 6" descr="Light Bulb and Gear">
            <a:extLst>
              <a:ext uri="{FF2B5EF4-FFF2-40B4-BE49-F238E27FC236}">
                <a16:creationId xmlns:a16="http://schemas.microsoft.com/office/drawing/2014/main" id="{4B168F01-37E6-8F90-B8C8-9A83833CB59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96074" y="1114923"/>
            <a:ext cx="4628153" cy="4628153"/>
          </a:xfrm>
          <a:prstGeom prst="rect">
            <a:avLst/>
          </a:prstGeom>
        </p:spPr>
      </p:pic>
    </p:spTree>
    <p:extLst>
      <p:ext uri="{BB962C8B-B14F-4D97-AF65-F5344CB8AC3E}">
        <p14:creationId xmlns:p14="http://schemas.microsoft.com/office/powerpoint/2010/main" val="3783458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9019C54D-6586-367F-3F39-2FB9D2660C35}"/>
              </a:ext>
            </a:extLst>
          </p:cNvPr>
          <p:cNvSpPr>
            <a:spLocks noGrp="1"/>
          </p:cNvSpPr>
          <p:nvPr>
            <p:ph type="title"/>
          </p:nvPr>
        </p:nvSpPr>
        <p:spPr>
          <a:xfrm>
            <a:off x="8270421" y="1387929"/>
            <a:ext cx="3212502" cy="1942773"/>
          </a:xfrm>
        </p:spPr>
        <p:txBody>
          <a:bodyPr anchor="b">
            <a:normAutofit/>
          </a:bodyPr>
          <a:lstStyle/>
          <a:p>
            <a:r>
              <a:rPr lang="en-US" dirty="0"/>
              <a:t>Coaching and Mentoring</a:t>
            </a:r>
          </a:p>
        </p:txBody>
      </p:sp>
      <p:pic>
        <p:nvPicPr>
          <p:cNvPr id="5" name="Picture 4" descr="Yellow paper ship leading among white ships">
            <a:extLst>
              <a:ext uri="{FF2B5EF4-FFF2-40B4-BE49-F238E27FC236}">
                <a16:creationId xmlns:a16="http://schemas.microsoft.com/office/drawing/2014/main" id="{2D7C3FF9-B38C-11A0-7E97-42ABE571D007}"/>
              </a:ext>
            </a:extLst>
          </p:cNvPr>
          <p:cNvPicPr>
            <a:picLocks noChangeAspect="1"/>
          </p:cNvPicPr>
          <p:nvPr/>
        </p:nvPicPr>
        <p:blipFill rotWithShape="1">
          <a:blip r:embed="rId2"/>
          <a:srcRect l="24940" r="-3" b="-3"/>
          <a:stretch/>
        </p:blipFill>
        <p:spPr>
          <a:xfrm>
            <a:off x="20" y="10"/>
            <a:ext cx="7723393" cy="6857990"/>
          </a:xfrm>
          <a:prstGeom prst="rect">
            <a:avLst/>
          </a:prstGeom>
        </p:spPr>
      </p:pic>
      <p:sp>
        <p:nvSpPr>
          <p:cNvPr id="3" name="Content Placeholder 2">
            <a:extLst>
              <a:ext uri="{FF2B5EF4-FFF2-40B4-BE49-F238E27FC236}">
                <a16:creationId xmlns:a16="http://schemas.microsoft.com/office/drawing/2014/main" id="{93E2A033-10B8-A479-813A-7130729EF51C}"/>
              </a:ext>
            </a:extLst>
          </p:cNvPr>
          <p:cNvSpPr>
            <a:spLocks noGrp="1"/>
          </p:cNvSpPr>
          <p:nvPr>
            <p:ph idx="1"/>
          </p:nvPr>
        </p:nvSpPr>
        <p:spPr>
          <a:xfrm>
            <a:off x="8270421" y="3412998"/>
            <a:ext cx="3212502" cy="2767366"/>
          </a:xfrm>
        </p:spPr>
        <p:txBody>
          <a:bodyPr vert="horz" lIns="91440" tIns="45720" rIns="91440" bIns="45720" rtlCol="0">
            <a:normAutofit/>
          </a:bodyPr>
          <a:lstStyle/>
          <a:p>
            <a:pPr>
              <a:lnSpc>
                <a:spcPct val="110000"/>
              </a:lnSpc>
            </a:pPr>
            <a:r>
              <a:rPr lang="en-US" sz="1500"/>
              <a:t>Help people develop particular skills and competences (coaching)</a:t>
            </a:r>
          </a:p>
          <a:p>
            <a:pPr>
              <a:lnSpc>
                <a:spcPct val="110000"/>
              </a:lnSpc>
            </a:pPr>
            <a:r>
              <a:rPr lang="en-US" sz="1500"/>
              <a:t>Mentoring is less formal, and is usually undertaken by a more senior employee with a more junior colleague</a:t>
            </a:r>
          </a:p>
          <a:p>
            <a:pPr>
              <a:lnSpc>
                <a:spcPct val="110000"/>
              </a:lnSpc>
            </a:pPr>
            <a:r>
              <a:rPr lang="en-US" sz="1500"/>
              <a:t>Let's take a more detailed look at both</a:t>
            </a:r>
          </a:p>
        </p:txBody>
      </p:sp>
    </p:spTree>
    <p:extLst>
      <p:ext uri="{BB962C8B-B14F-4D97-AF65-F5344CB8AC3E}">
        <p14:creationId xmlns:p14="http://schemas.microsoft.com/office/powerpoint/2010/main" val="15544791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053E9-8E5C-D156-E173-C36645835F3B}"/>
              </a:ext>
            </a:extLst>
          </p:cNvPr>
          <p:cNvSpPr>
            <a:spLocks noGrp="1"/>
          </p:cNvSpPr>
          <p:nvPr>
            <p:ph type="title"/>
          </p:nvPr>
        </p:nvSpPr>
        <p:spPr/>
        <p:txBody>
          <a:bodyPr/>
          <a:lstStyle/>
          <a:p>
            <a:r>
              <a:rPr lang="en-US" dirty="0"/>
              <a:t>Coaching &amp; Mentoring</a:t>
            </a:r>
          </a:p>
        </p:txBody>
      </p:sp>
      <p:sp>
        <p:nvSpPr>
          <p:cNvPr id="3" name="Text Placeholder 2">
            <a:extLst>
              <a:ext uri="{FF2B5EF4-FFF2-40B4-BE49-F238E27FC236}">
                <a16:creationId xmlns:a16="http://schemas.microsoft.com/office/drawing/2014/main" id="{36639C45-CF3D-941D-72C2-800934DA72D8}"/>
              </a:ext>
            </a:extLst>
          </p:cNvPr>
          <p:cNvSpPr>
            <a:spLocks noGrp="1"/>
          </p:cNvSpPr>
          <p:nvPr>
            <p:ph type="body" idx="1"/>
          </p:nvPr>
        </p:nvSpPr>
        <p:spPr/>
        <p:txBody>
          <a:bodyPr/>
          <a:lstStyle/>
          <a:p>
            <a:r>
              <a:rPr lang="en-US" dirty="0"/>
              <a:t>Coaching </a:t>
            </a:r>
          </a:p>
        </p:txBody>
      </p:sp>
      <p:sp>
        <p:nvSpPr>
          <p:cNvPr id="4" name="Content Placeholder 3">
            <a:extLst>
              <a:ext uri="{FF2B5EF4-FFF2-40B4-BE49-F238E27FC236}">
                <a16:creationId xmlns:a16="http://schemas.microsoft.com/office/drawing/2014/main" id="{77EE756B-16D5-FA72-A4BC-3CE33F6CFE6E}"/>
              </a:ext>
            </a:extLst>
          </p:cNvPr>
          <p:cNvSpPr>
            <a:spLocks noGrp="1"/>
          </p:cNvSpPr>
          <p:nvPr>
            <p:ph sz="half" idx="2"/>
          </p:nvPr>
        </p:nvSpPr>
        <p:spPr/>
        <p:txBody>
          <a:bodyPr vert="horz" lIns="91440" tIns="45720" rIns="91440" bIns="45720" rtlCol="0" anchor="t">
            <a:normAutofit/>
          </a:bodyPr>
          <a:lstStyle/>
          <a:p>
            <a:r>
              <a:rPr lang="en-US" dirty="0"/>
              <a:t>Performance oriented</a:t>
            </a:r>
          </a:p>
          <a:p>
            <a:r>
              <a:rPr lang="en-US" dirty="0"/>
              <a:t>Formal process</a:t>
            </a:r>
          </a:p>
          <a:p>
            <a:r>
              <a:rPr lang="en-US" dirty="0"/>
              <a:t>Short-term relationship</a:t>
            </a:r>
          </a:p>
          <a:p>
            <a:r>
              <a:rPr lang="en-US" dirty="0"/>
              <a:t>Deadline bound</a:t>
            </a:r>
          </a:p>
          <a:p>
            <a:r>
              <a:rPr lang="en-US" dirty="0"/>
              <a:t>Coaching should be professionally qualified </a:t>
            </a:r>
          </a:p>
        </p:txBody>
      </p:sp>
      <p:sp>
        <p:nvSpPr>
          <p:cNvPr id="5" name="Text Placeholder 4">
            <a:extLst>
              <a:ext uri="{FF2B5EF4-FFF2-40B4-BE49-F238E27FC236}">
                <a16:creationId xmlns:a16="http://schemas.microsoft.com/office/drawing/2014/main" id="{A168D610-93FB-0497-F00D-AB068540F064}"/>
              </a:ext>
            </a:extLst>
          </p:cNvPr>
          <p:cNvSpPr>
            <a:spLocks noGrp="1"/>
          </p:cNvSpPr>
          <p:nvPr>
            <p:ph type="body" sz="quarter" idx="3"/>
          </p:nvPr>
        </p:nvSpPr>
        <p:spPr/>
        <p:txBody>
          <a:bodyPr/>
          <a:lstStyle/>
          <a:p>
            <a:r>
              <a:rPr lang="en-US" dirty="0"/>
              <a:t>mentoring</a:t>
            </a:r>
          </a:p>
        </p:txBody>
      </p:sp>
      <p:sp>
        <p:nvSpPr>
          <p:cNvPr id="6" name="Content Placeholder 5">
            <a:extLst>
              <a:ext uri="{FF2B5EF4-FFF2-40B4-BE49-F238E27FC236}">
                <a16:creationId xmlns:a16="http://schemas.microsoft.com/office/drawing/2014/main" id="{E2189249-7212-9B8E-B44D-3E141DE97FE6}"/>
              </a:ext>
            </a:extLst>
          </p:cNvPr>
          <p:cNvSpPr>
            <a:spLocks noGrp="1"/>
          </p:cNvSpPr>
          <p:nvPr>
            <p:ph sz="quarter" idx="4"/>
          </p:nvPr>
        </p:nvSpPr>
        <p:spPr/>
        <p:txBody>
          <a:bodyPr vert="horz" lIns="91440" tIns="45720" rIns="91440" bIns="45720" rtlCol="0" anchor="t">
            <a:normAutofit/>
          </a:bodyPr>
          <a:lstStyle/>
          <a:p>
            <a:r>
              <a:rPr lang="en-US" dirty="0"/>
              <a:t>Growth oriented</a:t>
            </a:r>
          </a:p>
          <a:p>
            <a:r>
              <a:rPr lang="en-US" dirty="0"/>
              <a:t>Informal process</a:t>
            </a:r>
          </a:p>
          <a:p>
            <a:r>
              <a:rPr lang="en-US" dirty="0"/>
              <a:t>Long-term </a:t>
            </a:r>
          </a:p>
          <a:p>
            <a:r>
              <a:rPr lang="en-US" dirty="0"/>
              <a:t>Informal conversations when requested</a:t>
            </a:r>
          </a:p>
          <a:p>
            <a:r>
              <a:rPr lang="en-US" dirty="0"/>
              <a:t>No formal payment involved</a:t>
            </a:r>
          </a:p>
          <a:p>
            <a:r>
              <a:rPr lang="en-US" dirty="0"/>
              <a:t>Mentors require similar experience </a:t>
            </a:r>
          </a:p>
        </p:txBody>
      </p:sp>
    </p:spTree>
    <p:extLst>
      <p:ext uri="{BB962C8B-B14F-4D97-AF65-F5344CB8AC3E}">
        <p14:creationId xmlns:p14="http://schemas.microsoft.com/office/powerpoint/2010/main" val="26172808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961259D-605E-E200-FF9F-7C8C71D7C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E0F809-04A7-3CC5-DFEE-B8539F1F6F3C}"/>
              </a:ext>
            </a:extLst>
          </p:cNvPr>
          <p:cNvSpPr>
            <a:spLocks noGrp="1"/>
          </p:cNvSpPr>
          <p:nvPr>
            <p:ph type="title"/>
          </p:nvPr>
        </p:nvSpPr>
        <p:spPr>
          <a:xfrm>
            <a:off x="612648" y="600075"/>
            <a:ext cx="6035040" cy="1529932"/>
          </a:xfrm>
        </p:spPr>
        <p:txBody>
          <a:bodyPr anchor="b">
            <a:normAutofit/>
          </a:bodyPr>
          <a:lstStyle/>
          <a:p>
            <a:r>
              <a:rPr lang="en-US" dirty="0"/>
              <a:t>Benefits </a:t>
            </a:r>
          </a:p>
        </p:txBody>
      </p:sp>
      <p:sp>
        <p:nvSpPr>
          <p:cNvPr id="3" name="Content Placeholder 2">
            <a:extLst>
              <a:ext uri="{FF2B5EF4-FFF2-40B4-BE49-F238E27FC236}">
                <a16:creationId xmlns:a16="http://schemas.microsoft.com/office/drawing/2014/main" id="{A106822C-2B7F-E47B-59F5-0A4FEF1D5975}"/>
              </a:ext>
            </a:extLst>
          </p:cNvPr>
          <p:cNvSpPr>
            <a:spLocks noGrp="1"/>
          </p:cNvSpPr>
          <p:nvPr>
            <p:ph idx="1"/>
          </p:nvPr>
        </p:nvSpPr>
        <p:spPr>
          <a:xfrm>
            <a:off x="612648" y="2212848"/>
            <a:ext cx="6035040" cy="4096512"/>
          </a:xfrm>
        </p:spPr>
        <p:txBody>
          <a:bodyPr vert="horz" lIns="91440" tIns="45720" rIns="91440" bIns="45720" rtlCol="0">
            <a:normAutofit/>
          </a:bodyPr>
          <a:lstStyle/>
          <a:p>
            <a:r>
              <a:rPr lang="en-US" sz="1800"/>
              <a:t>Prepare people for change</a:t>
            </a:r>
          </a:p>
          <a:p>
            <a:r>
              <a:rPr lang="en-US" sz="1800"/>
              <a:t>Knowledge transfer</a:t>
            </a:r>
          </a:p>
          <a:p>
            <a:r>
              <a:rPr lang="en-US" sz="1800"/>
              <a:t>Improve performance</a:t>
            </a:r>
          </a:p>
          <a:p>
            <a:r>
              <a:rPr lang="en-US" sz="1800"/>
              <a:t>Improvement in wellbeing and job-related behaviours (Theebom, Beersma and Van Vianen, 2014)</a:t>
            </a:r>
          </a:p>
        </p:txBody>
      </p:sp>
      <p:pic>
        <p:nvPicPr>
          <p:cNvPr id="5" name="Picture 4" descr="Light bulb on yellow background with sketched light beams and cord">
            <a:extLst>
              <a:ext uri="{FF2B5EF4-FFF2-40B4-BE49-F238E27FC236}">
                <a16:creationId xmlns:a16="http://schemas.microsoft.com/office/drawing/2014/main" id="{7F77DDA4-C754-C55E-09AF-6EA5F279CC75}"/>
              </a:ext>
            </a:extLst>
          </p:cNvPr>
          <p:cNvPicPr>
            <a:picLocks noChangeAspect="1"/>
          </p:cNvPicPr>
          <p:nvPr/>
        </p:nvPicPr>
        <p:blipFill rotWithShape="1">
          <a:blip r:embed="rId2"/>
          <a:srcRect l="49425" r="7100" b="3"/>
          <a:stretch/>
        </p:blipFill>
        <p:spPr>
          <a:xfrm>
            <a:off x="7345680" y="10"/>
            <a:ext cx="4846320" cy="6857990"/>
          </a:xfrm>
          <a:prstGeom prst="rect">
            <a:avLst/>
          </a:prstGeom>
        </p:spPr>
      </p:pic>
    </p:spTree>
    <p:extLst>
      <p:ext uri="{BB962C8B-B14F-4D97-AF65-F5344CB8AC3E}">
        <p14:creationId xmlns:p14="http://schemas.microsoft.com/office/powerpoint/2010/main" val="1409168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647469-B77D-AAFD-25D2-9BB66CDE6734}"/>
              </a:ext>
            </a:extLst>
          </p:cNvPr>
          <p:cNvSpPr>
            <a:spLocks noGrp="1"/>
          </p:cNvSpPr>
          <p:nvPr>
            <p:ph type="title"/>
          </p:nvPr>
        </p:nvSpPr>
        <p:spPr>
          <a:xfrm>
            <a:off x="5568537" y="603504"/>
            <a:ext cx="5916168" cy="1527048"/>
          </a:xfrm>
        </p:spPr>
        <p:txBody>
          <a:bodyPr anchor="b">
            <a:normAutofit/>
          </a:bodyPr>
          <a:lstStyle/>
          <a:p>
            <a:r>
              <a:rPr lang="en-US"/>
              <a:t>GROW</a:t>
            </a:r>
          </a:p>
        </p:txBody>
      </p:sp>
      <p:pic>
        <p:nvPicPr>
          <p:cNvPr id="5" name="Picture 4" descr="A wall painted with an arrow and a dartboard">
            <a:extLst>
              <a:ext uri="{FF2B5EF4-FFF2-40B4-BE49-F238E27FC236}">
                <a16:creationId xmlns:a16="http://schemas.microsoft.com/office/drawing/2014/main" id="{3108C293-078A-5E53-48E8-AA8BA42B5DF1}"/>
              </a:ext>
            </a:extLst>
          </p:cNvPr>
          <p:cNvPicPr>
            <a:picLocks noChangeAspect="1"/>
          </p:cNvPicPr>
          <p:nvPr/>
        </p:nvPicPr>
        <p:blipFill rotWithShape="1">
          <a:blip r:embed="rId3"/>
          <a:srcRect l="48848" r="8" b="8"/>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9E0C8767-948F-6DA8-29AA-9D371A9FBF5E}"/>
              </a:ext>
            </a:extLst>
          </p:cNvPr>
          <p:cNvSpPr>
            <a:spLocks noGrp="1"/>
          </p:cNvSpPr>
          <p:nvPr>
            <p:ph idx="1"/>
          </p:nvPr>
        </p:nvSpPr>
        <p:spPr>
          <a:xfrm>
            <a:off x="5568537" y="2214282"/>
            <a:ext cx="5916168" cy="4095078"/>
          </a:xfrm>
        </p:spPr>
        <p:txBody>
          <a:bodyPr vert="horz" lIns="91440" tIns="45720" rIns="91440" bIns="45720" rtlCol="0">
            <a:normAutofit/>
          </a:bodyPr>
          <a:lstStyle/>
          <a:p>
            <a:r>
              <a:rPr lang="en-US" sz="1800"/>
              <a:t>Goal setting – where does the client want to be?</a:t>
            </a:r>
          </a:p>
          <a:p>
            <a:r>
              <a:rPr lang="en-US" sz="1800"/>
              <a:t>Reality – where is the client now and how far away are they from the goal?</a:t>
            </a:r>
          </a:p>
          <a:p>
            <a:r>
              <a:rPr lang="en-US" sz="1800"/>
              <a:t>Options – how should the client approach the various barriers to success</a:t>
            </a:r>
          </a:p>
          <a:p>
            <a:r>
              <a:rPr lang="en-US" sz="1800"/>
              <a:t>Way forward – how can options be converted to actions to achieve the goal</a:t>
            </a:r>
          </a:p>
        </p:txBody>
      </p:sp>
    </p:spTree>
    <p:extLst>
      <p:ext uri="{BB962C8B-B14F-4D97-AF65-F5344CB8AC3E}">
        <p14:creationId xmlns:p14="http://schemas.microsoft.com/office/powerpoint/2010/main" val="27052553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1F4259-5D45-1E13-09CB-950984A746AB}"/>
              </a:ext>
            </a:extLst>
          </p:cNvPr>
          <p:cNvSpPr>
            <a:spLocks noGrp="1"/>
          </p:cNvSpPr>
          <p:nvPr>
            <p:ph type="title"/>
          </p:nvPr>
        </p:nvSpPr>
        <p:spPr>
          <a:xfrm>
            <a:off x="612648" y="548640"/>
            <a:ext cx="10945037" cy="1133856"/>
          </a:xfrm>
        </p:spPr>
        <p:txBody>
          <a:bodyPr anchor="t">
            <a:normAutofit/>
          </a:bodyPr>
          <a:lstStyle/>
          <a:p>
            <a:r>
              <a:rPr lang="en-US"/>
              <a:t>Management Development</a:t>
            </a:r>
          </a:p>
        </p:txBody>
      </p:sp>
      <p:graphicFrame>
        <p:nvGraphicFramePr>
          <p:cNvPr id="5" name="Content Placeholder 2">
            <a:extLst>
              <a:ext uri="{FF2B5EF4-FFF2-40B4-BE49-F238E27FC236}">
                <a16:creationId xmlns:a16="http://schemas.microsoft.com/office/drawing/2014/main" id="{C2E4BC40-6DD6-8157-A777-7B62A0896144}"/>
              </a:ext>
            </a:extLst>
          </p:cNvPr>
          <p:cNvGraphicFramePr>
            <a:graphicFrameLocks noGrp="1"/>
          </p:cNvGraphicFramePr>
          <p:nvPr>
            <p:ph idx="1"/>
            <p:extLst>
              <p:ext uri="{D42A27DB-BD31-4B8C-83A1-F6EECF244321}">
                <p14:modId xmlns:p14="http://schemas.microsoft.com/office/powerpoint/2010/main" val="3779099154"/>
              </p:ext>
            </p:extLst>
          </p:nvPr>
        </p:nvGraphicFramePr>
        <p:xfrm>
          <a:off x="612648" y="1881051"/>
          <a:ext cx="10945037" cy="44143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54362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E8D3B17-7638-DFD3-18E4-8A6D6117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B8DB63-A669-5F68-3DBE-8C9EF94BDC3E}"/>
              </a:ext>
            </a:extLst>
          </p:cNvPr>
          <p:cNvSpPr>
            <a:spLocks noGrp="1"/>
          </p:cNvSpPr>
          <p:nvPr>
            <p:ph type="title"/>
          </p:nvPr>
        </p:nvSpPr>
        <p:spPr>
          <a:xfrm>
            <a:off x="5568537" y="603504"/>
            <a:ext cx="5916168" cy="1527048"/>
          </a:xfrm>
        </p:spPr>
        <p:txBody>
          <a:bodyPr anchor="b">
            <a:normAutofit/>
          </a:bodyPr>
          <a:lstStyle/>
          <a:p>
            <a:r>
              <a:rPr lang="en-US"/>
              <a:t>Career Management</a:t>
            </a:r>
          </a:p>
        </p:txBody>
      </p:sp>
      <p:pic>
        <p:nvPicPr>
          <p:cNvPr id="5" name="Picture 4" descr="Person holding a puzzle piece">
            <a:extLst>
              <a:ext uri="{FF2B5EF4-FFF2-40B4-BE49-F238E27FC236}">
                <a16:creationId xmlns:a16="http://schemas.microsoft.com/office/drawing/2014/main" id="{9F36BD16-0216-CCD8-0C93-BDE8608984B7}"/>
              </a:ext>
            </a:extLst>
          </p:cNvPr>
          <p:cNvPicPr>
            <a:picLocks noChangeAspect="1"/>
          </p:cNvPicPr>
          <p:nvPr/>
        </p:nvPicPr>
        <p:blipFill rotWithShape="1">
          <a:blip r:embed="rId2"/>
          <a:srcRect l="25899" r="25684" b="8"/>
          <a:stretch/>
        </p:blipFill>
        <p:spPr>
          <a:xfrm>
            <a:off x="20" y="10"/>
            <a:ext cx="4910308" cy="6857990"/>
          </a:xfrm>
          <a:prstGeom prst="rect">
            <a:avLst/>
          </a:prstGeom>
        </p:spPr>
      </p:pic>
      <p:sp>
        <p:nvSpPr>
          <p:cNvPr id="3" name="Content Placeholder 2">
            <a:extLst>
              <a:ext uri="{FF2B5EF4-FFF2-40B4-BE49-F238E27FC236}">
                <a16:creationId xmlns:a16="http://schemas.microsoft.com/office/drawing/2014/main" id="{1CA77D38-864E-7E46-7D2F-577B20D23CA9}"/>
              </a:ext>
            </a:extLst>
          </p:cNvPr>
          <p:cNvSpPr>
            <a:spLocks noGrp="1"/>
          </p:cNvSpPr>
          <p:nvPr>
            <p:ph idx="1"/>
          </p:nvPr>
        </p:nvSpPr>
        <p:spPr>
          <a:xfrm>
            <a:off x="5568537" y="2214282"/>
            <a:ext cx="5916168" cy="4095078"/>
          </a:xfrm>
        </p:spPr>
        <p:txBody>
          <a:bodyPr vert="horz" lIns="91440" tIns="45720" rIns="91440" bIns="45720" rtlCol="0">
            <a:normAutofit/>
          </a:bodyPr>
          <a:lstStyle/>
          <a:p>
            <a:r>
              <a:rPr lang="en-US" sz="1800"/>
              <a:t>In this context, a planned, structured sequence of work experiences that promote employee compentency and advances organisational capability</a:t>
            </a:r>
          </a:p>
          <a:p>
            <a:r>
              <a:rPr lang="en-US" sz="1800"/>
              <a:t>Effective nurturing of talent, company knowledge</a:t>
            </a:r>
          </a:p>
          <a:p>
            <a:r>
              <a:rPr lang="en-US" sz="1800"/>
              <a:t>Promotion of company values</a:t>
            </a:r>
          </a:p>
          <a:p>
            <a:r>
              <a:rPr lang="en-US" sz="1800"/>
              <a:t>Distinctive feature of international organisations</a:t>
            </a:r>
          </a:p>
        </p:txBody>
      </p:sp>
    </p:spTree>
    <p:extLst>
      <p:ext uri="{BB962C8B-B14F-4D97-AF65-F5344CB8AC3E}">
        <p14:creationId xmlns:p14="http://schemas.microsoft.com/office/powerpoint/2010/main" val="31279586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F9E0603-BA58-BED7-79D5-201568B00D0F}"/>
              </a:ext>
            </a:extLst>
          </p:cNvPr>
          <p:cNvSpPr>
            <a:spLocks noGrp="1"/>
          </p:cNvSpPr>
          <p:nvPr>
            <p:ph type="title"/>
          </p:nvPr>
        </p:nvSpPr>
        <p:spPr>
          <a:xfrm>
            <a:off x="8270421" y="1387929"/>
            <a:ext cx="3212502" cy="1942773"/>
          </a:xfrm>
        </p:spPr>
        <p:txBody>
          <a:bodyPr anchor="b">
            <a:normAutofit/>
          </a:bodyPr>
          <a:lstStyle/>
          <a:p>
            <a:r>
              <a:rPr lang="en-US"/>
              <a:t>Continuous Professional Development</a:t>
            </a:r>
          </a:p>
        </p:txBody>
      </p:sp>
      <p:pic>
        <p:nvPicPr>
          <p:cNvPr id="5" name="Picture 4" descr="Person watching empty phone">
            <a:extLst>
              <a:ext uri="{FF2B5EF4-FFF2-40B4-BE49-F238E27FC236}">
                <a16:creationId xmlns:a16="http://schemas.microsoft.com/office/drawing/2014/main" id="{F495FA2F-CB62-1A2C-8590-9DD272D6B420}"/>
              </a:ext>
            </a:extLst>
          </p:cNvPr>
          <p:cNvPicPr>
            <a:picLocks noChangeAspect="1"/>
          </p:cNvPicPr>
          <p:nvPr/>
        </p:nvPicPr>
        <p:blipFill rotWithShape="1">
          <a:blip r:embed="rId2"/>
          <a:srcRect l="24887" r="-10" b="-10"/>
          <a:stretch/>
        </p:blipFill>
        <p:spPr>
          <a:xfrm>
            <a:off x="20" y="10"/>
            <a:ext cx="7723393" cy="6857990"/>
          </a:xfrm>
          <a:prstGeom prst="rect">
            <a:avLst/>
          </a:prstGeom>
        </p:spPr>
      </p:pic>
      <p:sp>
        <p:nvSpPr>
          <p:cNvPr id="3" name="Content Placeholder 2">
            <a:extLst>
              <a:ext uri="{FF2B5EF4-FFF2-40B4-BE49-F238E27FC236}">
                <a16:creationId xmlns:a16="http://schemas.microsoft.com/office/drawing/2014/main" id="{A77CF30C-D698-1EA2-072D-950060492D38}"/>
              </a:ext>
            </a:extLst>
          </p:cNvPr>
          <p:cNvSpPr>
            <a:spLocks noGrp="1"/>
          </p:cNvSpPr>
          <p:nvPr>
            <p:ph idx="1"/>
          </p:nvPr>
        </p:nvSpPr>
        <p:spPr>
          <a:xfrm>
            <a:off x="8270421" y="3412998"/>
            <a:ext cx="3212502" cy="2767366"/>
          </a:xfrm>
        </p:spPr>
        <p:txBody>
          <a:bodyPr vert="horz" lIns="91440" tIns="45720" rIns="91440" bIns="45720" rtlCol="0">
            <a:normAutofit/>
          </a:bodyPr>
          <a:lstStyle/>
          <a:p>
            <a:pPr>
              <a:lnSpc>
                <a:spcPct val="110000"/>
              </a:lnSpc>
            </a:pPr>
            <a:r>
              <a:rPr lang="en-US" sz="1700"/>
              <a:t>For the individual, CPD benefits are: remaining current, mobile and competitive</a:t>
            </a:r>
          </a:p>
          <a:p>
            <a:pPr>
              <a:lnSpc>
                <a:spcPct val="110000"/>
              </a:lnSpc>
            </a:pPr>
            <a:r>
              <a:rPr lang="en-US" sz="1700"/>
              <a:t>Encouraging CPD has the outcome of encouraging people to take control of their own learning and development</a:t>
            </a:r>
          </a:p>
        </p:txBody>
      </p:sp>
    </p:spTree>
    <p:extLst>
      <p:ext uri="{BB962C8B-B14F-4D97-AF65-F5344CB8AC3E}">
        <p14:creationId xmlns:p14="http://schemas.microsoft.com/office/powerpoint/2010/main" val="33205077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51922D2-D397-9EA4-A66D-55B0884D1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F1F3F5-1869-28F1-0B1D-1E28A5C74735}"/>
              </a:ext>
            </a:extLst>
          </p:cNvPr>
          <p:cNvSpPr>
            <a:spLocks noGrp="1"/>
          </p:cNvSpPr>
          <p:nvPr>
            <p:ph type="title"/>
          </p:nvPr>
        </p:nvSpPr>
        <p:spPr>
          <a:xfrm>
            <a:off x="612649" y="548639"/>
            <a:ext cx="3494314" cy="5786638"/>
          </a:xfrm>
        </p:spPr>
        <p:txBody>
          <a:bodyPr anchor="t">
            <a:normAutofit/>
          </a:bodyPr>
          <a:lstStyle/>
          <a:p>
            <a:r>
              <a:rPr lang="en-US"/>
              <a:t>Retention – Good Work</a:t>
            </a:r>
          </a:p>
        </p:txBody>
      </p:sp>
      <p:graphicFrame>
        <p:nvGraphicFramePr>
          <p:cNvPr id="5" name="Content Placeholder 2">
            <a:extLst>
              <a:ext uri="{FF2B5EF4-FFF2-40B4-BE49-F238E27FC236}">
                <a16:creationId xmlns:a16="http://schemas.microsoft.com/office/drawing/2014/main" id="{D35BF18F-3990-4497-A6F5-49E47D7404F8}"/>
              </a:ext>
            </a:extLst>
          </p:cNvPr>
          <p:cNvGraphicFramePr>
            <a:graphicFrameLocks noGrp="1"/>
          </p:cNvGraphicFramePr>
          <p:nvPr>
            <p:ph idx="1"/>
            <p:extLst>
              <p:ext uri="{D42A27DB-BD31-4B8C-83A1-F6EECF244321}">
                <p14:modId xmlns:p14="http://schemas.microsoft.com/office/powerpoint/2010/main" val="3628913905"/>
              </p:ext>
            </p:extLst>
          </p:nvPr>
        </p:nvGraphicFramePr>
        <p:xfrm>
          <a:off x="4608246" y="548640"/>
          <a:ext cx="6949440" cy="57866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13182291"/>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TF00001243</Template>
  <TotalTime>0</TotalTime>
  <Words>0</Words>
  <Application>Microsoft Office PowerPoint</Application>
  <PresentationFormat>Widescreen</PresentationFormat>
  <Paragraphs>0</Paragraphs>
  <Slides>31</Slides>
  <Notes>11</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VanillaVTI</vt:lpstr>
      <vt:lpstr>Learning and Development</vt:lpstr>
      <vt:lpstr>AGENDA</vt:lpstr>
      <vt:lpstr>A traditional HR structure</vt:lpstr>
      <vt:lpstr>The Changing and Shifting HR model</vt:lpstr>
      <vt:lpstr>EX driven</vt:lpstr>
      <vt:lpstr>Leader-led</vt:lpstr>
      <vt:lpstr>International HRM</vt:lpstr>
      <vt:lpstr>Global Staffing</vt:lpstr>
      <vt:lpstr>Talent Management</vt:lpstr>
      <vt:lpstr>Talent Management</vt:lpstr>
      <vt:lpstr>Covid-19 &amp; Talent Management</vt:lpstr>
      <vt:lpstr>Talent Management - Context</vt:lpstr>
      <vt:lpstr>Developed v Developing Countries</vt:lpstr>
      <vt:lpstr>Developing countries</vt:lpstr>
      <vt:lpstr>Case Study</vt:lpstr>
      <vt:lpstr>Global MNCs</vt:lpstr>
      <vt:lpstr>How do they respond?</vt:lpstr>
      <vt:lpstr>The talent management cycle</vt:lpstr>
      <vt:lpstr>Acquisition</vt:lpstr>
      <vt:lpstr>Development of talent</vt:lpstr>
      <vt:lpstr>Retention </vt:lpstr>
      <vt:lpstr>Approaches to Learning and Development </vt:lpstr>
      <vt:lpstr>Technology</vt:lpstr>
      <vt:lpstr>Coaching and Mentoring</vt:lpstr>
      <vt:lpstr>Coaching &amp; Mentoring</vt:lpstr>
      <vt:lpstr>Benefits </vt:lpstr>
      <vt:lpstr>GROW</vt:lpstr>
      <vt:lpstr>Management Development</vt:lpstr>
      <vt:lpstr>Career Management</vt:lpstr>
      <vt:lpstr>Continuous Professional Development</vt:lpstr>
      <vt:lpstr>Retention – Good 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781</cp:revision>
  <dcterms:created xsi:type="dcterms:W3CDTF">2024-05-06T18:09:57Z</dcterms:created>
  <dcterms:modified xsi:type="dcterms:W3CDTF">2024-05-07T07:59:03Z</dcterms:modified>
</cp:coreProperties>
</file>