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12192000"/>
  <p:embeddedFontLst>
    <p:embeddedFont>
      <p:font typeface="Alice" panose="020B0604020202020204" charset="0"/>
      <p:regular r:id="rId13"/>
    </p:embeddedFont>
    <p:embeddedFont>
      <p:font typeface="Lora" pitchFamily="2" charset="0"/>
      <p:regular r:id="rId14"/>
      <p:bold r:id="rId15"/>
      <p:italic r:id="rId16"/>
      <p:boldItalic r:id="rId17"/>
    </p:embeddedFont>
    <p:embeddedFont>
      <p:font typeface="Lora Bold" charset="0"/>
      <p:regular r:id="rId18"/>
      <p:bold r:id="rId19"/>
    </p:embeddedFont>
  </p:embeddedFont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33E32"/>
    <a:srgbClr val="FCFB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AF17D5-2AE3-4320-B508-FB8B439FF0F5}" v="2" dt="2026-07-06T07:41:06.7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jneesh Sinha" userId="6117fb134e2aac55" providerId="LiveId" clId="{FFB01F10-D86F-4A7F-AAE8-18E86A7BCB3B}"/>
    <pc:docChg chg="modSld">
      <pc:chgData name="Rajneesh Sinha" userId="6117fb134e2aac55" providerId="LiveId" clId="{FFB01F10-D86F-4A7F-AAE8-18E86A7BCB3B}" dt="2026-07-06T07:41:20.024" v="1" actId="20577"/>
      <pc:docMkLst>
        <pc:docMk/>
      </pc:docMkLst>
      <pc:sldChg chg="modSp mod">
        <pc:chgData name="Rajneesh Sinha" userId="6117fb134e2aac55" providerId="LiveId" clId="{FFB01F10-D86F-4A7F-AAE8-18E86A7BCB3B}" dt="2026-07-06T07:40:59.624" v="0" actId="20577"/>
        <pc:sldMkLst>
          <pc:docMk/>
          <pc:sldMk cId="0" sldId="256"/>
        </pc:sldMkLst>
        <pc:spChg chg="mod">
          <ac:chgData name="Rajneesh Sinha" userId="6117fb134e2aac55" providerId="LiveId" clId="{FFB01F10-D86F-4A7F-AAE8-18E86A7BCB3B}" dt="2026-07-06T07:40:59.624" v="0" actId="20577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Rajneesh Sinha" userId="6117fb134e2aac55" providerId="LiveId" clId="{FFB01F10-D86F-4A7F-AAE8-18E86A7BCB3B}" dt="2026-07-06T07:41:20.024" v="1" actId="20577"/>
        <pc:sldMkLst>
          <pc:docMk/>
          <pc:sldMk cId="1378297909" sldId="265"/>
        </pc:sldMkLst>
        <pc:spChg chg="mod">
          <ac:chgData name="Rajneesh Sinha" userId="6117fb134e2aac55" providerId="LiveId" clId="{FFB01F10-D86F-4A7F-AAE8-18E86A7BCB3B}" dt="2026-07-06T07:41:20.024" v="1" actId="20577"/>
          <ac:spMkLst>
            <pc:docMk/>
            <pc:sldMk cId="1378297909" sldId="265"/>
            <ac:spMk id="24" creationId="{C77B2588-EDA5-BCB4-D2CE-FABE2738F42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981571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8C6C9F-0110-CE34-7B3C-5271A5751B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9D6983-E1C2-B854-7A24-7D02A615FC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7C2FEC-8F10-E551-89E7-AADBE84109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0D7396-11AE-AB02-3CA0-4C66C1A059F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26219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master 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1F2D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CFBF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76875" y="65589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working-in-partnership-with-people-and-communities-statutory-guidance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news/item/18-04-2024-who-launches-first-ever-patient-safety-rights-charter" TargetMode="External"/><Relationship Id="rId5" Type="http://schemas.openxmlformats.org/officeDocument/2006/relationships/hyperlink" Target="https://www.who.int/publications/i/item/9789240095458" TargetMode="External"/><Relationship Id="rId4" Type="http://schemas.openxmlformats.org/officeDocument/2006/relationships/hyperlink" Target="https://www.skillsforcare.org.uk/Learning-development/Care-Certificate/Standards/Communication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672703"/>
            <a:ext cx="10868745" cy="100409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15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Communication Skills in Health and Social Care: Enhancing Safe and Person-Centred Practice</a:t>
            </a:r>
            <a:endParaRPr lang="en-US" sz="3150" dirty="0"/>
          </a:p>
        </p:txBody>
      </p:sp>
      <p:sp>
        <p:nvSpPr>
          <p:cNvPr id="3" name="Text 1"/>
          <p:cNvSpPr/>
          <p:nvPr/>
        </p:nvSpPr>
        <p:spPr>
          <a:xfrm>
            <a:off x="661627" y="2831590"/>
            <a:ext cx="10868745" cy="1020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3000"/>
              </a:lnSpc>
              <a:spcAft>
                <a:spcPts val="1200"/>
              </a:spcAft>
              <a:buNone/>
            </a:pPr>
            <a:r>
              <a:rPr lang="en-US" sz="1600" b="1" dirty="0">
                <a:solidFill>
                  <a:srgbClr val="2C2821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Professional Development within Health and Social Care (LCHS4009)</a:t>
            </a:r>
            <a:endParaRPr lang="en-US" sz="1600" dirty="0"/>
          </a:p>
          <a:p>
            <a:pPr marL="0" indent="0" algn="l">
              <a:lnSpc>
                <a:spcPct val="123000"/>
              </a:lnSpc>
              <a:buNone/>
            </a:pPr>
            <a:r>
              <a:rPr lang="en-US" sz="1600" b="1" dirty="0">
                <a:solidFill>
                  <a:srgbClr val="2C2821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Student Name:</a:t>
            </a:r>
            <a:r>
              <a:rPr lang="en-US" sz="16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Rajneesh Sinha</a:t>
            </a:r>
            <a:endParaRPr lang="en-US" sz="1600" dirty="0"/>
          </a:p>
          <a:p>
            <a:pPr marL="0" indent="0" algn="l">
              <a:lnSpc>
                <a:spcPct val="123000"/>
              </a:lnSpc>
              <a:buNone/>
            </a:pPr>
            <a:r>
              <a:rPr lang="en-US" sz="1600" b="1" dirty="0">
                <a:solidFill>
                  <a:srgbClr val="2C2821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Student ID:</a:t>
            </a:r>
            <a:r>
              <a:rPr lang="en-US" sz="16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2514106</a:t>
            </a:r>
          </a:p>
          <a:p>
            <a:pPr marL="0" indent="0" algn="l">
              <a:lnSpc>
                <a:spcPct val="123000"/>
              </a:lnSpc>
              <a:buNone/>
            </a:pPr>
            <a:r>
              <a:rPr lang="en-US" sz="1600" b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Lecturer : </a:t>
            </a:r>
            <a:r>
              <a:rPr lang="en-US" sz="16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Dr. Tola Odugbesan .</a:t>
            </a:r>
          </a:p>
          <a:p>
            <a:pPr marL="0" indent="0" algn="l">
              <a:lnSpc>
                <a:spcPct val="123000"/>
              </a:lnSpc>
              <a:buNone/>
            </a:pPr>
            <a:endParaRPr lang="en-US" sz="160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AB6CB95-4A5D-5735-5043-29890FA6B414}"/>
              </a:ext>
            </a:extLst>
          </p:cNvPr>
          <p:cNvSpPr/>
          <p:nvPr/>
        </p:nvSpPr>
        <p:spPr>
          <a:xfrm>
            <a:off x="10951029" y="6455229"/>
            <a:ext cx="1240971" cy="364671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DB3758-EDD7-B0F8-1A50-7D06C46130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1C50101D-8F65-D67E-4F65-9108F19780F3}"/>
              </a:ext>
            </a:extLst>
          </p:cNvPr>
          <p:cNvSpPr/>
          <p:nvPr/>
        </p:nvSpPr>
        <p:spPr>
          <a:xfrm>
            <a:off x="3467311" y="563845"/>
            <a:ext cx="10868745" cy="100409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>
              <a:lnSpc>
                <a:spcPct val="104000"/>
              </a:lnSpc>
            </a:pPr>
            <a:r>
              <a:rPr lang="en-GB" sz="3200" u="sng" dirty="0">
                <a:solidFill>
                  <a:srgbClr val="233E32"/>
                </a:solidFill>
              </a:rPr>
              <a:t>Aim and Presentation Overview</a:t>
            </a:r>
            <a:endParaRPr lang="en-US" sz="3150" u="sng" dirty="0">
              <a:solidFill>
                <a:srgbClr val="233E32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309047B-AEE3-6CAD-D7F8-F4596776ECB2}"/>
              </a:ext>
            </a:extLst>
          </p:cNvPr>
          <p:cNvSpPr/>
          <p:nvPr/>
        </p:nvSpPr>
        <p:spPr>
          <a:xfrm>
            <a:off x="10951029" y="6455229"/>
            <a:ext cx="1240971" cy="364671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77B2588-EDA5-BCB4-D2CE-FABE2738F427}"/>
              </a:ext>
            </a:extLst>
          </p:cNvPr>
          <p:cNvSpPr txBox="1"/>
          <p:nvPr/>
        </p:nvSpPr>
        <p:spPr>
          <a:xfrm>
            <a:off x="1077686" y="1567939"/>
            <a:ext cx="1029788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233E3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</a:t>
            </a:r>
          </a:p>
          <a:p>
            <a:r>
              <a:rPr lang="en-GB" dirty="0">
                <a:solidFill>
                  <a:srgbClr val="233E3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explores the importance of effective communication in health and social care and explains how strong communication skills support safe, person-centred and professional practice. It also reflects on my own communication skills and identifies areas for future professional development.</a:t>
            </a:r>
          </a:p>
          <a:p>
            <a:endParaRPr lang="en-GB" dirty="0">
              <a:solidFill>
                <a:srgbClr val="233E3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rgbClr val="233E3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Presentation Overview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3E3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communication is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3E3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communication is important in health and social care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3E3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Consequences of poor communication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3E3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Shannon-Weaver Communication Model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3E3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Practical healthcare scenario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3E3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Reflection on my communication skills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3E3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development and conclusion</a:t>
            </a:r>
          </a:p>
          <a:p>
            <a:endParaRPr lang="en-GB" dirty="0">
              <a:solidFill>
                <a:srgbClr val="233E3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8297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684709"/>
            <a:ext cx="6954167" cy="5611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5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Understanding Communication</a:t>
            </a:r>
            <a:endParaRPr lang="en-US" sz="3500" dirty="0"/>
          </a:p>
        </p:txBody>
      </p:sp>
      <p:sp>
        <p:nvSpPr>
          <p:cNvPr id="3" name="Text 1"/>
          <p:cNvSpPr/>
          <p:nvPr/>
        </p:nvSpPr>
        <p:spPr>
          <a:xfrm>
            <a:off x="661475" y="1314053"/>
            <a:ext cx="3303009" cy="336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1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Definition</a:t>
            </a:r>
            <a:endParaRPr lang="en-US" sz="2100" dirty="0"/>
          </a:p>
        </p:txBody>
      </p:sp>
      <p:sp>
        <p:nvSpPr>
          <p:cNvPr id="4" name="Text 2"/>
          <p:cNvSpPr/>
          <p:nvPr/>
        </p:nvSpPr>
        <p:spPr>
          <a:xfrm>
            <a:off x="661475" y="1906588"/>
            <a:ext cx="10868745" cy="56018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4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Communication is the process of exchanging information, ideas and emotions to create shared understanding between individuals (Adler, Rodman and Du Pré, 2022).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661475" y="2722662"/>
            <a:ext cx="3663958" cy="336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1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Communication involves:</a:t>
            </a:r>
            <a:endParaRPr lang="en-US" sz="2100" dirty="0"/>
          </a:p>
        </p:txBody>
      </p:sp>
      <p:sp>
        <p:nvSpPr>
          <p:cNvPr id="6" name="Shape 4"/>
          <p:cNvSpPr/>
          <p:nvPr/>
        </p:nvSpPr>
        <p:spPr>
          <a:xfrm>
            <a:off x="661475" y="3315196"/>
            <a:ext cx="3509180" cy="639465"/>
          </a:xfrm>
          <a:prstGeom prst="roundRect">
            <a:avLst>
              <a:gd name="adj" fmla="val 4212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840957" y="3494683"/>
            <a:ext cx="2267290" cy="2804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Verbal communication</a:t>
            </a:r>
            <a:endParaRPr lang="en-US" sz="1750" dirty="0"/>
          </a:p>
        </p:txBody>
      </p:sp>
      <p:sp>
        <p:nvSpPr>
          <p:cNvPr id="8" name="Shape 6"/>
          <p:cNvSpPr/>
          <p:nvPr/>
        </p:nvSpPr>
        <p:spPr>
          <a:xfrm>
            <a:off x="4341208" y="3315196"/>
            <a:ext cx="3509180" cy="639465"/>
          </a:xfrm>
          <a:prstGeom prst="roundRect">
            <a:avLst>
              <a:gd name="adj" fmla="val 4212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520690" y="3494683"/>
            <a:ext cx="2744917" cy="2804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Non-verbal communication</a:t>
            </a:r>
            <a:endParaRPr lang="en-US" sz="1750" dirty="0"/>
          </a:p>
        </p:txBody>
      </p:sp>
      <p:sp>
        <p:nvSpPr>
          <p:cNvPr id="10" name="Shape 8"/>
          <p:cNvSpPr/>
          <p:nvPr/>
        </p:nvSpPr>
        <p:spPr>
          <a:xfrm>
            <a:off x="8020941" y="3315196"/>
            <a:ext cx="3509180" cy="639465"/>
          </a:xfrm>
          <a:prstGeom prst="roundRect">
            <a:avLst>
              <a:gd name="adj" fmla="val 4212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8200423" y="3494683"/>
            <a:ext cx="2409070" cy="2804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Written communication</a:t>
            </a:r>
            <a:endParaRPr lang="en-US" sz="1750" dirty="0"/>
          </a:p>
        </p:txBody>
      </p:sp>
      <p:sp>
        <p:nvSpPr>
          <p:cNvPr id="12" name="Shape 10"/>
          <p:cNvSpPr/>
          <p:nvPr/>
        </p:nvSpPr>
        <p:spPr>
          <a:xfrm>
            <a:off x="661475" y="4125218"/>
            <a:ext cx="5349047" cy="639465"/>
          </a:xfrm>
          <a:prstGeom prst="roundRect">
            <a:avLst>
              <a:gd name="adj" fmla="val 4212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40957" y="4304705"/>
            <a:ext cx="2306381" cy="2804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Digital communication</a:t>
            </a:r>
            <a:endParaRPr lang="en-US" sz="1750" dirty="0"/>
          </a:p>
        </p:txBody>
      </p:sp>
      <p:sp>
        <p:nvSpPr>
          <p:cNvPr id="14" name="Shape 12"/>
          <p:cNvSpPr/>
          <p:nvPr/>
        </p:nvSpPr>
        <p:spPr>
          <a:xfrm>
            <a:off x="6181074" y="4125218"/>
            <a:ext cx="5349047" cy="639465"/>
          </a:xfrm>
          <a:prstGeom prst="roundRect">
            <a:avLst>
              <a:gd name="adj" fmla="val 4212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360557" y="4304705"/>
            <a:ext cx="2933825" cy="2804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Active listening and feedback</a:t>
            </a:r>
            <a:endParaRPr lang="en-US" sz="1750" dirty="0"/>
          </a:p>
        </p:txBody>
      </p:sp>
      <p:sp>
        <p:nvSpPr>
          <p:cNvPr id="16" name="Text 14"/>
          <p:cNvSpPr/>
          <p:nvPr/>
        </p:nvSpPr>
        <p:spPr>
          <a:xfrm>
            <a:off x="661475" y="5020568"/>
            <a:ext cx="3591530" cy="336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1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Professional significance</a:t>
            </a:r>
            <a:endParaRPr lang="en-US" sz="2100" dirty="0"/>
          </a:p>
        </p:txBody>
      </p:sp>
      <p:sp>
        <p:nvSpPr>
          <p:cNvPr id="17" name="Text 15"/>
          <p:cNvSpPr/>
          <p:nvPr/>
        </p:nvSpPr>
        <p:spPr>
          <a:xfrm>
            <a:off x="661475" y="5613102"/>
            <a:ext cx="10868745" cy="56018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4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Effective communication allows healthcare professionals to understand patients' needs and provide safe, respectful and compassionate care.</a:t>
            </a:r>
            <a:endParaRPr lang="en-US" sz="14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6C7CCFE-9EA3-357B-32C8-DF4DC2D05BC4}"/>
              </a:ext>
            </a:extLst>
          </p:cNvPr>
          <p:cNvSpPr/>
          <p:nvPr/>
        </p:nvSpPr>
        <p:spPr>
          <a:xfrm>
            <a:off x="10951029" y="6455229"/>
            <a:ext cx="1240971" cy="364671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697905"/>
            <a:ext cx="10868745" cy="118129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Why Communication is Essential in Health and Social Care</a:t>
            </a:r>
            <a:endParaRPr lang="en-US" sz="3700" dirty="0"/>
          </a:p>
        </p:txBody>
      </p:sp>
      <p:sp>
        <p:nvSpPr>
          <p:cNvPr id="3" name="Text 1"/>
          <p:cNvSpPr/>
          <p:nvPr/>
        </p:nvSpPr>
        <p:spPr>
          <a:xfrm>
            <a:off x="661475" y="1954808"/>
            <a:ext cx="4585776" cy="3544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Communication contributes to:</a:t>
            </a:r>
            <a:endParaRPr lang="en-US" sz="22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1475" y="2592685"/>
            <a:ext cx="472468" cy="47248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370177" y="2592685"/>
            <a:ext cx="2362637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Patient Safety</a:t>
            </a:r>
            <a:endParaRPr lang="en-US" sz="1850" dirty="0"/>
          </a:p>
        </p:txBody>
      </p:sp>
      <p:sp>
        <p:nvSpPr>
          <p:cNvPr id="6" name="Text 3"/>
          <p:cNvSpPr/>
          <p:nvPr/>
        </p:nvSpPr>
        <p:spPr>
          <a:xfrm>
            <a:off x="1370177" y="3001367"/>
            <a:ext cx="2756724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Reduces misunderstandings and errors</a:t>
            </a:r>
            <a:endParaRPr lang="en-US" sz="145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63135" y="2592685"/>
            <a:ext cx="472468" cy="472480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5071836" y="2592685"/>
            <a:ext cx="2756724" cy="5905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Therapeutic Relationships</a:t>
            </a:r>
            <a:endParaRPr lang="en-US" sz="1850" dirty="0"/>
          </a:p>
        </p:txBody>
      </p:sp>
      <p:sp>
        <p:nvSpPr>
          <p:cNvPr id="9" name="Text 5"/>
          <p:cNvSpPr/>
          <p:nvPr/>
        </p:nvSpPr>
        <p:spPr>
          <a:xfrm>
            <a:off x="5071836" y="3296642"/>
            <a:ext cx="2756724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Builds trust and confidence</a:t>
            </a:r>
            <a:endParaRPr lang="en-US" sz="145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064794" y="2592685"/>
            <a:ext cx="472468" cy="472480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8773496" y="2592685"/>
            <a:ext cx="2362637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Team Collaboration</a:t>
            </a:r>
            <a:endParaRPr lang="en-US" sz="1850" dirty="0"/>
          </a:p>
        </p:txBody>
      </p:sp>
      <p:sp>
        <p:nvSpPr>
          <p:cNvPr id="12" name="Text 7"/>
          <p:cNvSpPr/>
          <p:nvPr/>
        </p:nvSpPr>
        <p:spPr>
          <a:xfrm>
            <a:off x="8773496" y="3001367"/>
            <a:ext cx="2756724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Improves multidisciplinary working</a:t>
            </a:r>
            <a:endParaRPr lang="en-US" sz="1450" dirty="0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61475" y="3984228"/>
            <a:ext cx="472468" cy="472480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1370177" y="3984228"/>
            <a:ext cx="2362637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Person-Centred Care</a:t>
            </a:r>
            <a:endParaRPr lang="en-US" sz="1850" dirty="0"/>
          </a:p>
        </p:txBody>
      </p:sp>
      <p:sp>
        <p:nvSpPr>
          <p:cNvPr id="15" name="Text 9"/>
          <p:cNvSpPr/>
          <p:nvPr/>
        </p:nvSpPr>
        <p:spPr>
          <a:xfrm>
            <a:off x="1370177" y="4392910"/>
            <a:ext cx="2756724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Respects individual values and preferences</a:t>
            </a:r>
            <a:endParaRPr lang="en-US" sz="1450" dirty="0"/>
          </a:p>
        </p:txBody>
      </p:sp>
      <p:pic>
        <p:nvPicPr>
          <p:cNvPr id="16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363135" y="3984228"/>
            <a:ext cx="472468" cy="472480"/>
          </a:xfrm>
          <a:prstGeom prst="rect">
            <a:avLst/>
          </a:prstGeom>
        </p:spPr>
      </p:pic>
      <p:sp>
        <p:nvSpPr>
          <p:cNvPr id="17" name="Text 10"/>
          <p:cNvSpPr/>
          <p:nvPr/>
        </p:nvSpPr>
        <p:spPr>
          <a:xfrm>
            <a:off x="5071836" y="3984228"/>
            <a:ext cx="2547973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Better Health Outcomes</a:t>
            </a:r>
            <a:endParaRPr lang="en-US" sz="1850" dirty="0"/>
          </a:p>
        </p:txBody>
      </p:sp>
      <p:sp>
        <p:nvSpPr>
          <p:cNvPr id="18" name="Text 11"/>
          <p:cNvSpPr/>
          <p:nvPr/>
        </p:nvSpPr>
        <p:spPr>
          <a:xfrm>
            <a:off x="5071836" y="4392910"/>
            <a:ext cx="2756724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Encourages patient participation and adherence</a:t>
            </a:r>
            <a:endParaRPr lang="en-US" sz="1450" dirty="0"/>
          </a:p>
        </p:txBody>
      </p:sp>
      <p:sp>
        <p:nvSpPr>
          <p:cNvPr id="19" name="Shape 12"/>
          <p:cNvSpPr/>
          <p:nvPr/>
        </p:nvSpPr>
        <p:spPr>
          <a:xfrm>
            <a:off x="661475" y="5210373"/>
            <a:ext cx="10868745" cy="736997"/>
          </a:xfrm>
          <a:prstGeom prst="roundRect">
            <a:avLst>
              <a:gd name="adj" fmla="val 3847"/>
            </a:avLst>
          </a:prstGeom>
          <a:solidFill>
            <a:srgbClr val="D7F4E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0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0482" y="5478066"/>
            <a:ext cx="236234" cy="189012"/>
          </a:xfrm>
          <a:prstGeom prst="rect">
            <a:avLst/>
          </a:prstGeom>
        </p:spPr>
      </p:pic>
      <p:sp>
        <p:nvSpPr>
          <p:cNvPr id="21" name="Text 13"/>
          <p:cNvSpPr/>
          <p:nvPr/>
        </p:nvSpPr>
        <p:spPr>
          <a:xfrm>
            <a:off x="1275723" y="5427663"/>
            <a:ext cx="10675075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b="1" dirty="0">
                <a:solidFill>
                  <a:srgbClr val="000000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Key message:</a:t>
            </a:r>
            <a:r>
              <a:rPr lang="en-US" sz="1450" dirty="0">
                <a:solidFill>
                  <a:srgbClr val="000000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Communication is a patient safety skill rather than simply an interpersonal skill. </a:t>
            </a:r>
            <a:r>
              <a:rPr lang="en-US" sz="1450" i="1" dirty="0">
                <a:solidFill>
                  <a:srgbClr val="000000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(WHO, 2024)</a:t>
            </a:r>
            <a:endParaRPr lang="en-US" sz="145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8761E92-8F96-9A35-C166-CF751C48D535}"/>
              </a:ext>
            </a:extLst>
          </p:cNvPr>
          <p:cNvSpPr/>
          <p:nvPr/>
        </p:nvSpPr>
        <p:spPr>
          <a:xfrm>
            <a:off x="10951029" y="6455229"/>
            <a:ext cx="1240971" cy="364671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333401"/>
            <a:ext cx="10868745" cy="118129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Critical Analysis: The Impact of Poor Communication</a:t>
            </a:r>
            <a:endParaRPr lang="en-US" sz="3700" dirty="0"/>
          </a:p>
        </p:txBody>
      </p:sp>
      <p:sp>
        <p:nvSpPr>
          <p:cNvPr id="3" name="Shape 1"/>
          <p:cNvSpPr/>
          <p:nvPr/>
        </p:nvSpPr>
        <p:spPr>
          <a:xfrm>
            <a:off x="525350" y="2798167"/>
            <a:ext cx="5476043" cy="2726333"/>
          </a:xfrm>
          <a:prstGeom prst="roundRect">
            <a:avLst>
              <a:gd name="adj" fmla="val 1040"/>
            </a:avLst>
          </a:prstGeom>
          <a:solidFill>
            <a:srgbClr val="1B5F3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14357" y="2987179"/>
            <a:ext cx="4154979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Poor communication may lead to:</a:t>
            </a:r>
            <a:endParaRPr lang="en-US" sz="1850" dirty="0"/>
          </a:p>
        </p:txBody>
      </p:sp>
      <p:sp>
        <p:nvSpPr>
          <p:cNvPr id="5" name="Text 3"/>
          <p:cNvSpPr/>
          <p:nvPr/>
        </p:nvSpPr>
        <p:spPr>
          <a:xfrm>
            <a:off x="714357" y="3471466"/>
            <a:ext cx="5098029" cy="177641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Medication errors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Incorrect treatment decisions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Delayed patient care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Increased patient anxiety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Reduced trust in healthcare professionals</a:t>
            </a:r>
            <a:endParaRPr lang="en-US" sz="1450" dirty="0"/>
          </a:p>
        </p:txBody>
      </p:sp>
      <p:sp>
        <p:nvSpPr>
          <p:cNvPr id="6" name="Text 4"/>
          <p:cNvSpPr/>
          <p:nvPr/>
        </p:nvSpPr>
        <p:spPr>
          <a:xfrm>
            <a:off x="6332776" y="2987179"/>
            <a:ext cx="2972222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Critical reflection</a:t>
            </a:r>
            <a:endParaRPr lang="en-US" sz="1850" dirty="0"/>
          </a:p>
        </p:txBody>
      </p:sp>
      <p:sp>
        <p:nvSpPr>
          <p:cNvPr id="7" name="Text 5"/>
          <p:cNvSpPr/>
          <p:nvPr/>
        </p:nvSpPr>
        <p:spPr>
          <a:xfrm>
            <a:off x="6332776" y="3471466"/>
            <a:ext cx="5203794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Communication failures are a major contributor to preventable patient harm worldwide (WHO, 2024).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6332776" y="4265315"/>
            <a:ext cx="3168174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Professional implication</a:t>
            </a:r>
            <a:endParaRPr lang="en-US" sz="1850" dirty="0"/>
          </a:p>
        </p:txBody>
      </p:sp>
      <p:sp>
        <p:nvSpPr>
          <p:cNvPr id="9" name="Text 7"/>
          <p:cNvSpPr/>
          <p:nvPr/>
        </p:nvSpPr>
        <p:spPr>
          <a:xfrm>
            <a:off x="6332776" y="4749602"/>
            <a:ext cx="5203794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Effective communication protects both patients and healthcare professionals.</a:t>
            </a:r>
            <a:endParaRPr lang="en-US" sz="145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F374B0-37CC-D2F4-691A-3125903C331D}"/>
              </a:ext>
            </a:extLst>
          </p:cNvPr>
          <p:cNvSpPr/>
          <p:nvPr/>
        </p:nvSpPr>
        <p:spPr>
          <a:xfrm>
            <a:off x="10951029" y="6455229"/>
            <a:ext cx="1240971" cy="364671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19807"/>
            <a:ext cx="4639650" cy="2804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5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Shannon-Weaver Communication Model</a:t>
            </a:r>
            <a:endParaRPr lang="en-US" sz="1750" dirty="0"/>
          </a:p>
        </p:txBody>
      </p:sp>
      <p:sp>
        <p:nvSpPr>
          <p:cNvPr id="3" name="Text 1"/>
          <p:cNvSpPr/>
          <p:nvPr/>
        </p:nvSpPr>
        <p:spPr>
          <a:xfrm>
            <a:off x="661475" y="817265"/>
            <a:ext cx="2561466" cy="2244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Communication Process</a:t>
            </a:r>
            <a:endParaRPr lang="en-US" sz="14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475" y="1105595"/>
            <a:ext cx="9753356" cy="54864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855442" y="5337968"/>
            <a:ext cx="2173531" cy="1401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5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Common barriers in healthcare</a:t>
            </a:r>
            <a:endParaRPr lang="en-US" sz="1500" dirty="0"/>
          </a:p>
        </p:txBody>
      </p:sp>
      <p:sp>
        <p:nvSpPr>
          <p:cNvPr id="6" name="Text 3"/>
          <p:cNvSpPr/>
          <p:nvPr/>
        </p:nvSpPr>
        <p:spPr>
          <a:xfrm>
            <a:off x="855442" y="5612159"/>
            <a:ext cx="5324838" cy="5888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142240" indent="-142240" algn="l">
              <a:lnSpc>
                <a:spcPct val="98000"/>
              </a:lnSpc>
              <a:buSzPct val="100000"/>
              <a:buChar char="•"/>
            </a:pPr>
            <a:r>
              <a:rPr lang="en-US" sz="12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Language differences</a:t>
            </a:r>
            <a:endParaRPr lang="en-US" sz="1200" dirty="0"/>
          </a:p>
          <a:p>
            <a:pPr marL="142240" indent="-142240" algn="l">
              <a:lnSpc>
                <a:spcPct val="98000"/>
              </a:lnSpc>
              <a:buSzPct val="100000"/>
              <a:buChar char="•"/>
            </a:pPr>
            <a:r>
              <a:rPr lang="en-US" sz="12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Hearing impairments</a:t>
            </a:r>
            <a:endParaRPr lang="en-US" sz="1200" dirty="0"/>
          </a:p>
          <a:p>
            <a:pPr marL="142240" indent="-142240" algn="l">
              <a:lnSpc>
                <a:spcPct val="98000"/>
              </a:lnSpc>
              <a:buSzPct val="100000"/>
              <a:buChar char="•"/>
            </a:pPr>
            <a:r>
              <a:rPr lang="en-US" sz="12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Stress and anxiety</a:t>
            </a:r>
            <a:endParaRPr lang="en-US" sz="1200" dirty="0"/>
          </a:p>
          <a:p>
            <a:pPr marL="142240" indent="-142240" algn="l">
              <a:lnSpc>
                <a:spcPct val="98000"/>
              </a:lnSpc>
              <a:buSzPct val="100000"/>
              <a:buChar char="•"/>
            </a:pPr>
            <a:r>
              <a:rPr lang="en-US" sz="12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Environmental distractions</a:t>
            </a:r>
            <a:endParaRPr lang="en-US" sz="1200" dirty="0"/>
          </a:p>
          <a:p>
            <a:pPr marL="142240" indent="-142240" algn="l">
              <a:lnSpc>
                <a:spcPct val="98000"/>
              </a:lnSpc>
              <a:buSzPct val="100000"/>
              <a:buChar char="•"/>
            </a:pPr>
            <a:r>
              <a:rPr lang="en-US" sz="12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Complex medical terminology</a:t>
            </a:r>
            <a:endParaRPr lang="en-US" sz="1200" dirty="0"/>
          </a:p>
        </p:txBody>
      </p:sp>
      <p:sp>
        <p:nvSpPr>
          <p:cNvPr id="7" name="Text 4"/>
          <p:cNvSpPr/>
          <p:nvPr/>
        </p:nvSpPr>
        <p:spPr>
          <a:xfrm>
            <a:off x="6908418" y="5549609"/>
            <a:ext cx="1824389" cy="1401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Professional implication</a:t>
            </a:r>
            <a:endParaRPr lang="en-US" sz="1400" dirty="0"/>
          </a:p>
        </p:txBody>
      </p:sp>
      <p:sp>
        <p:nvSpPr>
          <p:cNvPr id="8" name="Text 5"/>
          <p:cNvSpPr/>
          <p:nvPr/>
        </p:nvSpPr>
        <p:spPr>
          <a:xfrm>
            <a:off x="6908418" y="5791851"/>
            <a:ext cx="4423611" cy="2331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8000"/>
              </a:lnSpc>
              <a:buNone/>
            </a:pP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Healthcare professionals must minimise barriers to ensure accurate understanding.</a:t>
            </a:r>
            <a:endParaRPr lang="en-US" sz="1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0D62FD2-288D-BE0A-3C7F-CB0CFA711F91}"/>
              </a:ext>
            </a:extLst>
          </p:cNvPr>
          <p:cNvSpPr/>
          <p:nvPr/>
        </p:nvSpPr>
        <p:spPr>
          <a:xfrm>
            <a:off x="10951029" y="6455229"/>
            <a:ext cx="1240971" cy="364671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26157"/>
            <a:ext cx="7240605" cy="3839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Practical Application: Registered Nurse Scenario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661475" y="941983"/>
            <a:ext cx="3066775" cy="3071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9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Scenario</a:t>
            </a:r>
            <a:endParaRPr lang="en-US" sz="1900" dirty="0"/>
          </a:p>
        </p:txBody>
      </p:sp>
      <p:sp>
        <p:nvSpPr>
          <p:cNvPr id="4" name="Text 2"/>
          <p:cNvSpPr/>
          <p:nvPr/>
        </p:nvSpPr>
        <p:spPr>
          <a:xfrm>
            <a:off x="661475" y="1368921"/>
            <a:ext cx="11478330" cy="1621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9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A 75-year-old diabetic patient is confused about medication instructions.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661475" y="1650802"/>
            <a:ext cx="3066775" cy="3071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9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Professional actions</a:t>
            </a:r>
            <a:endParaRPr lang="en-US" sz="1900" dirty="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7511" y="2081510"/>
            <a:ext cx="184245" cy="184249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060721" y="2077740"/>
            <a:ext cx="1535769" cy="1919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Use simple language</a:t>
            </a:r>
            <a:endParaRPr lang="en-US" sz="120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7511" y="2613521"/>
            <a:ext cx="184245" cy="184249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1060721" y="2609751"/>
            <a:ext cx="1535769" cy="1919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Maintain eye contact</a:t>
            </a:r>
            <a:endParaRPr lang="en-US" sz="120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7511" y="3145532"/>
            <a:ext cx="184245" cy="184249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1060721" y="3141762"/>
            <a:ext cx="1664651" cy="1919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Speak slowly and clearly</a:t>
            </a:r>
            <a:endParaRPr lang="en-US" sz="12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7511" y="3677543"/>
            <a:ext cx="184245" cy="184249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1060721" y="3673773"/>
            <a:ext cx="1535769" cy="1919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Encourage questions</a:t>
            </a:r>
            <a:endParaRPr lang="en-US" sz="1200" dirty="0"/>
          </a:p>
        </p:txBody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7511" y="4209554"/>
            <a:ext cx="184245" cy="184249"/>
          </a:xfrm>
          <a:prstGeom prst="rect">
            <a:avLst/>
          </a:prstGeom>
        </p:spPr>
      </p:pic>
      <p:sp>
        <p:nvSpPr>
          <p:cNvPr id="15" name="Text 8"/>
          <p:cNvSpPr/>
          <p:nvPr/>
        </p:nvSpPr>
        <p:spPr>
          <a:xfrm>
            <a:off x="1060721" y="4205784"/>
            <a:ext cx="1622682" cy="1919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Confirm understanding</a:t>
            </a:r>
            <a:endParaRPr lang="en-US" sz="1200" dirty="0"/>
          </a:p>
        </p:txBody>
      </p:sp>
      <p:sp>
        <p:nvSpPr>
          <p:cNvPr id="16" name="Text 9"/>
          <p:cNvSpPr/>
          <p:nvPr/>
        </p:nvSpPr>
        <p:spPr>
          <a:xfrm>
            <a:off x="661475" y="4697909"/>
            <a:ext cx="3066775" cy="3071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9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Positive outcomes</a:t>
            </a:r>
            <a:endParaRPr lang="en-US" sz="1900" dirty="0"/>
          </a:p>
        </p:txBody>
      </p:sp>
      <p:sp>
        <p:nvSpPr>
          <p:cNvPr id="17" name="Shape 10"/>
          <p:cNvSpPr/>
          <p:nvPr/>
        </p:nvSpPr>
        <p:spPr>
          <a:xfrm>
            <a:off x="661475" y="5124847"/>
            <a:ext cx="5394488" cy="437654"/>
          </a:xfrm>
          <a:prstGeom prst="roundRect">
            <a:avLst>
              <a:gd name="adj" fmla="val 4211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1"/>
          <p:cNvSpPr/>
          <p:nvPr/>
        </p:nvSpPr>
        <p:spPr>
          <a:xfrm>
            <a:off x="784305" y="5247680"/>
            <a:ext cx="1989683" cy="1919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Increased patient confidence</a:t>
            </a:r>
            <a:endParaRPr lang="en-US" sz="1200" dirty="0"/>
          </a:p>
        </p:txBody>
      </p:sp>
      <p:sp>
        <p:nvSpPr>
          <p:cNvPr id="19" name="Shape 12"/>
          <p:cNvSpPr/>
          <p:nvPr/>
        </p:nvSpPr>
        <p:spPr>
          <a:xfrm>
            <a:off x="6135732" y="5124847"/>
            <a:ext cx="5394488" cy="437654"/>
          </a:xfrm>
          <a:prstGeom prst="roundRect">
            <a:avLst>
              <a:gd name="adj" fmla="val 4211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3"/>
          <p:cNvSpPr/>
          <p:nvPr/>
        </p:nvSpPr>
        <p:spPr>
          <a:xfrm>
            <a:off x="6258562" y="5247680"/>
            <a:ext cx="1911401" cy="1919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Better treatment adherence</a:t>
            </a:r>
            <a:endParaRPr lang="en-US" sz="1200" dirty="0"/>
          </a:p>
        </p:txBody>
      </p:sp>
      <p:sp>
        <p:nvSpPr>
          <p:cNvPr id="21" name="Shape 14"/>
          <p:cNvSpPr/>
          <p:nvPr/>
        </p:nvSpPr>
        <p:spPr>
          <a:xfrm>
            <a:off x="661475" y="5642273"/>
            <a:ext cx="5394488" cy="437654"/>
          </a:xfrm>
          <a:prstGeom prst="roundRect">
            <a:avLst>
              <a:gd name="adj" fmla="val 4211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15"/>
          <p:cNvSpPr/>
          <p:nvPr/>
        </p:nvSpPr>
        <p:spPr>
          <a:xfrm>
            <a:off x="784305" y="5765105"/>
            <a:ext cx="1860801" cy="1919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Reduced medication errors</a:t>
            </a:r>
            <a:endParaRPr lang="en-US" sz="1200" dirty="0"/>
          </a:p>
        </p:txBody>
      </p:sp>
      <p:sp>
        <p:nvSpPr>
          <p:cNvPr id="23" name="Shape 16"/>
          <p:cNvSpPr/>
          <p:nvPr/>
        </p:nvSpPr>
        <p:spPr>
          <a:xfrm>
            <a:off x="6135732" y="5642273"/>
            <a:ext cx="5394488" cy="437654"/>
          </a:xfrm>
          <a:prstGeom prst="roundRect">
            <a:avLst>
              <a:gd name="adj" fmla="val 4211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17"/>
          <p:cNvSpPr/>
          <p:nvPr/>
        </p:nvSpPr>
        <p:spPr>
          <a:xfrm>
            <a:off x="6258562" y="5765105"/>
            <a:ext cx="1649768" cy="1919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Improved patient safety</a:t>
            </a:r>
            <a:endParaRPr lang="en-US" sz="1200" dirty="0"/>
          </a:p>
        </p:txBody>
      </p:sp>
      <p:sp>
        <p:nvSpPr>
          <p:cNvPr id="25" name="Text 18"/>
          <p:cNvSpPr/>
          <p:nvPr/>
        </p:nvSpPr>
        <p:spPr>
          <a:xfrm>
            <a:off x="661475" y="6169720"/>
            <a:ext cx="11478330" cy="1621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0000"/>
              </a:lnSpc>
              <a:buNone/>
            </a:pPr>
            <a:r>
              <a:rPr lang="en-US" sz="95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(WHO, 2024)</a:t>
            </a:r>
            <a:endParaRPr lang="en-US" sz="95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4A78941-64C9-456B-2E4D-0642D633A6E6}"/>
              </a:ext>
            </a:extLst>
          </p:cNvPr>
          <p:cNvSpPr/>
          <p:nvPr/>
        </p:nvSpPr>
        <p:spPr>
          <a:xfrm>
            <a:off x="10951029" y="6455229"/>
            <a:ext cx="1240971" cy="364671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001713"/>
            <a:ext cx="9446679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Self-Awareness: My Communication Skills</a:t>
            </a:r>
            <a:endParaRPr lang="en-US" sz="3700" dirty="0"/>
          </a:p>
        </p:txBody>
      </p:sp>
      <p:sp>
        <p:nvSpPr>
          <p:cNvPr id="3" name="Shape 1"/>
          <p:cNvSpPr/>
          <p:nvPr/>
        </p:nvSpPr>
        <p:spPr>
          <a:xfrm>
            <a:off x="525350" y="1875830"/>
            <a:ext cx="5476043" cy="2515791"/>
          </a:xfrm>
          <a:prstGeom prst="roundRect">
            <a:avLst>
              <a:gd name="adj" fmla="val 1127"/>
            </a:avLst>
          </a:prstGeom>
          <a:solidFill>
            <a:srgbClr val="1B5F3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14357" y="2064841"/>
            <a:ext cx="2972222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My current strengths</a:t>
            </a:r>
            <a:endParaRPr lang="en-US" sz="1850" dirty="0"/>
          </a:p>
        </p:txBody>
      </p:sp>
      <p:sp>
        <p:nvSpPr>
          <p:cNvPr id="5" name="Text 3"/>
          <p:cNvSpPr/>
          <p:nvPr/>
        </p:nvSpPr>
        <p:spPr>
          <a:xfrm>
            <a:off x="714357" y="2549128"/>
            <a:ext cx="5098029" cy="177641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I actively listen to others.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I communicate respectfully.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I ask questions when unsure.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I adapt my communication style.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I work effectively with others.</a:t>
            </a:r>
            <a:endParaRPr lang="en-US" sz="1450" dirty="0"/>
          </a:p>
        </p:txBody>
      </p:sp>
      <p:sp>
        <p:nvSpPr>
          <p:cNvPr id="6" name="Text 4"/>
          <p:cNvSpPr/>
          <p:nvPr/>
        </p:nvSpPr>
        <p:spPr>
          <a:xfrm>
            <a:off x="6332776" y="2064841"/>
            <a:ext cx="3850087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Evidence from my experiences</a:t>
            </a:r>
            <a:endParaRPr lang="en-US" sz="1850" dirty="0"/>
          </a:p>
        </p:txBody>
      </p:sp>
      <p:sp>
        <p:nvSpPr>
          <p:cNvPr id="7" name="Text 5"/>
          <p:cNvSpPr/>
          <p:nvPr/>
        </p:nvSpPr>
        <p:spPr>
          <a:xfrm>
            <a:off x="6332776" y="2549128"/>
            <a:ext cx="5203794" cy="140791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University group activities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Daily social interactions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Family responsibilities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Previous customer service experiences (if applicable)</a:t>
            </a:r>
            <a:endParaRPr lang="en-US" sz="1450" dirty="0"/>
          </a:p>
        </p:txBody>
      </p:sp>
      <p:sp>
        <p:nvSpPr>
          <p:cNvPr id="8" name="Shape 6"/>
          <p:cNvSpPr/>
          <p:nvPr/>
        </p:nvSpPr>
        <p:spPr>
          <a:xfrm>
            <a:off x="661475" y="4604246"/>
            <a:ext cx="10868745" cy="1039416"/>
          </a:xfrm>
          <a:prstGeom prst="roundRect">
            <a:avLst>
              <a:gd name="adj" fmla="val 2728"/>
            </a:avLst>
          </a:prstGeom>
          <a:solidFill>
            <a:srgbClr val="D7F4E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482" y="4871938"/>
            <a:ext cx="236234" cy="189012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275723" y="4821535"/>
            <a:ext cx="10065490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b="1" dirty="0">
                <a:solidFill>
                  <a:srgbClr val="000000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Reflection:</a:t>
            </a:r>
            <a:r>
              <a:rPr lang="en-US" sz="1450" dirty="0">
                <a:solidFill>
                  <a:srgbClr val="000000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These experiences have helped me develop empathy, confidence and interpersonal skills that are transferable to professional healthcare settings.</a:t>
            </a:r>
            <a:endParaRPr lang="en-US" sz="145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5140E2A-7A0E-F493-DA7B-EF7E22D0FF4B}"/>
              </a:ext>
            </a:extLst>
          </p:cNvPr>
          <p:cNvSpPr/>
          <p:nvPr/>
        </p:nvSpPr>
        <p:spPr>
          <a:xfrm>
            <a:off x="10951029" y="6455229"/>
            <a:ext cx="1240971" cy="364671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886718"/>
            <a:ext cx="8596097" cy="5316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3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Professional Development and Conclusion</a:t>
            </a:r>
            <a:endParaRPr lang="en-US" sz="3300" dirty="0"/>
          </a:p>
        </p:txBody>
      </p:sp>
      <p:sp>
        <p:nvSpPr>
          <p:cNvPr id="3" name="Text 1"/>
          <p:cNvSpPr/>
          <p:nvPr/>
        </p:nvSpPr>
        <p:spPr>
          <a:xfrm>
            <a:off x="661475" y="1801019"/>
            <a:ext cx="3491222" cy="265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Areas for further development</a:t>
            </a:r>
            <a:endParaRPr lang="en-US" sz="1650" dirty="0"/>
          </a:p>
        </p:txBody>
      </p:sp>
      <p:sp>
        <p:nvSpPr>
          <p:cNvPr id="4" name="Text 2"/>
          <p:cNvSpPr/>
          <p:nvPr/>
        </p:nvSpPr>
        <p:spPr>
          <a:xfrm>
            <a:off x="661475" y="2219821"/>
            <a:ext cx="5226911" cy="11949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27000"/>
              </a:lnSpc>
              <a:buSzPct val="100000"/>
              <a:buChar char="•"/>
            </a:pPr>
            <a:r>
              <a:rPr lang="en-US" sz="13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Build confidence in clinical environments</a:t>
            </a:r>
            <a:endParaRPr lang="en-US" sz="1300" dirty="0"/>
          </a:p>
          <a:p>
            <a:pPr marL="264160" indent="-264160" algn="l">
              <a:lnSpc>
                <a:spcPct val="127000"/>
              </a:lnSpc>
              <a:buSzPct val="100000"/>
              <a:buChar char="•"/>
            </a:pPr>
            <a:r>
              <a:rPr lang="en-US" sz="13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Expand healthcare vocabulary</a:t>
            </a:r>
            <a:endParaRPr lang="en-US" sz="1300" dirty="0"/>
          </a:p>
          <a:p>
            <a:pPr marL="264160" indent="-264160" algn="l">
              <a:lnSpc>
                <a:spcPct val="127000"/>
              </a:lnSpc>
              <a:buSzPct val="100000"/>
              <a:buChar char="•"/>
            </a:pPr>
            <a:r>
              <a:rPr lang="en-US" sz="13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Strengthen active listening skills</a:t>
            </a:r>
            <a:endParaRPr lang="en-US" sz="1300" dirty="0"/>
          </a:p>
          <a:p>
            <a:pPr marL="264160" indent="-264160" algn="l">
              <a:lnSpc>
                <a:spcPct val="127000"/>
              </a:lnSpc>
              <a:buSzPct val="100000"/>
              <a:buChar char="•"/>
            </a:pPr>
            <a:r>
              <a:rPr lang="en-US" sz="13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Improve communication under pressure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6187226" y="1647924"/>
            <a:ext cx="5471777" cy="2841030"/>
          </a:xfrm>
          <a:prstGeom prst="roundRect">
            <a:avLst>
              <a:gd name="adj" fmla="val 898"/>
            </a:avLst>
          </a:prstGeom>
          <a:solidFill>
            <a:srgbClr val="1B5F3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357282" y="1801019"/>
            <a:ext cx="2735988" cy="265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dirty="0">
                <a:solidFill>
                  <a:srgbClr val="FFFFFF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Conclusion</a:t>
            </a:r>
            <a:endParaRPr lang="en-US" sz="1650" dirty="0"/>
          </a:p>
        </p:txBody>
      </p:sp>
      <p:sp>
        <p:nvSpPr>
          <p:cNvPr id="7" name="Text 5"/>
          <p:cNvSpPr/>
          <p:nvPr/>
        </p:nvSpPr>
        <p:spPr>
          <a:xfrm>
            <a:off x="6357282" y="2219821"/>
            <a:ext cx="5741249" cy="2585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Communication is essential because it: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6357282" y="2616101"/>
            <a:ext cx="5131664" cy="181927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27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✓ Promotes patient safety</a:t>
            </a:r>
            <a:endParaRPr lang="en-US" sz="1300" dirty="0"/>
          </a:p>
          <a:p>
            <a:pPr marL="264160" indent="-264160" algn="l">
              <a:lnSpc>
                <a:spcPct val="127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✓ Builds trust</a:t>
            </a:r>
            <a:endParaRPr lang="en-US" sz="1300" dirty="0"/>
          </a:p>
          <a:p>
            <a:pPr marL="264160" indent="-264160" algn="l">
              <a:lnSpc>
                <a:spcPct val="127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✓ Supports teamwork</a:t>
            </a:r>
            <a:endParaRPr lang="en-US" sz="1300" dirty="0"/>
          </a:p>
          <a:p>
            <a:pPr marL="264160" indent="-264160" algn="l">
              <a:lnSpc>
                <a:spcPct val="127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✓ Reduces errors</a:t>
            </a:r>
            <a:endParaRPr lang="en-US" sz="1300" dirty="0"/>
          </a:p>
          <a:p>
            <a:pPr marL="264160" indent="-264160" algn="l">
              <a:lnSpc>
                <a:spcPct val="127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✓ Delivers person-centred care</a:t>
            </a:r>
            <a:endParaRPr lang="en-US" sz="1300" dirty="0"/>
          </a:p>
          <a:p>
            <a:pPr marL="264160" indent="-264160" algn="l">
              <a:lnSpc>
                <a:spcPct val="127000"/>
              </a:lnSpc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✓ Improves patient outcomes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661475" y="4661198"/>
            <a:ext cx="19050" cy="861616"/>
          </a:xfrm>
          <a:prstGeom prst="roundRect">
            <a:avLst>
              <a:gd name="adj" fmla="val 59999"/>
            </a:avLst>
          </a:prstGeom>
          <a:solidFill>
            <a:srgbClr val="1B5F3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16560" y="4833441"/>
            <a:ext cx="10613660" cy="5171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300" b="1" dirty="0">
                <a:solidFill>
                  <a:srgbClr val="2C2821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Effective communication is a professional responsibility that directly influences the quality, safety and compassion of healthcare delivery.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661475" y="5737523"/>
            <a:ext cx="10868745" cy="19050"/>
          </a:xfrm>
          <a:prstGeom prst="roundRect">
            <a:avLst>
              <a:gd name="adj" fmla="val 59999"/>
            </a:avLst>
          </a:prstGeom>
          <a:solidFill>
            <a:srgbClr val="2C2821">
              <a:alpha val="5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40E57BD-A61B-C685-421A-E144091AC616}"/>
              </a:ext>
            </a:extLst>
          </p:cNvPr>
          <p:cNvSpPr/>
          <p:nvPr/>
        </p:nvSpPr>
        <p:spPr>
          <a:xfrm>
            <a:off x="10951029" y="6455229"/>
            <a:ext cx="1240971" cy="364671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704850"/>
            <a:ext cx="5334958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REFERENCES</a:t>
            </a:r>
            <a:endParaRPr lang="en-US" sz="3700" dirty="0"/>
          </a:p>
        </p:txBody>
      </p:sp>
      <p:sp>
        <p:nvSpPr>
          <p:cNvPr id="3" name="Text 1"/>
          <p:cNvSpPr/>
          <p:nvPr/>
        </p:nvSpPr>
        <p:spPr>
          <a:xfrm>
            <a:off x="661475" y="1673523"/>
            <a:ext cx="10868745" cy="44795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Adler, R.B., Rodman, G. and Du Pré, A. (2022) </a:t>
            </a:r>
            <a:r>
              <a:rPr lang="en-US" sz="145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Understanding Human Communication</a:t>
            </a: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. 15th edn. New York: Oxford University Press.</a:t>
            </a:r>
            <a:endParaRPr lang="en-US" sz="1450" dirty="0"/>
          </a:p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NHS England (2024) </a:t>
            </a:r>
            <a:r>
              <a:rPr lang="en-US" sz="145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Working in partnership with people and communities: Statutory guidance</a:t>
            </a: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. Available at: </a:t>
            </a:r>
            <a:r>
              <a:rPr lang="en-US" sz="1450" b="1" u="sng" dirty="0">
                <a:solidFill>
                  <a:srgbClr val="1B5F39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https://www.england.nhs.uk/long-read/working-in-partnership-with-people-and-communities-statutory-guidance/</a:t>
            </a: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(Accessed: 25 June 2026).</a:t>
            </a:r>
            <a:endParaRPr lang="en-US" sz="1450" dirty="0"/>
          </a:p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Skills for Care (2024) </a:t>
            </a:r>
            <a:r>
              <a:rPr lang="en-US" sz="145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Communication skills in adult social care</a:t>
            </a: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. Available at: </a:t>
            </a:r>
            <a:r>
              <a:rPr lang="en-US" sz="1450" b="1" u="sng" dirty="0">
                <a:solidFill>
                  <a:srgbClr val="1B5F39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https://www.skillsforcare.org.uk/Learning-development/Care-Certificate/Standards/Communication.aspx</a:t>
            </a: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(Accessed: 25 June 2026).</a:t>
            </a:r>
            <a:endParaRPr lang="en-US" sz="1450" dirty="0"/>
          </a:p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World Health Organization (2024) </a:t>
            </a:r>
            <a:r>
              <a:rPr lang="en-US" sz="145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Global Patient Safety Report 2024</a:t>
            </a: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. Available at: </a:t>
            </a:r>
            <a:r>
              <a:rPr lang="en-US" sz="1450" b="1" u="sng" dirty="0">
                <a:solidFill>
                  <a:srgbClr val="1B5F39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https://www.who.int/publications/i/item/9789240095458</a:t>
            </a: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(Accessed: 25 June 2026).</a:t>
            </a:r>
            <a:endParaRPr lang="en-US" sz="1450" dirty="0"/>
          </a:p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World Health Organization (2024) </a:t>
            </a:r>
            <a:r>
              <a:rPr lang="en-US" sz="145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WHO launches first ever Patient Safety Rights Charter</a:t>
            </a: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. Available at: </a:t>
            </a:r>
            <a:r>
              <a:rPr lang="en-US" sz="1450" b="1" u="sng" dirty="0">
                <a:solidFill>
                  <a:srgbClr val="1B5F39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https://www.who.int/news/item/18-04-2024-who-launches-first-ever-patient-safety-rights-charter</a:t>
            </a: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(Accessed: 25 June 2026).</a:t>
            </a:r>
            <a:endParaRPr lang="en-US" sz="145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035867F-7D38-6AFD-F3FD-DBE2D58344EF}"/>
              </a:ext>
            </a:extLst>
          </p:cNvPr>
          <p:cNvSpPr/>
          <p:nvPr/>
        </p:nvSpPr>
        <p:spPr>
          <a:xfrm>
            <a:off x="10951029" y="6455229"/>
            <a:ext cx="1240971" cy="364671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1B5F39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13884</TotalTime>
  <Words>747</Words>
  <Application>Microsoft Office PowerPoint</Application>
  <PresentationFormat>Widescreen</PresentationFormat>
  <Paragraphs>121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Alice</vt:lpstr>
      <vt:lpstr>Lora</vt:lpstr>
      <vt:lpstr>Times New Roman</vt:lpstr>
      <vt:lpstr>Arial</vt:lpstr>
      <vt:lpstr>Lora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2514106@student.uwtsd.ac.uk</dc:creator>
  <cp:lastModifiedBy>Rajneesh Sinha</cp:lastModifiedBy>
  <cp:revision>3</cp:revision>
  <dcterms:created xsi:type="dcterms:W3CDTF">2026-06-24T20:28:20Z</dcterms:created>
  <dcterms:modified xsi:type="dcterms:W3CDTF">2026-07-06T07:41:29Z</dcterms:modified>
</cp:coreProperties>
</file>