
<file path=[Content_Types].xml><?xml version="1.0" encoding="utf-8"?>
<Types xmlns="http://schemas.openxmlformats.org/package/2006/content-types">
  <Default Extension="png" ContentType="image/png"/>
  <Default Extension="jpeg" ContentType="image/jpeg"/>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5"/>
  </p:notesMasterIdLst>
  <p:sldIdLst>
    <p:sldId id="261" r:id="rId2"/>
    <p:sldId id="266" r:id="rId3"/>
    <p:sldId id="263" r:id="rId4"/>
    <p:sldId id="264" r:id="rId5"/>
    <p:sldId id="283" r:id="rId6"/>
    <p:sldId id="284" r:id="rId7"/>
    <p:sldId id="285" r:id="rId8"/>
    <p:sldId id="277" r:id="rId9"/>
    <p:sldId id="278" r:id="rId10"/>
    <p:sldId id="267" r:id="rId11"/>
    <p:sldId id="268" r:id="rId12"/>
    <p:sldId id="269" r:id="rId13"/>
    <p:sldId id="270" r:id="rId14"/>
    <p:sldId id="271" r:id="rId15"/>
    <p:sldId id="272" r:id="rId16"/>
    <p:sldId id="274" r:id="rId17"/>
    <p:sldId id="275" r:id="rId18"/>
    <p:sldId id="276" r:id="rId19"/>
    <p:sldId id="279" r:id="rId20"/>
    <p:sldId id="280" r:id="rId21"/>
    <p:sldId id="281" r:id="rId22"/>
    <p:sldId id="282" r:id="rId23"/>
    <p:sldId id="286" r:id="rId24"/>
    <p:sldId id="287" r:id="rId25"/>
    <p:sldId id="288" r:id="rId26"/>
    <p:sldId id="289" r:id="rId27"/>
    <p:sldId id="290" r:id="rId28"/>
    <p:sldId id="291" r:id="rId29"/>
    <p:sldId id="292" r:id="rId30"/>
    <p:sldId id="293" r:id="rId31"/>
    <p:sldId id="294" r:id="rId32"/>
    <p:sldId id="265" r:id="rId33"/>
    <p:sldId id="29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78520" autoAdjust="0"/>
  </p:normalViewPr>
  <p:slideViewPr>
    <p:cSldViewPr snapToGrid="0">
      <p:cViewPr varScale="1">
        <p:scale>
          <a:sx n="91" d="100"/>
          <a:sy n="91" d="100"/>
        </p:scale>
        <p:origin x="210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List 1</c:v>
                </c:pt>
              </c:strCache>
            </c:strRef>
          </c:tx>
          <c:spPr>
            <a:solidFill>
              <a:schemeClr val="accent1"/>
            </a:solidFill>
            <a:ln>
              <a:noFill/>
            </a:ln>
            <a:effectLst/>
          </c:spPr>
          <c:invertIfNegative val="0"/>
          <c:cat>
            <c:strRef>
              <c:f>Sheet1!$A$2:$A$3</c:f>
              <c:strCache>
                <c:ptCount val="2"/>
                <c:pt idx="0">
                  <c:v>Forget</c:v>
                </c:pt>
                <c:pt idx="1">
                  <c:v>Remember</c:v>
                </c:pt>
              </c:strCache>
            </c:strRef>
          </c:cat>
          <c:val>
            <c:numRef>
              <c:f>Sheet1!$B$2:$B$3</c:f>
              <c:numCache>
                <c:formatCode>General</c:formatCode>
                <c:ptCount val="2"/>
                <c:pt idx="0">
                  <c:v>40</c:v>
                </c:pt>
                <c:pt idx="1">
                  <c:v>60</c:v>
                </c:pt>
              </c:numCache>
            </c:numRef>
          </c:val>
        </c:ser>
        <c:ser>
          <c:idx val="1"/>
          <c:order val="1"/>
          <c:tx>
            <c:strRef>
              <c:f>Sheet1!$C$1</c:f>
              <c:strCache>
                <c:ptCount val="1"/>
                <c:pt idx="0">
                  <c:v>List 2</c:v>
                </c:pt>
              </c:strCache>
            </c:strRef>
          </c:tx>
          <c:spPr>
            <a:solidFill>
              <a:schemeClr val="accent2"/>
            </a:solidFill>
            <a:ln>
              <a:noFill/>
            </a:ln>
            <a:effectLst/>
          </c:spPr>
          <c:invertIfNegative val="0"/>
          <c:cat>
            <c:strRef>
              <c:f>Sheet1!$A$2:$A$3</c:f>
              <c:strCache>
                <c:ptCount val="2"/>
                <c:pt idx="0">
                  <c:v>Forget</c:v>
                </c:pt>
                <c:pt idx="1">
                  <c:v>Remember</c:v>
                </c:pt>
              </c:strCache>
            </c:strRef>
          </c:cat>
          <c:val>
            <c:numRef>
              <c:f>Sheet1!$C$2:$C$3</c:f>
              <c:numCache>
                <c:formatCode>General</c:formatCode>
                <c:ptCount val="2"/>
                <c:pt idx="0">
                  <c:v>80</c:v>
                </c:pt>
                <c:pt idx="1">
                  <c:v>50</c:v>
                </c:pt>
              </c:numCache>
            </c:numRef>
          </c:val>
        </c:ser>
        <c:dLbls>
          <c:showLegendKey val="0"/>
          <c:showVal val="0"/>
          <c:showCatName val="0"/>
          <c:showSerName val="0"/>
          <c:showPercent val="0"/>
          <c:showBubbleSize val="0"/>
        </c:dLbls>
        <c:gapWidth val="219"/>
        <c:overlap val="-27"/>
        <c:axId val="218638104"/>
        <c:axId val="218640784"/>
      </c:barChart>
      <c:catAx>
        <c:axId val="218638104"/>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8640784"/>
        <c:crosses val="autoZero"/>
        <c:auto val="1"/>
        <c:lblAlgn val="ctr"/>
        <c:lblOffset val="100"/>
        <c:noMultiLvlLbl val="0"/>
      </c:catAx>
      <c:valAx>
        <c:axId val="21864078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 of items remembered</a:t>
                </a:r>
                <a:endParaRPr lang="en-GB" dirty="0"/>
              </a:p>
            </c:rich>
          </c:tx>
          <c:layout>
            <c:manualLayout>
              <c:xMode val="edge"/>
              <c:yMode val="edge"/>
              <c:x val="0"/>
              <c:y val="0.2407868716446957"/>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863810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Forget</c:v>
                </c:pt>
              </c:strCache>
            </c:strRef>
          </c:tx>
          <c:spPr>
            <a:solidFill>
              <a:schemeClr val="accent1"/>
            </a:solidFill>
            <a:ln>
              <a:noFill/>
            </a:ln>
            <a:effectLst/>
          </c:spPr>
          <c:invertIfNegative val="0"/>
          <c:cat>
            <c:strRef>
              <c:f>Sheet1!$A$2</c:f>
              <c:strCache>
                <c:ptCount val="1"/>
                <c:pt idx="0">
                  <c:v>List 2</c:v>
                </c:pt>
              </c:strCache>
            </c:strRef>
          </c:cat>
          <c:val>
            <c:numRef>
              <c:f>Sheet1!$B$2</c:f>
              <c:numCache>
                <c:formatCode>General</c:formatCode>
                <c:ptCount val="1"/>
                <c:pt idx="0">
                  <c:v>78</c:v>
                </c:pt>
              </c:numCache>
            </c:numRef>
          </c:val>
        </c:ser>
        <c:ser>
          <c:idx val="1"/>
          <c:order val="1"/>
          <c:tx>
            <c:strRef>
              <c:f>Sheet1!$C$1</c:f>
              <c:strCache>
                <c:ptCount val="1"/>
                <c:pt idx="0">
                  <c:v>Remember</c:v>
                </c:pt>
              </c:strCache>
            </c:strRef>
          </c:tx>
          <c:spPr>
            <a:solidFill>
              <a:schemeClr val="accent2"/>
            </a:solidFill>
            <a:ln>
              <a:noFill/>
            </a:ln>
            <a:effectLst/>
          </c:spPr>
          <c:invertIfNegative val="0"/>
          <c:cat>
            <c:strRef>
              <c:f>Sheet1!$A$2</c:f>
              <c:strCache>
                <c:ptCount val="1"/>
                <c:pt idx="0">
                  <c:v>List 2</c:v>
                </c:pt>
              </c:strCache>
            </c:strRef>
          </c:cat>
          <c:val>
            <c:numRef>
              <c:f>Sheet1!$C$2</c:f>
              <c:numCache>
                <c:formatCode>General</c:formatCode>
                <c:ptCount val="1"/>
                <c:pt idx="0">
                  <c:v>74</c:v>
                </c:pt>
              </c:numCache>
            </c:numRef>
          </c:val>
        </c:ser>
        <c:dLbls>
          <c:showLegendKey val="0"/>
          <c:showVal val="0"/>
          <c:showCatName val="0"/>
          <c:showSerName val="0"/>
          <c:showPercent val="0"/>
          <c:showBubbleSize val="0"/>
        </c:dLbls>
        <c:gapWidth val="219"/>
        <c:overlap val="-27"/>
        <c:axId val="289498408"/>
        <c:axId val="218642352"/>
      </c:barChart>
      <c:catAx>
        <c:axId val="289498408"/>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8642352"/>
        <c:crosses val="autoZero"/>
        <c:auto val="1"/>
        <c:lblAlgn val="ctr"/>
        <c:lblOffset val="100"/>
        <c:noMultiLvlLbl val="0"/>
      </c:catAx>
      <c:valAx>
        <c:axId val="218642352"/>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1800" dirty="0" smtClean="0"/>
                  <a:t>% correct on word fragment </a:t>
                </a:r>
                <a:endParaRPr lang="en-GB" sz="1800" dirty="0"/>
              </a:p>
            </c:rich>
          </c:tx>
          <c:layout>
            <c:manualLayout>
              <c:xMode val="edge"/>
              <c:yMode val="edge"/>
              <c:x val="0"/>
              <c:y val="0.22429883414840865"/>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9498408"/>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Forget</c:v>
                </c:pt>
              </c:strCache>
            </c:strRef>
          </c:tx>
          <c:spPr>
            <a:solidFill>
              <a:schemeClr val="accent1"/>
            </a:solidFill>
            <a:ln>
              <a:noFill/>
            </a:ln>
            <a:effectLst/>
          </c:spPr>
          <c:invertIfNegative val="0"/>
          <c:cat>
            <c:strRef>
              <c:f>Sheet1!$A$2</c:f>
              <c:strCache>
                <c:ptCount val="1"/>
                <c:pt idx="0">
                  <c:v>Explicit test</c:v>
                </c:pt>
              </c:strCache>
            </c:strRef>
          </c:cat>
          <c:val>
            <c:numRef>
              <c:f>Sheet1!$B$2</c:f>
              <c:numCache>
                <c:formatCode>General</c:formatCode>
                <c:ptCount val="1"/>
                <c:pt idx="0">
                  <c:v>60</c:v>
                </c:pt>
              </c:numCache>
            </c:numRef>
          </c:val>
        </c:ser>
        <c:ser>
          <c:idx val="1"/>
          <c:order val="1"/>
          <c:tx>
            <c:strRef>
              <c:f>Sheet1!$C$1</c:f>
              <c:strCache>
                <c:ptCount val="1"/>
                <c:pt idx="0">
                  <c:v>Remember</c:v>
                </c:pt>
              </c:strCache>
            </c:strRef>
          </c:tx>
          <c:spPr>
            <a:solidFill>
              <a:schemeClr val="accent2"/>
            </a:solidFill>
            <a:ln>
              <a:noFill/>
            </a:ln>
            <a:effectLst/>
          </c:spPr>
          <c:invertIfNegative val="0"/>
          <c:cat>
            <c:strRef>
              <c:f>Sheet1!$A$2</c:f>
              <c:strCache>
                <c:ptCount val="1"/>
                <c:pt idx="0">
                  <c:v>Explicit test</c:v>
                </c:pt>
              </c:strCache>
            </c:strRef>
          </c:cat>
          <c:val>
            <c:numRef>
              <c:f>Sheet1!$C$2</c:f>
              <c:numCache>
                <c:formatCode>General</c:formatCode>
                <c:ptCount val="1"/>
                <c:pt idx="0">
                  <c:v>50</c:v>
                </c:pt>
              </c:numCache>
            </c:numRef>
          </c:val>
        </c:ser>
        <c:dLbls>
          <c:showLegendKey val="0"/>
          <c:showVal val="0"/>
          <c:showCatName val="0"/>
          <c:showSerName val="0"/>
          <c:showPercent val="0"/>
          <c:showBubbleSize val="0"/>
        </c:dLbls>
        <c:gapWidth val="219"/>
        <c:overlap val="-27"/>
        <c:axId val="277201384"/>
        <c:axId val="277201776"/>
      </c:barChart>
      <c:catAx>
        <c:axId val="277201384"/>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7201776"/>
        <c:crosses val="autoZero"/>
        <c:auto val="1"/>
        <c:lblAlgn val="ctr"/>
        <c:lblOffset val="100"/>
        <c:noMultiLvlLbl val="0"/>
      </c:catAx>
      <c:valAx>
        <c:axId val="277201776"/>
        <c:scaling>
          <c:orientation val="minMax"/>
          <c:max val="90"/>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1800" dirty="0" smtClean="0"/>
                  <a:t>% recall of List 2 “Remember” items</a:t>
                </a:r>
                <a:endParaRPr lang="en-GB" sz="1800" dirty="0"/>
              </a:p>
            </c:rich>
          </c:tx>
          <c:layout>
            <c:manualLayout>
              <c:xMode val="edge"/>
              <c:yMode val="edge"/>
              <c:x val="0"/>
              <c:y val="0.10623632951788269"/>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7720138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2400" dirty="0" smtClean="0"/>
              <a:t>Generalised Social </a:t>
            </a:r>
            <a:r>
              <a:rPr lang="en-GB" sz="2400" dirty="0" err="1" smtClean="0"/>
              <a:t>Phobics</a:t>
            </a:r>
            <a:endParaRPr lang="en-GB" sz="2400" dirty="0"/>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Rp+</c:v>
                </c:pt>
              </c:strCache>
            </c:strRef>
          </c:tx>
          <c:spPr>
            <a:solidFill>
              <a:schemeClr val="accent1"/>
            </a:solidFill>
            <a:ln>
              <a:noFill/>
            </a:ln>
            <a:effectLst/>
          </c:spPr>
          <c:invertIfNegative val="0"/>
          <c:cat>
            <c:strRef>
              <c:f>Sheet1!$A$2:$A$4</c:f>
              <c:strCache>
                <c:ptCount val="3"/>
                <c:pt idx="0">
                  <c:v>Negative</c:v>
                </c:pt>
                <c:pt idx="1">
                  <c:v>Positive</c:v>
                </c:pt>
                <c:pt idx="2">
                  <c:v>Neutral</c:v>
                </c:pt>
              </c:strCache>
            </c:strRef>
          </c:cat>
          <c:val>
            <c:numRef>
              <c:f>Sheet1!$B$2:$B$4</c:f>
              <c:numCache>
                <c:formatCode>General</c:formatCode>
                <c:ptCount val="3"/>
                <c:pt idx="0">
                  <c:v>30</c:v>
                </c:pt>
                <c:pt idx="1">
                  <c:v>30</c:v>
                </c:pt>
                <c:pt idx="2">
                  <c:v>50</c:v>
                </c:pt>
              </c:numCache>
            </c:numRef>
          </c:val>
        </c:ser>
        <c:ser>
          <c:idx val="1"/>
          <c:order val="1"/>
          <c:tx>
            <c:strRef>
              <c:f>Sheet1!$C$1</c:f>
              <c:strCache>
                <c:ptCount val="1"/>
                <c:pt idx="0">
                  <c:v>Rp-</c:v>
                </c:pt>
              </c:strCache>
            </c:strRef>
          </c:tx>
          <c:spPr>
            <a:solidFill>
              <a:schemeClr val="accent3"/>
            </a:solidFill>
            <a:ln>
              <a:noFill/>
            </a:ln>
            <a:effectLst/>
          </c:spPr>
          <c:invertIfNegative val="0"/>
          <c:cat>
            <c:strRef>
              <c:f>Sheet1!$A$2:$A$4</c:f>
              <c:strCache>
                <c:ptCount val="3"/>
                <c:pt idx="0">
                  <c:v>Negative</c:v>
                </c:pt>
                <c:pt idx="1">
                  <c:v>Positive</c:v>
                </c:pt>
                <c:pt idx="2">
                  <c:v>Neutral</c:v>
                </c:pt>
              </c:strCache>
            </c:strRef>
          </c:cat>
          <c:val>
            <c:numRef>
              <c:f>Sheet1!$C$2:$C$4</c:f>
              <c:numCache>
                <c:formatCode>General</c:formatCode>
                <c:ptCount val="3"/>
                <c:pt idx="0">
                  <c:v>12</c:v>
                </c:pt>
                <c:pt idx="1">
                  <c:v>5</c:v>
                </c:pt>
                <c:pt idx="2">
                  <c:v>22</c:v>
                </c:pt>
              </c:numCache>
            </c:numRef>
          </c:val>
        </c:ser>
        <c:ser>
          <c:idx val="2"/>
          <c:order val="2"/>
          <c:tx>
            <c:strRef>
              <c:f>Sheet1!$D$1</c:f>
              <c:strCache>
                <c:ptCount val="1"/>
                <c:pt idx="0">
                  <c:v>NRP</c:v>
                </c:pt>
              </c:strCache>
            </c:strRef>
          </c:tx>
          <c:spPr>
            <a:solidFill>
              <a:schemeClr val="accent5"/>
            </a:solidFill>
            <a:ln>
              <a:noFill/>
            </a:ln>
            <a:effectLst/>
          </c:spPr>
          <c:invertIfNegative val="0"/>
          <c:cat>
            <c:strRef>
              <c:f>Sheet1!$A$2:$A$4</c:f>
              <c:strCache>
                <c:ptCount val="3"/>
                <c:pt idx="0">
                  <c:v>Negative</c:v>
                </c:pt>
                <c:pt idx="1">
                  <c:v>Positive</c:v>
                </c:pt>
                <c:pt idx="2">
                  <c:v>Neutral</c:v>
                </c:pt>
              </c:strCache>
            </c:strRef>
          </c:cat>
          <c:val>
            <c:numRef>
              <c:f>Sheet1!$D$2:$D$4</c:f>
              <c:numCache>
                <c:formatCode>General</c:formatCode>
                <c:ptCount val="3"/>
                <c:pt idx="0">
                  <c:v>15</c:v>
                </c:pt>
                <c:pt idx="1">
                  <c:v>10</c:v>
                </c:pt>
                <c:pt idx="2">
                  <c:v>28</c:v>
                </c:pt>
              </c:numCache>
            </c:numRef>
          </c:val>
        </c:ser>
        <c:dLbls>
          <c:showLegendKey val="0"/>
          <c:showVal val="0"/>
          <c:showCatName val="0"/>
          <c:showSerName val="0"/>
          <c:showPercent val="0"/>
          <c:showBubbleSize val="0"/>
        </c:dLbls>
        <c:gapWidth val="30"/>
        <c:axId val="286941104"/>
        <c:axId val="286941496"/>
      </c:barChart>
      <c:catAx>
        <c:axId val="286941104"/>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1496"/>
        <c:crosses val="autoZero"/>
        <c:auto val="1"/>
        <c:lblAlgn val="ctr"/>
        <c:lblOffset val="100"/>
        <c:noMultiLvlLbl val="0"/>
      </c:catAx>
      <c:valAx>
        <c:axId val="28694149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000" dirty="0" smtClean="0"/>
                  <a:t>% Recall </a:t>
                </a:r>
                <a:endParaRPr lang="en-GB" sz="2000" dirty="0"/>
              </a:p>
            </c:rich>
          </c:tx>
          <c:layout>
            <c:manualLayout>
              <c:xMode val="edge"/>
              <c:yMode val="edge"/>
              <c:x val="0"/>
              <c:y val="0.40346405913262201"/>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110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2400" dirty="0" smtClean="0"/>
              <a:t>Non-anxious controls</a:t>
            </a:r>
            <a:endParaRPr lang="en-GB" sz="2400" dirty="0"/>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Rp+</c:v>
                </c:pt>
              </c:strCache>
            </c:strRef>
          </c:tx>
          <c:spPr>
            <a:solidFill>
              <a:schemeClr val="accent1"/>
            </a:solidFill>
            <a:ln>
              <a:noFill/>
            </a:ln>
            <a:effectLst/>
          </c:spPr>
          <c:invertIfNegative val="0"/>
          <c:cat>
            <c:strRef>
              <c:f>Sheet1!$A$2:$A$4</c:f>
              <c:strCache>
                <c:ptCount val="3"/>
                <c:pt idx="0">
                  <c:v>Negative</c:v>
                </c:pt>
                <c:pt idx="1">
                  <c:v>Positive</c:v>
                </c:pt>
                <c:pt idx="2">
                  <c:v>Neutral</c:v>
                </c:pt>
              </c:strCache>
            </c:strRef>
          </c:cat>
          <c:val>
            <c:numRef>
              <c:f>Sheet1!$B$2:$B$4</c:f>
              <c:numCache>
                <c:formatCode>General</c:formatCode>
                <c:ptCount val="3"/>
                <c:pt idx="0">
                  <c:v>45</c:v>
                </c:pt>
                <c:pt idx="1">
                  <c:v>25</c:v>
                </c:pt>
                <c:pt idx="2">
                  <c:v>55</c:v>
                </c:pt>
              </c:numCache>
            </c:numRef>
          </c:val>
        </c:ser>
        <c:ser>
          <c:idx val="1"/>
          <c:order val="1"/>
          <c:tx>
            <c:strRef>
              <c:f>Sheet1!$C$1</c:f>
              <c:strCache>
                <c:ptCount val="1"/>
                <c:pt idx="0">
                  <c:v>Rp-</c:v>
                </c:pt>
              </c:strCache>
            </c:strRef>
          </c:tx>
          <c:spPr>
            <a:solidFill>
              <a:schemeClr val="accent3"/>
            </a:solidFill>
            <a:ln>
              <a:noFill/>
            </a:ln>
            <a:effectLst/>
          </c:spPr>
          <c:invertIfNegative val="0"/>
          <c:cat>
            <c:strRef>
              <c:f>Sheet1!$A$2:$A$4</c:f>
              <c:strCache>
                <c:ptCount val="3"/>
                <c:pt idx="0">
                  <c:v>Negative</c:v>
                </c:pt>
                <c:pt idx="1">
                  <c:v>Positive</c:v>
                </c:pt>
                <c:pt idx="2">
                  <c:v>Neutral</c:v>
                </c:pt>
              </c:strCache>
            </c:strRef>
          </c:cat>
          <c:val>
            <c:numRef>
              <c:f>Sheet1!$C$2:$C$4</c:f>
              <c:numCache>
                <c:formatCode>General</c:formatCode>
                <c:ptCount val="3"/>
                <c:pt idx="0">
                  <c:v>5</c:v>
                </c:pt>
                <c:pt idx="1">
                  <c:v>5</c:v>
                </c:pt>
                <c:pt idx="2">
                  <c:v>25</c:v>
                </c:pt>
              </c:numCache>
            </c:numRef>
          </c:val>
        </c:ser>
        <c:ser>
          <c:idx val="2"/>
          <c:order val="2"/>
          <c:tx>
            <c:strRef>
              <c:f>Sheet1!$D$1</c:f>
              <c:strCache>
                <c:ptCount val="1"/>
                <c:pt idx="0">
                  <c:v>NRP</c:v>
                </c:pt>
              </c:strCache>
            </c:strRef>
          </c:tx>
          <c:spPr>
            <a:solidFill>
              <a:schemeClr val="accent5"/>
            </a:solidFill>
            <a:ln>
              <a:noFill/>
            </a:ln>
            <a:effectLst/>
          </c:spPr>
          <c:invertIfNegative val="0"/>
          <c:cat>
            <c:strRef>
              <c:f>Sheet1!$A$2:$A$4</c:f>
              <c:strCache>
                <c:ptCount val="3"/>
                <c:pt idx="0">
                  <c:v>Negative</c:v>
                </c:pt>
                <c:pt idx="1">
                  <c:v>Positive</c:v>
                </c:pt>
                <c:pt idx="2">
                  <c:v>Neutral</c:v>
                </c:pt>
              </c:strCache>
            </c:strRef>
          </c:cat>
          <c:val>
            <c:numRef>
              <c:f>Sheet1!$D$2:$D$4</c:f>
              <c:numCache>
                <c:formatCode>General</c:formatCode>
                <c:ptCount val="3"/>
                <c:pt idx="0">
                  <c:v>15</c:v>
                </c:pt>
                <c:pt idx="1">
                  <c:v>12</c:v>
                </c:pt>
                <c:pt idx="2">
                  <c:v>32</c:v>
                </c:pt>
              </c:numCache>
            </c:numRef>
          </c:val>
        </c:ser>
        <c:dLbls>
          <c:showLegendKey val="0"/>
          <c:showVal val="0"/>
          <c:showCatName val="0"/>
          <c:showSerName val="0"/>
          <c:showPercent val="0"/>
          <c:showBubbleSize val="0"/>
        </c:dLbls>
        <c:gapWidth val="30"/>
        <c:axId val="286942280"/>
        <c:axId val="286942672"/>
      </c:barChart>
      <c:catAx>
        <c:axId val="286942280"/>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2672"/>
        <c:crosses val="autoZero"/>
        <c:auto val="1"/>
        <c:lblAlgn val="ctr"/>
        <c:lblOffset val="100"/>
        <c:noMultiLvlLbl val="0"/>
      </c:catAx>
      <c:valAx>
        <c:axId val="2869426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000" dirty="0" smtClean="0"/>
                  <a:t>% Recall</a:t>
                </a:r>
                <a:endParaRPr lang="en-GB" sz="2000" dirty="0"/>
              </a:p>
            </c:rich>
          </c:tx>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2280"/>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Rp+</c:v>
                </c:pt>
              </c:strCache>
            </c:strRef>
          </c:tx>
          <c:spPr>
            <a:solidFill>
              <a:schemeClr val="accent1"/>
            </a:solidFill>
            <a:ln>
              <a:noFill/>
            </a:ln>
            <a:effectLst/>
          </c:spPr>
          <c:invertIfNegative val="0"/>
          <c:cat>
            <c:strRef>
              <c:f>Sheet1!$A$2:$A$4</c:f>
              <c:strCache>
                <c:ptCount val="3"/>
                <c:pt idx="0">
                  <c:v>Negative</c:v>
                </c:pt>
                <c:pt idx="1">
                  <c:v>Neutral</c:v>
                </c:pt>
                <c:pt idx="2">
                  <c:v>Positive</c:v>
                </c:pt>
              </c:strCache>
            </c:strRef>
          </c:cat>
          <c:val>
            <c:numRef>
              <c:f>Sheet1!$B$2:$B$4</c:f>
              <c:numCache>
                <c:formatCode>General</c:formatCode>
                <c:ptCount val="3"/>
                <c:pt idx="0">
                  <c:v>85</c:v>
                </c:pt>
                <c:pt idx="1">
                  <c:v>95</c:v>
                </c:pt>
                <c:pt idx="2">
                  <c:v>84</c:v>
                </c:pt>
              </c:numCache>
            </c:numRef>
          </c:val>
        </c:ser>
        <c:ser>
          <c:idx val="1"/>
          <c:order val="1"/>
          <c:tx>
            <c:strRef>
              <c:f>Sheet1!$C$1</c:f>
              <c:strCache>
                <c:ptCount val="1"/>
                <c:pt idx="0">
                  <c:v>Rp-</c:v>
                </c:pt>
              </c:strCache>
            </c:strRef>
          </c:tx>
          <c:spPr>
            <a:solidFill>
              <a:schemeClr val="accent3"/>
            </a:solidFill>
            <a:ln>
              <a:noFill/>
            </a:ln>
            <a:effectLst/>
          </c:spPr>
          <c:invertIfNegative val="0"/>
          <c:cat>
            <c:strRef>
              <c:f>Sheet1!$A$2:$A$4</c:f>
              <c:strCache>
                <c:ptCount val="3"/>
                <c:pt idx="0">
                  <c:v>Negative</c:v>
                </c:pt>
                <c:pt idx="1">
                  <c:v>Neutral</c:v>
                </c:pt>
                <c:pt idx="2">
                  <c:v>Positive</c:v>
                </c:pt>
              </c:strCache>
            </c:strRef>
          </c:cat>
          <c:val>
            <c:numRef>
              <c:f>Sheet1!$C$2:$C$4</c:f>
              <c:numCache>
                <c:formatCode>General</c:formatCode>
                <c:ptCount val="3"/>
                <c:pt idx="0">
                  <c:v>60</c:v>
                </c:pt>
                <c:pt idx="1">
                  <c:v>78</c:v>
                </c:pt>
                <c:pt idx="2">
                  <c:v>45</c:v>
                </c:pt>
              </c:numCache>
            </c:numRef>
          </c:val>
        </c:ser>
        <c:ser>
          <c:idx val="2"/>
          <c:order val="2"/>
          <c:tx>
            <c:strRef>
              <c:f>Sheet1!$D$1</c:f>
              <c:strCache>
                <c:ptCount val="1"/>
                <c:pt idx="0">
                  <c:v>NRP</c:v>
                </c:pt>
              </c:strCache>
            </c:strRef>
          </c:tx>
          <c:spPr>
            <a:solidFill>
              <a:schemeClr val="accent5"/>
            </a:solidFill>
            <a:ln>
              <a:noFill/>
            </a:ln>
            <a:effectLst/>
          </c:spPr>
          <c:invertIfNegative val="0"/>
          <c:cat>
            <c:strRef>
              <c:f>Sheet1!$A$2:$A$4</c:f>
              <c:strCache>
                <c:ptCount val="3"/>
                <c:pt idx="0">
                  <c:v>Negative</c:v>
                </c:pt>
                <c:pt idx="1">
                  <c:v>Neutral</c:v>
                </c:pt>
                <c:pt idx="2">
                  <c:v>Positive</c:v>
                </c:pt>
              </c:strCache>
            </c:strRef>
          </c:cat>
          <c:val>
            <c:numRef>
              <c:f>Sheet1!$D$2:$D$4</c:f>
              <c:numCache>
                <c:formatCode>General</c:formatCode>
                <c:ptCount val="3"/>
                <c:pt idx="0">
                  <c:v>80</c:v>
                </c:pt>
                <c:pt idx="1">
                  <c:v>82</c:v>
                </c:pt>
                <c:pt idx="2">
                  <c:v>65</c:v>
                </c:pt>
              </c:numCache>
            </c:numRef>
          </c:val>
        </c:ser>
        <c:dLbls>
          <c:showLegendKey val="0"/>
          <c:showVal val="0"/>
          <c:showCatName val="0"/>
          <c:showSerName val="0"/>
          <c:showPercent val="0"/>
          <c:showBubbleSize val="0"/>
        </c:dLbls>
        <c:gapWidth val="108"/>
        <c:axId val="286943456"/>
        <c:axId val="286943848"/>
      </c:barChart>
      <c:catAx>
        <c:axId val="286943456"/>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3848"/>
        <c:crosses val="autoZero"/>
        <c:auto val="1"/>
        <c:lblAlgn val="ctr"/>
        <c:lblOffset val="100"/>
        <c:noMultiLvlLbl val="0"/>
      </c:catAx>
      <c:valAx>
        <c:axId val="2869438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400" dirty="0" smtClean="0"/>
                  <a:t>% Recall </a:t>
                </a:r>
                <a:endParaRPr lang="en-GB" sz="2400" dirty="0"/>
              </a:p>
            </c:rich>
          </c:tx>
          <c:layout>
            <c:manualLayout>
              <c:xMode val="edge"/>
              <c:yMode val="edge"/>
              <c:x val="1.5432098765432098E-3"/>
              <c:y val="0.29338315257618158"/>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694345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smtClean="0"/>
              <a:t>% Recall of each item type</a:t>
            </a:r>
            <a:endParaRPr lang="en-US" dirty="0"/>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Item Status</c:v>
                </c:pt>
              </c:strCache>
            </c:strRef>
          </c:tx>
          <c:spPr>
            <a:solidFill>
              <a:schemeClr val="accent1"/>
            </a:solidFill>
            <a:ln>
              <a:noFill/>
            </a:ln>
            <a:effectLst/>
          </c:spPr>
          <c:invertIfNegative val="0"/>
          <c:cat>
            <c:strRef>
              <c:f>Sheet1!$A$2:$A$5</c:f>
              <c:strCache>
                <c:ptCount val="4"/>
                <c:pt idx="0">
                  <c:v>Rp+ Q'ed</c:v>
                </c:pt>
                <c:pt idx="1">
                  <c:v>Rp- No Q</c:v>
                </c:pt>
                <c:pt idx="2">
                  <c:v>NRP no Q</c:v>
                </c:pt>
                <c:pt idx="3">
                  <c:v>No PEQ</c:v>
                </c:pt>
              </c:strCache>
            </c:strRef>
          </c:cat>
          <c:val>
            <c:numRef>
              <c:f>Sheet1!$B$2:$B$5</c:f>
              <c:numCache>
                <c:formatCode>General</c:formatCode>
                <c:ptCount val="4"/>
                <c:pt idx="0">
                  <c:v>75</c:v>
                </c:pt>
                <c:pt idx="1">
                  <c:v>35</c:v>
                </c:pt>
                <c:pt idx="2">
                  <c:v>52</c:v>
                </c:pt>
                <c:pt idx="3">
                  <c:v>50</c:v>
                </c:pt>
              </c:numCache>
            </c:numRef>
          </c:val>
        </c:ser>
        <c:dLbls>
          <c:showLegendKey val="0"/>
          <c:showVal val="0"/>
          <c:showCatName val="0"/>
          <c:showSerName val="0"/>
          <c:showPercent val="0"/>
          <c:showBubbleSize val="0"/>
        </c:dLbls>
        <c:gapWidth val="150"/>
        <c:overlap val="-56"/>
        <c:axId val="217711776"/>
        <c:axId val="217712168"/>
      </c:barChart>
      <c:catAx>
        <c:axId val="217711776"/>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7712168"/>
        <c:crosses val="autoZero"/>
        <c:auto val="1"/>
        <c:lblAlgn val="ctr"/>
        <c:lblOffset val="100"/>
        <c:noMultiLvlLbl val="0"/>
      </c:catAx>
      <c:valAx>
        <c:axId val="21771216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400" dirty="0" smtClean="0"/>
                  <a:t>%</a:t>
                </a:r>
                <a:r>
                  <a:rPr lang="en-GB" sz="2400" baseline="0" dirty="0" smtClean="0"/>
                  <a:t> Recall</a:t>
                </a:r>
                <a:endParaRPr lang="en-GB" sz="2400" dirty="0"/>
              </a:p>
            </c:rich>
          </c:tx>
          <c:layout>
            <c:manualLayout>
              <c:xMode val="edge"/>
              <c:yMode val="edge"/>
              <c:x val="1.4584590105837041E-3"/>
              <c:y val="0.34615071889688859"/>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7711776"/>
        <c:crosses val="autoZero"/>
        <c:crossBetween val="between"/>
      </c:valAx>
      <c:spPr>
        <a:noFill/>
        <a:ln>
          <a:noFill/>
        </a:ln>
        <a:effectLst/>
      </c:spPr>
    </c:plotArea>
    <c:legend>
      <c:legendPos val="b"/>
      <c:layout>
        <c:manualLayout>
          <c:xMode val="edge"/>
          <c:yMode val="edge"/>
          <c:x val="0.42861351195334996"/>
          <c:y val="0.93642602054479929"/>
          <c:w val="0.14042674556311857"/>
          <c:h val="6.3573979455200713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smtClean="0"/>
              <a:t>% Recall for each Item type</a:t>
            </a:r>
            <a:endParaRPr lang="en-US" dirty="0"/>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Item Status</c:v>
                </c:pt>
              </c:strCache>
            </c:strRef>
          </c:tx>
          <c:spPr>
            <a:solidFill>
              <a:schemeClr val="accent1"/>
            </a:solidFill>
            <a:ln>
              <a:noFill/>
            </a:ln>
            <a:effectLst/>
          </c:spPr>
          <c:invertIfNegative val="0"/>
          <c:cat>
            <c:strRef>
              <c:f>Sheet1!$A$2:$A$4</c:f>
              <c:strCache>
                <c:ptCount val="3"/>
                <c:pt idx="0">
                  <c:v>Rp+</c:v>
                </c:pt>
                <c:pt idx="1">
                  <c:v>Rp-</c:v>
                </c:pt>
                <c:pt idx="2">
                  <c:v>NRP</c:v>
                </c:pt>
              </c:strCache>
            </c:strRef>
          </c:cat>
          <c:val>
            <c:numRef>
              <c:f>Sheet1!$B$2:$B$4</c:f>
              <c:numCache>
                <c:formatCode>General</c:formatCode>
                <c:ptCount val="3"/>
                <c:pt idx="0">
                  <c:v>70</c:v>
                </c:pt>
                <c:pt idx="1">
                  <c:v>35</c:v>
                </c:pt>
                <c:pt idx="2">
                  <c:v>50</c:v>
                </c:pt>
              </c:numCache>
            </c:numRef>
          </c:val>
        </c:ser>
        <c:dLbls>
          <c:showLegendKey val="0"/>
          <c:showVal val="0"/>
          <c:showCatName val="0"/>
          <c:showSerName val="0"/>
          <c:showPercent val="0"/>
          <c:showBubbleSize val="0"/>
        </c:dLbls>
        <c:gapWidth val="219"/>
        <c:overlap val="-27"/>
        <c:axId val="217712952"/>
        <c:axId val="217713344"/>
      </c:barChart>
      <c:catAx>
        <c:axId val="217712952"/>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7713344"/>
        <c:crosses val="autoZero"/>
        <c:auto val="1"/>
        <c:lblAlgn val="ctr"/>
        <c:lblOffset val="100"/>
        <c:noMultiLvlLbl val="0"/>
      </c:catAx>
      <c:valAx>
        <c:axId val="217713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sz="2000" dirty="0" smtClean="0"/>
                  <a:t>% Recall</a:t>
                </a:r>
                <a:endParaRPr lang="en-GB" sz="2000" dirty="0"/>
              </a:p>
            </c:rich>
          </c:tx>
          <c:layout>
            <c:manualLayout>
              <c:xMode val="edge"/>
              <c:yMode val="edge"/>
              <c:x val="0"/>
              <c:y val="0.37599984268537828"/>
            </c:manualLayout>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12700">
            <a:solidFill>
              <a:schemeClr val="tx1"/>
            </a:solid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7712952"/>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250B7B-3CCE-4030-A75B-C92A53385747}" type="doc">
      <dgm:prSet loTypeId="urn:microsoft.com/office/officeart/2005/8/layout/process2" loCatId="process" qsTypeId="urn:microsoft.com/office/officeart/2005/8/quickstyle/3d3" qsCatId="3D" csTypeId="urn:microsoft.com/office/officeart/2005/8/colors/accent1_2" csCatId="accent1" phldr="1"/>
      <dgm:spPr/>
      <dgm:t>
        <a:bodyPr/>
        <a:lstStyle/>
        <a:p>
          <a:endParaRPr lang="en-GB"/>
        </a:p>
      </dgm:t>
    </dgm:pt>
    <dgm:pt modelId="{5C2D910D-E074-4494-B492-265CC6EE8C5C}" type="pres">
      <dgm:prSet presAssocID="{51250B7B-3CCE-4030-A75B-C92A53385747}" presName="linearFlow" presStyleCnt="0">
        <dgm:presLayoutVars>
          <dgm:resizeHandles val="exact"/>
        </dgm:presLayoutVars>
      </dgm:prSet>
      <dgm:spPr/>
      <dgm:t>
        <a:bodyPr/>
        <a:lstStyle/>
        <a:p>
          <a:endParaRPr lang="en-GB"/>
        </a:p>
      </dgm:t>
    </dgm:pt>
  </dgm:ptLst>
  <dgm:cxnLst>
    <dgm:cxn modelId="{4D62A54F-F535-42B5-B09F-4CFE5E9BA390}" type="presOf" srcId="{51250B7B-3CCE-4030-A75B-C92A53385747}" destId="{5C2D910D-E074-4494-B492-265CC6EE8C5C}"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21EC9-63AC-4BBE-AD35-894EDACC3ED2}" type="doc">
      <dgm:prSet loTypeId="urn:microsoft.com/office/officeart/2005/8/layout/lProcess1" loCatId="process" qsTypeId="urn:microsoft.com/office/officeart/2005/8/quickstyle/3d3" qsCatId="3D" csTypeId="urn:microsoft.com/office/officeart/2005/8/colors/accent1_2" csCatId="accent1" phldr="1"/>
      <dgm:spPr/>
      <dgm:t>
        <a:bodyPr/>
        <a:lstStyle/>
        <a:p>
          <a:endParaRPr lang="en-GB"/>
        </a:p>
      </dgm:t>
    </dgm:pt>
    <dgm:pt modelId="{54B6A034-20EC-48E6-B9F8-D46E92A07D9E}">
      <dgm:prSet phldrT="[Text]" custT="1"/>
      <dgm:spPr/>
      <dgm:t>
        <a:bodyPr/>
        <a:lstStyle/>
        <a:p>
          <a:r>
            <a:rPr lang="en-GB" sz="2800" b="1" dirty="0" smtClean="0"/>
            <a:t>Forget Condition</a:t>
          </a:r>
          <a:endParaRPr lang="en-GB" sz="2800" b="1" dirty="0"/>
        </a:p>
      </dgm:t>
    </dgm:pt>
    <dgm:pt modelId="{FCC893E2-A391-4DE8-96AB-6DA8C01FC7C7}" type="parTrans" cxnId="{EC73AD52-2CFB-4366-9DEA-50F851EC8C6F}">
      <dgm:prSet/>
      <dgm:spPr/>
      <dgm:t>
        <a:bodyPr/>
        <a:lstStyle/>
        <a:p>
          <a:endParaRPr lang="en-GB"/>
        </a:p>
      </dgm:t>
    </dgm:pt>
    <dgm:pt modelId="{C9025E08-7690-4C9F-AD80-D01D003B76BA}" type="sibTrans" cxnId="{EC73AD52-2CFB-4366-9DEA-50F851EC8C6F}">
      <dgm:prSet/>
      <dgm:spPr/>
      <dgm:t>
        <a:bodyPr/>
        <a:lstStyle/>
        <a:p>
          <a:endParaRPr lang="en-GB"/>
        </a:p>
      </dgm:t>
    </dgm:pt>
    <dgm:pt modelId="{6E61C5CA-7DC0-448E-8044-A7D921EAE852}">
      <dgm:prSet phldrT="[Text]"/>
      <dgm:spPr/>
      <dgm:t>
        <a:bodyPr/>
        <a:lstStyle/>
        <a:p>
          <a:r>
            <a:rPr lang="en-GB" dirty="0" smtClean="0"/>
            <a:t>Study List 1</a:t>
          </a:r>
          <a:endParaRPr lang="en-GB" dirty="0"/>
        </a:p>
      </dgm:t>
    </dgm:pt>
    <dgm:pt modelId="{A19AB56B-5096-48F1-9276-3269A0BC650A}" type="parTrans" cxnId="{3ABF3E36-D123-4F73-B449-E75B6501BB13}">
      <dgm:prSet/>
      <dgm:spPr/>
      <dgm:t>
        <a:bodyPr/>
        <a:lstStyle/>
        <a:p>
          <a:endParaRPr lang="en-GB"/>
        </a:p>
      </dgm:t>
    </dgm:pt>
    <dgm:pt modelId="{F952ACA9-C943-4C6A-A4A8-4BA32961E62D}" type="sibTrans" cxnId="{3ABF3E36-D123-4F73-B449-E75B6501BB13}">
      <dgm:prSet/>
      <dgm:spPr/>
      <dgm:t>
        <a:bodyPr/>
        <a:lstStyle/>
        <a:p>
          <a:endParaRPr lang="en-GB"/>
        </a:p>
      </dgm:t>
    </dgm:pt>
    <dgm:pt modelId="{8DFBF9F3-CBFF-43C7-A9AD-0AB435D154C9}">
      <dgm:prSet phldrT="[Text]"/>
      <dgm:spPr/>
      <dgm:t>
        <a:bodyPr/>
        <a:lstStyle/>
        <a:p>
          <a:r>
            <a:rPr lang="en-GB" dirty="0" smtClean="0"/>
            <a:t>Study List 2</a:t>
          </a:r>
          <a:endParaRPr lang="en-GB" dirty="0"/>
        </a:p>
      </dgm:t>
    </dgm:pt>
    <dgm:pt modelId="{626993FA-0C9C-447A-83EA-A6BB7F40D4AB}" type="parTrans" cxnId="{6907C680-14AF-4D99-9539-27C0EE5CED43}">
      <dgm:prSet/>
      <dgm:spPr/>
      <dgm:t>
        <a:bodyPr/>
        <a:lstStyle/>
        <a:p>
          <a:endParaRPr lang="en-GB"/>
        </a:p>
      </dgm:t>
    </dgm:pt>
    <dgm:pt modelId="{AE88323F-BE58-4261-886B-E984CE6E3E6F}" type="sibTrans" cxnId="{6907C680-14AF-4D99-9539-27C0EE5CED43}">
      <dgm:prSet/>
      <dgm:spPr/>
      <dgm:t>
        <a:bodyPr/>
        <a:lstStyle/>
        <a:p>
          <a:endParaRPr lang="en-GB"/>
        </a:p>
      </dgm:t>
    </dgm:pt>
    <dgm:pt modelId="{7C0DEBCD-6D18-4780-A0D3-0D42644D5D95}">
      <dgm:prSet phldrT="[Text]" custT="1"/>
      <dgm:spPr/>
      <dgm:t>
        <a:bodyPr/>
        <a:lstStyle/>
        <a:p>
          <a:r>
            <a:rPr lang="en-GB" sz="2800" b="1" dirty="0" smtClean="0"/>
            <a:t>Remember condition</a:t>
          </a:r>
          <a:endParaRPr lang="en-GB" sz="2800" b="1" dirty="0"/>
        </a:p>
      </dgm:t>
    </dgm:pt>
    <dgm:pt modelId="{C87E0D50-E7FC-41BF-98EB-FFF02EC3FE33}" type="parTrans" cxnId="{870977F5-39C6-4CEB-96E1-DDB9538E9873}">
      <dgm:prSet/>
      <dgm:spPr/>
      <dgm:t>
        <a:bodyPr/>
        <a:lstStyle/>
        <a:p>
          <a:endParaRPr lang="en-GB"/>
        </a:p>
      </dgm:t>
    </dgm:pt>
    <dgm:pt modelId="{4DF6B76B-4487-4A50-92E2-0EB70E70FA64}" type="sibTrans" cxnId="{870977F5-39C6-4CEB-96E1-DDB9538E9873}">
      <dgm:prSet/>
      <dgm:spPr/>
      <dgm:t>
        <a:bodyPr/>
        <a:lstStyle/>
        <a:p>
          <a:endParaRPr lang="en-GB"/>
        </a:p>
      </dgm:t>
    </dgm:pt>
    <dgm:pt modelId="{88C34964-D3FF-4B67-8B2A-2720DE3B2B7E}">
      <dgm:prSet phldrT="[Text]"/>
      <dgm:spPr/>
      <dgm:t>
        <a:bodyPr/>
        <a:lstStyle/>
        <a:p>
          <a:r>
            <a:rPr lang="en-GB" dirty="0" smtClean="0"/>
            <a:t>Study List 1</a:t>
          </a:r>
          <a:endParaRPr lang="en-GB" dirty="0"/>
        </a:p>
      </dgm:t>
    </dgm:pt>
    <dgm:pt modelId="{A485579B-C66F-4C23-BC3D-1A2C163A11C4}" type="parTrans" cxnId="{451BED3C-2052-4A0D-AA60-050AF2FF2B89}">
      <dgm:prSet/>
      <dgm:spPr/>
      <dgm:t>
        <a:bodyPr/>
        <a:lstStyle/>
        <a:p>
          <a:endParaRPr lang="en-GB"/>
        </a:p>
      </dgm:t>
    </dgm:pt>
    <dgm:pt modelId="{3A90512D-3BA2-40AF-9898-9820428BD767}" type="sibTrans" cxnId="{451BED3C-2052-4A0D-AA60-050AF2FF2B89}">
      <dgm:prSet/>
      <dgm:spPr/>
      <dgm:t>
        <a:bodyPr/>
        <a:lstStyle/>
        <a:p>
          <a:endParaRPr lang="en-GB"/>
        </a:p>
      </dgm:t>
    </dgm:pt>
    <dgm:pt modelId="{FC95FB61-4398-4DC2-9CDA-17E64E9D98C4}">
      <dgm:prSet phldrT="[Text]"/>
      <dgm:spPr/>
      <dgm:t>
        <a:bodyPr/>
        <a:lstStyle/>
        <a:p>
          <a:r>
            <a:rPr lang="en-GB" dirty="0" smtClean="0"/>
            <a:t>Study List 2</a:t>
          </a:r>
          <a:endParaRPr lang="en-GB" dirty="0"/>
        </a:p>
      </dgm:t>
    </dgm:pt>
    <dgm:pt modelId="{B6BDFFCB-A857-4F85-A98D-5CB838E54A07}" type="parTrans" cxnId="{4F33AA4E-73A2-4FA4-A20C-C1CD23EE5362}">
      <dgm:prSet/>
      <dgm:spPr/>
      <dgm:t>
        <a:bodyPr/>
        <a:lstStyle/>
        <a:p>
          <a:endParaRPr lang="en-GB"/>
        </a:p>
      </dgm:t>
    </dgm:pt>
    <dgm:pt modelId="{0EACBEF3-7009-4AD2-8161-CF8856889782}" type="sibTrans" cxnId="{4F33AA4E-73A2-4FA4-A20C-C1CD23EE5362}">
      <dgm:prSet/>
      <dgm:spPr/>
      <dgm:t>
        <a:bodyPr/>
        <a:lstStyle/>
        <a:p>
          <a:endParaRPr lang="en-GB"/>
        </a:p>
      </dgm:t>
    </dgm:pt>
    <dgm:pt modelId="{8E5C4991-66F1-4B67-8F37-F44E4BC373FD}">
      <dgm:prSet phldrT="[Text]"/>
      <dgm:spPr/>
      <dgm:t>
        <a:bodyPr/>
        <a:lstStyle/>
        <a:p>
          <a:r>
            <a:rPr lang="en-GB" dirty="0" smtClean="0"/>
            <a:t>“Remember” List 2</a:t>
          </a:r>
          <a:endParaRPr lang="en-GB" dirty="0"/>
        </a:p>
      </dgm:t>
    </dgm:pt>
    <dgm:pt modelId="{4B52931C-C174-4A82-A9ED-E5183FFBFBB3}" type="parTrans" cxnId="{3D391383-41C9-44D2-BE28-0D0942312517}">
      <dgm:prSet/>
      <dgm:spPr/>
      <dgm:t>
        <a:bodyPr/>
        <a:lstStyle/>
        <a:p>
          <a:endParaRPr lang="en-GB"/>
        </a:p>
      </dgm:t>
    </dgm:pt>
    <dgm:pt modelId="{768373E0-6B6E-4A71-B817-311E9B0E8300}" type="sibTrans" cxnId="{3D391383-41C9-44D2-BE28-0D0942312517}">
      <dgm:prSet/>
      <dgm:spPr/>
      <dgm:t>
        <a:bodyPr/>
        <a:lstStyle/>
        <a:p>
          <a:endParaRPr lang="en-GB"/>
        </a:p>
      </dgm:t>
    </dgm:pt>
    <dgm:pt modelId="{BFCF1A68-9CA1-4125-939A-B22A239FBAE3}">
      <dgm:prSet phldrT="[Text]"/>
      <dgm:spPr/>
      <dgm:t>
        <a:bodyPr/>
        <a:lstStyle/>
        <a:p>
          <a:r>
            <a:rPr lang="en-GB" dirty="0" smtClean="0"/>
            <a:t>“Remember” List 2</a:t>
          </a:r>
          <a:endParaRPr lang="en-GB" dirty="0"/>
        </a:p>
      </dgm:t>
    </dgm:pt>
    <dgm:pt modelId="{8C298713-7420-46CE-B5E2-C48886912655}" type="parTrans" cxnId="{6208CCD2-4837-483E-BC14-B21CB208E178}">
      <dgm:prSet/>
      <dgm:spPr/>
      <dgm:t>
        <a:bodyPr/>
        <a:lstStyle/>
        <a:p>
          <a:endParaRPr lang="en-GB"/>
        </a:p>
      </dgm:t>
    </dgm:pt>
    <dgm:pt modelId="{04FC923E-135E-467C-960B-B60A17F7578E}" type="sibTrans" cxnId="{6208CCD2-4837-483E-BC14-B21CB208E178}">
      <dgm:prSet/>
      <dgm:spPr/>
      <dgm:t>
        <a:bodyPr/>
        <a:lstStyle/>
        <a:p>
          <a:endParaRPr lang="en-GB"/>
        </a:p>
      </dgm:t>
    </dgm:pt>
    <dgm:pt modelId="{2DB25F30-54EF-43C7-A6CF-B732C1801948}">
      <dgm:prSet phldrT="[Text]"/>
      <dgm:spPr/>
      <dgm:t>
        <a:bodyPr/>
        <a:lstStyle/>
        <a:p>
          <a:r>
            <a:rPr lang="en-GB" dirty="0" smtClean="0"/>
            <a:t>Memory test</a:t>
          </a:r>
          <a:endParaRPr lang="en-GB" dirty="0"/>
        </a:p>
      </dgm:t>
    </dgm:pt>
    <dgm:pt modelId="{605C3CAA-6EC4-400B-935F-1781ED7DDD26}" type="parTrans" cxnId="{B63AAC08-4D91-4301-8441-4F4152A85747}">
      <dgm:prSet/>
      <dgm:spPr/>
      <dgm:t>
        <a:bodyPr/>
        <a:lstStyle/>
        <a:p>
          <a:endParaRPr lang="en-GB"/>
        </a:p>
      </dgm:t>
    </dgm:pt>
    <dgm:pt modelId="{A649CB86-EF2B-40CC-9CE7-70811E52D6A6}" type="sibTrans" cxnId="{B63AAC08-4D91-4301-8441-4F4152A85747}">
      <dgm:prSet/>
      <dgm:spPr/>
      <dgm:t>
        <a:bodyPr/>
        <a:lstStyle/>
        <a:p>
          <a:endParaRPr lang="en-GB"/>
        </a:p>
      </dgm:t>
    </dgm:pt>
    <dgm:pt modelId="{4881405A-99A2-47BA-8F60-40FDDCF5D8F4}">
      <dgm:prSet phldrT="[Text]"/>
      <dgm:spPr/>
      <dgm:t>
        <a:bodyPr/>
        <a:lstStyle/>
        <a:p>
          <a:r>
            <a:rPr lang="en-GB" dirty="0" smtClean="0"/>
            <a:t>Memory test</a:t>
          </a:r>
          <a:endParaRPr lang="en-GB" dirty="0"/>
        </a:p>
      </dgm:t>
    </dgm:pt>
    <dgm:pt modelId="{1966B49E-B1F1-4F8C-9259-B399D56EFC55}" type="parTrans" cxnId="{D98E5D9A-5499-4742-AD10-96AE6D2BB016}">
      <dgm:prSet/>
      <dgm:spPr/>
      <dgm:t>
        <a:bodyPr/>
        <a:lstStyle/>
        <a:p>
          <a:endParaRPr lang="en-GB"/>
        </a:p>
      </dgm:t>
    </dgm:pt>
    <dgm:pt modelId="{50032F07-7C91-4444-A33B-120CE4179AFC}" type="sibTrans" cxnId="{D98E5D9A-5499-4742-AD10-96AE6D2BB016}">
      <dgm:prSet/>
      <dgm:spPr/>
      <dgm:t>
        <a:bodyPr/>
        <a:lstStyle/>
        <a:p>
          <a:endParaRPr lang="en-GB"/>
        </a:p>
      </dgm:t>
    </dgm:pt>
    <dgm:pt modelId="{02CAC55D-C861-4B11-B1A5-D29BF24A40C1}">
      <dgm:prSet phldrT="[Text]"/>
      <dgm:spPr/>
      <dgm:t>
        <a:bodyPr/>
        <a:lstStyle/>
        <a:p>
          <a:r>
            <a:rPr lang="en-GB" dirty="0" smtClean="0"/>
            <a:t>“Forget” List 1</a:t>
          </a:r>
          <a:endParaRPr lang="en-GB" dirty="0"/>
        </a:p>
      </dgm:t>
    </dgm:pt>
    <dgm:pt modelId="{F80FEB5F-5CC9-456F-BA09-C431B7CFED61}" type="parTrans" cxnId="{1D26A3DE-6DC7-4C6C-A46C-335839290B54}">
      <dgm:prSet/>
      <dgm:spPr/>
      <dgm:t>
        <a:bodyPr/>
        <a:lstStyle/>
        <a:p>
          <a:endParaRPr lang="en-GB"/>
        </a:p>
      </dgm:t>
    </dgm:pt>
    <dgm:pt modelId="{86420855-00D5-4433-A4ED-FF518D68EF63}" type="sibTrans" cxnId="{1D26A3DE-6DC7-4C6C-A46C-335839290B54}">
      <dgm:prSet/>
      <dgm:spPr/>
      <dgm:t>
        <a:bodyPr/>
        <a:lstStyle/>
        <a:p>
          <a:endParaRPr lang="en-GB"/>
        </a:p>
      </dgm:t>
    </dgm:pt>
    <dgm:pt modelId="{B6697129-5401-4329-B42F-B76CF5A2A98D}">
      <dgm:prSet phldrT="[Text]"/>
      <dgm:spPr/>
      <dgm:t>
        <a:bodyPr/>
        <a:lstStyle/>
        <a:p>
          <a:r>
            <a:rPr lang="en-GB" dirty="0" smtClean="0"/>
            <a:t>“Remember” List 1</a:t>
          </a:r>
          <a:endParaRPr lang="en-GB" dirty="0"/>
        </a:p>
      </dgm:t>
    </dgm:pt>
    <dgm:pt modelId="{338E8ADB-2650-4D5E-A951-003C86C456DF}" type="parTrans" cxnId="{71F94367-F0F2-481C-A38A-BBBE6571D5AA}">
      <dgm:prSet/>
      <dgm:spPr/>
      <dgm:t>
        <a:bodyPr/>
        <a:lstStyle/>
        <a:p>
          <a:endParaRPr lang="en-GB"/>
        </a:p>
      </dgm:t>
    </dgm:pt>
    <dgm:pt modelId="{989B4005-32DC-4957-A245-E238314C19DF}" type="sibTrans" cxnId="{71F94367-F0F2-481C-A38A-BBBE6571D5AA}">
      <dgm:prSet/>
      <dgm:spPr/>
      <dgm:t>
        <a:bodyPr/>
        <a:lstStyle/>
        <a:p>
          <a:endParaRPr lang="en-GB"/>
        </a:p>
      </dgm:t>
    </dgm:pt>
    <dgm:pt modelId="{12D3A6BD-0D32-46D5-BD3B-A2CAF637C388}" type="pres">
      <dgm:prSet presAssocID="{C3221EC9-63AC-4BBE-AD35-894EDACC3ED2}" presName="Name0" presStyleCnt="0">
        <dgm:presLayoutVars>
          <dgm:dir/>
          <dgm:animLvl val="lvl"/>
          <dgm:resizeHandles val="exact"/>
        </dgm:presLayoutVars>
      </dgm:prSet>
      <dgm:spPr/>
      <dgm:t>
        <a:bodyPr/>
        <a:lstStyle/>
        <a:p>
          <a:endParaRPr lang="en-GB"/>
        </a:p>
      </dgm:t>
    </dgm:pt>
    <dgm:pt modelId="{069F0279-3DDF-4089-87B0-6B2D263CECB9}" type="pres">
      <dgm:prSet presAssocID="{54B6A034-20EC-48E6-B9F8-D46E92A07D9E}" presName="vertFlow" presStyleCnt="0"/>
      <dgm:spPr/>
    </dgm:pt>
    <dgm:pt modelId="{9275E87E-DD72-44C5-8BFE-CA160E7A11A9}" type="pres">
      <dgm:prSet presAssocID="{54B6A034-20EC-48E6-B9F8-D46E92A07D9E}" presName="header" presStyleLbl="node1" presStyleIdx="0" presStyleCnt="2" custScaleX="151629"/>
      <dgm:spPr/>
      <dgm:t>
        <a:bodyPr/>
        <a:lstStyle/>
        <a:p>
          <a:endParaRPr lang="en-GB"/>
        </a:p>
      </dgm:t>
    </dgm:pt>
    <dgm:pt modelId="{59E4D80A-42B1-45F7-A456-5303B47BFB23}" type="pres">
      <dgm:prSet presAssocID="{A19AB56B-5096-48F1-9276-3269A0BC650A}" presName="parTrans" presStyleLbl="sibTrans2D1" presStyleIdx="0" presStyleCnt="10"/>
      <dgm:spPr/>
      <dgm:t>
        <a:bodyPr/>
        <a:lstStyle/>
        <a:p>
          <a:endParaRPr lang="en-GB"/>
        </a:p>
      </dgm:t>
    </dgm:pt>
    <dgm:pt modelId="{D9FFC8F7-1342-4150-8E00-E814E062F9BB}" type="pres">
      <dgm:prSet presAssocID="{6E61C5CA-7DC0-448E-8044-A7D921EAE852}" presName="child" presStyleLbl="alignAccFollowNode1" presStyleIdx="0" presStyleCnt="10" custScaleX="151629">
        <dgm:presLayoutVars>
          <dgm:chMax val="0"/>
          <dgm:bulletEnabled val="1"/>
        </dgm:presLayoutVars>
      </dgm:prSet>
      <dgm:spPr/>
      <dgm:t>
        <a:bodyPr/>
        <a:lstStyle/>
        <a:p>
          <a:endParaRPr lang="en-GB"/>
        </a:p>
      </dgm:t>
    </dgm:pt>
    <dgm:pt modelId="{CA38200D-A528-4E64-BE14-B532E5FBED0C}" type="pres">
      <dgm:prSet presAssocID="{F952ACA9-C943-4C6A-A4A8-4BA32961E62D}" presName="sibTrans" presStyleLbl="sibTrans2D1" presStyleIdx="1" presStyleCnt="10"/>
      <dgm:spPr/>
      <dgm:t>
        <a:bodyPr/>
        <a:lstStyle/>
        <a:p>
          <a:endParaRPr lang="en-GB"/>
        </a:p>
      </dgm:t>
    </dgm:pt>
    <dgm:pt modelId="{EE348966-7C4D-4069-BFE5-BA655BE75930}" type="pres">
      <dgm:prSet presAssocID="{02CAC55D-C861-4B11-B1A5-D29BF24A40C1}" presName="child" presStyleLbl="alignAccFollowNode1" presStyleIdx="1" presStyleCnt="10" custScaleX="151629">
        <dgm:presLayoutVars>
          <dgm:chMax val="0"/>
          <dgm:bulletEnabled val="1"/>
        </dgm:presLayoutVars>
      </dgm:prSet>
      <dgm:spPr/>
      <dgm:t>
        <a:bodyPr/>
        <a:lstStyle/>
        <a:p>
          <a:endParaRPr lang="en-GB"/>
        </a:p>
      </dgm:t>
    </dgm:pt>
    <dgm:pt modelId="{22616E8D-8496-4467-9CCF-2A4CE939F13D}" type="pres">
      <dgm:prSet presAssocID="{86420855-00D5-4433-A4ED-FF518D68EF63}" presName="sibTrans" presStyleLbl="sibTrans2D1" presStyleIdx="2" presStyleCnt="10"/>
      <dgm:spPr/>
      <dgm:t>
        <a:bodyPr/>
        <a:lstStyle/>
        <a:p>
          <a:endParaRPr lang="en-GB"/>
        </a:p>
      </dgm:t>
    </dgm:pt>
    <dgm:pt modelId="{952D379E-CE43-4C1C-B9AA-0865D8CA5758}" type="pres">
      <dgm:prSet presAssocID="{8DFBF9F3-CBFF-43C7-A9AD-0AB435D154C9}" presName="child" presStyleLbl="alignAccFollowNode1" presStyleIdx="2" presStyleCnt="10" custScaleX="151629">
        <dgm:presLayoutVars>
          <dgm:chMax val="0"/>
          <dgm:bulletEnabled val="1"/>
        </dgm:presLayoutVars>
      </dgm:prSet>
      <dgm:spPr/>
      <dgm:t>
        <a:bodyPr/>
        <a:lstStyle/>
        <a:p>
          <a:endParaRPr lang="en-GB"/>
        </a:p>
      </dgm:t>
    </dgm:pt>
    <dgm:pt modelId="{79EDEC80-8D95-4D3D-96E8-F76726937E30}" type="pres">
      <dgm:prSet presAssocID="{AE88323F-BE58-4261-886B-E984CE6E3E6F}" presName="sibTrans" presStyleLbl="sibTrans2D1" presStyleIdx="3" presStyleCnt="10"/>
      <dgm:spPr/>
      <dgm:t>
        <a:bodyPr/>
        <a:lstStyle/>
        <a:p>
          <a:endParaRPr lang="en-GB"/>
        </a:p>
      </dgm:t>
    </dgm:pt>
    <dgm:pt modelId="{C9DAE2BB-3938-4C77-A5E8-AE831E464F9F}" type="pres">
      <dgm:prSet presAssocID="{8E5C4991-66F1-4B67-8F37-F44E4BC373FD}" presName="child" presStyleLbl="alignAccFollowNode1" presStyleIdx="3" presStyleCnt="10" custScaleX="151629">
        <dgm:presLayoutVars>
          <dgm:chMax val="0"/>
          <dgm:bulletEnabled val="1"/>
        </dgm:presLayoutVars>
      </dgm:prSet>
      <dgm:spPr/>
      <dgm:t>
        <a:bodyPr/>
        <a:lstStyle/>
        <a:p>
          <a:endParaRPr lang="en-GB"/>
        </a:p>
      </dgm:t>
    </dgm:pt>
    <dgm:pt modelId="{B3D11D46-93C4-4F2B-BD01-B264C3E28C28}" type="pres">
      <dgm:prSet presAssocID="{768373E0-6B6E-4A71-B817-311E9B0E8300}" presName="sibTrans" presStyleLbl="sibTrans2D1" presStyleIdx="4" presStyleCnt="10"/>
      <dgm:spPr/>
      <dgm:t>
        <a:bodyPr/>
        <a:lstStyle/>
        <a:p>
          <a:endParaRPr lang="en-GB"/>
        </a:p>
      </dgm:t>
    </dgm:pt>
    <dgm:pt modelId="{8ECC93B4-5C21-4E58-9268-FBF647EE05FC}" type="pres">
      <dgm:prSet presAssocID="{2DB25F30-54EF-43C7-A6CF-B732C1801948}" presName="child" presStyleLbl="alignAccFollowNode1" presStyleIdx="4" presStyleCnt="10" custScaleX="151629">
        <dgm:presLayoutVars>
          <dgm:chMax val="0"/>
          <dgm:bulletEnabled val="1"/>
        </dgm:presLayoutVars>
      </dgm:prSet>
      <dgm:spPr/>
      <dgm:t>
        <a:bodyPr/>
        <a:lstStyle/>
        <a:p>
          <a:endParaRPr lang="en-GB"/>
        </a:p>
      </dgm:t>
    </dgm:pt>
    <dgm:pt modelId="{AA4E20FB-7925-49FB-90AC-60A7709D2F12}" type="pres">
      <dgm:prSet presAssocID="{54B6A034-20EC-48E6-B9F8-D46E92A07D9E}" presName="hSp" presStyleCnt="0"/>
      <dgm:spPr/>
    </dgm:pt>
    <dgm:pt modelId="{CABC26C3-60D1-4C81-9602-F254A1A6CF21}" type="pres">
      <dgm:prSet presAssocID="{7C0DEBCD-6D18-4780-A0D3-0D42644D5D95}" presName="vertFlow" presStyleCnt="0"/>
      <dgm:spPr/>
    </dgm:pt>
    <dgm:pt modelId="{FC35FC00-D5CC-4092-91D5-C2E56F1F389A}" type="pres">
      <dgm:prSet presAssocID="{7C0DEBCD-6D18-4780-A0D3-0D42644D5D95}" presName="header" presStyleLbl="node1" presStyleIdx="1" presStyleCnt="2" custScaleX="151629"/>
      <dgm:spPr/>
      <dgm:t>
        <a:bodyPr/>
        <a:lstStyle/>
        <a:p>
          <a:endParaRPr lang="en-GB"/>
        </a:p>
      </dgm:t>
    </dgm:pt>
    <dgm:pt modelId="{80F4512A-0692-4CBD-80A6-F85A6ED41243}" type="pres">
      <dgm:prSet presAssocID="{A485579B-C66F-4C23-BC3D-1A2C163A11C4}" presName="parTrans" presStyleLbl="sibTrans2D1" presStyleIdx="5" presStyleCnt="10"/>
      <dgm:spPr/>
      <dgm:t>
        <a:bodyPr/>
        <a:lstStyle/>
        <a:p>
          <a:endParaRPr lang="en-GB"/>
        </a:p>
      </dgm:t>
    </dgm:pt>
    <dgm:pt modelId="{D90EFF68-8BDE-4DEE-847E-7A20A6B9D660}" type="pres">
      <dgm:prSet presAssocID="{88C34964-D3FF-4B67-8B2A-2720DE3B2B7E}" presName="child" presStyleLbl="alignAccFollowNode1" presStyleIdx="5" presStyleCnt="10" custScaleX="151629">
        <dgm:presLayoutVars>
          <dgm:chMax val="0"/>
          <dgm:bulletEnabled val="1"/>
        </dgm:presLayoutVars>
      </dgm:prSet>
      <dgm:spPr/>
      <dgm:t>
        <a:bodyPr/>
        <a:lstStyle/>
        <a:p>
          <a:endParaRPr lang="en-GB"/>
        </a:p>
      </dgm:t>
    </dgm:pt>
    <dgm:pt modelId="{890E7271-8B95-4A3F-A20C-C6C226A83B1A}" type="pres">
      <dgm:prSet presAssocID="{3A90512D-3BA2-40AF-9898-9820428BD767}" presName="sibTrans" presStyleLbl="sibTrans2D1" presStyleIdx="6" presStyleCnt="10"/>
      <dgm:spPr/>
      <dgm:t>
        <a:bodyPr/>
        <a:lstStyle/>
        <a:p>
          <a:endParaRPr lang="en-GB"/>
        </a:p>
      </dgm:t>
    </dgm:pt>
    <dgm:pt modelId="{DEC97598-4889-41BB-A232-FF57FAE61783}" type="pres">
      <dgm:prSet presAssocID="{B6697129-5401-4329-B42F-B76CF5A2A98D}" presName="child" presStyleLbl="alignAccFollowNode1" presStyleIdx="6" presStyleCnt="10" custScaleX="151629">
        <dgm:presLayoutVars>
          <dgm:chMax val="0"/>
          <dgm:bulletEnabled val="1"/>
        </dgm:presLayoutVars>
      </dgm:prSet>
      <dgm:spPr/>
      <dgm:t>
        <a:bodyPr/>
        <a:lstStyle/>
        <a:p>
          <a:endParaRPr lang="en-GB"/>
        </a:p>
      </dgm:t>
    </dgm:pt>
    <dgm:pt modelId="{9CA0456A-EFAC-47CE-AAC8-F70C7E1171DF}" type="pres">
      <dgm:prSet presAssocID="{989B4005-32DC-4957-A245-E238314C19DF}" presName="sibTrans" presStyleLbl="sibTrans2D1" presStyleIdx="7" presStyleCnt="10"/>
      <dgm:spPr/>
      <dgm:t>
        <a:bodyPr/>
        <a:lstStyle/>
        <a:p>
          <a:endParaRPr lang="en-GB"/>
        </a:p>
      </dgm:t>
    </dgm:pt>
    <dgm:pt modelId="{1BB91357-43AA-4F75-AD1C-395C38B283B5}" type="pres">
      <dgm:prSet presAssocID="{FC95FB61-4398-4DC2-9CDA-17E64E9D98C4}" presName="child" presStyleLbl="alignAccFollowNode1" presStyleIdx="7" presStyleCnt="10" custScaleX="151629">
        <dgm:presLayoutVars>
          <dgm:chMax val="0"/>
          <dgm:bulletEnabled val="1"/>
        </dgm:presLayoutVars>
      </dgm:prSet>
      <dgm:spPr/>
      <dgm:t>
        <a:bodyPr/>
        <a:lstStyle/>
        <a:p>
          <a:endParaRPr lang="en-GB"/>
        </a:p>
      </dgm:t>
    </dgm:pt>
    <dgm:pt modelId="{24FA2A53-23CE-4EBC-942A-7A8C0029079F}" type="pres">
      <dgm:prSet presAssocID="{0EACBEF3-7009-4AD2-8161-CF8856889782}" presName="sibTrans" presStyleLbl="sibTrans2D1" presStyleIdx="8" presStyleCnt="10"/>
      <dgm:spPr/>
      <dgm:t>
        <a:bodyPr/>
        <a:lstStyle/>
        <a:p>
          <a:endParaRPr lang="en-GB"/>
        </a:p>
      </dgm:t>
    </dgm:pt>
    <dgm:pt modelId="{DCD2D9DA-6D67-4EA3-842C-ABC6B8CD97C2}" type="pres">
      <dgm:prSet presAssocID="{BFCF1A68-9CA1-4125-939A-B22A239FBAE3}" presName="child" presStyleLbl="alignAccFollowNode1" presStyleIdx="8" presStyleCnt="10" custScaleX="151629">
        <dgm:presLayoutVars>
          <dgm:chMax val="0"/>
          <dgm:bulletEnabled val="1"/>
        </dgm:presLayoutVars>
      </dgm:prSet>
      <dgm:spPr/>
      <dgm:t>
        <a:bodyPr/>
        <a:lstStyle/>
        <a:p>
          <a:endParaRPr lang="en-GB"/>
        </a:p>
      </dgm:t>
    </dgm:pt>
    <dgm:pt modelId="{8DB85D56-3CF9-4CC8-9FF1-29A5E775B532}" type="pres">
      <dgm:prSet presAssocID="{04FC923E-135E-467C-960B-B60A17F7578E}" presName="sibTrans" presStyleLbl="sibTrans2D1" presStyleIdx="9" presStyleCnt="10"/>
      <dgm:spPr/>
      <dgm:t>
        <a:bodyPr/>
        <a:lstStyle/>
        <a:p>
          <a:endParaRPr lang="en-GB"/>
        </a:p>
      </dgm:t>
    </dgm:pt>
    <dgm:pt modelId="{96A54409-CADE-4BA9-B99B-359298D413CD}" type="pres">
      <dgm:prSet presAssocID="{4881405A-99A2-47BA-8F60-40FDDCF5D8F4}" presName="child" presStyleLbl="alignAccFollowNode1" presStyleIdx="9" presStyleCnt="10" custScaleX="151629">
        <dgm:presLayoutVars>
          <dgm:chMax val="0"/>
          <dgm:bulletEnabled val="1"/>
        </dgm:presLayoutVars>
      </dgm:prSet>
      <dgm:spPr/>
      <dgm:t>
        <a:bodyPr/>
        <a:lstStyle/>
        <a:p>
          <a:endParaRPr lang="en-GB"/>
        </a:p>
      </dgm:t>
    </dgm:pt>
  </dgm:ptLst>
  <dgm:cxnLst>
    <dgm:cxn modelId="{0D7F0594-334D-47D0-9BE5-544AF605B659}" type="presOf" srcId="{88C34964-D3FF-4B67-8B2A-2720DE3B2B7E}" destId="{D90EFF68-8BDE-4DEE-847E-7A20A6B9D660}" srcOrd="0" destOrd="0" presId="urn:microsoft.com/office/officeart/2005/8/layout/lProcess1"/>
    <dgm:cxn modelId="{1D26A3DE-6DC7-4C6C-A46C-335839290B54}" srcId="{54B6A034-20EC-48E6-B9F8-D46E92A07D9E}" destId="{02CAC55D-C861-4B11-B1A5-D29BF24A40C1}" srcOrd="1" destOrd="0" parTransId="{F80FEB5F-5CC9-456F-BA09-C431B7CFED61}" sibTransId="{86420855-00D5-4433-A4ED-FF518D68EF63}"/>
    <dgm:cxn modelId="{1F4EA602-1E52-4D90-893D-792CF6668ABC}" type="presOf" srcId="{6E61C5CA-7DC0-448E-8044-A7D921EAE852}" destId="{D9FFC8F7-1342-4150-8E00-E814E062F9BB}" srcOrd="0" destOrd="0" presId="urn:microsoft.com/office/officeart/2005/8/layout/lProcess1"/>
    <dgm:cxn modelId="{870977F5-39C6-4CEB-96E1-DDB9538E9873}" srcId="{C3221EC9-63AC-4BBE-AD35-894EDACC3ED2}" destId="{7C0DEBCD-6D18-4780-A0D3-0D42644D5D95}" srcOrd="1" destOrd="0" parTransId="{C87E0D50-E7FC-41BF-98EB-FFF02EC3FE33}" sibTransId="{4DF6B76B-4487-4A50-92E2-0EB70E70FA64}"/>
    <dgm:cxn modelId="{94ABF6DB-4F78-41BB-8C44-18BBF433D45F}" type="presOf" srcId="{8DFBF9F3-CBFF-43C7-A9AD-0AB435D154C9}" destId="{952D379E-CE43-4C1C-B9AA-0865D8CA5758}" srcOrd="0" destOrd="0" presId="urn:microsoft.com/office/officeart/2005/8/layout/lProcess1"/>
    <dgm:cxn modelId="{E98236BD-3AE3-4AB7-86D5-044D6BBDFFAE}" type="presOf" srcId="{86420855-00D5-4433-A4ED-FF518D68EF63}" destId="{22616E8D-8496-4467-9CCF-2A4CE939F13D}" srcOrd="0" destOrd="0" presId="urn:microsoft.com/office/officeart/2005/8/layout/lProcess1"/>
    <dgm:cxn modelId="{73C74938-7621-45FD-9B80-03CF80F70AC9}" type="presOf" srcId="{2DB25F30-54EF-43C7-A6CF-B732C1801948}" destId="{8ECC93B4-5C21-4E58-9268-FBF647EE05FC}" srcOrd="0" destOrd="0" presId="urn:microsoft.com/office/officeart/2005/8/layout/lProcess1"/>
    <dgm:cxn modelId="{C22B2D3D-2DC7-460D-9D36-D76E0CA61D05}" type="presOf" srcId="{A19AB56B-5096-48F1-9276-3269A0BC650A}" destId="{59E4D80A-42B1-45F7-A456-5303B47BFB23}" srcOrd="0" destOrd="0" presId="urn:microsoft.com/office/officeart/2005/8/layout/lProcess1"/>
    <dgm:cxn modelId="{B63AAC08-4D91-4301-8441-4F4152A85747}" srcId="{54B6A034-20EC-48E6-B9F8-D46E92A07D9E}" destId="{2DB25F30-54EF-43C7-A6CF-B732C1801948}" srcOrd="4" destOrd="0" parTransId="{605C3CAA-6EC4-400B-935F-1781ED7DDD26}" sibTransId="{A649CB86-EF2B-40CC-9CE7-70811E52D6A6}"/>
    <dgm:cxn modelId="{869AFB20-E743-4D41-8BF9-C8ED08C457D8}" type="presOf" srcId="{AE88323F-BE58-4261-886B-E984CE6E3E6F}" destId="{79EDEC80-8D95-4D3D-96E8-F76726937E30}" srcOrd="0" destOrd="0" presId="urn:microsoft.com/office/officeart/2005/8/layout/lProcess1"/>
    <dgm:cxn modelId="{A39DF181-5472-44A1-9FB2-84539CC4B362}" type="presOf" srcId="{BFCF1A68-9CA1-4125-939A-B22A239FBAE3}" destId="{DCD2D9DA-6D67-4EA3-842C-ABC6B8CD97C2}" srcOrd="0" destOrd="0" presId="urn:microsoft.com/office/officeart/2005/8/layout/lProcess1"/>
    <dgm:cxn modelId="{35324371-8798-4575-8395-D1CD1A41FB3F}" type="presOf" srcId="{02CAC55D-C861-4B11-B1A5-D29BF24A40C1}" destId="{EE348966-7C4D-4069-BFE5-BA655BE75930}" srcOrd="0" destOrd="0" presId="urn:microsoft.com/office/officeart/2005/8/layout/lProcess1"/>
    <dgm:cxn modelId="{EC73AD52-2CFB-4366-9DEA-50F851EC8C6F}" srcId="{C3221EC9-63AC-4BBE-AD35-894EDACC3ED2}" destId="{54B6A034-20EC-48E6-B9F8-D46E92A07D9E}" srcOrd="0" destOrd="0" parTransId="{FCC893E2-A391-4DE8-96AB-6DA8C01FC7C7}" sibTransId="{C9025E08-7690-4C9F-AD80-D01D003B76BA}"/>
    <dgm:cxn modelId="{3D391383-41C9-44D2-BE28-0D0942312517}" srcId="{54B6A034-20EC-48E6-B9F8-D46E92A07D9E}" destId="{8E5C4991-66F1-4B67-8F37-F44E4BC373FD}" srcOrd="3" destOrd="0" parTransId="{4B52931C-C174-4A82-A9ED-E5183FFBFBB3}" sibTransId="{768373E0-6B6E-4A71-B817-311E9B0E8300}"/>
    <dgm:cxn modelId="{0250707C-CA44-46DA-8EA8-FC0FC2375E15}" type="presOf" srcId="{768373E0-6B6E-4A71-B817-311E9B0E8300}" destId="{B3D11D46-93C4-4F2B-BD01-B264C3E28C28}" srcOrd="0" destOrd="0" presId="urn:microsoft.com/office/officeart/2005/8/layout/lProcess1"/>
    <dgm:cxn modelId="{E22AD59F-9C6D-4133-86E4-865B0DAAFE4B}" type="presOf" srcId="{3A90512D-3BA2-40AF-9898-9820428BD767}" destId="{890E7271-8B95-4A3F-A20C-C6C226A83B1A}" srcOrd="0" destOrd="0" presId="urn:microsoft.com/office/officeart/2005/8/layout/lProcess1"/>
    <dgm:cxn modelId="{C16109F8-B820-440F-95EE-91331997D453}" type="presOf" srcId="{B6697129-5401-4329-B42F-B76CF5A2A98D}" destId="{DEC97598-4889-41BB-A232-FF57FAE61783}" srcOrd="0" destOrd="0" presId="urn:microsoft.com/office/officeart/2005/8/layout/lProcess1"/>
    <dgm:cxn modelId="{4F33AA4E-73A2-4FA4-A20C-C1CD23EE5362}" srcId="{7C0DEBCD-6D18-4780-A0D3-0D42644D5D95}" destId="{FC95FB61-4398-4DC2-9CDA-17E64E9D98C4}" srcOrd="2" destOrd="0" parTransId="{B6BDFFCB-A857-4F85-A98D-5CB838E54A07}" sibTransId="{0EACBEF3-7009-4AD2-8161-CF8856889782}"/>
    <dgm:cxn modelId="{D98E5D9A-5499-4742-AD10-96AE6D2BB016}" srcId="{7C0DEBCD-6D18-4780-A0D3-0D42644D5D95}" destId="{4881405A-99A2-47BA-8F60-40FDDCF5D8F4}" srcOrd="4" destOrd="0" parTransId="{1966B49E-B1F1-4F8C-9259-B399D56EFC55}" sibTransId="{50032F07-7C91-4444-A33B-120CE4179AFC}"/>
    <dgm:cxn modelId="{3ABF3E36-D123-4F73-B449-E75B6501BB13}" srcId="{54B6A034-20EC-48E6-B9F8-D46E92A07D9E}" destId="{6E61C5CA-7DC0-448E-8044-A7D921EAE852}" srcOrd="0" destOrd="0" parTransId="{A19AB56B-5096-48F1-9276-3269A0BC650A}" sibTransId="{F952ACA9-C943-4C6A-A4A8-4BA32961E62D}"/>
    <dgm:cxn modelId="{A0FBC553-4469-499F-BA9B-82CA2FFAEBC6}" type="presOf" srcId="{54B6A034-20EC-48E6-B9F8-D46E92A07D9E}" destId="{9275E87E-DD72-44C5-8BFE-CA160E7A11A9}" srcOrd="0" destOrd="0" presId="urn:microsoft.com/office/officeart/2005/8/layout/lProcess1"/>
    <dgm:cxn modelId="{6907C680-14AF-4D99-9539-27C0EE5CED43}" srcId="{54B6A034-20EC-48E6-B9F8-D46E92A07D9E}" destId="{8DFBF9F3-CBFF-43C7-A9AD-0AB435D154C9}" srcOrd="2" destOrd="0" parTransId="{626993FA-0C9C-447A-83EA-A6BB7F40D4AB}" sibTransId="{AE88323F-BE58-4261-886B-E984CE6E3E6F}"/>
    <dgm:cxn modelId="{4F8A4196-2EA5-4739-A54C-F4611B8E5CAA}" type="presOf" srcId="{989B4005-32DC-4957-A245-E238314C19DF}" destId="{9CA0456A-EFAC-47CE-AAC8-F70C7E1171DF}" srcOrd="0" destOrd="0" presId="urn:microsoft.com/office/officeart/2005/8/layout/lProcess1"/>
    <dgm:cxn modelId="{71F94367-F0F2-481C-A38A-BBBE6571D5AA}" srcId="{7C0DEBCD-6D18-4780-A0D3-0D42644D5D95}" destId="{B6697129-5401-4329-B42F-B76CF5A2A98D}" srcOrd="1" destOrd="0" parTransId="{338E8ADB-2650-4D5E-A951-003C86C456DF}" sibTransId="{989B4005-32DC-4957-A245-E238314C19DF}"/>
    <dgm:cxn modelId="{CF71D500-7B0D-4182-B6EF-07861AE73DAD}" type="presOf" srcId="{FC95FB61-4398-4DC2-9CDA-17E64E9D98C4}" destId="{1BB91357-43AA-4F75-AD1C-395C38B283B5}" srcOrd="0" destOrd="0" presId="urn:microsoft.com/office/officeart/2005/8/layout/lProcess1"/>
    <dgm:cxn modelId="{376A9939-C5CB-4E7E-BD94-0772EFA9CCD4}" type="presOf" srcId="{4881405A-99A2-47BA-8F60-40FDDCF5D8F4}" destId="{96A54409-CADE-4BA9-B99B-359298D413CD}" srcOrd="0" destOrd="0" presId="urn:microsoft.com/office/officeart/2005/8/layout/lProcess1"/>
    <dgm:cxn modelId="{451BED3C-2052-4A0D-AA60-050AF2FF2B89}" srcId="{7C0DEBCD-6D18-4780-A0D3-0D42644D5D95}" destId="{88C34964-D3FF-4B67-8B2A-2720DE3B2B7E}" srcOrd="0" destOrd="0" parTransId="{A485579B-C66F-4C23-BC3D-1A2C163A11C4}" sibTransId="{3A90512D-3BA2-40AF-9898-9820428BD767}"/>
    <dgm:cxn modelId="{875D581C-5AB1-47E9-9E0D-7FA00DA3FE09}" type="presOf" srcId="{0EACBEF3-7009-4AD2-8161-CF8856889782}" destId="{24FA2A53-23CE-4EBC-942A-7A8C0029079F}" srcOrd="0" destOrd="0" presId="urn:microsoft.com/office/officeart/2005/8/layout/lProcess1"/>
    <dgm:cxn modelId="{6208CCD2-4837-483E-BC14-B21CB208E178}" srcId="{7C0DEBCD-6D18-4780-A0D3-0D42644D5D95}" destId="{BFCF1A68-9CA1-4125-939A-B22A239FBAE3}" srcOrd="3" destOrd="0" parTransId="{8C298713-7420-46CE-B5E2-C48886912655}" sibTransId="{04FC923E-135E-467C-960B-B60A17F7578E}"/>
    <dgm:cxn modelId="{D0310307-C988-40A2-992A-62EF82D790FD}" type="presOf" srcId="{7C0DEBCD-6D18-4780-A0D3-0D42644D5D95}" destId="{FC35FC00-D5CC-4092-91D5-C2E56F1F389A}" srcOrd="0" destOrd="0" presId="urn:microsoft.com/office/officeart/2005/8/layout/lProcess1"/>
    <dgm:cxn modelId="{443FF516-A75B-486A-B131-2C3E914AC20B}" type="presOf" srcId="{C3221EC9-63AC-4BBE-AD35-894EDACC3ED2}" destId="{12D3A6BD-0D32-46D5-BD3B-A2CAF637C388}" srcOrd="0" destOrd="0" presId="urn:microsoft.com/office/officeart/2005/8/layout/lProcess1"/>
    <dgm:cxn modelId="{0BDF2431-092D-4C21-AC58-FB046E681AF0}" type="presOf" srcId="{8E5C4991-66F1-4B67-8F37-F44E4BC373FD}" destId="{C9DAE2BB-3938-4C77-A5E8-AE831E464F9F}" srcOrd="0" destOrd="0" presId="urn:microsoft.com/office/officeart/2005/8/layout/lProcess1"/>
    <dgm:cxn modelId="{D8D7FFD2-7CDF-4AAC-8353-BC0B173ADB67}" type="presOf" srcId="{F952ACA9-C943-4C6A-A4A8-4BA32961E62D}" destId="{CA38200D-A528-4E64-BE14-B532E5FBED0C}" srcOrd="0" destOrd="0" presId="urn:microsoft.com/office/officeart/2005/8/layout/lProcess1"/>
    <dgm:cxn modelId="{BF9EFC73-6743-4AC9-96FB-4C7A8A76AA1D}" type="presOf" srcId="{04FC923E-135E-467C-960B-B60A17F7578E}" destId="{8DB85D56-3CF9-4CC8-9FF1-29A5E775B532}" srcOrd="0" destOrd="0" presId="urn:microsoft.com/office/officeart/2005/8/layout/lProcess1"/>
    <dgm:cxn modelId="{E79A09A2-1AC3-4C09-B501-360042FAB948}" type="presOf" srcId="{A485579B-C66F-4C23-BC3D-1A2C163A11C4}" destId="{80F4512A-0692-4CBD-80A6-F85A6ED41243}" srcOrd="0" destOrd="0" presId="urn:microsoft.com/office/officeart/2005/8/layout/lProcess1"/>
    <dgm:cxn modelId="{24A5910E-75D4-4B74-8864-7CCC9DED796E}" type="presParOf" srcId="{12D3A6BD-0D32-46D5-BD3B-A2CAF637C388}" destId="{069F0279-3DDF-4089-87B0-6B2D263CECB9}" srcOrd="0" destOrd="0" presId="urn:microsoft.com/office/officeart/2005/8/layout/lProcess1"/>
    <dgm:cxn modelId="{99362129-0104-4DEE-B886-E7BEE97A351B}" type="presParOf" srcId="{069F0279-3DDF-4089-87B0-6B2D263CECB9}" destId="{9275E87E-DD72-44C5-8BFE-CA160E7A11A9}" srcOrd="0" destOrd="0" presId="urn:microsoft.com/office/officeart/2005/8/layout/lProcess1"/>
    <dgm:cxn modelId="{A8C694A0-420B-4761-84DB-2F7BA17D0831}" type="presParOf" srcId="{069F0279-3DDF-4089-87B0-6B2D263CECB9}" destId="{59E4D80A-42B1-45F7-A456-5303B47BFB23}" srcOrd="1" destOrd="0" presId="urn:microsoft.com/office/officeart/2005/8/layout/lProcess1"/>
    <dgm:cxn modelId="{01F5410A-774E-41F0-9B5C-7D85671A4D52}" type="presParOf" srcId="{069F0279-3DDF-4089-87B0-6B2D263CECB9}" destId="{D9FFC8F7-1342-4150-8E00-E814E062F9BB}" srcOrd="2" destOrd="0" presId="urn:microsoft.com/office/officeart/2005/8/layout/lProcess1"/>
    <dgm:cxn modelId="{0C12B1E7-61BB-4580-9A4F-0D3AC7A43410}" type="presParOf" srcId="{069F0279-3DDF-4089-87B0-6B2D263CECB9}" destId="{CA38200D-A528-4E64-BE14-B532E5FBED0C}" srcOrd="3" destOrd="0" presId="urn:microsoft.com/office/officeart/2005/8/layout/lProcess1"/>
    <dgm:cxn modelId="{3A03C930-085E-45EA-8D0C-07BC364DD414}" type="presParOf" srcId="{069F0279-3DDF-4089-87B0-6B2D263CECB9}" destId="{EE348966-7C4D-4069-BFE5-BA655BE75930}" srcOrd="4" destOrd="0" presId="urn:microsoft.com/office/officeart/2005/8/layout/lProcess1"/>
    <dgm:cxn modelId="{1FB4BAAB-B9DF-43CA-BE62-5B0D355ED438}" type="presParOf" srcId="{069F0279-3DDF-4089-87B0-6B2D263CECB9}" destId="{22616E8D-8496-4467-9CCF-2A4CE939F13D}" srcOrd="5" destOrd="0" presId="urn:microsoft.com/office/officeart/2005/8/layout/lProcess1"/>
    <dgm:cxn modelId="{B0DD19E3-8B12-4551-A2FD-18F987297312}" type="presParOf" srcId="{069F0279-3DDF-4089-87B0-6B2D263CECB9}" destId="{952D379E-CE43-4C1C-B9AA-0865D8CA5758}" srcOrd="6" destOrd="0" presId="urn:microsoft.com/office/officeart/2005/8/layout/lProcess1"/>
    <dgm:cxn modelId="{3FC303A0-A475-4F01-8A97-1ABFE61F4BFD}" type="presParOf" srcId="{069F0279-3DDF-4089-87B0-6B2D263CECB9}" destId="{79EDEC80-8D95-4D3D-96E8-F76726937E30}" srcOrd="7" destOrd="0" presId="urn:microsoft.com/office/officeart/2005/8/layout/lProcess1"/>
    <dgm:cxn modelId="{EECD2056-FD57-41F8-8B53-056BCCD536AD}" type="presParOf" srcId="{069F0279-3DDF-4089-87B0-6B2D263CECB9}" destId="{C9DAE2BB-3938-4C77-A5E8-AE831E464F9F}" srcOrd="8" destOrd="0" presId="urn:microsoft.com/office/officeart/2005/8/layout/lProcess1"/>
    <dgm:cxn modelId="{C6B3618F-7FF9-42B0-99F4-797E46531D94}" type="presParOf" srcId="{069F0279-3DDF-4089-87B0-6B2D263CECB9}" destId="{B3D11D46-93C4-4F2B-BD01-B264C3E28C28}" srcOrd="9" destOrd="0" presId="urn:microsoft.com/office/officeart/2005/8/layout/lProcess1"/>
    <dgm:cxn modelId="{4DB8E51F-556E-41A2-855C-9411833F5B0E}" type="presParOf" srcId="{069F0279-3DDF-4089-87B0-6B2D263CECB9}" destId="{8ECC93B4-5C21-4E58-9268-FBF647EE05FC}" srcOrd="10" destOrd="0" presId="urn:microsoft.com/office/officeart/2005/8/layout/lProcess1"/>
    <dgm:cxn modelId="{41049AF1-44C6-48E4-8C16-3193B159AB42}" type="presParOf" srcId="{12D3A6BD-0D32-46D5-BD3B-A2CAF637C388}" destId="{AA4E20FB-7925-49FB-90AC-60A7709D2F12}" srcOrd="1" destOrd="0" presId="urn:microsoft.com/office/officeart/2005/8/layout/lProcess1"/>
    <dgm:cxn modelId="{8DD0789D-39F8-435C-8101-88D62F6E40CE}" type="presParOf" srcId="{12D3A6BD-0D32-46D5-BD3B-A2CAF637C388}" destId="{CABC26C3-60D1-4C81-9602-F254A1A6CF21}" srcOrd="2" destOrd="0" presId="urn:microsoft.com/office/officeart/2005/8/layout/lProcess1"/>
    <dgm:cxn modelId="{08D82962-9DED-4524-895E-913CE65ED41F}" type="presParOf" srcId="{CABC26C3-60D1-4C81-9602-F254A1A6CF21}" destId="{FC35FC00-D5CC-4092-91D5-C2E56F1F389A}" srcOrd="0" destOrd="0" presId="urn:microsoft.com/office/officeart/2005/8/layout/lProcess1"/>
    <dgm:cxn modelId="{5424136C-140C-4FED-AECA-0813BD9D2394}" type="presParOf" srcId="{CABC26C3-60D1-4C81-9602-F254A1A6CF21}" destId="{80F4512A-0692-4CBD-80A6-F85A6ED41243}" srcOrd="1" destOrd="0" presId="urn:microsoft.com/office/officeart/2005/8/layout/lProcess1"/>
    <dgm:cxn modelId="{E867B418-D880-450F-A03F-59519B345674}" type="presParOf" srcId="{CABC26C3-60D1-4C81-9602-F254A1A6CF21}" destId="{D90EFF68-8BDE-4DEE-847E-7A20A6B9D660}" srcOrd="2" destOrd="0" presId="urn:microsoft.com/office/officeart/2005/8/layout/lProcess1"/>
    <dgm:cxn modelId="{A2976997-6C7E-402A-A328-70D9F2DF77E1}" type="presParOf" srcId="{CABC26C3-60D1-4C81-9602-F254A1A6CF21}" destId="{890E7271-8B95-4A3F-A20C-C6C226A83B1A}" srcOrd="3" destOrd="0" presId="urn:microsoft.com/office/officeart/2005/8/layout/lProcess1"/>
    <dgm:cxn modelId="{791DE5BA-E8D9-46C9-9696-B285F1A1943E}" type="presParOf" srcId="{CABC26C3-60D1-4C81-9602-F254A1A6CF21}" destId="{DEC97598-4889-41BB-A232-FF57FAE61783}" srcOrd="4" destOrd="0" presId="urn:microsoft.com/office/officeart/2005/8/layout/lProcess1"/>
    <dgm:cxn modelId="{FB68AA5D-608F-432B-9030-9B2D831F5E77}" type="presParOf" srcId="{CABC26C3-60D1-4C81-9602-F254A1A6CF21}" destId="{9CA0456A-EFAC-47CE-AAC8-F70C7E1171DF}" srcOrd="5" destOrd="0" presId="urn:microsoft.com/office/officeart/2005/8/layout/lProcess1"/>
    <dgm:cxn modelId="{AC808159-A2DA-44AF-951B-1EA0699B249F}" type="presParOf" srcId="{CABC26C3-60D1-4C81-9602-F254A1A6CF21}" destId="{1BB91357-43AA-4F75-AD1C-395C38B283B5}" srcOrd="6" destOrd="0" presId="urn:microsoft.com/office/officeart/2005/8/layout/lProcess1"/>
    <dgm:cxn modelId="{9A149BB3-60BE-4530-AE5F-B2EAD4D674E0}" type="presParOf" srcId="{CABC26C3-60D1-4C81-9602-F254A1A6CF21}" destId="{24FA2A53-23CE-4EBC-942A-7A8C0029079F}" srcOrd="7" destOrd="0" presId="urn:microsoft.com/office/officeart/2005/8/layout/lProcess1"/>
    <dgm:cxn modelId="{D230F9F3-9CF8-4065-89EA-699645D513F2}" type="presParOf" srcId="{CABC26C3-60D1-4C81-9602-F254A1A6CF21}" destId="{DCD2D9DA-6D67-4EA3-842C-ABC6B8CD97C2}" srcOrd="8" destOrd="0" presId="urn:microsoft.com/office/officeart/2005/8/layout/lProcess1"/>
    <dgm:cxn modelId="{AA365F4C-785F-4007-8CA9-77647557C2A7}" type="presParOf" srcId="{CABC26C3-60D1-4C81-9602-F254A1A6CF21}" destId="{8DB85D56-3CF9-4CC8-9FF1-29A5E775B532}" srcOrd="9" destOrd="0" presId="urn:microsoft.com/office/officeart/2005/8/layout/lProcess1"/>
    <dgm:cxn modelId="{B6BDC360-0ED9-4A51-8141-360907C8ADE7}" type="presParOf" srcId="{CABC26C3-60D1-4C81-9602-F254A1A6CF21}" destId="{96A54409-CADE-4BA9-B99B-359298D413CD}" srcOrd="10" destOrd="0" presId="urn:microsoft.com/office/officeart/2005/8/layout/l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221EC9-63AC-4BBE-AD35-894EDACC3ED2}" type="doc">
      <dgm:prSet loTypeId="urn:microsoft.com/office/officeart/2005/8/layout/lProcess1" loCatId="process" qsTypeId="urn:microsoft.com/office/officeart/2005/8/quickstyle/3d3" qsCatId="3D" csTypeId="urn:microsoft.com/office/officeart/2005/8/colors/accent1_2" csCatId="accent1" phldr="1"/>
      <dgm:spPr/>
      <dgm:t>
        <a:bodyPr/>
        <a:lstStyle/>
        <a:p>
          <a:endParaRPr lang="en-GB"/>
        </a:p>
      </dgm:t>
    </dgm:pt>
    <dgm:pt modelId="{54B6A034-20EC-48E6-B9F8-D46E92A07D9E}">
      <dgm:prSet phldrT="[Text]" custT="1"/>
      <dgm:spPr/>
      <dgm:t>
        <a:bodyPr/>
        <a:lstStyle/>
        <a:p>
          <a:r>
            <a:rPr lang="en-GB" sz="2800" b="1" dirty="0" smtClean="0"/>
            <a:t>Forget Condition</a:t>
          </a:r>
          <a:endParaRPr lang="en-GB" sz="2800" b="1" dirty="0"/>
        </a:p>
      </dgm:t>
    </dgm:pt>
    <dgm:pt modelId="{FCC893E2-A391-4DE8-96AB-6DA8C01FC7C7}" type="parTrans" cxnId="{EC73AD52-2CFB-4366-9DEA-50F851EC8C6F}">
      <dgm:prSet/>
      <dgm:spPr/>
      <dgm:t>
        <a:bodyPr/>
        <a:lstStyle/>
        <a:p>
          <a:endParaRPr lang="en-GB"/>
        </a:p>
      </dgm:t>
    </dgm:pt>
    <dgm:pt modelId="{C9025E08-7690-4C9F-AD80-D01D003B76BA}" type="sibTrans" cxnId="{EC73AD52-2CFB-4366-9DEA-50F851EC8C6F}">
      <dgm:prSet/>
      <dgm:spPr/>
      <dgm:t>
        <a:bodyPr/>
        <a:lstStyle/>
        <a:p>
          <a:endParaRPr lang="en-GB"/>
        </a:p>
      </dgm:t>
    </dgm:pt>
    <dgm:pt modelId="{6E61C5CA-7DC0-448E-8044-A7D921EAE852}">
      <dgm:prSet phldrT="[Text]" custT="1"/>
      <dgm:spPr/>
      <dgm:t>
        <a:bodyPr/>
        <a:lstStyle/>
        <a:p>
          <a:r>
            <a:rPr lang="en-GB" sz="2400" dirty="0" smtClean="0"/>
            <a:t>“Forget” List 1</a:t>
          </a:r>
          <a:endParaRPr lang="en-GB" sz="2400" dirty="0"/>
        </a:p>
      </dgm:t>
    </dgm:pt>
    <dgm:pt modelId="{A19AB56B-5096-48F1-9276-3269A0BC650A}" type="parTrans" cxnId="{3ABF3E36-D123-4F73-B449-E75B6501BB13}">
      <dgm:prSet/>
      <dgm:spPr/>
      <dgm:t>
        <a:bodyPr/>
        <a:lstStyle/>
        <a:p>
          <a:endParaRPr lang="en-GB"/>
        </a:p>
      </dgm:t>
    </dgm:pt>
    <dgm:pt modelId="{F952ACA9-C943-4C6A-A4A8-4BA32961E62D}" type="sibTrans" cxnId="{3ABF3E36-D123-4F73-B449-E75B6501BB13}">
      <dgm:prSet/>
      <dgm:spPr/>
      <dgm:t>
        <a:bodyPr/>
        <a:lstStyle/>
        <a:p>
          <a:endParaRPr lang="en-GB"/>
        </a:p>
      </dgm:t>
    </dgm:pt>
    <dgm:pt modelId="{8DFBF9F3-CBFF-43C7-A9AD-0AB435D154C9}">
      <dgm:prSet phldrT="[Text]" custT="1"/>
      <dgm:spPr/>
      <dgm:t>
        <a:bodyPr/>
        <a:lstStyle/>
        <a:p>
          <a:r>
            <a:rPr lang="en-GB" sz="2400" dirty="0" smtClean="0"/>
            <a:t>Word fragment task with List 1 + 2 items (implicit)</a:t>
          </a:r>
          <a:endParaRPr lang="en-GB" sz="2400" dirty="0"/>
        </a:p>
      </dgm:t>
    </dgm:pt>
    <dgm:pt modelId="{626993FA-0C9C-447A-83EA-A6BB7F40D4AB}" type="parTrans" cxnId="{6907C680-14AF-4D99-9539-27C0EE5CED43}">
      <dgm:prSet/>
      <dgm:spPr/>
      <dgm:t>
        <a:bodyPr/>
        <a:lstStyle/>
        <a:p>
          <a:endParaRPr lang="en-GB"/>
        </a:p>
      </dgm:t>
    </dgm:pt>
    <dgm:pt modelId="{AE88323F-BE58-4261-886B-E984CE6E3E6F}" type="sibTrans" cxnId="{6907C680-14AF-4D99-9539-27C0EE5CED43}">
      <dgm:prSet/>
      <dgm:spPr/>
      <dgm:t>
        <a:bodyPr/>
        <a:lstStyle/>
        <a:p>
          <a:endParaRPr lang="en-GB"/>
        </a:p>
      </dgm:t>
    </dgm:pt>
    <dgm:pt modelId="{7C0DEBCD-6D18-4780-A0D3-0D42644D5D95}">
      <dgm:prSet phldrT="[Text]" custT="1"/>
      <dgm:spPr/>
      <dgm:t>
        <a:bodyPr/>
        <a:lstStyle/>
        <a:p>
          <a:r>
            <a:rPr lang="en-GB" sz="2800" b="1" dirty="0" smtClean="0"/>
            <a:t>Remember condition</a:t>
          </a:r>
          <a:endParaRPr lang="en-GB" sz="2800" b="1" dirty="0"/>
        </a:p>
      </dgm:t>
    </dgm:pt>
    <dgm:pt modelId="{C87E0D50-E7FC-41BF-98EB-FFF02EC3FE33}" type="parTrans" cxnId="{870977F5-39C6-4CEB-96E1-DDB9538E9873}">
      <dgm:prSet/>
      <dgm:spPr/>
      <dgm:t>
        <a:bodyPr/>
        <a:lstStyle/>
        <a:p>
          <a:endParaRPr lang="en-GB"/>
        </a:p>
      </dgm:t>
    </dgm:pt>
    <dgm:pt modelId="{4DF6B76B-4487-4A50-92E2-0EB70E70FA64}" type="sibTrans" cxnId="{870977F5-39C6-4CEB-96E1-DDB9538E9873}">
      <dgm:prSet/>
      <dgm:spPr/>
      <dgm:t>
        <a:bodyPr/>
        <a:lstStyle/>
        <a:p>
          <a:endParaRPr lang="en-GB"/>
        </a:p>
      </dgm:t>
    </dgm:pt>
    <dgm:pt modelId="{88C34964-D3FF-4B67-8B2A-2720DE3B2B7E}">
      <dgm:prSet phldrT="[Text]" custT="1"/>
      <dgm:spPr/>
      <dgm:t>
        <a:bodyPr/>
        <a:lstStyle/>
        <a:p>
          <a:r>
            <a:rPr lang="en-GB" sz="2400" dirty="0" smtClean="0"/>
            <a:t>“Remember” List 1</a:t>
          </a:r>
          <a:endParaRPr lang="en-GB" sz="2400" dirty="0"/>
        </a:p>
      </dgm:t>
    </dgm:pt>
    <dgm:pt modelId="{A485579B-C66F-4C23-BC3D-1A2C163A11C4}" type="parTrans" cxnId="{451BED3C-2052-4A0D-AA60-050AF2FF2B89}">
      <dgm:prSet/>
      <dgm:spPr/>
      <dgm:t>
        <a:bodyPr/>
        <a:lstStyle/>
        <a:p>
          <a:endParaRPr lang="en-GB"/>
        </a:p>
      </dgm:t>
    </dgm:pt>
    <dgm:pt modelId="{3A90512D-3BA2-40AF-9898-9820428BD767}" type="sibTrans" cxnId="{451BED3C-2052-4A0D-AA60-050AF2FF2B89}">
      <dgm:prSet/>
      <dgm:spPr/>
      <dgm:t>
        <a:bodyPr/>
        <a:lstStyle/>
        <a:p>
          <a:endParaRPr lang="en-GB"/>
        </a:p>
      </dgm:t>
    </dgm:pt>
    <dgm:pt modelId="{FC95FB61-4398-4DC2-9CDA-17E64E9D98C4}">
      <dgm:prSet phldrT="[Text]" custT="1"/>
      <dgm:spPr/>
      <dgm:t>
        <a:bodyPr/>
        <a:lstStyle/>
        <a:p>
          <a:r>
            <a:rPr lang="en-GB" sz="2400" dirty="0" smtClean="0"/>
            <a:t>Word fragment task with List 1 + 2 items (implicit)</a:t>
          </a:r>
          <a:endParaRPr lang="en-GB" sz="2400" dirty="0"/>
        </a:p>
      </dgm:t>
    </dgm:pt>
    <dgm:pt modelId="{B6BDFFCB-A857-4F85-A98D-5CB838E54A07}" type="parTrans" cxnId="{4F33AA4E-73A2-4FA4-A20C-C1CD23EE5362}">
      <dgm:prSet/>
      <dgm:spPr/>
      <dgm:t>
        <a:bodyPr/>
        <a:lstStyle/>
        <a:p>
          <a:endParaRPr lang="en-GB"/>
        </a:p>
      </dgm:t>
    </dgm:pt>
    <dgm:pt modelId="{0EACBEF3-7009-4AD2-8161-CF8856889782}" type="sibTrans" cxnId="{4F33AA4E-73A2-4FA4-A20C-C1CD23EE5362}">
      <dgm:prSet/>
      <dgm:spPr/>
      <dgm:t>
        <a:bodyPr/>
        <a:lstStyle/>
        <a:p>
          <a:endParaRPr lang="en-GB"/>
        </a:p>
      </dgm:t>
    </dgm:pt>
    <dgm:pt modelId="{8E5C4991-66F1-4B67-8F37-F44E4BC373FD}">
      <dgm:prSet phldrT="[Text]" custT="1"/>
      <dgm:spPr/>
      <dgm:t>
        <a:bodyPr/>
        <a:lstStyle/>
        <a:p>
          <a:r>
            <a:rPr lang="en-GB" sz="2400" dirty="0" smtClean="0"/>
            <a:t>Explicit memory test of List 2</a:t>
          </a:r>
          <a:endParaRPr lang="en-GB" sz="2400" dirty="0"/>
        </a:p>
      </dgm:t>
    </dgm:pt>
    <dgm:pt modelId="{4B52931C-C174-4A82-A9ED-E5183FFBFBB3}" type="parTrans" cxnId="{3D391383-41C9-44D2-BE28-0D0942312517}">
      <dgm:prSet/>
      <dgm:spPr/>
      <dgm:t>
        <a:bodyPr/>
        <a:lstStyle/>
        <a:p>
          <a:endParaRPr lang="en-GB"/>
        </a:p>
      </dgm:t>
    </dgm:pt>
    <dgm:pt modelId="{768373E0-6B6E-4A71-B817-311E9B0E8300}" type="sibTrans" cxnId="{3D391383-41C9-44D2-BE28-0D0942312517}">
      <dgm:prSet/>
      <dgm:spPr/>
      <dgm:t>
        <a:bodyPr/>
        <a:lstStyle/>
        <a:p>
          <a:endParaRPr lang="en-GB"/>
        </a:p>
      </dgm:t>
    </dgm:pt>
    <dgm:pt modelId="{BFCF1A68-9CA1-4125-939A-B22A239FBAE3}">
      <dgm:prSet phldrT="[Text]" custT="1"/>
      <dgm:spPr/>
      <dgm:t>
        <a:bodyPr/>
        <a:lstStyle/>
        <a:p>
          <a:r>
            <a:rPr lang="en-GB" sz="2400" dirty="0" smtClean="0"/>
            <a:t>Explicit memory test of List 2</a:t>
          </a:r>
          <a:endParaRPr lang="en-GB" sz="2400" dirty="0"/>
        </a:p>
      </dgm:t>
    </dgm:pt>
    <dgm:pt modelId="{8C298713-7420-46CE-B5E2-C48886912655}" type="parTrans" cxnId="{6208CCD2-4837-483E-BC14-B21CB208E178}">
      <dgm:prSet/>
      <dgm:spPr/>
      <dgm:t>
        <a:bodyPr/>
        <a:lstStyle/>
        <a:p>
          <a:endParaRPr lang="en-GB"/>
        </a:p>
      </dgm:t>
    </dgm:pt>
    <dgm:pt modelId="{04FC923E-135E-467C-960B-B60A17F7578E}" type="sibTrans" cxnId="{6208CCD2-4837-483E-BC14-B21CB208E178}">
      <dgm:prSet/>
      <dgm:spPr/>
      <dgm:t>
        <a:bodyPr/>
        <a:lstStyle/>
        <a:p>
          <a:endParaRPr lang="en-GB"/>
        </a:p>
      </dgm:t>
    </dgm:pt>
    <dgm:pt modelId="{02CAC55D-C861-4B11-B1A5-D29BF24A40C1}">
      <dgm:prSet phldrT="[Text]" custT="1"/>
      <dgm:spPr/>
      <dgm:t>
        <a:bodyPr/>
        <a:lstStyle/>
        <a:p>
          <a:r>
            <a:rPr lang="en-GB" sz="2400" dirty="0" smtClean="0"/>
            <a:t>“Remember” List 2</a:t>
          </a:r>
          <a:endParaRPr lang="en-GB" sz="2400" dirty="0"/>
        </a:p>
      </dgm:t>
    </dgm:pt>
    <dgm:pt modelId="{F80FEB5F-5CC9-456F-BA09-C431B7CFED61}" type="parTrans" cxnId="{1D26A3DE-6DC7-4C6C-A46C-335839290B54}">
      <dgm:prSet/>
      <dgm:spPr/>
      <dgm:t>
        <a:bodyPr/>
        <a:lstStyle/>
        <a:p>
          <a:endParaRPr lang="en-GB"/>
        </a:p>
      </dgm:t>
    </dgm:pt>
    <dgm:pt modelId="{86420855-00D5-4433-A4ED-FF518D68EF63}" type="sibTrans" cxnId="{1D26A3DE-6DC7-4C6C-A46C-335839290B54}">
      <dgm:prSet/>
      <dgm:spPr/>
      <dgm:t>
        <a:bodyPr/>
        <a:lstStyle/>
        <a:p>
          <a:endParaRPr lang="en-GB"/>
        </a:p>
      </dgm:t>
    </dgm:pt>
    <dgm:pt modelId="{B6697129-5401-4329-B42F-B76CF5A2A98D}">
      <dgm:prSet phldrT="[Text]" custT="1"/>
      <dgm:spPr/>
      <dgm:t>
        <a:bodyPr/>
        <a:lstStyle/>
        <a:p>
          <a:r>
            <a:rPr lang="en-GB" sz="2400" dirty="0" smtClean="0"/>
            <a:t>“Remember” List 2</a:t>
          </a:r>
          <a:endParaRPr lang="en-GB" sz="2400" dirty="0"/>
        </a:p>
      </dgm:t>
    </dgm:pt>
    <dgm:pt modelId="{338E8ADB-2650-4D5E-A951-003C86C456DF}" type="parTrans" cxnId="{71F94367-F0F2-481C-A38A-BBBE6571D5AA}">
      <dgm:prSet/>
      <dgm:spPr/>
      <dgm:t>
        <a:bodyPr/>
        <a:lstStyle/>
        <a:p>
          <a:endParaRPr lang="en-GB"/>
        </a:p>
      </dgm:t>
    </dgm:pt>
    <dgm:pt modelId="{989B4005-32DC-4957-A245-E238314C19DF}" type="sibTrans" cxnId="{71F94367-F0F2-481C-A38A-BBBE6571D5AA}">
      <dgm:prSet/>
      <dgm:spPr/>
      <dgm:t>
        <a:bodyPr/>
        <a:lstStyle/>
        <a:p>
          <a:endParaRPr lang="en-GB"/>
        </a:p>
      </dgm:t>
    </dgm:pt>
    <dgm:pt modelId="{12D3A6BD-0D32-46D5-BD3B-A2CAF637C388}" type="pres">
      <dgm:prSet presAssocID="{C3221EC9-63AC-4BBE-AD35-894EDACC3ED2}" presName="Name0" presStyleCnt="0">
        <dgm:presLayoutVars>
          <dgm:dir/>
          <dgm:animLvl val="lvl"/>
          <dgm:resizeHandles val="exact"/>
        </dgm:presLayoutVars>
      </dgm:prSet>
      <dgm:spPr/>
      <dgm:t>
        <a:bodyPr/>
        <a:lstStyle/>
        <a:p>
          <a:endParaRPr lang="en-GB"/>
        </a:p>
      </dgm:t>
    </dgm:pt>
    <dgm:pt modelId="{069F0279-3DDF-4089-87B0-6B2D263CECB9}" type="pres">
      <dgm:prSet presAssocID="{54B6A034-20EC-48E6-B9F8-D46E92A07D9E}" presName="vertFlow" presStyleCnt="0"/>
      <dgm:spPr/>
    </dgm:pt>
    <dgm:pt modelId="{9275E87E-DD72-44C5-8BFE-CA160E7A11A9}" type="pres">
      <dgm:prSet presAssocID="{54B6A034-20EC-48E6-B9F8-D46E92A07D9E}" presName="header" presStyleLbl="node1" presStyleIdx="0" presStyleCnt="2" custScaleX="159648"/>
      <dgm:spPr/>
      <dgm:t>
        <a:bodyPr/>
        <a:lstStyle/>
        <a:p>
          <a:endParaRPr lang="en-GB"/>
        </a:p>
      </dgm:t>
    </dgm:pt>
    <dgm:pt modelId="{59E4D80A-42B1-45F7-A456-5303B47BFB23}" type="pres">
      <dgm:prSet presAssocID="{A19AB56B-5096-48F1-9276-3269A0BC650A}" presName="parTrans" presStyleLbl="sibTrans2D1" presStyleIdx="0" presStyleCnt="8"/>
      <dgm:spPr/>
      <dgm:t>
        <a:bodyPr/>
        <a:lstStyle/>
        <a:p>
          <a:endParaRPr lang="en-GB"/>
        </a:p>
      </dgm:t>
    </dgm:pt>
    <dgm:pt modelId="{D9FFC8F7-1342-4150-8E00-E814E062F9BB}" type="pres">
      <dgm:prSet presAssocID="{6E61C5CA-7DC0-448E-8044-A7D921EAE852}" presName="child" presStyleLbl="alignAccFollowNode1" presStyleIdx="0" presStyleCnt="8" custScaleX="159648">
        <dgm:presLayoutVars>
          <dgm:chMax val="0"/>
          <dgm:bulletEnabled val="1"/>
        </dgm:presLayoutVars>
      </dgm:prSet>
      <dgm:spPr/>
      <dgm:t>
        <a:bodyPr/>
        <a:lstStyle/>
        <a:p>
          <a:endParaRPr lang="en-GB"/>
        </a:p>
      </dgm:t>
    </dgm:pt>
    <dgm:pt modelId="{CA38200D-A528-4E64-BE14-B532E5FBED0C}" type="pres">
      <dgm:prSet presAssocID="{F952ACA9-C943-4C6A-A4A8-4BA32961E62D}" presName="sibTrans" presStyleLbl="sibTrans2D1" presStyleIdx="1" presStyleCnt="8"/>
      <dgm:spPr/>
      <dgm:t>
        <a:bodyPr/>
        <a:lstStyle/>
        <a:p>
          <a:endParaRPr lang="en-GB"/>
        </a:p>
      </dgm:t>
    </dgm:pt>
    <dgm:pt modelId="{EE348966-7C4D-4069-BFE5-BA655BE75930}" type="pres">
      <dgm:prSet presAssocID="{02CAC55D-C861-4B11-B1A5-D29BF24A40C1}" presName="child" presStyleLbl="alignAccFollowNode1" presStyleIdx="1" presStyleCnt="8" custScaleX="159648">
        <dgm:presLayoutVars>
          <dgm:chMax val="0"/>
          <dgm:bulletEnabled val="1"/>
        </dgm:presLayoutVars>
      </dgm:prSet>
      <dgm:spPr/>
      <dgm:t>
        <a:bodyPr/>
        <a:lstStyle/>
        <a:p>
          <a:endParaRPr lang="en-GB"/>
        </a:p>
      </dgm:t>
    </dgm:pt>
    <dgm:pt modelId="{22616E8D-8496-4467-9CCF-2A4CE939F13D}" type="pres">
      <dgm:prSet presAssocID="{86420855-00D5-4433-A4ED-FF518D68EF63}" presName="sibTrans" presStyleLbl="sibTrans2D1" presStyleIdx="2" presStyleCnt="8"/>
      <dgm:spPr/>
      <dgm:t>
        <a:bodyPr/>
        <a:lstStyle/>
        <a:p>
          <a:endParaRPr lang="en-GB"/>
        </a:p>
      </dgm:t>
    </dgm:pt>
    <dgm:pt modelId="{952D379E-CE43-4C1C-B9AA-0865D8CA5758}" type="pres">
      <dgm:prSet presAssocID="{8DFBF9F3-CBFF-43C7-A9AD-0AB435D154C9}" presName="child" presStyleLbl="alignAccFollowNode1" presStyleIdx="2" presStyleCnt="8" custScaleX="159648" custScaleY="157594">
        <dgm:presLayoutVars>
          <dgm:chMax val="0"/>
          <dgm:bulletEnabled val="1"/>
        </dgm:presLayoutVars>
      </dgm:prSet>
      <dgm:spPr/>
      <dgm:t>
        <a:bodyPr/>
        <a:lstStyle/>
        <a:p>
          <a:endParaRPr lang="en-GB"/>
        </a:p>
      </dgm:t>
    </dgm:pt>
    <dgm:pt modelId="{79EDEC80-8D95-4D3D-96E8-F76726937E30}" type="pres">
      <dgm:prSet presAssocID="{AE88323F-BE58-4261-886B-E984CE6E3E6F}" presName="sibTrans" presStyleLbl="sibTrans2D1" presStyleIdx="3" presStyleCnt="8"/>
      <dgm:spPr/>
      <dgm:t>
        <a:bodyPr/>
        <a:lstStyle/>
        <a:p>
          <a:endParaRPr lang="en-GB"/>
        </a:p>
      </dgm:t>
    </dgm:pt>
    <dgm:pt modelId="{C9DAE2BB-3938-4C77-A5E8-AE831E464F9F}" type="pres">
      <dgm:prSet presAssocID="{8E5C4991-66F1-4B67-8F37-F44E4BC373FD}" presName="child" presStyleLbl="alignAccFollowNode1" presStyleIdx="3" presStyleCnt="8" custScaleX="159648" custScaleY="157594">
        <dgm:presLayoutVars>
          <dgm:chMax val="0"/>
          <dgm:bulletEnabled val="1"/>
        </dgm:presLayoutVars>
      </dgm:prSet>
      <dgm:spPr/>
      <dgm:t>
        <a:bodyPr/>
        <a:lstStyle/>
        <a:p>
          <a:endParaRPr lang="en-GB"/>
        </a:p>
      </dgm:t>
    </dgm:pt>
    <dgm:pt modelId="{AA4E20FB-7925-49FB-90AC-60A7709D2F12}" type="pres">
      <dgm:prSet presAssocID="{54B6A034-20EC-48E6-B9F8-D46E92A07D9E}" presName="hSp" presStyleCnt="0"/>
      <dgm:spPr/>
    </dgm:pt>
    <dgm:pt modelId="{CABC26C3-60D1-4C81-9602-F254A1A6CF21}" type="pres">
      <dgm:prSet presAssocID="{7C0DEBCD-6D18-4780-A0D3-0D42644D5D95}" presName="vertFlow" presStyleCnt="0"/>
      <dgm:spPr/>
    </dgm:pt>
    <dgm:pt modelId="{FC35FC00-D5CC-4092-91D5-C2E56F1F389A}" type="pres">
      <dgm:prSet presAssocID="{7C0DEBCD-6D18-4780-A0D3-0D42644D5D95}" presName="header" presStyleLbl="node1" presStyleIdx="1" presStyleCnt="2" custScaleX="159648"/>
      <dgm:spPr/>
      <dgm:t>
        <a:bodyPr/>
        <a:lstStyle/>
        <a:p>
          <a:endParaRPr lang="en-GB"/>
        </a:p>
      </dgm:t>
    </dgm:pt>
    <dgm:pt modelId="{80F4512A-0692-4CBD-80A6-F85A6ED41243}" type="pres">
      <dgm:prSet presAssocID="{A485579B-C66F-4C23-BC3D-1A2C163A11C4}" presName="parTrans" presStyleLbl="sibTrans2D1" presStyleIdx="4" presStyleCnt="8"/>
      <dgm:spPr/>
      <dgm:t>
        <a:bodyPr/>
        <a:lstStyle/>
        <a:p>
          <a:endParaRPr lang="en-GB"/>
        </a:p>
      </dgm:t>
    </dgm:pt>
    <dgm:pt modelId="{D90EFF68-8BDE-4DEE-847E-7A20A6B9D660}" type="pres">
      <dgm:prSet presAssocID="{88C34964-D3FF-4B67-8B2A-2720DE3B2B7E}" presName="child" presStyleLbl="alignAccFollowNode1" presStyleIdx="4" presStyleCnt="8" custScaleX="159648" custLinFactNeighborX="34934" custLinFactNeighborY="4869">
        <dgm:presLayoutVars>
          <dgm:chMax val="0"/>
          <dgm:bulletEnabled val="1"/>
        </dgm:presLayoutVars>
      </dgm:prSet>
      <dgm:spPr/>
      <dgm:t>
        <a:bodyPr/>
        <a:lstStyle/>
        <a:p>
          <a:endParaRPr lang="en-GB"/>
        </a:p>
      </dgm:t>
    </dgm:pt>
    <dgm:pt modelId="{890E7271-8B95-4A3F-A20C-C6C226A83B1A}" type="pres">
      <dgm:prSet presAssocID="{3A90512D-3BA2-40AF-9898-9820428BD767}" presName="sibTrans" presStyleLbl="sibTrans2D1" presStyleIdx="5" presStyleCnt="8"/>
      <dgm:spPr/>
      <dgm:t>
        <a:bodyPr/>
        <a:lstStyle/>
        <a:p>
          <a:endParaRPr lang="en-GB"/>
        </a:p>
      </dgm:t>
    </dgm:pt>
    <dgm:pt modelId="{DEC97598-4889-41BB-A232-FF57FAE61783}" type="pres">
      <dgm:prSet presAssocID="{B6697129-5401-4329-B42F-B76CF5A2A98D}" presName="child" presStyleLbl="alignAccFollowNode1" presStyleIdx="5" presStyleCnt="8" custScaleX="159648">
        <dgm:presLayoutVars>
          <dgm:chMax val="0"/>
          <dgm:bulletEnabled val="1"/>
        </dgm:presLayoutVars>
      </dgm:prSet>
      <dgm:spPr/>
      <dgm:t>
        <a:bodyPr/>
        <a:lstStyle/>
        <a:p>
          <a:endParaRPr lang="en-GB"/>
        </a:p>
      </dgm:t>
    </dgm:pt>
    <dgm:pt modelId="{9CA0456A-EFAC-47CE-AAC8-F70C7E1171DF}" type="pres">
      <dgm:prSet presAssocID="{989B4005-32DC-4957-A245-E238314C19DF}" presName="sibTrans" presStyleLbl="sibTrans2D1" presStyleIdx="6" presStyleCnt="8"/>
      <dgm:spPr/>
      <dgm:t>
        <a:bodyPr/>
        <a:lstStyle/>
        <a:p>
          <a:endParaRPr lang="en-GB"/>
        </a:p>
      </dgm:t>
    </dgm:pt>
    <dgm:pt modelId="{1BB91357-43AA-4F75-AD1C-395C38B283B5}" type="pres">
      <dgm:prSet presAssocID="{FC95FB61-4398-4DC2-9CDA-17E64E9D98C4}" presName="child" presStyleLbl="alignAccFollowNode1" presStyleIdx="6" presStyleCnt="8" custScaleX="159648" custScaleY="157594">
        <dgm:presLayoutVars>
          <dgm:chMax val="0"/>
          <dgm:bulletEnabled val="1"/>
        </dgm:presLayoutVars>
      </dgm:prSet>
      <dgm:spPr/>
      <dgm:t>
        <a:bodyPr/>
        <a:lstStyle/>
        <a:p>
          <a:endParaRPr lang="en-GB"/>
        </a:p>
      </dgm:t>
    </dgm:pt>
    <dgm:pt modelId="{24FA2A53-23CE-4EBC-942A-7A8C0029079F}" type="pres">
      <dgm:prSet presAssocID="{0EACBEF3-7009-4AD2-8161-CF8856889782}" presName="sibTrans" presStyleLbl="sibTrans2D1" presStyleIdx="7" presStyleCnt="8"/>
      <dgm:spPr/>
      <dgm:t>
        <a:bodyPr/>
        <a:lstStyle/>
        <a:p>
          <a:endParaRPr lang="en-GB"/>
        </a:p>
      </dgm:t>
    </dgm:pt>
    <dgm:pt modelId="{DCD2D9DA-6D67-4EA3-842C-ABC6B8CD97C2}" type="pres">
      <dgm:prSet presAssocID="{BFCF1A68-9CA1-4125-939A-B22A239FBAE3}" presName="child" presStyleLbl="alignAccFollowNode1" presStyleIdx="7" presStyleCnt="8" custScaleX="159648" custScaleY="157594">
        <dgm:presLayoutVars>
          <dgm:chMax val="0"/>
          <dgm:bulletEnabled val="1"/>
        </dgm:presLayoutVars>
      </dgm:prSet>
      <dgm:spPr/>
      <dgm:t>
        <a:bodyPr/>
        <a:lstStyle/>
        <a:p>
          <a:endParaRPr lang="en-GB"/>
        </a:p>
      </dgm:t>
    </dgm:pt>
  </dgm:ptLst>
  <dgm:cxnLst>
    <dgm:cxn modelId="{2EFD6FB6-6F4E-42A1-81A7-B102E084B556}" type="presOf" srcId="{88C34964-D3FF-4B67-8B2A-2720DE3B2B7E}" destId="{D90EFF68-8BDE-4DEE-847E-7A20A6B9D660}" srcOrd="0" destOrd="0" presId="urn:microsoft.com/office/officeart/2005/8/layout/lProcess1"/>
    <dgm:cxn modelId="{42DEE16D-900A-441C-91CF-44167B624240}" type="presOf" srcId="{0EACBEF3-7009-4AD2-8161-CF8856889782}" destId="{24FA2A53-23CE-4EBC-942A-7A8C0029079F}" srcOrd="0" destOrd="0" presId="urn:microsoft.com/office/officeart/2005/8/layout/lProcess1"/>
    <dgm:cxn modelId="{CC5B4304-D56F-493D-907F-A9D570CFC957}" type="presOf" srcId="{C3221EC9-63AC-4BBE-AD35-894EDACC3ED2}" destId="{12D3A6BD-0D32-46D5-BD3B-A2CAF637C388}" srcOrd="0" destOrd="0" presId="urn:microsoft.com/office/officeart/2005/8/layout/lProcess1"/>
    <dgm:cxn modelId="{1D26A3DE-6DC7-4C6C-A46C-335839290B54}" srcId="{54B6A034-20EC-48E6-B9F8-D46E92A07D9E}" destId="{02CAC55D-C861-4B11-B1A5-D29BF24A40C1}" srcOrd="1" destOrd="0" parTransId="{F80FEB5F-5CC9-456F-BA09-C431B7CFED61}" sibTransId="{86420855-00D5-4433-A4ED-FF518D68EF63}"/>
    <dgm:cxn modelId="{FD992CF0-DD2C-44FE-A51D-B0431B56B1DB}" type="presOf" srcId="{989B4005-32DC-4957-A245-E238314C19DF}" destId="{9CA0456A-EFAC-47CE-AAC8-F70C7E1171DF}" srcOrd="0" destOrd="0" presId="urn:microsoft.com/office/officeart/2005/8/layout/lProcess1"/>
    <dgm:cxn modelId="{E70214A2-7384-4E0F-AFA1-BBB62DB9CE1D}" type="presOf" srcId="{B6697129-5401-4329-B42F-B76CF5A2A98D}" destId="{DEC97598-4889-41BB-A232-FF57FAE61783}" srcOrd="0" destOrd="0" presId="urn:microsoft.com/office/officeart/2005/8/layout/lProcess1"/>
    <dgm:cxn modelId="{870977F5-39C6-4CEB-96E1-DDB9538E9873}" srcId="{C3221EC9-63AC-4BBE-AD35-894EDACC3ED2}" destId="{7C0DEBCD-6D18-4780-A0D3-0D42644D5D95}" srcOrd="1" destOrd="0" parTransId="{C87E0D50-E7FC-41BF-98EB-FFF02EC3FE33}" sibTransId="{4DF6B76B-4487-4A50-92E2-0EB70E70FA64}"/>
    <dgm:cxn modelId="{B9C56FB2-588E-45DE-AE0E-59A2C699A154}" type="presOf" srcId="{A485579B-C66F-4C23-BC3D-1A2C163A11C4}" destId="{80F4512A-0692-4CBD-80A6-F85A6ED41243}" srcOrd="0" destOrd="0" presId="urn:microsoft.com/office/officeart/2005/8/layout/lProcess1"/>
    <dgm:cxn modelId="{68E607A1-3B53-4835-959D-AE2A4A95D830}" type="presOf" srcId="{A19AB56B-5096-48F1-9276-3269A0BC650A}" destId="{59E4D80A-42B1-45F7-A456-5303B47BFB23}" srcOrd="0" destOrd="0" presId="urn:microsoft.com/office/officeart/2005/8/layout/lProcess1"/>
    <dgm:cxn modelId="{86C80E85-0F1B-4DAD-A143-76EC11C1EB10}" type="presOf" srcId="{6E61C5CA-7DC0-448E-8044-A7D921EAE852}" destId="{D9FFC8F7-1342-4150-8E00-E814E062F9BB}" srcOrd="0" destOrd="0" presId="urn:microsoft.com/office/officeart/2005/8/layout/lProcess1"/>
    <dgm:cxn modelId="{89A10DBF-AC87-4E3A-844D-B8338D4F0145}" type="presOf" srcId="{8E5C4991-66F1-4B67-8F37-F44E4BC373FD}" destId="{C9DAE2BB-3938-4C77-A5E8-AE831E464F9F}" srcOrd="0" destOrd="0" presId="urn:microsoft.com/office/officeart/2005/8/layout/lProcess1"/>
    <dgm:cxn modelId="{94317AFA-3119-4693-9441-A8BDE8669612}" type="presOf" srcId="{54B6A034-20EC-48E6-B9F8-D46E92A07D9E}" destId="{9275E87E-DD72-44C5-8BFE-CA160E7A11A9}" srcOrd="0" destOrd="0" presId="urn:microsoft.com/office/officeart/2005/8/layout/lProcess1"/>
    <dgm:cxn modelId="{23951EA8-1412-40BA-B66B-2498C419A768}" type="presOf" srcId="{02CAC55D-C861-4B11-B1A5-D29BF24A40C1}" destId="{EE348966-7C4D-4069-BFE5-BA655BE75930}" srcOrd="0" destOrd="0" presId="urn:microsoft.com/office/officeart/2005/8/layout/lProcess1"/>
    <dgm:cxn modelId="{A557A095-6A2E-4B14-8743-A7D7ECA7A434}" type="presOf" srcId="{86420855-00D5-4433-A4ED-FF518D68EF63}" destId="{22616E8D-8496-4467-9CCF-2A4CE939F13D}" srcOrd="0" destOrd="0" presId="urn:microsoft.com/office/officeart/2005/8/layout/lProcess1"/>
    <dgm:cxn modelId="{14279133-A5A3-416F-8BF7-0A19FBCC1DD2}" type="presOf" srcId="{FC95FB61-4398-4DC2-9CDA-17E64E9D98C4}" destId="{1BB91357-43AA-4F75-AD1C-395C38B283B5}" srcOrd="0" destOrd="0" presId="urn:microsoft.com/office/officeart/2005/8/layout/lProcess1"/>
    <dgm:cxn modelId="{D5366008-423E-4AD8-9D86-A20BF20017F8}" type="presOf" srcId="{F952ACA9-C943-4C6A-A4A8-4BA32961E62D}" destId="{CA38200D-A528-4E64-BE14-B532E5FBED0C}" srcOrd="0" destOrd="0" presId="urn:microsoft.com/office/officeart/2005/8/layout/lProcess1"/>
    <dgm:cxn modelId="{EC73AD52-2CFB-4366-9DEA-50F851EC8C6F}" srcId="{C3221EC9-63AC-4BBE-AD35-894EDACC3ED2}" destId="{54B6A034-20EC-48E6-B9F8-D46E92A07D9E}" srcOrd="0" destOrd="0" parTransId="{FCC893E2-A391-4DE8-96AB-6DA8C01FC7C7}" sibTransId="{C9025E08-7690-4C9F-AD80-D01D003B76BA}"/>
    <dgm:cxn modelId="{3D391383-41C9-44D2-BE28-0D0942312517}" srcId="{54B6A034-20EC-48E6-B9F8-D46E92A07D9E}" destId="{8E5C4991-66F1-4B67-8F37-F44E4BC373FD}" srcOrd="3" destOrd="0" parTransId="{4B52931C-C174-4A82-A9ED-E5183FFBFBB3}" sibTransId="{768373E0-6B6E-4A71-B817-311E9B0E8300}"/>
    <dgm:cxn modelId="{2E0B9B7B-8337-4630-B60C-46A057102D96}" type="presOf" srcId="{8DFBF9F3-CBFF-43C7-A9AD-0AB435D154C9}" destId="{952D379E-CE43-4C1C-B9AA-0865D8CA5758}" srcOrd="0" destOrd="0" presId="urn:microsoft.com/office/officeart/2005/8/layout/lProcess1"/>
    <dgm:cxn modelId="{B7ED22BB-A067-4251-96B5-DB8EE7B7C969}" type="presOf" srcId="{BFCF1A68-9CA1-4125-939A-B22A239FBAE3}" destId="{DCD2D9DA-6D67-4EA3-842C-ABC6B8CD97C2}" srcOrd="0" destOrd="0" presId="urn:microsoft.com/office/officeart/2005/8/layout/lProcess1"/>
    <dgm:cxn modelId="{4F33AA4E-73A2-4FA4-A20C-C1CD23EE5362}" srcId="{7C0DEBCD-6D18-4780-A0D3-0D42644D5D95}" destId="{FC95FB61-4398-4DC2-9CDA-17E64E9D98C4}" srcOrd="2" destOrd="0" parTransId="{B6BDFFCB-A857-4F85-A98D-5CB838E54A07}" sibTransId="{0EACBEF3-7009-4AD2-8161-CF8856889782}"/>
    <dgm:cxn modelId="{3ABF3E36-D123-4F73-B449-E75B6501BB13}" srcId="{54B6A034-20EC-48E6-B9F8-D46E92A07D9E}" destId="{6E61C5CA-7DC0-448E-8044-A7D921EAE852}" srcOrd="0" destOrd="0" parTransId="{A19AB56B-5096-48F1-9276-3269A0BC650A}" sibTransId="{F952ACA9-C943-4C6A-A4A8-4BA32961E62D}"/>
    <dgm:cxn modelId="{6907C680-14AF-4D99-9539-27C0EE5CED43}" srcId="{54B6A034-20EC-48E6-B9F8-D46E92A07D9E}" destId="{8DFBF9F3-CBFF-43C7-A9AD-0AB435D154C9}" srcOrd="2" destOrd="0" parTransId="{626993FA-0C9C-447A-83EA-A6BB7F40D4AB}" sibTransId="{AE88323F-BE58-4261-886B-E984CE6E3E6F}"/>
    <dgm:cxn modelId="{71F94367-F0F2-481C-A38A-BBBE6571D5AA}" srcId="{7C0DEBCD-6D18-4780-A0D3-0D42644D5D95}" destId="{B6697129-5401-4329-B42F-B76CF5A2A98D}" srcOrd="1" destOrd="0" parTransId="{338E8ADB-2650-4D5E-A951-003C86C456DF}" sibTransId="{989B4005-32DC-4957-A245-E238314C19DF}"/>
    <dgm:cxn modelId="{451BED3C-2052-4A0D-AA60-050AF2FF2B89}" srcId="{7C0DEBCD-6D18-4780-A0D3-0D42644D5D95}" destId="{88C34964-D3FF-4B67-8B2A-2720DE3B2B7E}" srcOrd="0" destOrd="0" parTransId="{A485579B-C66F-4C23-BC3D-1A2C163A11C4}" sibTransId="{3A90512D-3BA2-40AF-9898-9820428BD767}"/>
    <dgm:cxn modelId="{6208CCD2-4837-483E-BC14-B21CB208E178}" srcId="{7C0DEBCD-6D18-4780-A0D3-0D42644D5D95}" destId="{BFCF1A68-9CA1-4125-939A-B22A239FBAE3}" srcOrd="3" destOrd="0" parTransId="{8C298713-7420-46CE-B5E2-C48886912655}" sibTransId="{04FC923E-135E-467C-960B-B60A17F7578E}"/>
    <dgm:cxn modelId="{AA3638CB-C52A-4C9C-AFD1-BEDF8381B74B}" type="presOf" srcId="{AE88323F-BE58-4261-886B-E984CE6E3E6F}" destId="{79EDEC80-8D95-4D3D-96E8-F76726937E30}" srcOrd="0" destOrd="0" presId="urn:microsoft.com/office/officeart/2005/8/layout/lProcess1"/>
    <dgm:cxn modelId="{20D94F7F-8115-434B-90E4-F728BC5C5331}" type="presOf" srcId="{7C0DEBCD-6D18-4780-A0D3-0D42644D5D95}" destId="{FC35FC00-D5CC-4092-91D5-C2E56F1F389A}" srcOrd="0" destOrd="0" presId="urn:microsoft.com/office/officeart/2005/8/layout/lProcess1"/>
    <dgm:cxn modelId="{D22D438A-067D-4B27-AE4F-AB7337C008FC}" type="presOf" srcId="{3A90512D-3BA2-40AF-9898-9820428BD767}" destId="{890E7271-8B95-4A3F-A20C-C6C226A83B1A}" srcOrd="0" destOrd="0" presId="urn:microsoft.com/office/officeart/2005/8/layout/lProcess1"/>
    <dgm:cxn modelId="{A915CBEF-9E75-4B26-BF73-2C37273EE601}" type="presParOf" srcId="{12D3A6BD-0D32-46D5-BD3B-A2CAF637C388}" destId="{069F0279-3DDF-4089-87B0-6B2D263CECB9}" srcOrd="0" destOrd="0" presId="urn:microsoft.com/office/officeart/2005/8/layout/lProcess1"/>
    <dgm:cxn modelId="{853AD6D4-6A25-4BAD-9A42-DD718325CD69}" type="presParOf" srcId="{069F0279-3DDF-4089-87B0-6B2D263CECB9}" destId="{9275E87E-DD72-44C5-8BFE-CA160E7A11A9}" srcOrd="0" destOrd="0" presId="urn:microsoft.com/office/officeart/2005/8/layout/lProcess1"/>
    <dgm:cxn modelId="{04A97A94-BB89-407F-9D47-EF4DECFB13A8}" type="presParOf" srcId="{069F0279-3DDF-4089-87B0-6B2D263CECB9}" destId="{59E4D80A-42B1-45F7-A456-5303B47BFB23}" srcOrd="1" destOrd="0" presId="urn:microsoft.com/office/officeart/2005/8/layout/lProcess1"/>
    <dgm:cxn modelId="{6F7DCB07-F909-4585-B6D1-A00E3E20B817}" type="presParOf" srcId="{069F0279-3DDF-4089-87B0-6B2D263CECB9}" destId="{D9FFC8F7-1342-4150-8E00-E814E062F9BB}" srcOrd="2" destOrd="0" presId="urn:microsoft.com/office/officeart/2005/8/layout/lProcess1"/>
    <dgm:cxn modelId="{ECFF2A9D-3306-4408-B166-C7A72DCCE701}" type="presParOf" srcId="{069F0279-3DDF-4089-87B0-6B2D263CECB9}" destId="{CA38200D-A528-4E64-BE14-B532E5FBED0C}" srcOrd="3" destOrd="0" presId="urn:microsoft.com/office/officeart/2005/8/layout/lProcess1"/>
    <dgm:cxn modelId="{DA159A1A-ED0A-4CB8-A2E7-C278733CFF36}" type="presParOf" srcId="{069F0279-3DDF-4089-87B0-6B2D263CECB9}" destId="{EE348966-7C4D-4069-BFE5-BA655BE75930}" srcOrd="4" destOrd="0" presId="urn:microsoft.com/office/officeart/2005/8/layout/lProcess1"/>
    <dgm:cxn modelId="{D391CD23-99D5-425A-984A-9C1788AF0703}" type="presParOf" srcId="{069F0279-3DDF-4089-87B0-6B2D263CECB9}" destId="{22616E8D-8496-4467-9CCF-2A4CE939F13D}" srcOrd="5" destOrd="0" presId="urn:microsoft.com/office/officeart/2005/8/layout/lProcess1"/>
    <dgm:cxn modelId="{F59B3366-5528-4B15-A18C-6A7CCEEB78E1}" type="presParOf" srcId="{069F0279-3DDF-4089-87B0-6B2D263CECB9}" destId="{952D379E-CE43-4C1C-B9AA-0865D8CA5758}" srcOrd="6" destOrd="0" presId="urn:microsoft.com/office/officeart/2005/8/layout/lProcess1"/>
    <dgm:cxn modelId="{A02C8751-3587-4CAC-ADE3-F2FC482D2038}" type="presParOf" srcId="{069F0279-3DDF-4089-87B0-6B2D263CECB9}" destId="{79EDEC80-8D95-4D3D-96E8-F76726937E30}" srcOrd="7" destOrd="0" presId="urn:microsoft.com/office/officeart/2005/8/layout/lProcess1"/>
    <dgm:cxn modelId="{58295F1B-40C8-4CC9-ABDB-4FCD1F45AAB3}" type="presParOf" srcId="{069F0279-3DDF-4089-87B0-6B2D263CECB9}" destId="{C9DAE2BB-3938-4C77-A5E8-AE831E464F9F}" srcOrd="8" destOrd="0" presId="urn:microsoft.com/office/officeart/2005/8/layout/lProcess1"/>
    <dgm:cxn modelId="{64B46019-3DFA-466B-96D9-ECF32AF064AB}" type="presParOf" srcId="{12D3A6BD-0D32-46D5-BD3B-A2CAF637C388}" destId="{AA4E20FB-7925-49FB-90AC-60A7709D2F12}" srcOrd="1" destOrd="0" presId="urn:microsoft.com/office/officeart/2005/8/layout/lProcess1"/>
    <dgm:cxn modelId="{6EB5C6A0-2C1C-4A9F-A46D-59193F27B86F}" type="presParOf" srcId="{12D3A6BD-0D32-46D5-BD3B-A2CAF637C388}" destId="{CABC26C3-60D1-4C81-9602-F254A1A6CF21}" srcOrd="2" destOrd="0" presId="urn:microsoft.com/office/officeart/2005/8/layout/lProcess1"/>
    <dgm:cxn modelId="{20CE0A8E-CADB-4965-8162-09BE4E4B82FF}" type="presParOf" srcId="{CABC26C3-60D1-4C81-9602-F254A1A6CF21}" destId="{FC35FC00-D5CC-4092-91D5-C2E56F1F389A}" srcOrd="0" destOrd="0" presId="urn:microsoft.com/office/officeart/2005/8/layout/lProcess1"/>
    <dgm:cxn modelId="{C21B1F9F-EBEA-44C7-AFBF-D28FF1B7FE7A}" type="presParOf" srcId="{CABC26C3-60D1-4C81-9602-F254A1A6CF21}" destId="{80F4512A-0692-4CBD-80A6-F85A6ED41243}" srcOrd="1" destOrd="0" presId="urn:microsoft.com/office/officeart/2005/8/layout/lProcess1"/>
    <dgm:cxn modelId="{1BCAA08D-9490-4BEB-AC73-12C7E23AE6BA}" type="presParOf" srcId="{CABC26C3-60D1-4C81-9602-F254A1A6CF21}" destId="{D90EFF68-8BDE-4DEE-847E-7A20A6B9D660}" srcOrd="2" destOrd="0" presId="urn:microsoft.com/office/officeart/2005/8/layout/lProcess1"/>
    <dgm:cxn modelId="{CDB762E3-1A37-4C64-A5EE-D0022C77D68D}" type="presParOf" srcId="{CABC26C3-60D1-4C81-9602-F254A1A6CF21}" destId="{890E7271-8B95-4A3F-A20C-C6C226A83B1A}" srcOrd="3" destOrd="0" presId="urn:microsoft.com/office/officeart/2005/8/layout/lProcess1"/>
    <dgm:cxn modelId="{92BF0BDA-11D8-4300-BE05-8E099712E799}" type="presParOf" srcId="{CABC26C3-60D1-4C81-9602-F254A1A6CF21}" destId="{DEC97598-4889-41BB-A232-FF57FAE61783}" srcOrd="4" destOrd="0" presId="urn:microsoft.com/office/officeart/2005/8/layout/lProcess1"/>
    <dgm:cxn modelId="{F03F2940-42FC-4320-9CE9-1F2BA9552A91}" type="presParOf" srcId="{CABC26C3-60D1-4C81-9602-F254A1A6CF21}" destId="{9CA0456A-EFAC-47CE-AAC8-F70C7E1171DF}" srcOrd="5" destOrd="0" presId="urn:microsoft.com/office/officeart/2005/8/layout/lProcess1"/>
    <dgm:cxn modelId="{E3A8A823-D356-4183-95F7-E2F24094AECF}" type="presParOf" srcId="{CABC26C3-60D1-4C81-9602-F254A1A6CF21}" destId="{1BB91357-43AA-4F75-AD1C-395C38B283B5}" srcOrd="6" destOrd="0" presId="urn:microsoft.com/office/officeart/2005/8/layout/lProcess1"/>
    <dgm:cxn modelId="{643FC3A9-09AD-4073-A193-97A752260E16}" type="presParOf" srcId="{CABC26C3-60D1-4C81-9602-F254A1A6CF21}" destId="{24FA2A53-23CE-4EBC-942A-7A8C0029079F}" srcOrd="7" destOrd="0" presId="urn:microsoft.com/office/officeart/2005/8/layout/lProcess1"/>
    <dgm:cxn modelId="{C51EB0A1-9A60-425E-B638-79B7ECF8AA50}" type="presParOf" srcId="{CABC26C3-60D1-4C81-9602-F254A1A6CF21}" destId="{DCD2D9DA-6D67-4EA3-842C-ABC6B8CD97C2}" srcOrd="8"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5E87E-DD72-44C5-8BFE-CA160E7A11A9}">
      <dsp:nvSpPr>
        <dsp:cNvPr id="0" name=""/>
        <dsp:cNvSpPr/>
      </dsp:nvSpPr>
      <dsp:spPr>
        <a:xfrm>
          <a:off x="428316" y="2360"/>
          <a:ext cx="3779992" cy="623230"/>
        </a:xfrm>
        <a:prstGeom prst="roundRect">
          <a:avLst>
            <a:gd name="adj" fmla="val 10000"/>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1" kern="1200" dirty="0" smtClean="0"/>
            <a:t>Forget Condition</a:t>
          </a:r>
          <a:endParaRPr lang="en-GB" sz="2800" b="1" kern="1200" dirty="0"/>
        </a:p>
      </dsp:txBody>
      <dsp:txXfrm>
        <a:off x="446570" y="20614"/>
        <a:ext cx="3743484" cy="586722"/>
      </dsp:txXfrm>
    </dsp:sp>
    <dsp:sp modelId="{59E4D80A-42B1-45F7-A456-5303B47BFB23}">
      <dsp:nvSpPr>
        <dsp:cNvPr id="0" name=""/>
        <dsp:cNvSpPr/>
      </dsp:nvSpPr>
      <dsp:spPr>
        <a:xfrm rot="5400000">
          <a:off x="2263779" y="680123"/>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9FFC8F7-1342-4150-8E00-E814E062F9BB}">
      <dsp:nvSpPr>
        <dsp:cNvPr id="0" name=""/>
        <dsp:cNvSpPr/>
      </dsp:nvSpPr>
      <dsp:spPr>
        <a:xfrm>
          <a:off x="428316" y="843721"/>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Study List 1</a:t>
          </a:r>
          <a:endParaRPr lang="en-GB" sz="2800" kern="1200" dirty="0"/>
        </a:p>
      </dsp:txBody>
      <dsp:txXfrm>
        <a:off x="446570" y="861975"/>
        <a:ext cx="3743484" cy="586722"/>
      </dsp:txXfrm>
    </dsp:sp>
    <dsp:sp modelId="{CA38200D-A528-4E64-BE14-B532E5FBED0C}">
      <dsp:nvSpPr>
        <dsp:cNvPr id="0" name=""/>
        <dsp:cNvSpPr/>
      </dsp:nvSpPr>
      <dsp:spPr>
        <a:xfrm rot="5400000">
          <a:off x="2263779" y="1521485"/>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EE348966-7C4D-4069-BFE5-BA655BE75930}">
      <dsp:nvSpPr>
        <dsp:cNvPr id="0" name=""/>
        <dsp:cNvSpPr/>
      </dsp:nvSpPr>
      <dsp:spPr>
        <a:xfrm>
          <a:off x="428316" y="1685083"/>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“Forget” List 1</a:t>
          </a:r>
          <a:endParaRPr lang="en-GB" sz="2800" kern="1200" dirty="0"/>
        </a:p>
      </dsp:txBody>
      <dsp:txXfrm>
        <a:off x="446570" y="1703337"/>
        <a:ext cx="3743484" cy="586722"/>
      </dsp:txXfrm>
    </dsp:sp>
    <dsp:sp modelId="{22616E8D-8496-4467-9CCF-2A4CE939F13D}">
      <dsp:nvSpPr>
        <dsp:cNvPr id="0" name=""/>
        <dsp:cNvSpPr/>
      </dsp:nvSpPr>
      <dsp:spPr>
        <a:xfrm rot="5400000">
          <a:off x="2263779" y="2362846"/>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952D379E-CE43-4C1C-B9AA-0865D8CA5758}">
      <dsp:nvSpPr>
        <dsp:cNvPr id="0" name=""/>
        <dsp:cNvSpPr/>
      </dsp:nvSpPr>
      <dsp:spPr>
        <a:xfrm>
          <a:off x="428316" y="2526444"/>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Study List 2</a:t>
          </a:r>
          <a:endParaRPr lang="en-GB" sz="2800" kern="1200" dirty="0"/>
        </a:p>
      </dsp:txBody>
      <dsp:txXfrm>
        <a:off x="446570" y="2544698"/>
        <a:ext cx="3743484" cy="586722"/>
      </dsp:txXfrm>
    </dsp:sp>
    <dsp:sp modelId="{79EDEC80-8D95-4D3D-96E8-F76726937E30}">
      <dsp:nvSpPr>
        <dsp:cNvPr id="0" name=""/>
        <dsp:cNvSpPr/>
      </dsp:nvSpPr>
      <dsp:spPr>
        <a:xfrm rot="5400000">
          <a:off x="2263779" y="3204207"/>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9DAE2BB-3938-4C77-A5E8-AE831E464F9F}">
      <dsp:nvSpPr>
        <dsp:cNvPr id="0" name=""/>
        <dsp:cNvSpPr/>
      </dsp:nvSpPr>
      <dsp:spPr>
        <a:xfrm>
          <a:off x="428316" y="3367805"/>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“Remember” List 2</a:t>
          </a:r>
          <a:endParaRPr lang="en-GB" sz="2800" kern="1200" dirty="0"/>
        </a:p>
      </dsp:txBody>
      <dsp:txXfrm>
        <a:off x="446570" y="3386059"/>
        <a:ext cx="3743484" cy="586722"/>
      </dsp:txXfrm>
    </dsp:sp>
    <dsp:sp modelId="{B3D11D46-93C4-4F2B-BD01-B264C3E28C28}">
      <dsp:nvSpPr>
        <dsp:cNvPr id="0" name=""/>
        <dsp:cNvSpPr/>
      </dsp:nvSpPr>
      <dsp:spPr>
        <a:xfrm rot="5400000">
          <a:off x="2263779" y="4045568"/>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8ECC93B4-5C21-4E58-9268-FBF647EE05FC}">
      <dsp:nvSpPr>
        <dsp:cNvPr id="0" name=""/>
        <dsp:cNvSpPr/>
      </dsp:nvSpPr>
      <dsp:spPr>
        <a:xfrm>
          <a:off x="428316" y="4209166"/>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Memory test</a:t>
          </a:r>
          <a:endParaRPr lang="en-GB" sz="2800" kern="1200" dirty="0"/>
        </a:p>
      </dsp:txBody>
      <dsp:txXfrm>
        <a:off x="446570" y="4227420"/>
        <a:ext cx="3743484" cy="586722"/>
      </dsp:txXfrm>
    </dsp:sp>
    <dsp:sp modelId="{FC35FC00-D5CC-4092-91D5-C2E56F1F389A}">
      <dsp:nvSpPr>
        <dsp:cNvPr id="0" name=""/>
        <dsp:cNvSpPr/>
      </dsp:nvSpPr>
      <dsp:spPr>
        <a:xfrm>
          <a:off x="4557318" y="2360"/>
          <a:ext cx="3779992" cy="623230"/>
        </a:xfrm>
        <a:prstGeom prst="roundRect">
          <a:avLst>
            <a:gd name="adj" fmla="val 10000"/>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1" kern="1200" dirty="0" smtClean="0"/>
            <a:t>Remember condition</a:t>
          </a:r>
          <a:endParaRPr lang="en-GB" sz="2800" b="1" kern="1200" dirty="0"/>
        </a:p>
      </dsp:txBody>
      <dsp:txXfrm>
        <a:off x="4575572" y="20614"/>
        <a:ext cx="3743484" cy="586722"/>
      </dsp:txXfrm>
    </dsp:sp>
    <dsp:sp modelId="{80F4512A-0692-4CBD-80A6-F85A6ED41243}">
      <dsp:nvSpPr>
        <dsp:cNvPr id="0" name=""/>
        <dsp:cNvSpPr/>
      </dsp:nvSpPr>
      <dsp:spPr>
        <a:xfrm rot="5400000">
          <a:off x="6392781" y="680123"/>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90EFF68-8BDE-4DEE-847E-7A20A6B9D660}">
      <dsp:nvSpPr>
        <dsp:cNvPr id="0" name=""/>
        <dsp:cNvSpPr/>
      </dsp:nvSpPr>
      <dsp:spPr>
        <a:xfrm>
          <a:off x="4557318" y="843721"/>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Study List 1</a:t>
          </a:r>
          <a:endParaRPr lang="en-GB" sz="2800" kern="1200" dirty="0"/>
        </a:p>
      </dsp:txBody>
      <dsp:txXfrm>
        <a:off x="4575572" y="861975"/>
        <a:ext cx="3743484" cy="586722"/>
      </dsp:txXfrm>
    </dsp:sp>
    <dsp:sp modelId="{890E7271-8B95-4A3F-A20C-C6C226A83B1A}">
      <dsp:nvSpPr>
        <dsp:cNvPr id="0" name=""/>
        <dsp:cNvSpPr/>
      </dsp:nvSpPr>
      <dsp:spPr>
        <a:xfrm rot="5400000">
          <a:off x="6392781" y="1521485"/>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EC97598-4889-41BB-A232-FF57FAE61783}">
      <dsp:nvSpPr>
        <dsp:cNvPr id="0" name=""/>
        <dsp:cNvSpPr/>
      </dsp:nvSpPr>
      <dsp:spPr>
        <a:xfrm>
          <a:off x="4557318" y="1685083"/>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“Remember” List 1</a:t>
          </a:r>
          <a:endParaRPr lang="en-GB" sz="2800" kern="1200" dirty="0"/>
        </a:p>
      </dsp:txBody>
      <dsp:txXfrm>
        <a:off x="4575572" y="1703337"/>
        <a:ext cx="3743484" cy="586722"/>
      </dsp:txXfrm>
    </dsp:sp>
    <dsp:sp modelId="{9CA0456A-EFAC-47CE-AAC8-F70C7E1171DF}">
      <dsp:nvSpPr>
        <dsp:cNvPr id="0" name=""/>
        <dsp:cNvSpPr/>
      </dsp:nvSpPr>
      <dsp:spPr>
        <a:xfrm rot="5400000">
          <a:off x="6392781" y="2362846"/>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1BB91357-43AA-4F75-AD1C-395C38B283B5}">
      <dsp:nvSpPr>
        <dsp:cNvPr id="0" name=""/>
        <dsp:cNvSpPr/>
      </dsp:nvSpPr>
      <dsp:spPr>
        <a:xfrm>
          <a:off x="4557318" y="2526444"/>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Study List 2</a:t>
          </a:r>
          <a:endParaRPr lang="en-GB" sz="2800" kern="1200" dirty="0"/>
        </a:p>
      </dsp:txBody>
      <dsp:txXfrm>
        <a:off x="4575572" y="2544698"/>
        <a:ext cx="3743484" cy="586722"/>
      </dsp:txXfrm>
    </dsp:sp>
    <dsp:sp modelId="{24FA2A53-23CE-4EBC-942A-7A8C0029079F}">
      <dsp:nvSpPr>
        <dsp:cNvPr id="0" name=""/>
        <dsp:cNvSpPr/>
      </dsp:nvSpPr>
      <dsp:spPr>
        <a:xfrm rot="5400000">
          <a:off x="6392781" y="3204207"/>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CD2D9DA-6D67-4EA3-842C-ABC6B8CD97C2}">
      <dsp:nvSpPr>
        <dsp:cNvPr id="0" name=""/>
        <dsp:cNvSpPr/>
      </dsp:nvSpPr>
      <dsp:spPr>
        <a:xfrm>
          <a:off x="4557318" y="3367805"/>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“Remember” List 2</a:t>
          </a:r>
          <a:endParaRPr lang="en-GB" sz="2800" kern="1200" dirty="0"/>
        </a:p>
      </dsp:txBody>
      <dsp:txXfrm>
        <a:off x="4575572" y="3386059"/>
        <a:ext cx="3743484" cy="586722"/>
      </dsp:txXfrm>
    </dsp:sp>
    <dsp:sp modelId="{8DB85D56-3CF9-4CC8-9FF1-29A5E775B532}">
      <dsp:nvSpPr>
        <dsp:cNvPr id="0" name=""/>
        <dsp:cNvSpPr/>
      </dsp:nvSpPr>
      <dsp:spPr>
        <a:xfrm rot="5400000">
          <a:off x="6392781" y="4045568"/>
          <a:ext cx="109065" cy="10906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96A54409-CADE-4BA9-B99B-359298D413CD}">
      <dsp:nvSpPr>
        <dsp:cNvPr id="0" name=""/>
        <dsp:cNvSpPr/>
      </dsp:nvSpPr>
      <dsp:spPr>
        <a:xfrm>
          <a:off x="4557318" y="4209166"/>
          <a:ext cx="3779992" cy="623230"/>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Memory test</a:t>
          </a:r>
          <a:endParaRPr lang="en-GB" sz="2800" kern="1200" dirty="0"/>
        </a:p>
      </dsp:txBody>
      <dsp:txXfrm>
        <a:off x="4575572" y="4227420"/>
        <a:ext cx="3743484" cy="5867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5E87E-DD72-44C5-8BFE-CA160E7A11A9}">
      <dsp:nvSpPr>
        <dsp:cNvPr id="0" name=""/>
        <dsp:cNvSpPr/>
      </dsp:nvSpPr>
      <dsp:spPr>
        <a:xfrm>
          <a:off x="3432" y="254233"/>
          <a:ext cx="3938670" cy="616774"/>
        </a:xfrm>
        <a:prstGeom prst="roundRect">
          <a:avLst>
            <a:gd name="adj" fmla="val 10000"/>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1" kern="1200" dirty="0" smtClean="0"/>
            <a:t>Forget Condition</a:t>
          </a:r>
          <a:endParaRPr lang="en-GB" sz="2800" b="1" kern="1200" dirty="0"/>
        </a:p>
      </dsp:txBody>
      <dsp:txXfrm>
        <a:off x="21497" y="272298"/>
        <a:ext cx="3902540" cy="580644"/>
      </dsp:txXfrm>
    </dsp:sp>
    <dsp:sp modelId="{59E4D80A-42B1-45F7-A456-5303B47BFB23}">
      <dsp:nvSpPr>
        <dsp:cNvPr id="0" name=""/>
        <dsp:cNvSpPr/>
      </dsp:nvSpPr>
      <dsp:spPr>
        <a:xfrm rot="5400000">
          <a:off x="1918800" y="924975"/>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9FFC8F7-1342-4150-8E00-E814E062F9BB}">
      <dsp:nvSpPr>
        <dsp:cNvPr id="0" name=""/>
        <dsp:cNvSpPr/>
      </dsp:nvSpPr>
      <dsp:spPr>
        <a:xfrm>
          <a:off x="3432" y="1086878"/>
          <a:ext cx="3938670" cy="616774"/>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“Forget” List 1</a:t>
          </a:r>
          <a:endParaRPr lang="en-GB" sz="2400" kern="1200" dirty="0"/>
        </a:p>
      </dsp:txBody>
      <dsp:txXfrm>
        <a:off x="21497" y="1104943"/>
        <a:ext cx="3902540" cy="580644"/>
      </dsp:txXfrm>
    </dsp:sp>
    <dsp:sp modelId="{CA38200D-A528-4E64-BE14-B532E5FBED0C}">
      <dsp:nvSpPr>
        <dsp:cNvPr id="0" name=""/>
        <dsp:cNvSpPr/>
      </dsp:nvSpPr>
      <dsp:spPr>
        <a:xfrm rot="5400000">
          <a:off x="1918800" y="1757620"/>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EE348966-7C4D-4069-BFE5-BA655BE75930}">
      <dsp:nvSpPr>
        <dsp:cNvPr id="0" name=""/>
        <dsp:cNvSpPr/>
      </dsp:nvSpPr>
      <dsp:spPr>
        <a:xfrm>
          <a:off x="3432" y="1919523"/>
          <a:ext cx="3938670" cy="616774"/>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“Remember” List 2</a:t>
          </a:r>
          <a:endParaRPr lang="en-GB" sz="2400" kern="1200" dirty="0"/>
        </a:p>
      </dsp:txBody>
      <dsp:txXfrm>
        <a:off x="21497" y="1937588"/>
        <a:ext cx="3902540" cy="580644"/>
      </dsp:txXfrm>
    </dsp:sp>
    <dsp:sp modelId="{22616E8D-8496-4467-9CCF-2A4CE939F13D}">
      <dsp:nvSpPr>
        <dsp:cNvPr id="0" name=""/>
        <dsp:cNvSpPr/>
      </dsp:nvSpPr>
      <dsp:spPr>
        <a:xfrm rot="5400000">
          <a:off x="1918800" y="2590265"/>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952D379E-CE43-4C1C-B9AA-0865D8CA5758}">
      <dsp:nvSpPr>
        <dsp:cNvPr id="0" name=""/>
        <dsp:cNvSpPr/>
      </dsp:nvSpPr>
      <dsp:spPr>
        <a:xfrm>
          <a:off x="3432" y="2752169"/>
          <a:ext cx="3938670" cy="971999"/>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Word fragment task with List 1 + 2 items (implicit)</a:t>
          </a:r>
          <a:endParaRPr lang="en-GB" sz="2400" kern="1200" dirty="0"/>
        </a:p>
      </dsp:txBody>
      <dsp:txXfrm>
        <a:off x="31901" y="2780638"/>
        <a:ext cx="3881732" cy="915061"/>
      </dsp:txXfrm>
    </dsp:sp>
    <dsp:sp modelId="{79EDEC80-8D95-4D3D-96E8-F76726937E30}">
      <dsp:nvSpPr>
        <dsp:cNvPr id="0" name=""/>
        <dsp:cNvSpPr/>
      </dsp:nvSpPr>
      <dsp:spPr>
        <a:xfrm rot="5400000">
          <a:off x="1918800" y="3778135"/>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9DAE2BB-3938-4C77-A5E8-AE831E464F9F}">
      <dsp:nvSpPr>
        <dsp:cNvPr id="0" name=""/>
        <dsp:cNvSpPr/>
      </dsp:nvSpPr>
      <dsp:spPr>
        <a:xfrm>
          <a:off x="3432" y="3940039"/>
          <a:ext cx="3938670" cy="971999"/>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Explicit memory test of List 2</a:t>
          </a:r>
          <a:endParaRPr lang="en-GB" sz="2400" kern="1200" dirty="0"/>
        </a:p>
      </dsp:txBody>
      <dsp:txXfrm>
        <a:off x="31901" y="3968508"/>
        <a:ext cx="3881732" cy="915061"/>
      </dsp:txXfrm>
    </dsp:sp>
    <dsp:sp modelId="{FC35FC00-D5CC-4092-91D5-C2E56F1F389A}">
      <dsp:nvSpPr>
        <dsp:cNvPr id="0" name=""/>
        <dsp:cNvSpPr/>
      </dsp:nvSpPr>
      <dsp:spPr>
        <a:xfrm>
          <a:off x="4287496" y="254233"/>
          <a:ext cx="3938670" cy="616774"/>
        </a:xfrm>
        <a:prstGeom prst="roundRect">
          <a:avLst>
            <a:gd name="adj" fmla="val 10000"/>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b="1" kern="1200" dirty="0" smtClean="0"/>
            <a:t>Remember condition</a:t>
          </a:r>
          <a:endParaRPr lang="en-GB" sz="2800" b="1" kern="1200" dirty="0"/>
        </a:p>
      </dsp:txBody>
      <dsp:txXfrm>
        <a:off x="4305561" y="272298"/>
        <a:ext cx="3902540" cy="580644"/>
      </dsp:txXfrm>
    </dsp:sp>
    <dsp:sp modelId="{80F4512A-0692-4CBD-80A6-F85A6ED41243}">
      <dsp:nvSpPr>
        <dsp:cNvPr id="0" name=""/>
        <dsp:cNvSpPr/>
      </dsp:nvSpPr>
      <dsp:spPr>
        <a:xfrm rot="5386004">
          <a:off x="6201952" y="930231"/>
          <a:ext cx="113191"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90EFF68-8BDE-4DEE-847E-7A20A6B9D660}">
      <dsp:nvSpPr>
        <dsp:cNvPr id="0" name=""/>
        <dsp:cNvSpPr/>
      </dsp:nvSpPr>
      <dsp:spPr>
        <a:xfrm>
          <a:off x="4290929" y="1097389"/>
          <a:ext cx="3938670" cy="616774"/>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“Remember” List 1</a:t>
          </a:r>
          <a:endParaRPr lang="en-GB" sz="2400" kern="1200" dirty="0"/>
        </a:p>
      </dsp:txBody>
      <dsp:txXfrm>
        <a:off x="4308994" y="1115454"/>
        <a:ext cx="3902540" cy="580644"/>
      </dsp:txXfrm>
    </dsp:sp>
    <dsp:sp modelId="{890E7271-8B95-4A3F-A20C-C6C226A83B1A}">
      <dsp:nvSpPr>
        <dsp:cNvPr id="0" name=""/>
        <dsp:cNvSpPr/>
      </dsp:nvSpPr>
      <dsp:spPr>
        <a:xfrm rot="5414354">
          <a:off x="6209835" y="1762876"/>
          <a:ext cx="97426"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EC97598-4889-41BB-A232-FF57FAE61783}">
      <dsp:nvSpPr>
        <dsp:cNvPr id="0" name=""/>
        <dsp:cNvSpPr/>
      </dsp:nvSpPr>
      <dsp:spPr>
        <a:xfrm>
          <a:off x="4287496" y="1919523"/>
          <a:ext cx="3938670" cy="616774"/>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“Remember” List 2</a:t>
          </a:r>
          <a:endParaRPr lang="en-GB" sz="2400" kern="1200" dirty="0"/>
        </a:p>
      </dsp:txBody>
      <dsp:txXfrm>
        <a:off x="4305561" y="1937588"/>
        <a:ext cx="3902540" cy="580644"/>
      </dsp:txXfrm>
    </dsp:sp>
    <dsp:sp modelId="{9CA0456A-EFAC-47CE-AAC8-F70C7E1171DF}">
      <dsp:nvSpPr>
        <dsp:cNvPr id="0" name=""/>
        <dsp:cNvSpPr/>
      </dsp:nvSpPr>
      <dsp:spPr>
        <a:xfrm rot="5400000">
          <a:off x="6202864" y="2590265"/>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1BB91357-43AA-4F75-AD1C-395C38B283B5}">
      <dsp:nvSpPr>
        <dsp:cNvPr id="0" name=""/>
        <dsp:cNvSpPr/>
      </dsp:nvSpPr>
      <dsp:spPr>
        <a:xfrm>
          <a:off x="4287496" y="2752169"/>
          <a:ext cx="3938670" cy="971999"/>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Word fragment task with List 1 + 2 items (implicit)</a:t>
          </a:r>
          <a:endParaRPr lang="en-GB" sz="2400" kern="1200" dirty="0"/>
        </a:p>
      </dsp:txBody>
      <dsp:txXfrm>
        <a:off x="4315965" y="2780638"/>
        <a:ext cx="3881732" cy="915061"/>
      </dsp:txXfrm>
    </dsp:sp>
    <dsp:sp modelId="{24FA2A53-23CE-4EBC-942A-7A8C0029079F}">
      <dsp:nvSpPr>
        <dsp:cNvPr id="0" name=""/>
        <dsp:cNvSpPr/>
      </dsp:nvSpPr>
      <dsp:spPr>
        <a:xfrm rot="5400000">
          <a:off x="6202864" y="3778135"/>
          <a:ext cx="107935" cy="107935"/>
        </a:xfrm>
        <a:prstGeom prst="rightArrow">
          <a:avLst>
            <a:gd name="adj1" fmla="val 667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DCD2D9DA-6D67-4EA3-842C-ABC6B8CD97C2}">
      <dsp:nvSpPr>
        <dsp:cNvPr id="0" name=""/>
        <dsp:cNvSpPr/>
      </dsp:nvSpPr>
      <dsp:spPr>
        <a:xfrm>
          <a:off x="4287496" y="3940039"/>
          <a:ext cx="3938670" cy="971999"/>
        </a:xfrm>
        <a:prstGeom prst="roundRect">
          <a:avLst>
            <a:gd name="adj" fmla="val 10000"/>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Explicit memory test of List 2</a:t>
          </a:r>
          <a:endParaRPr lang="en-GB" sz="2400" kern="1200" dirty="0"/>
        </a:p>
      </dsp:txBody>
      <dsp:txXfrm>
        <a:off x="4315965" y="3968508"/>
        <a:ext cx="3881732" cy="91506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C27625-4CE2-4CA3-B2B7-0E5EA92D1A46}" type="datetimeFigureOut">
              <a:rPr lang="en-GB" smtClean="0"/>
              <a:t>18/09/2017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EB2CC-C761-4136-8A5F-250354661577}" type="slidenum">
              <a:rPr lang="en-GB" smtClean="0"/>
              <a:t>‹#›</a:t>
            </a:fld>
            <a:endParaRPr lang="en-GB"/>
          </a:p>
        </p:txBody>
      </p:sp>
    </p:spTree>
    <p:extLst>
      <p:ext uri="{BB962C8B-B14F-4D97-AF65-F5344CB8AC3E}">
        <p14:creationId xmlns:p14="http://schemas.microsoft.com/office/powerpoint/2010/main" val="2581695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00402D-E3ED-4B79-AAE2-E74C5EA7D96C}" type="slidenum">
              <a:rPr lang="en-GB" altLang="en-US" smtClean="0">
                <a:solidFill>
                  <a:prstClr val="black"/>
                </a:solidFill>
                <a:latin typeface="Arial" panose="020B0604020202020204" pitchFamily="34" charset="0"/>
              </a:rPr>
              <a:pPr>
                <a:spcBef>
                  <a:spcPct val="0"/>
                </a:spcBef>
              </a:pPr>
              <a:t>1</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608793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I’m giving you an assignment. It’s very important. It’s not on the syllabus, but that doesn’t mean it’s not important. It does not require any reading or writing, but it does require you to use your brains. Many of you are more concerned with whether every new concept or fact is going to be on an exam than you are with learning about it, but this is a case where paying attention and making an effort are likely to pay off. If you’re not willing to take this assignment seriously, perhaps you’re wasting your time even taking a psychology course. On the other hand, I know there are students here who are eager to learn and are willing to put in some effort, and for that I’m very grateful.” </a:t>
            </a:r>
          </a:p>
          <a:p>
            <a:r>
              <a:rPr lang="en-US" sz="1200" kern="1200" dirty="0" smtClean="0">
                <a:solidFill>
                  <a:schemeClr val="tx1"/>
                </a:solidFill>
                <a:effectLst/>
                <a:latin typeface="+mn-lt"/>
                <a:ea typeface="+mn-ea"/>
                <a:cs typeface="+mn-cs"/>
              </a:rPr>
              <a:t>Now I’m going to show you a number.</a:t>
            </a:r>
          </a:p>
          <a:p>
            <a:r>
              <a:rPr lang="en-US" sz="1200" kern="1200" dirty="0" smtClean="0">
                <a:solidFill>
                  <a:schemeClr val="tx1"/>
                </a:solidFill>
                <a:effectLst/>
                <a:latin typeface="+mn-lt"/>
                <a:ea typeface="+mn-ea"/>
                <a:cs typeface="+mn-cs"/>
              </a:rPr>
              <a:t>**Stare at them for 10 seconds, then erase the number. Now ask the class, “What number did you just see?” Several students are likely to respond. Then announce, “Your assignment for the end of class is to forget the number you just saw.” This announcement should bring some chuckles. And the reason for this is I’m attempting to show the role that meaningfulness plays in memory, by attaching some meaning to an otherwise meaningless number. Hands up if you think you will be unable to complete the assignment; most students are likely to raise their hands. </a:t>
            </a:r>
            <a:endParaRPr lang="en-GB" dirty="0" smtClean="0"/>
          </a:p>
          <a:p>
            <a:endParaRPr lang="en-GB" dirty="0"/>
          </a:p>
        </p:txBody>
      </p:sp>
      <p:sp>
        <p:nvSpPr>
          <p:cNvPr id="4" name="Slide Number Placeholder 3"/>
          <p:cNvSpPr>
            <a:spLocks noGrp="1"/>
          </p:cNvSpPr>
          <p:nvPr>
            <p:ph type="sldNum" sz="quarter" idx="10"/>
          </p:nvPr>
        </p:nvSpPr>
        <p:spPr/>
        <p:txBody>
          <a:bodyPr/>
          <a:lstStyle/>
          <a:p>
            <a:fld id="{BB4EB2CC-C761-4136-8A5F-250354661577}" type="slidenum">
              <a:rPr lang="en-GB" smtClean="0"/>
              <a:t>3</a:t>
            </a:fld>
            <a:endParaRPr lang="en-GB"/>
          </a:p>
        </p:txBody>
      </p:sp>
    </p:spTree>
    <p:extLst>
      <p:ext uri="{BB962C8B-B14F-4D97-AF65-F5344CB8AC3E}">
        <p14:creationId xmlns:p14="http://schemas.microsoft.com/office/powerpoint/2010/main" val="3788948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45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DE852EE-AB32-4463-A7E8-6A34D9C58A34}" type="slidenum">
              <a:rPr lang="en-US"/>
              <a:pPr fontAlgn="base">
                <a:spcBef>
                  <a:spcPct val="0"/>
                </a:spcBef>
                <a:spcAft>
                  <a:spcPct val="0"/>
                </a:spcAft>
                <a:defRPr/>
              </a:pPr>
              <a:t>17</a:t>
            </a:fld>
            <a:endParaRPr lang="en-US"/>
          </a:p>
        </p:txBody>
      </p:sp>
    </p:spTree>
    <p:extLst>
      <p:ext uri="{BB962C8B-B14F-4D97-AF65-F5344CB8AC3E}">
        <p14:creationId xmlns:p14="http://schemas.microsoft.com/office/powerpoint/2010/main" val="326900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p:cNvSpPr>
          <p:nvPr>
            <p:ph type="sldImg"/>
          </p:nvPr>
        </p:nvSpPr>
        <p:spPr bwMode="auto">
          <a:noFill/>
          <a:ln>
            <a:solidFill>
              <a:srgbClr val="000000"/>
            </a:solidFill>
            <a:miter lim="800000"/>
            <a:headEnd/>
            <a:tailEnd/>
          </a:ln>
        </p:spPr>
      </p:sp>
      <p:sp>
        <p:nvSpPr>
          <p:cNvPr id="14029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45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6EC99753-4BEA-47CE-991E-002E74D88144}" type="slidenum">
              <a:rPr lang="en-US"/>
              <a:pPr fontAlgn="base">
                <a:spcBef>
                  <a:spcPct val="0"/>
                </a:spcBef>
                <a:spcAft>
                  <a:spcPct val="0"/>
                </a:spcAft>
                <a:defRPr/>
              </a:pPr>
              <a:t>18</a:t>
            </a:fld>
            <a:endParaRPr lang="en-US"/>
          </a:p>
        </p:txBody>
      </p:sp>
    </p:spTree>
    <p:extLst>
      <p:ext uri="{BB962C8B-B14F-4D97-AF65-F5344CB8AC3E}">
        <p14:creationId xmlns:p14="http://schemas.microsoft.com/office/powerpoint/2010/main" val="3806326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fontAlgn="base">
                <a:spcBef>
                  <a:spcPct val="0"/>
                </a:spcBef>
                <a:spcAft>
                  <a:spcPct val="0"/>
                </a:spcAft>
                <a:defRPr/>
              </a:pPr>
              <a:endParaRPr lang="en-US">
                <a:solidFill>
                  <a:prstClr val="black"/>
                </a:solidFill>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mtClean="0">
                <a:solidFill>
                  <a:prstClr val="black"/>
                </a:solidFill>
                <a:latin typeface="Arial" panose="020B0604020202020204" pitchFamily="34" charset="0"/>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34B3FE45-2B1A-47B7-9B7E-E6CA8E70FDDF}" type="datetimeFigureOut">
              <a:rPr lang="en-US"/>
              <a:pPr>
                <a:defRPr/>
              </a:pPr>
              <a:t>9/18/2017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94983237-2F1D-4F18-A9BD-A36AF7214D0E}" type="slidenum">
              <a:rPr lang="en-US" altLang="en-US"/>
              <a:pPr>
                <a:defRPr/>
              </a:pPr>
              <a:t>‹#›</a:t>
            </a:fld>
            <a:endParaRPr lang="en-US" altLang="en-US"/>
          </a:p>
        </p:txBody>
      </p:sp>
    </p:spTree>
    <p:extLst>
      <p:ext uri="{BB962C8B-B14F-4D97-AF65-F5344CB8AC3E}">
        <p14:creationId xmlns:p14="http://schemas.microsoft.com/office/powerpoint/2010/main" val="9742247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fld id="{0061A3B5-79AD-455C-B93F-FF62318C6947}"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32C2F7F0-3E4B-4B88-B867-8105E1EB7CD8}"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72310225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base">
              <a:spcBef>
                <a:spcPct val="0"/>
              </a:spcBef>
              <a:spcAft>
                <a:spcPct val="0"/>
              </a:spcAft>
              <a:defRPr/>
            </a:pPr>
            <a:endParaRPr lang="en-US">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base">
              <a:spcBef>
                <a:spcPct val="0"/>
              </a:spcBef>
              <a:spcAft>
                <a:spcPct val="0"/>
              </a:spcAft>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44E9F559-B25A-418F-8F20-299833F3D374}" type="datetimeFigureOut">
              <a:rPr lang="en-US">
                <a:solidFill>
                  <a:prstClr val="white"/>
                </a:solidFill>
              </a:rPr>
              <a:pPr>
                <a:defRPr/>
              </a:pPr>
              <a:t>9/18/2017</a:t>
            </a:fld>
            <a:endParaRPr lang="en-US">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8" name="Slide Number Placeholder 5"/>
          <p:cNvSpPr>
            <a:spLocks noGrp="1"/>
          </p:cNvSpPr>
          <p:nvPr>
            <p:ph type="sldNum" sz="quarter" idx="12"/>
          </p:nvPr>
        </p:nvSpPr>
        <p:spPr/>
        <p:txBody>
          <a:bodyPr/>
          <a:lstStyle>
            <a:lvl1pPr>
              <a:defRPr/>
            </a:lvl1pPr>
          </a:lstStyle>
          <a:p>
            <a:pPr>
              <a:defRPr/>
            </a:pPr>
            <a:fld id="{9CBC43E1-E554-4BCF-979C-60D528B65BAD}"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76896311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fld id="{D2CD6A42-7E57-4860-815D-7CF9C0BEE741}" type="datetimeFigureOut">
              <a:rPr lang="en-US">
                <a:solidFill>
                  <a:prstClr val="white"/>
                </a:solidFill>
              </a:rPr>
              <a:pPr>
                <a:defRPr/>
              </a:pPr>
              <a:t>9/18/2017</a:t>
            </a:fld>
            <a:endParaRPr lang="en-US">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7" name="Slide Number Placeholder 6"/>
          <p:cNvSpPr>
            <a:spLocks noGrp="1"/>
          </p:cNvSpPr>
          <p:nvPr>
            <p:ph type="sldNum" sz="quarter" idx="12"/>
          </p:nvPr>
        </p:nvSpPr>
        <p:spPr/>
        <p:txBody>
          <a:bodyPr/>
          <a:lstStyle>
            <a:lvl1pPr>
              <a:defRPr/>
            </a:lvl1pPr>
          </a:lstStyle>
          <a:p>
            <a:pPr>
              <a:defRPr/>
            </a:pPr>
            <a:fld id="{820DE16D-5725-4740-BEA3-32B279A184A9}"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642699853"/>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C8FE75C2-6D8D-4969-BAA0-5C5511FB916D}" type="datetimeFigureOut">
              <a:rPr lang="en-US">
                <a:solidFill>
                  <a:prstClr val="black"/>
                </a:solidFill>
              </a:rPr>
              <a:pPr>
                <a:defRPr/>
              </a:pPr>
              <a:t>9/18/2017</a:t>
            </a:fld>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9" name="Slide Number Placeholder 8"/>
          <p:cNvSpPr>
            <a:spLocks noGrp="1"/>
          </p:cNvSpPr>
          <p:nvPr>
            <p:ph type="sldNum" sz="quarter" idx="12"/>
          </p:nvPr>
        </p:nvSpPr>
        <p:spPr/>
        <p:txBody>
          <a:bodyPr/>
          <a:lstStyle>
            <a:lvl1pPr>
              <a:defRPr/>
            </a:lvl1pPr>
          </a:lstStyle>
          <a:p>
            <a:pPr>
              <a:defRPr/>
            </a:pPr>
            <a:fld id="{24482186-A3A5-49BF-AB1A-5D2EFBC1F3A2}"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200759768"/>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750755D6-AAA2-4C32-8F54-85B57D447C20}" type="datetimeFigureOut">
              <a:rPr lang="en-US">
                <a:solidFill>
                  <a:prstClr val="white"/>
                </a:solidFill>
              </a:rPr>
              <a:pPr>
                <a:defRPr/>
              </a:pPr>
              <a:t>9/18/2017</a:t>
            </a:fld>
            <a:endParaRPr lang="en-US">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5" name="Slide Number Placeholder 4"/>
          <p:cNvSpPr>
            <a:spLocks noGrp="1"/>
          </p:cNvSpPr>
          <p:nvPr>
            <p:ph type="sldNum" sz="quarter" idx="12"/>
          </p:nvPr>
        </p:nvSpPr>
        <p:spPr/>
        <p:txBody>
          <a:bodyPr/>
          <a:lstStyle>
            <a:lvl1pPr>
              <a:defRPr/>
            </a:lvl1pPr>
          </a:lstStyle>
          <a:p>
            <a:pPr>
              <a:defRPr/>
            </a:pPr>
            <a:fld id="{A966F2C8-6651-4EF7-9E9B-088230ED22E1}"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3154983211"/>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C12BE236-FDC7-459A-B234-DEDB253395CE}" type="datetimeFigureOut">
              <a:rPr lang="en-US">
                <a:solidFill>
                  <a:prstClr val="black"/>
                </a:solidFill>
              </a:rPr>
              <a:pPr>
                <a:defRPr/>
              </a:pPr>
              <a:t>9/18/2017</a:t>
            </a:fld>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958B6650-40B9-466B-A489-081A3DBCAF5E}"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2674775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EE64B55A-D042-4FA5-8EBD-A5E48630AE42}" type="datetimeFigureOut">
              <a:rPr lang="en-US">
                <a:solidFill>
                  <a:prstClr val="black"/>
                </a:solidFill>
              </a:rPr>
              <a:pPr>
                <a:defRPr/>
              </a:pPr>
              <a:t>9/18/2017</a:t>
            </a:fld>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7" name="Slide Number Placeholder 6"/>
          <p:cNvSpPr>
            <a:spLocks noGrp="1"/>
          </p:cNvSpPr>
          <p:nvPr>
            <p:ph type="sldNum" sz="quarter" idx="12"/>
          </p:nvPr>
        </p:nvSpPr>
        <p:spPr/>
        <p:txBody>
          <a:bodyPr/>
          <a:lstStyle>
            <a:lvl1pPr>
              <a:defRPr/>
            </a:lvl1pPr>
          </a:lstStyle>
          <a:p>
            <a:pPr>
              <a:defRPr/>
            </a:pPr>
            <a:fld id="{D9FCC79B-DA92-4E10-A0B8-ABC2184E6E44}"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465861552"/>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fontAlgn="base">
              <a:spcBef>
                <a:spcPct val="0"/>
              </a:spcBef>
              <a:spcAft>
                <a:spcPct val="0"/>
              </a:spcAft>
              <a:defRPr/>
            </a:pPr>
            <a:endParaRPr lang="en-US">
              <a:solidFill>
                <a:prstClr val="white"/>
              </a:solidFill>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mtClean="0">
              <a:solidFill>
                <a:prstClr val="white"/>
              </a:solidFill>
              <a:latin typeface="Arial" panose="020B0604020202020204" pitchFamily="34" charset="0"/>
            </a:endParaRPr>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base">
              <a:spcBef>
                <a:spcPct val="0"/>
              </a:spcBef>
              <a:spcAft>
                <a:spcPct val="0"/>
              </a:spcAft>
              <a:defRPr/>
            </a:pPr>
            <a:endParaRPr lang="en-US">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fontAlgn="base">
              <a:spcBef>
                <a:spcPct val="0"/>
              </a:spcBef>
              <a:spcAft>
                <a:spcPct val="0"/>
              </a:spcAft>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0B5C9FAE-1952-411B-8353-63A31244EF89}" type="datetimeFigureOut">
              <a:rPr lang="en-US">
                <a:solidFill>
                  <a:prstClr val="white"/>
                </a:solidFill>
              </a:rPr>
              <a:pPr>
                <a:defRPr/>
              </a:pPr>
              <a:t>9/18/2017</a:t>
            </a:fld>
            <a:endParaRPr lang="en-US">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solidFill>
                <a:prstClr val="white"/>
              </a:solidFill>
            </a:endParaRPr>
          </a:p>
        </p:txBody>
      </p:sp>
      <p:sp>
        <p:nvSpPr>
          <p:cNvPr id="13" name="Slide Number Placeholder 6"/>
          <p:cNvSpPr>
            <a:spLocks noGrp="1"/>
          </p:cNvSpPr>
          <p:nvPr>
            <p:ph type="sldNum" sz="quarter" idx="12"/>
          </p:nvPr>
        </p:nvSpPr>
        <p:spPr/>
        <p:txBody>
          <a:bodyPr/>
          <a:lstStyle>
            <a:lvl1pPr>
              <a:defRPr/>
            </a:lvl1pPr>
          </a:lstStyle>
          <a:p>
            <a:pPr>
              <a:defRPr/>
            </a:pPr>
            <a:fld id="{F592FBD4-2DCA-4582-A29D-22099BC2DD0D}"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3814364537"/>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2CFCBC56-B37F-4E00-A2C3-9E6F02AE2FD3}"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2B36D773-00BF-4850-B2B8-E03D9B24A81D}"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577105773"/>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0E12400B-8D63-476F-B0D4-FA3E0388ED98}" type="datetimeFigureOut">
              <a:rPr lang="en-US">
                <a:solidFill>
                  <a:prstClr val="black"/>
                </a:solidFill>
              </a:rPr>
              <a:pPr>
                <a:defRPr/>
              </a:pPr>
              <a:t>9/18/2017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CE050FD2-313C-4D81-A007-DBBA99E35DC7}"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679135451"/>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fontAlgn="base">
              <a:spcBef>
                <a:spcPct val="0"/>
              </a:spcBef>
              <a:spcAft>
                <a:spcPct val="0"/>
              </a:spcAft>
              <a:defRPr/>
            </a:pPr>
            <a:endParaRPr lang="en-US">
              <a:solidFill>
                <a:prstClr val="black"/>
              </a:solidFill>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eaLnBrk="0" fontAlgn="base" hangingPunct="0">
              <a:spcBef>
                <a:spcPct val="0"/>
              </a:spcBef>
              <a:spcAft>
                <a:spcPct val="0"/>
              </a:spcAft>
            </a:pPr>
            <a:endParaRPr lang="en-GB" smtClean="0">
              <a:solidFill>
                <a:prstClr val="black"/>
              </a:solidFill>
              <a:latin typeface="Arial" panose="020B0604020202020204" pitchFamily="34" charset="0"/>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fontAlgn="base">
              <a:spcBef>
                <a:spcPct val="0"/>
              </a:spcBef>
              <a:spcAft>
                <a:spcPct val="0"/>
              </a:spcAft>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fontAlgn="base">
              <a:spcBef>
                <a:spcPct val="0"/>
              </a:spcBef>
              <a:spcAft>
                <a:spcPct val="0"/>
              </a:spcAft>
              <a:defRPr/>
            </a:pPr>
            <a:fld id="{7690990A-0898-41E7-B552-778041E92DBC}" type="datetimeFigureOut">
              <a:rPr lang="en-US">
                <a:solidFill>
                  <a:prstClr val="black"/>
                </a:solidFill>
              </a:rPr>
              <a:pPr fontAlgn="base">
                <a:spcBef>
                  <a:spcPct val="0"/>
                </a:spcBef>
                <a:spcAft>
                  <a:spcPct val="0"/>
                </a:spcAft>
                <a:defRPr/>
              </a:pPr>
              <a:t>9/18/2017</a:t>
            </a:fld>
            <a:endParaRPr lang="en-US">
              <a:solidFill>
                <a:prstClr val="black"/>
              </a:solidFill>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fontAlgn="base">
              <a:spcBef>
                <a:spcPct val="0"/>
              </a:spcBef>
              <a:spcAft>
                <a:spcPct val="0"/>
              </a:spcAft>
              <a:defRPr/>
            </a:pPr>
            <a:endParaRPr lang="en-US">
              <a:solidFill>
                <a:prstClr val="black"/>
              </a:solidFill>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fontAlgn="base">
              <a:spcBef>
                <a:spcPct val="0"/>
              </a:spcBef>
              <a:spcAft>
                <a:spcPct val="0"/>
              </a:spcAft>
              <a:defRPr/>
            </a:pPr>
            <a:fld id="{DED649D0-2B9F-44FE-9FD6-69D932669BCA}" type="slidenum">
              <a:rPr lang="en-US" altLang="en-US">
                <a:solidFill>
                  <a:prstClr val="black"/>
                </a:solidFill>
                <a:latin typeface="Arial" panose="020B0604020202020204" pitchFamily="34" charset="0"/>
              </a:rPr>
              <a:pPr fontAlgn="base">
                <a:spcBef>
                  <a:spcPct val="0"/>
                </a:spcBef>
                <a:spcAft>
                  <a:spcPct val="0"/>
                </a:spcAft>
                <a:defRPr/>
              </a:pPr>
              <a:t>‹#›</a:t>
            </a:fld>
            <a:endParaRPr lang="en-US" altLang="en-US">
              <a:solidFill>
                <a:prstClr val="black"/>
              </a:solidFill>
              <a:latin typeface="Arial" panose="020B0604020202020204" pitchFamily="34" charset="0"/>
            </a:endParaRPr>
          </a:p>
        </p:txBody>
      </p:sp>
    </p:spTree>
    <p:extLst>
      <p:ext uri="{BB962C8B-B14F-4D97-AF65-F5344CB8AC3E}">
        <p14:creationId xmlns:p14="http://schemas.microsoft.com/office/powerpoint/2010/main" val="73291321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emf"/><Relationship Id="rId4" Type="http://schemas.openxmlformats.org/officeDocument/2006/relationships/oleObject" Target="../embeddings/Microsoft_Excel_97-2003_Worksheet1.xls"/></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6.png"/><Relationship Id="rId4" Type="http://schemas.openxmlformats.org/officeDocument/2006/relationships/oleObject" Target="../embeddings/Microsoft_Excel_97-2003_Worksheet2.xls"/></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0" y="0"/>
            <a:ext cx="9144000" cy="1829761"/>
          </a:xfrm>
        </p:spPr>
        <p:txBody>
          <a:bodyPr/>
          <a:lstStyle/>
          <a:p>
            <a:pPr algn="ctr" eaLnBrk="1" fontAlgn="auto" hangingPunct="1">
              <a:spcAft>
                <a:spcPts val="0"/>
              </a:spcAft>
              <a:defRPr/>
            </a:pPr>
            <a:r>
              <a:rPr lang="en-GB" sz="4400" dirty="0" smtClean="0">
                <a:solidFill>
                  <a:schemeClr val="tx1"/>
                </a:solidFill>
              </a:rPr>
              <a:t>Experimental Psychology</a:t>
            </a:r>
            <a:endParaRPr lang="en-US" sz="4400" dirty="0" smtClean="0">
              <a:solidFill>
                <a:schemeClr val="tx1"/>
              </a:solidFill>
            </a:endParaRPr>
          </a:p>
        </p:txBody>
      </p:sp>
      <p:sp>
        <p:nvSpPr>
          <p:cNvPr id="10243" name="Subtitle 2"/>
          <p:cNvSpPr>
            <a:spLocks noGrp="1"/>
          </p:cNvSpPr>
          <p:nvPr>
            <p:ph type="subTitle" idx="1"/>
          </p:nvPr>
        </p:nvSpPr>
        <p:spPr>
          <a:xfrm>
            <a:off x="688427" y="2417379"/>
            <a:ext cx="7767145" cy="2253922"/>
          </a:xfrm>
        </p:spPr>
        <p:txBody>
          <a:bodyPr/>
          <a:lstStyle/>
          <a:p>
            <a:pPr marR="0" algn="ctr" eaLnBrk="1" hangingPunct="1">
              <a:lnSpc>
                <a:spcPct val="80000"/>
              </a:lnSpc>
              <a:buFont typeface="Arial" panose="020B0604020202020204" pitchFamily="34" charset="0"/>
              <a:buNone/>
            </a:pPr>
            <a:r>
              <a:rPr lang="en-US" altLang="en-US" sz="3200" dirty="0" smtClean="0">
                <a:solidFill>
                  <a:schemeClr val="tx1"/>
                </a:solidFill>
              </a:rPr>
              <a:t> </a:t>
            </a:r>
            <a:r>
              <a:rPr lang="en-US" altLang="en-US" sz="4000" dirty="0" smtClean="0">
                <a:solidFill>
                  <a:schemeClr val="tx1"/>
                </a:solidFill>
              </a:rPr>
              <a:t>Lecture 9: Case </a:t>
            </a:r>
            <a:r>
              <a:rPr lang="en-US" altLang="en-US" sz="4000" dirty="0" smtClean="0">
                <a:solidFill>
                  <a:schemeClr val="tx1"/>
                </a:solidFill>
              </a:rPr>
              <a:t>Study: Experimental study of memory </a:t>
            </a:r>
            <a:endParaRPr lang="en-US" altLang="en-US" sz="3600" dirty="0" smtClean="0">
              <a:solidFill>
                <a:schemeClr val="tx1"/>
              </a:solidFill>
            </a:endParaRPr>
          </a:p>
          <a:p>
            <a:pPr marR="0" algn="ctr" eaLnBrk="1" hangingPunct="1">
              <a:lnSpc>
                <a:spcPct val="80000"/>
              </a:lnSpc>
              <a:buFont typeface="Arial" panose="020B0604020202020204" pitchFamily="34" charset="0"/>
              <a:buNone/>
            </a:pPr>
            <a:endParaRPr lang="en-US" altLang="en-US" sz="3200" dirty="0" smtClean="0">
              <a:solidFill>
                <a:schemeClr val="tx1"/>
              </a:solidFill>
            </a:endParaRPr>
          </a:p>
          <a:p>
            <a:pPr marR="0" algn="ctr" eaLnBrk="1" hangingPunct="1">
              <a:lnSpc>
                <a:spcPct val="80000"/>
              </a:lnSpc>
              <a:buFont typeface="Arial" panose="020B0604020202020204" pitchFamily="34" charset="0"/>
              <a:buNone/>
            </a:pPr>
            <a:endParaRPr lang="en-US" altLang="en-US" sz="3200" dirty="0" smtClean="0">
              <a:solidFill>
                <a:schemeClr val="tx1"/>
              </a:solidFill>
            </a:endParaRPr>
          </a:p>
          <a:p>
            <a:pPr marR="0" algn="ctr" eaLnBrk="1" hangingPunct="1">
              <a:lnSpc>
                <a:spcPct val="80000"/>
              </a:lnSpc>
            </a:pPr>
            <a:r>
              <a:rPr lang="en-GB" altLang="en-US" sz="3200" dirty="0" err="1" smtClean="0">
                <a:solidFill>
                  <a:schemeClr val="tx1"/>
                </a:solidFill>
              </a:rPr>
              <a:t>Dr.</a:t>
            </a:r>
            <a:r>
              <a:rPr lang="en-GB" altLang="en-US" sz="3200" dirty="0" smtClean="0">
                <a:solidFill>
                  <a:schemeClr val="tx1"/>
                </a:solidFill>
              </a:rPr>
              <a:t> Kate Williams</a:t>
            </a:r>
          </a:p>
          <a:p>
            <a:pPr marR="0" algn="ctr" eaLnBrk="1" hangingPunct="1">
              <a:lnSpc>
                <a:spcPct val="80000"/>
              </a:lnSpc>
              <a:buFont typeface="Arial" panose="020B0604020202020204" pitchFamily="34" charset="0"/>
              <a:buNone/>
            </a:pPr>
            <a:endParaRPr lang="en-US" altLang="en-US" sz="3200" dirty="0" smtClean="0">
              <a:solidFill>
                <a:schemeClr val="tx1"/>
              </a:solidFill>
            </a:endParaRPr>
          </a:p>
        </p:txBody>
      </p:sp>
    </p:spTree>
    <p:extLst>
      <p:ext uri="{BB962C8B-B14F-4D97-AF65-F5344CB8AC3E}">
        <p14:creationId xmlns:p14="http://schemas.microsoft.com/office/powerpoint/2010/main" val="3782910617"/>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4593" y="1061545"/>
            <a:ext cx="8923283" cy="2153362"/>
          </a:xfrm>
        </p:spPr>
        <p:txBody>
          <a:bodyPr>
            <a:noAutofit/>
          </a:bodyPr>
          <a:lstStyle/>
          <a:p>
            <a:pPr algn="ctr"/>
            <a:r>
              <a:rPr lang="en-GB" sz="4800" dirty="0" smtClean="0"/>
              <a:t>Would having perfect memory be a gift or a curse?</a:t>
            </a:r>
            <a:endParaRPr lang="en-GB" sz="4800" dirty="0"/>
          </a:p>
        </p:txBody>
      </p:sp>
    </p:spTree>
    <p:extLst>
      <p:ext uri="{BB962C8B-B14F-4D97-AF65-F5344CB8AC3E}">
        <p14:creationId xmlns:p14="http://schemas.microsoft.com/office/powerpoint/2010/main" val="2303937546"/>
      </p:ext>
    </p:extLst>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4441" y="524697"/>
            <a:ext cx="8229600" cy="4525962"/>
          </a:xfrm>
        </p:spPr>
        <p:txBody>
          <a:bodyPr/>
          <a:lstStyle/>
          <a:p>
            <a:pPr marL="109537" indent="0" algn="ctr">
              <a:buNone/>
            </a:pPr>
            <a:r>
              <a:rPr lang="en-GB" sz="28700" dirty="0" smtClean="0">
                <a:latin typeface="Times New Roman" panose="02020603050405020304" pitchFamily="18" charset="0"/>
                <a:cs typeface="Times New Roman" panose="02020603050405020304" pitchFamily="18" charset="0"/>
              </a:rPr>
              <a:t>139</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47815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2">
                                            <p:txEl>
                                              <p:pRg st="0" end="0"/>
                                            </p:txEl>
                                          </p:spTgt>
                                        </p:tgtEl>
                                      </p:cBhvr>
                                    </p:animEffect>
                                    <p:set>
                                      <p:cBhvr>
                                        <p:cTn id="12" dur="1" fill="hold">
                                          <p:stCondLst>
                                            <p:cond delay="499"/>
                                          </p:stCondLst>
                                        </p:cTn>
                                        <p:tgtEl>
                                          <p:spTgt spid="2">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566041"/>
            <a:ext cx="9144000" cy="4504118"/>
          </a:xfrm>
        </p:spPr>
        <p:txBody>
          <a:bodyPr/>
          <a:lstStyle/>
          <a:p>
            <a:pPr marL="365125" lvl="1" indent="-255588">
              <a:spcBef>
                <a:spcPts val="400"/>
              </a:spcBef>
              <a:buSzPct val="68000"/>
              <a:buFont typeface="Wingdings 3" panose="05040102010807070707" pitchFamily="18" charset="2"/>
              <a:buChar char=""/>
            </a:pPr>
            <a:r>
              <a:rPr lang="en-GB" sz="2800" dirty="0" smtClean="0">
                <a:latin typeface="Times New Roman" panose="02020603050405020304" pitchFamily="18" charset="0"/>
                <a:cs typeface="Times New Roman" panose="02020603050405020304" pitchFamily="18" charset="0"/>
              </a:rPr>
              <a:t>Difference between conscious and unconscious forgetting.</a:t>
            </a:r>
          </a:p>
          <a:p>
            <a:endParaRPr lang="en-GB" sz="1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Does our mind actively remove unwanted, irrelevant or distracting information from conscious awareness?</a:t>
            </a:r>
          </a:p>
          <a:p>
            <a:endParaRPr lang="en-GB" sz="1800" dirty="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Depends on the type of memory?</a:t>
            </a:r>
          </a:p>
          <a:p>
            <a:pPr lvl="1"/>
            <a:endParaRPr lang="en-GB" sz="1600" dirty="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Experimental research using lab studies to examine both emotional/traumatic memories and everyday/mundane memories.</a:t>
            </a:r>
          </a:p>
          <a:p>
            <a:pPr lvl="1"/>
            <a:endParaRPr lang="en-GB" sz="1600" dirty="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Aim to discover if a difference exists in the mechanisms used.</a:t>
            </a:r>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229600" cy="1417638"/>
          </a:xfrm>
        </p:spPr>
        <p:txBody>
          <a:bodyPr>
            <a:normAutofit/>
          </a:bodyPr>
          <a:lstStyle/>
          <a:p>
            <a:pPr algn="ctr"/>
            <a:r>
              <a:rPr lang="en-GB" sz="3600" dirty="0" smtClean="0"/>
              <a:t>Adaptive and Necessary mechanism of Forgetting?</a:t>
            </a:r>
            <a:endParaRPr lang="en-GB" sz="3600" dirty="0"/>
          </a:p>
        </p:txBody>
      </p:sp>
    </p:spTree>
    <p:extLst>
      <p:ext uri="{BB962C8B-B14F-4D97-AF65-F5344CB8AC3E}">
        <p14:creationId xmlns:p14="http://schemas.microsoft.com/office/powerpoint/2010/main" val="17784612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0358" y="987972"/>
            <a:ext cx="8897007" cy="4661776"/>
          </a:xfrm>
        </p:spPr>
        <p:txBody>
          <a:bodyPr/>
          <a:lstStyle/>
          <a:p>
            <a:r>
              <a:rPr lang="en-GB" sz="2800" dirty="0" smtClean="0">
                <a:latin typeface="Times New Roman" panose="02020603050405020304" pitchFamily="18" charset="0"/>
                <a:cs typeface="Times New Roman" panose="02020603050405020304" pitchFamily="18" charset="0"/>
              </a:rPr>
              <a:t>Very much theoretical</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Conducted for the sake of gaining understanding of how memory works.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Highly controlled experiments performed in the lab.</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Only the independent variable(s) are allowed to vary.</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Results are interpreted in line with previous theories.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More predictions are made which leads to more experiments. </a:t>
            </a:r>
            <a:endParaRPr lang="en-GB"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72752"/>
            <a:ext cx="8229600" cy="1143000"/>
          </a:xfrm>
        </p:spPr>
        <p:txBody>
          <a:bodyPr/>
          <a:lstStyle/>
          <a:p>
            <a:pPr algn="ctr"/>
            <a:r>
              <a:rPr lang="en-GB" dirty="0" smtClean="0"/>
              <a:t>Basic Research</a:t>
            </a:r>
            <a:endParaRPr lang="en-GB" dirty="0"/>
          </a:p>
        </p:txBody>
      </p:sp>
    </p:spTree>
    <p:extLst>
      <p:ext uri="{BB962C8B-B14F-4D97-AF65-F5344CB8AC3E}">
        <p14:creationId xmlns:p14="http://schemas.microsoft.com/office/powerpoint/2010/main" val="166729641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7" dur="500"/>
                                        <p:tgtEl>
                                          <p:spTgt spid="2">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3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4593" y="1145629"/>
            <a:ext cx="8860221" cy="4735348"/>
          </a:xfrm>
        </p:spPr>
        <p:txBody>
          <a:bodyPr/>
          <a:lstStyle/>
          <a:p>
            <a:r>
              <a:rPr lang="en-GB" sz="2800" dirty="0" smtClean="0">
                <a:latin typeface="Times New Roman" panose="02020603050405020304" pitchFamily="18" charset="0"/>
                <a:cs typeface="Times New Roman" panose="02020603050405020304" pitchFamily="18" charset="0"/>
              </a:rPr>
              <a:t>Take results from lab studies and see if same results are found in real life situations.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Conducted outside of the lab – field or observational work.</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Primarily goal-driven.</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Not so much concerned with understanding basic memory processes.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Road test theories in practical situations</a:t>
            </a:r>
            <a:endParaRPr lang="en-GB"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85452"/>
            <a:ext cx="8229600" cy="997114"/>
          </a:xfrm>
        </p:spPr>
        <p:txBody>
          <a:bodyPr/>
          <a:lstStyle/>
          <a:p>
            <a:pPr algn="ctr"/>
            <a:r>
              <a:rPr lang="en-GB" dirty="0" smtClean="0"/>
              <a:t>Applied Research</a:t>
            </a:r>
            <a:endParaRPr lang="en-GB" dirty="0"/>
          </a:p>
        </p:txBody>
      </p:sp>
    </p:spTree>
    <p:extLst>
      <p:ext uri="{BB962C8B-B14F-4D97-AF65-F5344CB8AC3E}">
        <p14:creationId xmlns:p14="http://schemas.microsoft.com/office/powerpoint/2010/main" val="18564859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randombar(horizontal)">
                                      <p:cBhvr>
                                        <p:cTn id="2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9847" y="1123786"/>
            <a:ext cx="8897007" cy="4525962"/>
          </a:xfrm>
        </p:spPr>
        <p:txBody>
          <a:bodyPr/>
          <a:lstStyle/>
          <a:p>
            <a:r>
              <a:rPr lang="en-GB" sz="2800" b="1" u="sng" dirty="0" smtClean="0">
                <a:latin typeface="Times New Roman" panose="02020603050405020304" pitchFamily="18" charset="0"/>
                <a:cs typeface="Times New Roman" panose="02020603050405020304" pitchFamily="18" charset="0"/>
              </a:rPr>
              <a:t>Applied lab work:</a:t>
            </a:r>
          </a:p>
          <a:p>
            <a:pPr marL="109537" indent="0">
              <a:buNone/>
            </a:pPr>
            <a:endParaRPr lang="en-GB" sz="1600" b="1" u="sng"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Looks at everyday memory problems within a lab setting.</a:t>
            </a:r>
          </a:p>
          <a:p>
            <a:pPr marL="392113" lvl="1" indent="0">
              <a:buNone/>
            </a:pPr>
            <a:endParaRPr lang="en-GB" sz="16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Uses stricter experimental control than applied field studies but less than basic research.</a:t>
            </a:r>
          </a:p>
          <a:p>
            <a:pPr marL="392113" lvl="1" indent="0">
              <a:buNone/>
            </a:pPr>
            <a:endParaRPr lang="en-GB" sz="1400" dirty="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Important because we need to understand the mechanisms that underlie memory whilst being aware that changes or influences from real-life impact on memory processes.</a:t>
            </a:r>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95962"/>
            <a:ext cx="8229600" cy="1143000"/>
          </a:xfrm>
        </p:spPr>
        <p:txBody>
          <a:bodyPr/>
          <a:lstStyle/>
          <a:p>
            <a:pPr algn="ctr"/>
            <a:r>
              <a:rPr lang="en-GB" dirty="0" smtClean="0"/>
              <a:t>Something in the middle?...</a:t>
            </a:r>
            <a:endParaRPr lang="en-GB" dirty="0"/>
          </a:p>
        </p:txBody>
      </p:sp>
    </p:spTree>
    <p:extLst>
      <p:ext uri="{BB962C8B-B14F-4D97-AF65-F5344CB8AC3E}">
        <p14:creationId xmlns:p14="http://schemas.microsoft.com/office/powerpoint/2010/main" val="260752316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5613" y="1240221"/>
            <a:ext cx="8923283" cy="4766879"/>
          </a:xfrm>
        </p:spPr>
        <p:txBody>
          <a:bodyPr/>
          <a:lstStyle/>
          <a:p>
            <a:r>
              <a:rPr lang="en-GB" sz="2800" dirty="0" smtClean="0">
                <a:latin typeface="Times New Roman" panose="02020603050405020304" pitchFamily="18" charset="0"/>
                <a:cs typeface="Times New Roman" panose="02020603050405020304" pitchFamily="18" charset="0"/>
              </a:rPr>
              <a:t>Memories enable us to </a:t>
            </a:r>
            <a:r>
              <a:rPr lang="en-GB" sz="2800" dirty="0">
                <a:latin typeface="Times New Roman" panose="02020603050405020304" pitchFamily="18" charset="0"/>
                <a:cs typeface="Times New Roman" panose="02020603050405020304" pitchFamily="18" charset="0"/>
              </a:rPr>
              <a:t>function in a complex social </a:t>
            </a:r>
            <a:r>
              <a:rPr lang="en-GB" sz="2800" dirty="0" smtClean="0">
                <a:latin typeface="Times New Roman" panose="02020603050405020304" pitchFamily="18" charset="0"/>
                <a:cs typeface="Times New Roman" panose="02020603050405020304" pitchFamily="18" charset="0"/>
              </a:rPr>
              <a:t>world.</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However, because we </a:t>
            </a:r>
            <a:r>
              <a:rPr lang="en-GB" sz="2800" dirty="0">
                <a:latin typeface="Times New Roman" panose="02020603050405020304" pitchFamily="18" charset="0"/>
                <a:cs typeface="Times New Roman" panose="02020603050405020304" pitchFamily="18" charset="0"/>
              </a:rPr>
              <a:t>are continuously bombarded with constantly changing </a:t>
            </a:r>
            <a:r>
              <a:rPr lang="en-GB" sz="2800" dirty="0" smtClean="0">
                <a:latin typeface="Times New Roman" panose="02020603050405020304" pitchFamily="18" charset="0"/>
                <a:cs typeface="Times New Roman" panose="02020603050405020304" pitchFamily="18" charset="0"/>
              </a:rPr>
              <a:t>information, our memories </a:t>
            </a:r>
            <a:r>
              <a:rPr lang="en-GB" sz="2800" dirty="0">
                <a:latin typeface="Times New Roman" panose="02020603050405020304" pitchFamily="18" charset="0"/>
                <a:cs typeface="Times New Roman" panose="02020603050405020304" pitchFamily="18" charset="0"/>
              </a:rPr>
              <a:t>need to be regularly </a:t>
            </a:r>
            <a:r>
              <a:rPr lang="en-GB" sz="2800" dirty="0" smtClean="0">
                <a:latin typeface="Times New Roman" panose="02020603050405020304" pitchFamily="18" charset="0"/>
                <a:cs typeface="Times New Roman" panose="02020603050405020304" pitchFamily="18" charset="0"/>
              </a:rPr>
              <a:t>updated.</a:t>
            </a:r>
          </a:p>
          <a:p>
            <a:endParaRPr lang="en-GB" sz="28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In order to do this we must forget </a:t>
            </a:r>
            <a:r>
              <a:rPr lang="en-GB" sz="2800" dirty="0">
                <a:latin typeface="Times New Roman" panose="02020603050405020304" pitchFamily="18" charset="0"/>
                <a:cs typeface="Times New Roman" panose="02020603050405020304" pitchFamily="18" charset="0"/>
              </a:rPr>
              <a:t>old or currently irrelevant information that may be competing for recollection with new up to date information that we wish to recall. </a:t>
            </a:r>
          </a:p>
        </p:txBody>
      </p:sp>
      <p:sp>
        <p:nvSpPr>
          <p:cNvPr id="3" name="Title 2"/>
          <p:cNvSpPr>
            <a:spLocks noGrp="1"/>
          </p:cNvSpPr>
          <p:nvPr>
            <p:ph type="title"/>
          </p:nvPr>
        </p:nvSpPr>
        <p:spPr>
          <a:xfrm>
            <a:off x="420414" y="97221"/>
            <a:ext cx="8229600" cy="1143000"/>
          </a:xfrm>
        </p:spPr>
        <p:txBody>
          <a:bodyPr/>
          <a:lstStyle/>
          <a:p>
            <a:pPr algn="ctr"/>
            <a:r>
              <a:rPr lang="en-GB" dirty="0" smtClean="0"/>
              <a:t>Mechanisms of forgetting</a:t>
            </a:r>
            <a:endParaRPr lang="en-GB" dirty="0"/>
          </a:p>
        </p:txBody>
      </p:sp>
    </p:spTree>
    <p:extLst>
      <p:ext uri="{BB962C8B-B14F-4D97-AF65-F5344CB8AC3E}">
        <p14:creationId xmlns:p14="http://schemas.microsoft.com/office/powerpoint/2010/main" val="42381151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179" y="1112838"/>
            <a:ext cx="4715641" cy="3536731"/>
          </a:xfrm>
        </p:spPr>
      </p:pic>
      <p:sp>
        <p:nvSpPr>
          <p:cNvPr id="3" name="Title 2"/>
          <p:cNvSpPr>
            <a:spLocks noGrp="1"/>
          </p:cNvSpPr>
          <p:nvPr>
            <p:ph type="title"/>
          </p:nvPr>
        </p:nvSpPr>
        <p:spPr>
          <a:xfrm>
            <a:off x="457200" y="19762"/>
            <a:ext cx="8229600" cy="978721"/>
          </a:xfrm>
        </p:spPr>
        <p:txBody>
          <a:bodyPr/>
          <a:lstStyle/>
          <a:p>
            <a:pPr algn="ctr"/>
            <a:r>
              <a:rPr lang="en-GB" dirty="0" smtClean="0"/>
              <a:t>Mechanisms of forgetting</a:t>
            </a:r>
            <a:endParaRPr lang="en-GB" dirty="0"/>
          </a:p>
        </p:txBody>
      </p:sp>
      <p:sp>
        <p:nvSpPr>
          <p:cNvPr id="5" name="TextBox 4"/>
          <p:cNvSpPr txBox="1"/>
          <p:nvPr/>
        </p:nvSpPr>
        <p:spPr>
          <a:xfrm>
            <a:off x="5013434" y="1094555"/>
            <a:ext cx="3920360" cy="4093428"/>
          </a:xfrm>
          <a:prstGeom prst="rect">
            <a:avLst/>
          </a:prstGeom>
          <a:noFill/>
        </p:spPr>
        <p:txBody>
          <a:bodyPr wrap="square" rtlCol="0">
            <a:spAutoFit/>
          </a:bodyPr>
          <a:lstStyle/>
          <a:p>
            <a:r>
              <a:rPr lang="en-GB" sz="2600" dirty="0" smtClean="0">
                <a:latin typeface="Times New Roman" panose="02020603050405020304" pitchFamily="18" charset="0"/>
                <a:cs typeface="Times New Roman" panose="02020603050405020304" pitchFamily="18" charset="0"/>
              </a:rPr>
              <a:t>E.g., </a:t>
            </a:r>
            <a:r>
              <a:rPr lang="en-GB" sz="2600" dirty="0">
                <a:latin typeface="Times New Roman" panose="02020603050405020304" pitchFamily="18" charset="0"/>
                <a:cs typeface="Times New Roman" panose="02020603050405020304" pitchFamily="18" charset="0"/>
              </a:rPr>
              <a:t>when trying to locate where we parked the car at the supermarket, it would be beneficial to forget any other details about the car, such as where we parked it last week and concentrate on trying to remember where we parked it on the current occasion. </a:t>
            </a:r>
          </a:p>
        </p:txBody>
      </p:sp>
    </p:spTree>
    <p:extLst>
      <p:ext uri="{BB962C8B-B14F-4D97-AF65-F5344CB8AC3E}">
        <p14:creationId xmlns:p14="http://schemas.microsoft.com/office/powerpoint/2010/main" val="42367345"/>
      </p:ext>
    </p:extLst>
  </p:cSld>
  <p:clrMapOvr>
    <a:masterClrMapping/>
  </p:clrMapOvr>
  <p:transition>
    <p:dissolv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041" y="725214"/>
            <a:ext cx="9059917" cy="641131"/>
          </a:xfrm>
        </p:spPr>
        <p:txBody>
          <a:bodyPr/>
          <a:lstStyle/>
          <a:p>
            <a:r>
              <a:rPr lang="en-GB" sz="2800" dirty="0" smtClean="0">
                <a:latin typeface="Times New Roman" panose="02020603050405020304" pitchFamily="18" charset="0"/>
                <a:cs typeface="Times New Roman" panose="02020603050405020304" pitchFamily="18" charset="0"/>
              </a:rPr>
              <a:t>Directed forgetting: </a:t>
            </a:r>
            <a:endParaRPr lang="en-GB"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229600" cy="882869"/>
          </a:xfrm>
        </p:spPr>
        <p:txBody>
          <a:bodyPr/>
          <a:lstStyle/>
          <a:p>
            <a:pPr algn="ctr"/>
            <a:r>
              <a:rPr lang="en-GB" dirty="0" smtClean="0"/>
              <a:t>Conscious forgetting</a:t>
            </a:r>
            <a:endParaRPr lang="en-GB" dirty="0"/>
          </a:p>
        </p:txBody>
      </p:sp>
      <p:graphicFrame>
        <p:nvGraphicFramePr>
          <p:cNvPr id="19" name="Diagram 18"/>
          <p:cNvGraphicFramePr/>
          <p:nvPr>
            <p:extLst>
              <p:ext uri="{D42A27DB-BD31-4B8C-83A1-F6EECF244321}">
                <p14:modId xmlns:p14="http://schemas.microsoft.com/office/powerpoint/2010/main" val="3773525304"/>
              </p:ext>
            </p:extLst>
          </p:nvPr>
        </p:nvGraphicFramePr>
        <p:xfrm>
          <a:off x="725213" y="3263463"/>
          <a:ext cx="2606565" cy="369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p:cNvGraphicFramePr/>
          <p:nvPr>
            <p:extLst>
              <p:ext uri="{D42A27DB-BD31-4B8C-83A1-F6EECF244321}">
                <p14:modId xmlns:p14="http://schemas.microsoft.com/office/powerpoint/2010/main" val="3596206673"/>
              </p:ext>
            </p:extLst>
          </p:nvPr>
        </p:nvGraphicFramePr>
        <p:xfrm>
          <a:off x="168166" y="1366345"/>
          <a:ext cx="8765627" cy="48347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TextBox 4"/>
          <p:cNvSpPr txBox="1"/>
          <p:nvPr/>
        </p:nvSpPr>
        <p:spPr>
          <a:xfrm>
            <a:off x="42041" y="6390290"/>
            <a:ext cx="9059917" cy="430887"/>
          </a:xfrm>
          <a:prstGeom prst="rect">
            <a:avLst/>
          </a:prstGeom>
          <a:solidFill>
            <a:schemeClr val="bg1"/>
          </a:solidFill>
        </p:spPr>
        <p:txBody>
          <a:bodyPr wrap="square" rtlCol="0">
            <a:spAutoFit/>
          </a:bodyPr>
          <a:lstStyle/>
          <a:p>
            <a:r>
              <a:rPr lang="en-GB" sz="2200" dirty="0" smtClean="0"/>
              <a:t>What effect does “Forget” List 1 items have on the memory test?</a:t>
            </a:r>
            <a:endParaRPr lang="en-GB" sz="2200" dirty="0"/>
          </a:p>
        </p:txBody>
      </p:sp>
    </p:spTree>
    <p:extLst>
      <p:ext uri="{BB962C8B-B14F-4D97-AF65-F5344CB8AC3E}">
        <p14:creationId xmlns:p14="http://schemas.microsoft.com/office/powerpoint/2010/main" val="18631918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059814238"/>
              </p:ext>
            </p:extLst>
          </p:nvPr>
        </p:nvGraphicFramePr>
        <p:xfrm>
          <a:off x="147144" y="966950"/>
          <a:ext cx="8765627" cy="5370787"/>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a:xfrm>
            <a:off x="0" y="95962"/>
            <a:ext cx="9144000" cy="776396"/>
          </a:xfrm>
        </p:spPr>
        <p:txBody>
          <a:bodyPr>
            <a:normAutofit fontScale="90000"/>
          </a:bodyPr>
          <a:lstStyle/>
          <a:p>
            <a:pPr algn="ctr"/>
            <a:r>
              <a:rPr lang="en-GB" dirty="0" smtClean="0"/>
              <a:t>Directed Forgetting: Typical Findings</a:t>
            </a:r>
            <a:endParaRPr lang="en-GB" dirty="0"/>
          </a:p>
        </p:txBody>
      </p:sp>
      <p:cxnSp>
        <p:nvCxnSpPr>
          <p:cNvPr id="8" name="Straight Arrow Connector 7"/>
          <p:cNvCxnSpPr/>
          <p:nvPr/>
        </p:nvCxnSpPr>
        <p:spPr>
          <a:xfrm>
            <a:off x="3962400" y="1702676"/>
            <a:ext cx="3069021" cy="1282262"/>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5129049" y="1576552"/>
            <a:ext cx="1692165" cy="646331"/>
          </a:xfrm>
          <a:prstGeom prst="rect">
            <a:avLst/>
          </a:prstGeom>
          <a:noFill/>
        </p:spPr>
        <p:txBody>
          <a:bodyPr wrap="square" rtlCol="0">
            <a:spAutoFit/>
          </a:bodyPr>
          <a:lstStyle/>
          <a:p>
            <a:r>
              <a:rPr lang="en-GB" dirty="0" smtClean="0"/>
              <a:t>Proactive Interference</a:t>
            </a:r>
            <a:endParaRPr lang="en-GB" dirty="0"/>
          </a:p>
        </p:txBody>
      </p:sp>
      <p:cxnSp>
        <p:nvCxnSpPr>
          <p:cNvPr id="10" name="Straight Arrow Connector 9"/>
          <p:cNvCxnSpPr/>
          <p:nvPr/>
        </p:nvCxnSpPr>
        <p:spPr>
          <a:xfrm flipV="1">
            <a:off x="2790496" y="2743200"/>
            <a:ext cx="2958663" cy="78302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2238703" y="1702676"/>
            <a:ext cx="767256" cy="1823544"/>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962400" y="3263407"/>
            <a:ext cx="1692165" cy="923330"/>
          </a:xfrm>
          <a:prstGeom prst="rect">
            <a:avLst/>
          </a:prstGeom>
          <a:noFill/>
        </p:spPr>
        <p:txBody>
          <a:bodyPr wrap="square" rtlCol="0">
            <a:spAutoFit/>
          </a:bodyPr>
          <a:lstStyle/>
          <a:p>
            <a:r>
              <a:rPr lang="en-GB" dirty="0" smtClean="0"/>
              <a:t>Impact of “Forget” instruction</a:t>
            </a:r>
            <a:endParaRPr lang="en-GB" dirty="0"/>
          </a:p>
        </p:txBody>
      </p:sp>
      <p:sp>
        <p:nvSpPr>
          <p:cNvPr id="15" name="TextBox 14"/>
          <p:cNvSpPr txBox="1"/>
          <p:nvPr/>
        </p:nvSpPr>
        <p:spPr>
          <a:xfrm>
            <a:off x="1208690" y="1761273"/>
            <a:ext cx="1692165" cy="923330"/>
          </a:xfrm>
          <a:prstGeom prst="rect">
            <a:avLst/>
          </a:prstGeom>
          <a:noFill/>
        </p:spPr>
        <p:txBody>
          <a:bodyPr wrap="square" rtlCol="0">
            <a:spAutoFit/>
          </a:bodyPr>
          <a:lstStyle/>
          <a:p>
            <a:r>
              <a:rPr lang="en-GB" dirty="0" smtClean="0"/>
              <a:t>Impact of “Forget” instruction</a:t>
            </a:r>
            <a:endParaRPr lang="en-GB" dirty="0"/>
          </a:p>
        </p:txBody>
      </p:sp>
    </p:spTree>
    <p:extLst>
      <p:ext uri="{BB962C8B-B14F-4D97-AF65-F5344CB8AC3E}">
        <p14:creationId xmlns:p14="http://schemas.microsoft.com/office/powerpoint/2010/main" val="385765955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par>
                                <p:cTn id="8" presetID="14" presetClass="entr" presetSubtype="1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randombar(horizontal)">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randombar(horizontal)">
                                      <p:cBhvr>
                                        <p:cTn id="23" dur="500"/>
                                        <p:tgtEl>
                                          <p:spTgt spid="9"/>
                                        </p:tgtEl>
                                      </p:cBhvr>
                                    </p:animEffect>
                                  </p:childTnLst>
                                </p:cTn>
                              </p:par>
                              <p:par>
                                <p:cTn id="24" presetID="14" presetClass="entr" presetSubtype="10" fill="hold"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randombar(horizontal)">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573" y="43411"/>
            <a:ext cx="8986345" cy="797417"/>
          </a:xfrm>
        </p:spPr>
        <p:txBody>
          <a:bodyPr>
            <a:normAutofit fontScale="90000"/>
          </a:bodyPr>
          <a:lstStyle/>
          <a:p>
            <a:pPr algn="ctr"/>
            <a:r>
              <a:rPr lang="en-GB" sz="3600" dirty="0" smtClean="0"/>
              <a:t>Directed Forgetting: Continuing Influence</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75599247"/>
              </p:ext>
            </p:extLst>
          </p:nvPr>
        </p:nvGraphicFramePr>
        <p:xfrm>
          <a:off x="457200" y="840828"/>
          <a:ext cx="8229600" cy="51662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749158" y="6253655"/>
            <a:ext cx="3216165" cy="461665"/>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sz="2400" dirty="0" smtClean="0"/>
              <a:t>Bjork &amp; Bjork (1996)</a:t>
            </a:r>
            <a:endParaRPr lang="en-GB" sz="2400" dirty="0"/>
          </a:p>
        </p:txBody>
      </p:sp>
    </p:spTree>
    <p:extLst>
      <p:ext uri="{BB962C8B-B14F-4D97-AF65-F5344CB8AC3E}">
        <p14:creationId xmlns:p14="http://schemas.microsoft.com/office/powerpoint/2010/main" val="34373367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649454006"/>
              </p:ext>
            </p:extLst>
          </p:nvPr>
        </p:nvGraphicFramePr>
        <p:xfrm>
          <a:off x="99849" y="819807"/>
          <a:ext cx="3683875" cy="5349765"/>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2"/>
          <p:cNvSpPr>
            <a:spLocks noGrp="1"/>
          </p:cNvSpPr>
          <p:nvPr>
            <p:ph type="title"/>
          </p:nvPr>
        </p:nvSpPr>
        <p:spPr>
          <a:xfrm>
            <a:off x="296917" y="72752"/>
            <a:ext cx="8550166" cy="873179"/>
          </a:xfrm>
        </p:spPr>
        <p:txBody>
          <a:bodyPr>
            <a:normAutofit fontScale="90000"/>
          </a:bodyPr>
          <a:lstStyle/>
          <a:p>
            <a:pPr algn="ctr"/>
            <a:r>
              <a:rPr lang="en-GB" sz="3600" dirty="0" smtClean="0"/>
              <a:t>Directed Forgetting: Continuing Influence</a:t>
            </a:r>
            <a:endParaRPr lang="en-GB" sz="3600" dirty="0"/>
          </a:p>
        </p:txBody>
      </p:sp>
      <p:graphicFrame>
        <p:nvGraphicFramePr>
          <p:cNvPr id="8" name="Content Placeholder 6"/>
          <p:cNvGraphicFramePr>
            <a:graphicFrameLocks/>
          </p:cNvGraphicFramePr>
          <p:nvPr>
            <p:extLst>
              <p:ext uri="{D42A27DB-BD31-4B8C-83A1-F6EECF244321}">
                <p14:modId xmlns:p14="http://schemas.microsoft.com/office/powerpoint/2010/main" val="1028554554"/>
              </p:ext>
            </p:extLst>
          </p:nvPr>
        </p:nvGraphicFramePr>
        <p:xfrm>
          <a:off x="4889938" y="798787"/>
          <a:ext cx="3957145" cy="5270937"/>
        </p:xfrm>
        <a:graphic>
          <a:graphicData uri="http://schemas.openxmlformats.org/drawingml/2006/chart">
            <c:chart xmlns:c="http://schemas.openxmlformats.org/drawingml/2006/chart" xmlns:r="http://schemas.openxmlformats.org/officeDocument/2006/relationships" r:id="rId3"/>
          </a:graphicData>
        </a:graphic>
      </p:graphicFrame>
      <p:cxnSp>
        <p:nvCxnSpPr>
          <p:cNvPr id="9" name="Straight Arrow Connector 8"/>
          <p:cNvCxnSpPr/>
          <p:nvPr/>
        </p:nvCxnSpPr>
        <p:spPr>
          <a:xfrm>
            <a:off x="2827283" y="1818290"/>
            <a:ext cx="4792717" cy="1082565"/>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3310760" y="6011917"/>
            <a:ext cx="5801710" cy="769441"/>
          </a:xfrm>
          <a:prstGeom prst="rect">
            <a:avLst/>
          </a:prstGeom>
          <a:noFill/>
          <a:ln w="28575">
            <a:solidFill>
              <a:schemeClr val="tx1"/>
            </a:solidFill>
          </a:ln>
        </p:spPr>
        <p:txBody>
          <a:bodyPr wrap="square" rtlCol="0">
            <a:spAutoFit/>
          </a:bodyPr>
          <a:lstStyle/>
          <a:p>
            <a:r>
              <a:rPr lang="en-GB" sz="2200" dirty="0" smtClean="0"/>
              <a:t>Unable to consciously remember words but can access them unconsciously</a:t>
            </a:r>
            <a:endParaRPr lang="en-GB" sz="2200" dirty="0"/>
          </a:p>
        </p:txBody>
      </p:sp>
    </p:spTree>
    <p:extLst>
      <p:ext uri="{BB962C8B-B14F-4D97-AF65-F5344CB8AC3E}">
        <p14:creationId xmlns:p14="http://schemas.microsoft.com/office/powerpoint/2010/main" val="7745019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8" grpId="0">
        <p:bldAsOne/>
      </p:bldGraphic>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4593" y="924910"/>
            <a:ext cx="8975833" cy="4792718"/>
          </a:xfrm>
        </p:spPr>
        <p:txBody>
          <a:bodyPr/>
          <a:lstStyle/>
          <a:p>
            <a:r>
              <a:rPr lang="en-GB" sz="2800" b="1" u="sng" dirty="0" smtClean="0">
                <a:latin typeface="Times New Roman" panose="02020603050405020304" pitchFamily="18" charset="0"/>
                <a:cs typeface="Times New Roman" panose="02020603050405020304" pitchFamily="18" charset="0"/>
              </a:rPr>
              <a:t>Retrieval-induced Forgetting (RIF):</a:t>
            </a:r>
          </a:p>
          <a:p>
            <a:pPr marL="109537" indent="0">
              <a:buNone/>
            </a:pPr>
            <a:endParaRPr lang="en-GB" sz="1000" b="1" u="sng"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Retrieving </a:t>
            </a:r>
            <a:r>
              <a:rPr lang="en-GB" sz="2400" dirty="0">
                <a:latin typeface="Times New Roman" panose="02020603050405020304" pitchFamily="18" charset="0"/>
                <a:cs typeface="Times New Roman" panose="02020603050405020304" pitchFamily="18" charset="0"/>
              </a:rPr>
              <a:t>an item from memory (e.g., </a:t>
            </a:r>
            <a:r>
              <a:rPr lang="en-GB" sz="2400" dirty="0" smtClean="0">
                <a:latin typeface="Times New Roman" panose="02020603050405020304" pitchFamily="18" charset="0"/>
                <a:cs typeface="Times New Roman" panose="02020603050405020304" pitchFamily="18" charset="0"/>
              </a:rPr>
              <a:t>Orange) </a:t>
            </a:r>
            <a:r>
              <a:rPr lang="en-GB" sz="2400" dirty="0">
                <a:latin typeface="Times New Roman" panose="02020603050405020304" pitchFamily="18" charset="0"/>
                <a:cs typeface="Times New Roman" panose="02020603050405020304" pitchFamily="18" charset="0"/>
              </a:rPr>
              <a:t>from a specific category cue (e.g., </a:t>
            </a:r>
            <a:r>
              <a:rPr lang="en-GB" sz="2400" i="1" dirty="0">
                <a:latin typeface="Times New Roman" panose="02020603050405020304" pitchFamily="18" charset="0"/>
                <a:cs typeface="Times New Roman" panose="02020603050405020304" pitchFamily="18" charset="0"/>
              </a:rPr>
              <a:t>Fruit</a:t>
            </a:r>
            <a:r>
              <a:rPr lang="en-GB" sz="2400" dirty="0">
                <a:latin typeface="Times New Roman" panose="02020603050405020304" pitchFamily="18" charset="0"/>
                <a:cs typeface="Times New Roman" panose="02020603050405020304" pitchFamily="18" charset="0"/>
              </a:rPr>
              <a:t>), can later impair retrieval of another item sharing the same category (e.g., </a:t>
            </a:r>
            <a:r>
              <a:rPr lang="en-GB" sz="2400" dirty="0" smtClean="0">
                <a:latin typeface="Times New Roman" panose="02020603050405020304" pitchFamily="18" charset="0"/>
                <a:cs typeface="Times New Roman" panose="02020603050405020304" pitchFamily="18" charset="0"/>
              </a:rPr>
              <a:t>Pear), </a:t>
            </a:r>
            <a:r>
              <a:rPr lang="en-GB" sz="2400" dirty="0">
                <a:latin typeface="Times New Roman" panose="02020603050405020304" pitchFamily="18" charset="0"/>
                <a:cs typeface="Times New Roman" panose="02020603050405020304" pitchFamily="18" charset="0"/>
              </a:rPr>
              <a:t>but not the retrieval of an item from an unrelated category (e.g., </a:t>
            </a:r>
            <a:r>
              <a:rPr lang="en-GB" sz="2400" i="1" dirty="0">
                <a:latin typeface="Times New Roman" panose="02020603050405020304" pitchFamily="18" charset="0"/>
                <a:cs typeface="Times New Roman" panose="02020603050405020304" pitchFamily="18" charset="0"/>
              </a:rPr>
              <a:t>Vehicle-Car</a:t>
            </a:r>
            <a:r>
              <a:rPr lang="en-GB" sz="2400" dirty="0" smtClean="0">
                <a:latin typeface="Times New Roman" panose="02020603050405020304" pitchFamily="18" charset="0"/>
                <a:cs typeface="Times New Roman" panose="02020603050405020304" pitchFamily="18" charset="0"/>
              </a:rPr>
              <a:t>).</a:t>
            </a:r>
          </a:p>
          <a:p>
            <a:pPr marL="392113" lvl="1" indent="0">
              <a:buNone/>
            </a:pPr>
            <a:endParaRPr lang="en-GB" sz="1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Happens due to cues for recall being insufficiently specified – general cues activate the target memory (</a:t>
            </a:r>
            <a:r>
              <a:rPr lang="en-GB" sz="2400" dirty="0" err="1" smtClean="0">
                <a:latin typeface="Times New Roman" panose="02020603050405020304" pitchFamily="18" charset="0"/>
                <a:cs typeface="Times New Roman" panose="02020603050405020304" pitchFamily="18" charset="0"/>
              </a:rPr>
              <a:t>Rp</a:t>
            </a:r>
            <a:r>
              <a:rPr lang="en-GB" sz="2400" dirty="0" smtClean="0">
                <a:latin typeface="Times New Roman" panose="02020603050405020304" pitchFamily="18" charset="0"/>
                <a:cs typeface="Times New Roman" panose="02020603050405020304" pitchFamily="18" charset="0"/>
              </a:rPr>
              <a:t>+) in addition to all other memories related to that cue (</a:t>
            </a:r>
            <a:r>
              <a:rPr lang="en-GB" sz="2400" dirty="0" err="1" smtClean="0">
                <a:latin typeface="Times New Roman" panose="02020603050405020304" pitchFamily="18" charset="0"/>
                <a:cs typeface="Times New Roman" panose="02020603050405020304" pitchFamily="18" charset="0"/>
              </a:rPr>
              <a:t>Rp</a:t>
            </a:r>
            <a:r>
              <a:rPr lang="en-GB" sz="2400" dirty="0" smtClean="0">
                <a:latin typeface="Times New Roman" panose="02020603050405020304" pitchFamily="18" charset="0"/>
                <a:cs typeface="Times New Roman" panose="02020603050405020304" pitchFamily="18" charset="0"/>
              </a:rPr>
              <a:t>-).</a:t>
            </a:r>
          </a:p>
          <a:p>
            <a:pPr marL="392113" lvl="1" indent="0">
              <a:buNone/>
            </a:pPr>
            <a:endParaRPr lang="en-GB" sz="1400" dirty="0" smtClean="0">
              <a:latin typeface="Times New Roman" panose="02020603050405020304" pitchFamily="18" charset="0"/>
              <a:cs typeface="Times New Roman" panose="02020603050405020304" pitchFamily="18" charset="0"/>
            </a:endParaRPr>
          </a:p>
          <a:p>
            <a:pPr lvl="1"/>
            <a:r>
              <a:rPr lang="en-GB" sz="2400" dirty="0" smtClean="0">
                <a:latin typeface="Times New Roman" panose="02020603050405020304" pitchFamily="18" charset="0"/>
                <a:cs typeface="Times New Roman" panose="02020603050405020304" pitchFamily="18" charset="0"/>
              </a:rPr>
              <a:t>Unwanted information competes for retrieval with the target item.</a:t>
            </a:r>
          </a:p>
          <a:p>
            <a:pPr lvl="2"/>
            <a:r>
              <a:rPr lang="en-GB" sz="2200" dirty="0" smtClean="0">
                <a:latin typeface="Times New Roman" panose="02020603050405020304" pitchFamily="18" charset="0"/>
                <a:cs typeface="Times New Roman" panose="02020603050405020304" pitchFamily="18" charset="0"/>
              </a:rPr>
              <a:t>These are then forgotten so that the target item can be retrieved. </a:t>
            </a:r>
            <a:endParaRPr lang="en-GB" sz="22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85452"/>
            <a:ext cx="8229600" cy="986603"/>
          </a:xfrm>
        </p:spPr>
        <p:txBody>
          <a:bodyPr/>
          <a:lstStyle/>
          <a:p>
            <a:pPr algn="ctr"/>
            <a:r>
              <a:rPr lang="en-GB" dirty="0" smtClean="0"/>
              <a:t>Unconscious Forgetting</a:t>
            </a:r>
            <a:endParaRPr lang="en-GB" dirty="0"/>
          </a:p>
        </p:txBody>
      </p:sp>
      <p:sp>
        <p:nvSpPr>
          <p:cNvPr id="4" name="TextBox 3"/>
          <p:cNvSpPr txBox="1"/>
          <p:nvPr/>
        </p:nvSpPr>
        <p:spPr>
          <a:xfrm>
            <a:off x="4067503" y="6237353"/>
            <a:ext cx="5002923" cy="461665"/>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sz="2400" b="1" dirty="0" smtClean="0"/>
              <a:t>Anderson, Bjork, &amp; Bjork (1994)</a:t>
            </a:r>
            <a:endParaRPr lang="en-GB" sz="2400" b="1" dirty="0"/>
          </a:p>
        </p:txBody>
      </p:sp>
    </p:spTree>
    <p:extLst>
      <p:ext uri="{BB962C8B-B14F-4D97-AF65-F5344CB8AC3E}">
        <p14:creationId xmlns:p14="http://schemas.microsoft.com/office/powerpoint/2010/main" val="22122418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randombar(horizontal)">
                                      <p:cBhvr>
                                        <p:cTn id="22" dur="500"/>
                                        <p:tgtEl>
                                          <p:spTgt spid="2">
                                            <p:txEl>
                                              <p:pRg st="6" end="6"/>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5"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710" y="74941"/>
            <a:ext cx="8229600" cy="902521"/>
          </a:xfrm>
        </p:spPr>
        <p:txBody>
          <a:bodyPr/>
          <a:lstStyle/>
          <a:p>
            <a:pPr algn="ctr"/>
            <a:r>
              <a:rPr lang="en-GB" dirty="0" smtClean="0"/>
              <a:t>Competition for Retrieval</a:t>
            </a:r>
            <a:endParaRPr lang="en-GB" dirty="0"/>
          </a:p>
        </p:txBody>
      </p:sp>
      <p:sp>
        <p:nvSpPr>
          <p:cNvPr id="7" name="TextBox 6"/>
          <p:cNvSpPr txBox="1"/>
          <p:nvPr/>
        </p:nvSpPr>
        <p:spPr>
          <a:xfrm>
            <a:off x="3694385" y="1108449"/>
            <a:ext cx="1776250" cy="70788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sz="4000" b="1" dirty="0" smtClean="0"/>
              <a:t>FRUIT</a:t>
            </a:r>
            <a:endParaRPr lang="en-GB" sz="4000" b="1" dirty="0"/>
          </a:p>
        </p:txBody>
      </p:sp>
      <p:cxnSp>
        <p:nvCxnSpPr>
          <p:cNvPr id="10" name="Straight Arrow Connector 9"/>
          <p:cNvCxnSpPr>
            <a:stCxn id="7" idx="2"/>
          </p:cNvCxnSpPr>
          <p:nvPr/>
        </p:nvCxnSpPr>
        <p:spPr>
          <a:xfrm flipH="1">
            <a:off x="1876097" y="1816335"/>
            <a:ext cx="2706413" cy="202179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835570" y="3894082"/>
            <a:ext cx="1738815" cy="584775"/>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GB" sz="3200" b="1" dirty="0" smtClean="0"/>
              <a:t>Orange </a:t>
            </a:r>
            <a:endParaRPr lang="en-GB" sz="3200" b="1" dirty="0"/>
          </a:p>
        </p:txBody>
      </p:sp>
      <p:cxnSp>
        <p:nvCxnSpPr>
          <p:cNvPr id="14" name="Straight Arrow Connector 13"/>
          <p:cNvCxnSpPr/>
          <p:nvPr/>
        </p:nvCxnSpPr>
        <p:spPr>
          <a:xfrm flipH="1">
            <a:off x="4056994" y="1816335"/>
            <a:ext cx="525516" cy="1570784"/>
          </a:xfrm>
          <a:prstGeom prst="straightConnector1">
            <a:avLst/>
          </a:prstGeom>
          <a:ln w="76200">
            <a:prstDash val="sysDot"/>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987566" y="3467751"/>
            <a:ext cx="1965434"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3200" b="1" dirty="0" smtClean="0"/>
              <a:t>Banana </a:t>
            </a:r>
            <a:endParaRPr lang="en-GB" sz="3200" b="1" dirty="0"/>
          </a:p>
        </p:txBody>
      </p:sp>
      <p:cxnSp>
        <p:nvCxnSpPr>
          <p:cNvPr id="18" name="Straight Arrow Connector 17"/>
          <p:cNvCxnSpPr/>
          <p:nvPr/>
        </p:nvCxnSpPr>
        <p:spPr>
          <a:xfrm>
            <a:off x="4582510" y="1816335"/>
            <a:ext cx="1030012" cy="3173880"/>
          </a:xfrm>
          <a:prstGeom prst="straightConnector1">
            <a:avLst/>
          </a:prstGeom>
          <a:ln w="76200">
            <a:prstDash val="sysDash"/>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4784835" y="4990215"/>
            <a:ext cx="1965434"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3200" b="1" dirty="0" smtClean="0"/>
              <a:t>Apple </a:t>
            </a:r>
            <a:endParaRPr lang="en-GB" sz="3200" b="1" dirty="0"/>
          </a:p>
        </p:txBody>
      </p:sp>
      <p:cxnSp>
        <p:nvCxnSpPr>
          <p:cNvPr id="24" name="Straight Arrow Connector 23"/>
          <p:cNvCxnSpPr/>
          <p:nvPr/>
        </p:nvCxnSpPr>
        <p:spPr>
          <a:xfrm>
            <a:off x="4582510" y="1816335"/>
            <a:ext cx="1852450" cy="2203232"/>
          </a:xfrm>
          <a:prstGeom prst="straightConnector1">
            <a:avLst/>
          </a:prstGeom>
          <a:ln w="76200">
            <a:prstDash val="dash"/>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132782" y="4052526"/>
            <a:ext cx="1965434"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3200" b="1" dirty="0" smtClean="0"/>
              <a:t>Grapes </a:t>
            </a:r>
            <a:endParaRPr lang="en-GB" sz="3200" b="1" dirty="0"/>
          </a:p>
        </p:txBody>
      </p:sp>
      <p:cxnSp>
        <p:nvCxnSpPr>
          <p:cNvPr id="28" name="Straight Arrow Connector 27"/>
          <p:cNvCxnSpPr/>
          <p:nvPr/>
        </p:nvCxnSpPr>
        <p:spPr>
          <a:xfrm>
            <a:off x="4561491" y="1830601"/>
            <a:ext cx="2412122" cy="1125383"/>
          </a:xfrm>
          <a:prstGeom prst="straightConnector1">
            <a:avLst/>
          </a:prstGeom>
          <a:ln w="76200">
            <a:prstDash val="dashDot"/>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6960476" y="2988943"/>
            <a:ext cx="1965434" cy="58477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3200" b="1" dirty="0" smtClean="0"/>
              <a:t>Pear </a:t>
            </a:r>
            <a:endParaRPr lang="en-GB" sz="3200" b="1" dirty="0"/>
          </a:p>
        </p:txBody>
      </p:sp>
      <p:sp>
        <p:nvSpPr>
          <p:cNvPr id="34" name="Multiply 33"/>
          <p:cNvSpPr/>
          <p:nvPr/>
        </p:nvSpPr>
        <p:spPr>
          <a:xfrm>
            <a:off x="3044056" y="3019682"/>
            <a:ext cx="1883979" cy="1617619"/>
          </a:xfrm>
          <a:prstGeom prst="mathMultiply">
            <a:avLst/>
          </a:prstGeom>
          <a:solidFill>
            <a:schemeClr val="accent2">
              <a:alpha val="51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Multiply 34"/>
          <p:cNvSpPr/>
          <p:nvPr/>
        </p:nvSpPr>
        <p:spPr>
          <a:xfrm>
            <a:off x="4721122" y="4485806"/>
            <a:ext cx="1883979" cy="1617619"/>
          </a:xfrm>
          <a:prstGeom prst="mathMultiply">
            <a:avLst/>
          </a:prstGeom>
          <a:solidFill>
            <a:schemeClr val="accent2">
              <a:alpha val="51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Multiply 35"/>
          <p:cNvSpPr/>
          <p:nvPr/>
        </p:nvSpPr>
        <p:spPr>
          <a:xfrm>
            <a:off x="6082192" y="3573718"/>
            <a:ext cx="1883979" cy="1617619"/>
          </a:xfrm>
          <a:prstGeom prst="mathMultiply">
            <a:avLst/>
          </a:prstGeom>
          <a:solidFill>
            <a:schemeClr val="accent2">
              <a:alpha val="51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7" name="Multiply 36"/>
          <p:cNvSpPr/>
          <p:nvPr/>
        </p:nvSpPr>
        <p:spPr>
          <a:xfrm>
            <a:off x="6992659" y="2434907"/>
            <a:ext cx="1883979" cy="1617619"/>
          </a:xfrm>
          <a:prstGeom prst="mathMultiply">
            <a:avLst/>
          </a:prstGeom>
          <a:solidFill>
            <a:schemeClr val="accent2">
              <a:alpha val="51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8" name="TextBox 37"/>
          <p:cNvSpPr txBox="1"/>
          <p:nvPr/>
        </p:nvSpPr>
        <p:spPr>
          <a:xfrm>
            <a:off x="4067503" y="6237353"/>
            <a:ext cx="5002923" cy="461665"/>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sz="2400" b="1" dirty="0" smtClean="0"/>
              <a:t>Anderson, Bjork, &amp; Bjork (1994)</a:t>
            </a:r>
            <a:endParaRPr lang="en-GB" sz="2400" b="1" dirty="0"/>
          </a:p>
        </p:txBody>
      </p:sp>
    </p:spTree>
    <p:extLst>
      <p:ext uri="{BB962C8B-B14F-4D97-AF65-F5344CB8AC3E}">
        <p14:creationId xmlns:p14="http://schemas.microsoft.com/office/powerpoint/2010/main" val="150366303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randombar(horizontal)">
                                      <p:cBhvr>
                                        <p:cTn id="20" dur="500"/>
                                        <p:tgtEl>
                                          <p:spTgt spid="14"/>
                                        </p:tgtEl>
                                      </p:cBhvr>
                                    </p:animEffect>
                                  </p:childTnLst>
                                </p:cTn>
                              </p:par>
                              <p:par>
                                <p:cTn id="21" presetID="14" presetClass="entr" presetSubtype="1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randombar(horizontal)">
                                      <p:cBhvr>
                                        <p:cTn id="23" dur="500"/>
                                        <p:tgtEl>
                                          <p:spTgt spid="16"/>
                                        </p:tgtEl>
                                      </p:cBhvr>
                                    </p:animEffect>
                                  </p:childTnLst>
                                </p:cTn>
                              </p:par>
                              <p:par>
                                <p:cTn id="24" presetID="14" presetClass="entr" presetSubtype="10" fill="hold" nodeType="with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randombar(horizontal)">
                                      <p:cBhvr>
                                        <p:cTn id="26" dur="500"/>
                                        <p:tgtEl>
                                          <p:spTgt spid="18"/>
                                        </p:tgtEl>
                                      </p:cBhvr>
                                    </p:animEffect>
                                  </p:childTnLst>
                                </p:cTn>
                              </p:par>
                              <p:par>
                                <p:cTn id="27" presetID="14" presetClass="entr" presetSubtype="10" fill="hold" grpId="0" nodeType="withEffect">
                                  <p:stCondLst>
                                    <p:cond delay="0"/>
                                  </p:stCondLst>
                                  <p:childTnLst>
                                    <p:set>
                                      <p:cBhvr>
                                        <p:cTn id="28" dur="1" fill="hold">
                                          <p:stCondLst>
                                            <p:cond delay="0"/>
                                          </p:stCondLst>
                                        </p:cTn>
                                        <p:tgtEl>
                                          <p:spTgt spid="23"/>
                                        </p:tgtEl>
                                        <p:attrNameLst>
                                          <p:attrName>style.visibility</p:attrName>
                                        </p:attrNameLst>
                                      </p:cBhvr>
                                      <p:to>
                                        <p:strVal val="visible"/>
                                      </p:to>
                                    </p:set>
                                    <p:animEffect transition="in" filter="randombar(horizontal)">
                                      <p:cBhvr>
                                        <p:cTn id="29" dur="500"/>
                                        <p:tgtEl>
                                          <p:spTgt spid="23"/>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randombar(horizontal)">
                                      <p:cBhvr>
                                        <p:cTn id="32" dur="500"/>
                                        <p:tgtEl>
                                          <p:spTgt spid="26"/>
                                        </p:tgtEl>
                                      </p:cBhvr>
                                    </p:animEffect>
                                  </p:childTnLst>
                                </p:cTn>
                              </p:par>
                              <p:par>
                                <p:cTn id="33" presetID="14" presetClass="entr" presetSubtype="10" fill="hold" nodeType="withEffect">
                                  <p:stCondLst>
                                    <p:cond delay="0"/>
                                  </p:stCondLst>
                                  <p:childTnLst>
                                    <p:set>
                                      <p:cBhvr>
                                        <p:cTn id="34" dur="1" fill="hold">
                                          <p:stCondLst>
                                            <p:cond delay="0"/>
                                          </p:stCondLst>
                                        </p:cTn>
                                        <p:tgtEl>
                                          <p:spTgt spid="24"/>
                                        </p:tgtEl>
                                        <p:attrNameLst>
                                          <p:attrName>style.visibility</p:attrName>
                                        </p:attrNameLst>
                                      </p:cBhvr>
                                      <p:to>
                                        <p:strVal val="visible"/>
                                      </p:to>
                                    </p:set>
                                    <p:animEffect transition="in" filter="randombar(horizontal)">
                                      <p:cBhvr>
                                        <p:cTn id="35" dur="500"/>
                                        <p:tgtEl>
                                          <p:spTgt spid="24"/>
                                        </p:tgtEl>
                                      </p:cBhvr>
                                    </p:animEffect>
                                  </p:childTnLst>
                                </p:cTn>
                              </p:par>
                              <p:par>
                                <p:cTn id="36" presetID="14" presetClass="entr" presetSubtype="10" fill="hold" nodeType="withEffect">
                                  <p:stCondLst>
                                    <p:cond delay="0"/>
                                  </p:stCondLst>
                                  <p:childTnLst>
                                    <p:set>
                                      <p:cBhvr>
                                        <p:cTn id="37" dur="1" fill="hold">
                                          <p:stCondLst>
                                            <p:cond delay="0"/>
                                          </p:stCondLst>
                                        </p:cTn>
                                        <p:tgtEl>
                                          <p:spTgt spid="28"/>
                                        </p:tgtEl>
                                        <p:attrNameLst>
                                          <p:attrName>style.visibility</p:attrName>
                                        </p:attrNameLst>
                                      </p:cBhvr>
                                      <p:to>
                                        <p:strVal val="visible"/>
                                      </p:to>
                                    </p:set>
                                    <p:animEffect transition="in" filter="randombar(horizontal)">
                                      <p:cBhvr>
                                        <p:cTn id="38" dur="500"/>
                                        <p:tgtEl>
                                          <p:spTgt spid="28"/>
                                        </p:tgtEl>
                                      </p:cBhvr>
                                    </p:animEffect>
                                  </p:childTnLst>
                                </p:cTn>
                              </p:par>
                              <p:par>
                                <p:cTn id="39" presetID="14" presetClass="entr" presetSubtype="10" fill="hold" grpId="0" nodeType="withEffect">
                                  <p:stCondLst>
                                    <p:cond delay="0"/>
                                  </p:stCondLst>
                                  <p:childTnLst>
                                    <p:set>
                                      <p:cBhvr>
                                        <p:cTn id="40" dur="1" fill="hold">
                                          <p:stCondLst>
                                            <p:cond delay="0"/>
                                          </p:stCondLst>
                                        </p:cTn>
                                        <p:tgtEl>
                                          <p:spTgt spid="30"/>
                                        </p:tgtEl>
                                        <p:attrNameLst>
                                          <p:attrName>style.visibility</p:attrName>
                                        </p:attrNameLst>
                                      </p:cBhvr>
                                      <p:to>
                                        <p:strVal val="visible"/>
                                      </p:to>
                                    </p:set>
                                    <p:animEffect transition="in" filter="randombar(horizontal)">
                                      <p:cBhvr>
                                        <p:cTn id="41" dur="500"/>
                                        <p:tgtEl>
                                          <p:spTgt spid="3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34"/>
                                        </p:tgtEl>
                                        <p:attrNameLst>
                                          <p:attrName>style.visibility</p:attrName>
                                        </p:attrNameLst>
                                      </p:cBhvr>
                                      <p:to>
                                        <p:strVal val="visible"/>
                                      </p:to>
                                    </p:set>
                                    <p:anim calcmode="lin" valueType="num">
                                      <p:cBhvr additive="base">
                                        <p:cTn id="46" dur="500" fill="hold"/>
                                        <p:tgtEl>
                                          <p:spTgt spid="34"/>
                                        </p:tgtEl>
                                        <p:attrNameLst>
                                          <p:attrName>ppt_x</p:attrName>
                                        </p:attrNameLst>
                                      </p:cBhvr>
                                      <p:tavLst>
                                        <p:tav tm="0">
                                          <p:val>
                                            <p:strVal val="#ppt_x"/>
                                          </p:val>
                                        </p:tav>
                                        <p:tav tm="100000">
                                          <p:val>
                                            <p:strVal val="#ppt_x"/>
                                          </p:val>
                                        </p:tav>
                                      </p:tavLst>
                                    </p:anim>
                                    <p:anim calcmode="lin" valueType="num">
                                      <p:cBhvr additive="base">
                                        <p:cTn id="47" dur="500" fill="hold"/>
                                        <p:tgtEl>
                                          <p:spTgt spid="34"/>
                                        </p:tgtEl>
                                        <p:attrNameLst>
                                          <p:attrName>ppt_y</p:attrName>
                                        </p:attrNameLst>
                                      </p:cBhvr>
                                      <p:tavLst>
                                        <p:tav tm="0">
                                          <p:val>
                                            <p:strVal val="1+#ppt_h/2"/>
                                          </p:val>
                                        </p:tav>
                                        <p:tav tm="100000">
                                          <p:val>
                                            <p:strVal val="#ppt_y"/>
                                          </p:val>
                                        </p:tav>
                                      </p:tavLst>
                                    </p:anim>
                                  </p:childTnLst>
                                </p:cTn>
                              </p:par>
                              <p:par>
                                <p:cTn id="48" presetID="2" presetClass="entr" presetSubtype="4" fill="hold" grpId="0" nodeType="withEffect">
                                  <p:stCondLst>
                                    <p:cond delay="0"/>
                                  </p:stCondLst>
                                  <p:childTnLst>
                                    <p:set>
                                      <p:cBhvr>
                                        <p:cTn id="49" dur="1" fill="hold">
                                          <p:stCondLst>
                                            <p:cond delay="0"/>
                                          </p:stCondLst>
                                        </p:cTn>
                                        <p:tgtEl>
                                          <p:spTgt spid="35"/>
                                        </p:tgtEl>
                                        <p:attrNameLst>
                                          <p:attrName>style.visibility</p:attrName>
                                        </p:attrNameLst>
                                      </p:cBhvr>
                                      <p:to>
                                        <p:strVal val="visible"/>
                                      </p:to>
                                    </p:set>
                                    <p:anim calcmode="lin" valueType="num">
                                      <p:cBhvr additive="base">
                                        <p:cTn id="50" dur="500" fill="hold"/>
                                        <p:tgtEl>
                                          <p:spTgt spid="35"/>
                                        </p:tgtEl>
                                        <p:attrNameLst>
                                          <p:attrName>ppt_x</p:attrName>
                                        </p:attrNameLst>
                                      </p:cBhvr>
                                      <p:tavLst>
                                        <p:tav tm="0">
                                          <p:val>
                                            <p:strVal val="#ppt_x"/>
                                          </p:val>
                                        </p:tav>
                                        <p:tav tm="100000">
                                          <p:val>
                                            <p:strVal val="#ppt_x"/>
                                          </p:val>
                                        </p:tav>
                                      </p:tavLst>
                                    </p:anim>
                                    <p:anim calcmode="lin" valueType="num">
                                      <p:cBhvr additive="base">
                                        <p:cTn id="51" dur="500" fill="hold"/>
                                        <p:tgtEl>
                                          <p:spTgt spid="35"/>
                                        </p:tgtEl>
                                        <p:attrNameLst>
                                          <p:attrName>ppt_y</p:attrName>
                                        </p:attrNameLst>
                                      </p:cBhvr>
                                      <p:tavLst>
                                        <p:tav tm="0">
                                          <p:val>
                                            <p:strVal val="1+#ppt_h/2"/>
                                          </p:val>
                                        </p:tav>
                                        <p:tav tm="100000">
                                          <p:val>
                                            <p:strVal val="#ppt_y"/>
                                          </p:val>
                                        </p:tav>
                                      </p:tavLst>
                                    </p:anim>
                                  </p:childTnLst>
                                </p:cTn>
                              </p:par>
                              <p:par>
                                <p:cTn id="52" presetID="2" presetClass="entr" presetSubtype="4" fill="hold" grpId="0" nodeType="withEffect">
                                  <p:stCondLst>
                                    <p:cond delay="0"/>
                                  </p:stCondLst>
                                  <p:childTnLst>
                                    <p:set>
                                      <p:cBhvr>
                                        <p:cTn id="53" dur="1" fill="hold">
                                          <p:stCondLst>
                                            <p:cond delay="0"/>
                                          </p:stCondLst>
                                        </p:cTn>
                                        <p:tgtEl>
                                          <p:spTgt spid="36"/>
                                        </p:tgtEl>
                                        <p:attrNameLst>
                                          <p:attrName>style.visibility</p:attrName>
                                        </p:attrNameLst>
                                      </p:cBhvr>
                                      <p:to>
                                        <p:strVal val="visible"/>
                                      </p:to>
                                    </p:set>
                                    <p:anim calcmode="lin" valueType="num">
                                      <p:cBhvr additive="base">
                                        <p:cTn id="54" dur="500" fill="hold"/>
                                        <p:tgtEl>
                                          <p:spTgt spid="36"/>
                                        </p:tgtEl>
                                        <p:attrNameLst>
                                          <p:attrName>ppt_x</p:attrName>
                                        </p:attrNameLst>
                                      </p:cBhvr>
                                      <p:tavLst>
                                        <p:tav tm="0">
                                          <p:val>
                                            <p:strVal val="#ppt_x"/>
                                          </p:val>
                                        </p:tav>
                                        <p:tav tm="100000">
                                          <p:val>
                                            <p:strVal val="#ppt_x"/>
                                          </p:val>
                                        </p:tav>
                                      </p:tavLst>
                                    </p:anim>
                                    <p:anim calcmode="lin" valueType="num">
                                      <p:cBhvr additive="base">
                                        <p:cTn id="55" dur="500" fill="hold"/>
                                        <p:tgtEl>
                                          <p:spTgt spid="36"/>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ppt_x"/>
                                          </p:val>
                                        </p:tav>
                                        <p:tav tm="100000">
                                          <p:val>
                                            <p:strVal val="#ppt_x"/>
                                          </p:val>
                                        </p:tav>
                                      </p:tavLst>
                                    </p:anim>
                                    <p:anim calcmode="lin" valueType="num">
                                      <p:cBhvr additive="base">
                                        <p:cTn id="59"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3" grpId="0" animBg="1"/>
      <p:bldP spid="16" grpId="0" animBg="1"/>
      <p:bldP spid="23" grpId="0" animBg="1"/>
      <p:bldP spid="26" grpId="0" animBg="1"/>
      <p:bldP spid="30" grpId="0" animBg="1"/>
      <p:bldP spid="34" grpId="0" animBg="1"/>
      <p:bldP spid="35" grpId="0" animBg="1"/>
      <p:bldP spid="36" grpId="0" animBg="1"/>
      <p:bldP spid="3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72967" y="114195"/>
            <a:ext cx="8565930" cy="704850"/>
          </a:xfrm>
          <a:prstGeom prst="rect">
            <a:avLst/>
          </a:prstGeom>
        </p:spPr>
        <p:txBody>
          <a:bodyPr vert="horz" rtlCol="0"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a:lstStyle>
          <a:p>
            <a:pPr algn="ctr" eaLnBrk="1" hangingPunct="1"/>
            <a:r>
              <a:rPr lang="en-GB" sz="3600" dirty="0" smtClean="0"/>
              <a:t>Typical Retrieval-practice paradigm</a:t>
            </a:r>
            <a:endParaRPr lang="en-US" sz="3600" dirty="0" smtClean="0"/>
          </a:p>
        </p:txBody>
      </p:sp>
      <p:sp>
        <p:nvSpPr>
          <p:cNvPr id="5" name="Text Box 11"/>
          <p:cNvSpPr txBox="1">
            <a:spLocks noChangeArrowheads="1"/>
          </p:cNvSpPr>
          <p:nvPr/>
        </p:nvSpPr>
        <p:spPr bwMode="auto">
          <a:xfrm>
            <a:off x="2897189" y="4091618"/>
            <a:ext cx="3640250" cy="1569660"/>
          </a:xfrm>
          <a:prstGeom prst="rect">
            <a:avLst/>
          </a:prstGeom>
          <a:noFill/>
          <a:ln w="9525">
            <a:noFill/>
            <a:miter lim="800000"/>
            <a:headEnd/>
            <a:tailEnd/>
          </a:ln>
        </p:spPr>
        <p:txBody>
          <a:bodyPr wrap="square">
            <a:spAutoFit/>
          </a:bodyPr>
          <a:lstStyle/>
          <a:p>
            <a:r>
              <a:rPr lang="en-GB" sz="3200" dirty="0">
                <a:latin typeface="Calibri" pitchFamily="34" charset="0"/>
              </a:rPr>
              <a:t>Fruit_ or______</a:t>
            </a:r>
          </a:p>
          <a:p>
            <a:r>
              <a:rPr lang="en-GB" sz="3200" dirty="0">
                <a:latin typeface="Calibri" pitchFamily="34" charset="0"/>
              </a:rPr>
              <a:t>Fruit_ </a:t>
            </a:r>
            <a:r>
              <a:rPr lang="en-GB" sz="3200" dirty="0" err="1">
                <a:latin typeface="Calibri" pitchFamily="34" charset="0"/>
              </a:rPr>
              <a:t>ba</a:t>
            </a:r>
            <a:r>
              <a:rPr lang="en-GB" sz="3200" dirty="0">
                <a:latin typeface="Calibri" pitchFamily="34" charset="0"/>
              </a:rPr>
              <a:t>_____</a:t>
            </a:r>
          </a:p>
          <a:p>
            <a:endParaRPr lang="en-GB" sz="3200" dirty="0">
              <a:latin typeface="Calibri" pitchFamily="34" charset="0"/>
            </a:endParaRPr>
          </a:p>
        </p:txBody>
      </p:sp>
      <p:sp>
        <p:nvSpPr>
          <p:cNvPr id="6" name="Text Box 12"/>
          <p:cNvSpPr txBox="1">
            <a:spLocks noChangeArrowheads="1"/>
          </p:cNvSpPr>
          <p:nvPr/>
        </p:nvSpPr>
        <p:spPr bwMode="auto">
          <a:xfrm>
            <a:off x="5918307" y="4111894"/>
            <a:ext cx="3216275" cy="2062103"/>
          </a:xfrm>
          <a:prstGeom prst="rect">
            <a:avLst/>
          </a:prstGeom>
          <a:noFill/>
          <a:ln w="9525">
            <a:noFill/>
            <a:miter lim="800000"/>
            <a:headEnd/>
            <a:tailEnd/>
          </a:ln>
        </p:spPr>
        <p:txBody>
          <a:bodyPr wrap="square">
            <a:spAutoFit/>
          </a:bodyPr>
          <a:lstStyle/>
          <a:p>
            <a:r>
              <a:rPr lang="en-GB" sz="3200" dirty="0">
                <a:latin typeface="Calibri" pitchFamily="34" charset="0"/>
              </a:rPr>
              <a:t>Vehicle_ ca___</a:t>
            </a:r>
          </a:p>
          <a:p>
            <a:r>
              <a:rPr lang="en-GB" sz="3200" dirty="0">
                <a:latin typeface="Calibri" pitchFamily="34" charset="0"/>
              </a:rPr>
              <a:t>Vehicle_ </a:t>
            </a:r>
            <a:r>
              <a:rPr lang="en-GB" sz="3200" dirty="0" err="1">
                <a:latin typeface="Calibri" pitchFamily="34" charset="0"/>
              </a:rPr>
              <a:t>tr</a:t>
            </a:r>
            <a:r>
              <a:rPr lang="en-GB" sz="3200" dirty="0">
                <a:latin typeface="Calibri" pitchFamily="34" charset="0"/>
              </a:rPr>
              <a:t>____</a:t>
            </a:r>
          </a:p>
          <a:p>
            <a:r>
              <a:rPr lang="en-GB" sz="3200" dirty="0">
                <a:latin typeface="Calibri" pitchFamily="34" charset="0"/>
              </a:rPr>
              <a:t>Vehicle_ bi____</a:t>
            </a:r>
          </a:p>
          <a:p>
            <a:r>
              <a:rPr lang="en-GB" sz="3200" dirty="0">
                <a:latin typeface="Calibri" pitchFamily="34" charset="0"/>
              </a:rPr>
              <a:t>Vehicle_ </a:t>
            </a:r>
            <a:r>
              <a:rPr lang="en-GB" sz="3200" dirty="0" err="1">
                <a:latin typeface="Calibri" pitchFamily="34" charset="0"/>
              </a:rPr>
              <a:t>ai</a:t>
            </a:r>
            <a:r>
              <a:rPr lang="en-GB" sz="3200" dirty="0">
                <a:latin typeface="Calibri" pitchFamily="34" charset="0"/>
              </a:rPr>
              <a:t>____</a:t>
            </a:r>
            <a:endParaRPr lang="en-US" sz="3200" dirty="0">
              <a:latin typeface="Calibri" pitchFamily="34" charset="0"/>
            </a:endParaRPr>
          </a:p>
        </p:txBody>
      </p:sp>
      <p:grpSp>
        <p:nvGrpSpPr>
          <p:cNvPr id="7" name="Group 31"/>
          <p:cNvGrpSpPr>
            <a:grpSpLocks/>
          </p:cNvGrpSpPr>
          <p:nvPr/>
        </p:nvGrpSpPr>
        <p:grpSpPr bwMode="auto">
          <a:xfrm>
            <a:off x="-36848" y="1292773"/>
            <a:ext cx="2097088" cy="4404815"/>
            <a:chOff x="318403" y="2475550"/>
            <a:chExt cx="2097152" cy="3137156"/>
          </a:xfrm>
        </p:grpSpPr>
        <p:sp>
          <p:nvSpPr>
            <p:cNvPr id="8" name="Text Box 5"/>
            <p:cNvSpPr txBox="1">
              <a:spLocks noChangeArrowheads="1"/>
            </p:cNvSpPr>
            <p:nvPr/>
          </p:nvSpPr>
          <p:spPr bwMode="auto">
            <a:xfrm>
              <a:off x="621376" y="2475550"/>
              <a:ext cx="1611448" cy="584824"/>
            </a:xfrm>
            <a:prstGeom prst="rect">
              <a:avLst/>
            </a:prstGeom>
            <a:noFill/>
            <a:ln w="9525">
              <a:noFill/>
              <a:miter lim="800000"/>
              <a:headEnd/>
              <a:tailEnd/>
            </a:ln>
          </p:spPr>
          <p:txBody>
            <a:bodyPr>
              <a:spAutoFit/>
            </a:bodyPr>
            <a:lstStyle/>
            <a:p>
              <a:pPr algn="ctr"/>
              <a:r>
                <a:rPr lang="en-GB" sz="3200" dirty="0">
                  <a:latin typeface="Calibri" pitchFamily="34" charset="0"/>
                </a:rPr>
                <a:t>Study</a:t>
              </a:r>
              <a:endParaRPr lang="en-US" sz="3200" dirty="0">
                <a:latin typeface="Calibri" pitchFamily="34" charset="0"/>
              </a:endParaRPr>
            </a:p>
          </p:txBody>
        </p:sp>
        <p:sp>
          <p:nvSpPr>
            <p:cNvPr id="9" name="Text Box 6"/>
            <p:cNvSpPr txBox="1">
              <a:spLocks noChangeArrowheads="1"/>
            </p:cNvSpPr>
            <p:nvPr/>
          </p:nvSpPr>
          <p:spPr bwMode="auto">
            <a:xfrm>
              <a:off x="318403" y="3687273"/>
              <a:ext cx="2097152" cy="1077308"/>
            </a:xfrm>
            <a:prstGeom prst="rect">
              <a:avLst/>
            </a:prstGeom>
            <a:noFill/>
            <a:ln w="9525">
              <a:noFill/>
              <a:miter lim="800000"/>
              <a:headEnd/>
              <a:tailEnd/>
            </a:ln>
          </p:spPr>
          <p:txBody>
            <a:bodyPr>
              <a:spAutoFit/>
            </a:bodyPr>
            <a:lstStyle/>
            <a:p>
              <a:pPr algn="ctr"/>
              <a:r>
                <a:rPr lang="en-GB" sz="3200" dirty="0">
                  <a:latin typeface="Calibri" pitchFamily="34" charset="0"/>
                </a:rPr>
                <a:t>Retrieval practice</a:t>
              </a:r>
              <a:endParaRPr lang="en-US" sz="3200" dirty="0">
                <a:latin typeface="Calibri" pitchFamily="34" charset="0"/>
              </a:endParaRPr>
            </a:p>
          </p:txBody>
        </p:sp>
        <p:sp>
          <p:nvSpPr>
            <p:cNvPr id="10" name="Text Box 8"/>
            <p:cNvSpPr txBox="1">
              <a:spLocks noChangeArrowheads="1"/>
            </p:cNvSpPr>
            <p:nvPr/>
          </p:nvSpPr>
          <p:spPr bwMode="auto">
            <a:xfrm>
              <a:off x="767193" y="5027882"/>
              <a:ext cx="1286132" cy="584824"/>
            </a:xfrm>
            <a:prstGeom prst="rect">
              <a:avLst/>
            </a:prstGeom>
            <a:noFill/>
            <a:ln w="9525">
              <a:noFill/>
              <a:miter lim="800000"/>
              <a:headEnd/>
              <a:tailEnd/>
            </a:ln>
          </p:spPr>
          <p:txBody>
            <a:bodyPr>
              <a:spAutoFit/>
            </a:bodyPr>
            <a:lstStyle/>
            <a:p>
              <a:pPr algn="ctr"/>
              <a:r>
                <a:rPr lang="en-GB" sz="3200" dirty="0">
                  <a:latin typeface="Calibri" pitchFamily="34" charset="0"/>
                </a:rPr>
                <a:t>Test</a:t>
              </a:r>
              <a:endParaRPr lang="en-US" sz="3200" dirty="0">
                <a:latin typeface="Calibri" pitchFamily="34" charset="0"/>
              </a:endParaRPr>
            </a:p>
          </p:txBody>
        </p:sp>
      </p:grpSp>
      <p:grpSp>
        <p:nvGrpSpPr>
          <p:cNvPr id="11" name="Group 29"/>
          <p:cNvGrpSpPr>
            <a:grpSpLocks/>
          </p:cNvGrpSpPr>
          <p:nvPr/>
        </p:nvGrpSpPr>
        <p:grpSpPr bwMode="auto">
          <a:xfrm>
            <a:off x="1930401" y="795217"/>
            <a:ext cx="7087859" cy="2401287"/>
            <a:chOff x="2704839" y="1571794"/>
            <a:chExt cx="5783054" cy="2087706"/>
          </a:xfrm>
        </p:grpSpPr>
        <p:grpSp>
          <p:nvGrpSpPr>
            <p:cNvPr id="12" name="Group 24"/>
            <p:cNvGrpSpPr>
              <a:grpSpLocks/>
            </p:cNvGrpSpPr>
            <p:nvPr/>
          </p:nvGrpSpPr>
          <p:grpSpPr bwMode="auto">
            <a:xfrm>
              <a:off x="2756975" y="1571794"/>
              <a:ext cx="5670929" cy="2087706"/>
              <a:chOff x="2756975" y="1571794"/>
              <a:chExt cx="5670929" cy="2087706"/>
            </a:xfrm>
          </p:grpSpPr>
          <p:sp>
            <p:nvSpPr>
              <p:cNvPr id="14" name="Text Box 3"/>
              <p:cNvSpPr txBox="1">
                <a:spLocks noChangeArrowheads="1"/>
              </p:cNvSpPr>
              <p:nvPr/>
            </p:nvSpPr>
            <p:spPr bwMode="auto">
              <a:xfrm>
                <a:off x="2756975" y="1571794"/>
                <a:ext cx="2361125" cy="2061772"/>
              </a:xfrm>
              <a:prstGeom prst="rect">
                <a:avLst/>
              </a:prstGeom>
              <a:noFill/>
              <a:ln w="9525">
                <a:noFill/>
                <a:miter lim="800000"/>
                <a:headEnd/>
                <a:tailEnd/>
              </a:ln>
            </p:spPr>
            <p:txBody>
              <a:bodyPr wrap="square">
                <a:spAutoFit/>
              </a:bodyPr>
              <a:lstStyle/>
              <a:p>
                <a:r>
                  <a:rPr lang="en-GB" sz="3200" dirty="0">
                    <a:latin typeface="Calibri" pitchFamily="34" charset="0"/>
                  </a:rPr>
                  <a:t>Fruit_ orange</a:t>
                </a:r>
              </a:p>
              <a:p>
                <a:r>
                  <a:rPr lang="en-GB" sz="3200" dirty="0">
                    <a:latin typeface="Calibri" pitchFamily="34" charset="0"/>
                  </a:rPr>
                  <a:t>Fruit_ banana</a:t>
                </a:r>
              </a:p>
              <a:p>
                <a:r>
                  <a:rPr lang="en-GB" sz="3200" dirty="0">
                    <a:latin typeface="Calibri" pitchFamily="34" charset="0"/>
                  </a:rPr>
                  <a:t>Fruit_ pear</a:t>
                </a:r>
              </a:p>
              <a:p>
                <a:r>
                  <a:rPr lang="en-GB" sz="3200" dirty="0">
                    <a:latin typeface="Calibri" pitchFamily="34" charset="0"/>
                  </a:rPr>
                  <a:t>Fruit_ apple</a:t>
                </a:r>
                <a:endParaRPr lang="en-US" sz="3200" dirty="0">
                  <a:latin typeface="Calibri" pitchFamily="34" charset="0"/>
                </a:endParaRPr>
              </a:p>
            </p:txBody>
          </p:sp>
          <p:sp>
            <p:nvSpPr>
              <p:cNvPr id="15" name="Text Box 4"/>
              <p:cNvSpPr txBox="1">
                <a:spLocks noChangeArrowheads="1"/>
              </p:cNvSpPr>
              <p:nvPr/>
            </p:nvSpPr>
            <p:spPr bwMode="auto">
              <a:xfrm>
                <a:off x="5607537" y="1597728"/>
                <a:ext cx="2820367" cy="2061772"/>
              </a:xfrm>
              <a:prstGeom prst="rect">
                <a:avLst/>
              </a:prstGeom>
              <a:noFill/>
              <a:ln w="9525">
                <a:noFill/>
                <a:miter lim="800000"/>
                <a:headEnd/>
                <a:tailEnd/>
              </a:ln>
            </p:spPr>
            <p:txBody>
              <a:bodyPr wrap="square">
                <a:spAutoFit/>
              </a:bodyPr>
              <a:lstStyle/>
              <a:p>
                <a:r>
                  <a:rPr lang="en-GB" sz="3200" dirty="0">
                    <a:latin typeface="Calibri" pitchFamily="34" charset="0"/>
                  </a:rPr>
                  <a:t>Vehicle_ car</a:t>
                </a:r>
              </a:p>
              <a:p>
                <a:r>
                  <a:rPr lang="en-GB" sz="3200" dirty="0">
                    <a:latin typeface="Calibri" pitchFamily="34" charset="0"/>
                  </a:rPr>
                  <a:t>Vehicle_ train</a:t>
                </a:r>
              </a:p>
              <a:p>
                <a:r>
                  <a:rPr lang="en-GB" sz="3200" dirty="0">
                    <a:latin typeface="Calibri" pitchFamily="34" charset="0"/>
                  </a:rPr>
                  <a:t>Vehicle_ bicycle</a:t>
                </a:r>
              </a:p>
              <a:p>
                <a:r>
                  <a:rPr lang="en-GB" sz="3200" dirty="0">
                    <a:latin typeface="Calibri" pitchFamily="34" charset="0"/>
                  </a:rPr>
                  <a:t>Vehicle_ airplane</a:t>
                </a:r>
                <a:endParaRPr lang="en-US" sz="3200" dirty="0">
                  <a:latin typeface="Calibri" pitchFamily="34" charset="0"/>
                </a:endParaRPr>
              </a:p>
            </p:txBody>
          </p:sp>
        </p:grpSp>
        <p:sp>
          <p:nvSpPr>
            <p:cNvPr id="13" name="Rectangle 9"/>
            <p:cNvSpPr>
              <a:spLocks noChangeArrowheads="1"/>
            </p:cNvSpPr>
            <p:nvPr/>
          </p:nvSpPr>
          <p:spPr bwMode="auto">
            <a:xfrm>
              <a:off x="2704839" y="1607040"/>
              <a:ext cx="5783054" cy="1820889"/>
            </a:xfrm>
            <a:prstGeom prst="rect">
              <a:avLst/>
            </a:prstGeom>
            <a:noFill/>
            <a:ln w="28575">
              <a:solidFill>
                <a:schemeClr val="tx1"/>
              </a:solidFill>
              <a:miter lim="800000"/>
              <a:headEnd/>
              <a:tailEnd/>
            </a:ln>
            <a:effectLst/>
          </p:spPr>
          <p:txBody>
            <a:bodyPr wrap="none" anchor="ctr"/>
            <a:lstStyle/>
            <a:p>
              <a:pPr fontAlgn="auto">
                <a:spcBef>
                  <a:spcPts val="0"/>
                </a:spcBef>
                <a:spcAft>
                  <a:spcPts val="0"/>
                </a:spcAft>
                <a:defRPr/>
              </a:pPr>
              <a:endParaRPr lang="en-US" sz="2400">
                <a:latin typeface="+mn-lt"/>
              </a:endParaRPr>
            </a:p>
          </p:txBody>
        </p:sp>
      </p:grpSp>
      <p:grpSp>
        <p:nvGrpSpPr>
          <p:cNvPr id="16" name="Group 30"/>
          <p:cNvGrpSpPr>
            <a:grpSpLocks/>
          </p:cNvGrpSpPr>
          <p:nvPr/>
        </p:nvGrpSpPr>
        <p:grpSpPr bwMode="auto">
          <a:xfrm>
            <a:off x="1930402" y="2966356"/>
            <a:ext cx="7087858" cy="1095432"/>
            <a:chOff x="2305834" y="3428871"/>
            <a:chExt cx="7089548" cy="1096428"/>
          </a:xfrm>
        </p:grpSpPr>
        <p:sp>
          <p:nvSpPr>
            <p:cNvPr id="17" name="Text Box 7"/>
            <p:cNvSpPr txBox="1">
              <a:spLocks noChangeArrowheads="1"/>
            </p:cNvSpPr>
            <p:nvPr/>
          </p:nvSpPr>
          <p:spPr bwMode="auto">
            <a:xfrm>
              <a:off x="2334306" y="3428871"/>
              <a:ext cx="3938759" cy="1078197"/>
            </a:xfrm>
            <a:prstGeom prst="rect">
              <a:avLst/>
            </a:prstGeom>
            <a:noFill/>
            <a:ln w="9525">
              <a:noFill/>
              <a:miter lim="800000"/>
              <a:headEnd/>
              <a:tailEnd/>
            </a:ln>
          </p:spPr>
          <p:txBody>
            <a:bodyPr wrap="square">
              <a:spAutoFit/>
            </a:bodyPr>
            <a:lstStyle/>
            <a:p>
              <a:r>
                <a:rPr lang="en-GB" sz="3200" dirty="0">
                  <a:latin typeface="Calibri" pitchFamily="34" charset="0"/>
                </a:rPr>
                <a:t>Fruit_ or______</a:t>
              </a:r>
            </a:p>
            <a:p>
              <a:r>
                <a:rPr lang="en-GB" sz="3200" dirty="0">
                  <a:latin typeface="Calibri" pitchFamily="34" charset="0"/>
                </a:rPr>
                <a:t>Fruit_ </a:t>
              </a:r>
              <a:r>
                <a:rPr lang="en-GB" sz="3200" dirty="0" err="1">
                  <a:latin typeface="Calibri" pitchFamily="34" charset="0"/>
                </a:rPr>
                <a:t>ba</a:t>
              </a:r>
              <a:r>
                <a:rPr lang="en-GB" sz="3200" dirty="0">
                  <a:latin typeface="Calibri" pitchFamily="34" charset="0"/>
                </a:rPr>
                <a:t>______</a:t>
              </a:r>
              <a:endParaRPr lang="en-US" sz="4000" dirty="0">
                <a:latin typeface="Calibri" pitchFamily="34" charset="0"/>
              </a:endParaRPr>
            </a:p>
          </p:txBody>
        </p:sp>
        <p:sp>
          <p:nvSpPr>
            <p:cNvPr id="18" name="Rectangle 10"/>
            <p:cNvSpPr>
              <a:spLocks noChangeArrowheads="1"/>
            </p:cNvSpPr>
            <p:nvPr/>
          </p:nvSpPr>
          <p:spPr bwMode="auto">
            <a:xfrm>
              <a:off x="2305834" y="3500374"/>
              <a:ext cx="7089548" cy="1024925"/>
            </a:xfrm>
            <a:prstGeom prst="rect">
              <a:avLst/>
            </a:prstGeom>
            <a:noFill/>
            <a:ln w="28575">
              <a:solidFill>
                <a:srgbClr val="000000"/>
              </a:solidFill>
              <a:miter lim="800000"/>
              <a:headEnd/>
              <a:tailEnd/>
            </a:ln>
            <a:effectLst/>
          </p:spPr>
          <p:txBody>
            <a:bodyPr wrap="none" anchor="ctr"/>
            <a:lstStyle/>
            <a:p>
              <a:pPr fontAlgn="auto">
                <a:spcBef>
                  <a:spcPts val="0"/>
                </a:spcBef>
                <a:spcAft>
                  <a:spcPts val="0"/>
                </a:spcAft>
                <a:defRPr/>
              </a:pPr>
              <a:endParaRPr lang="en-US" sz="2400">
                <a:latin typeface="+mn-lt"/>
              </a:endParaRPr>
            </a:p>
          </p:txBody>
        </p:sp>
      </p:grpSp>
      <p:grpSp>
        <p:nvGrpSpPr>
          <p:cNvPr id="19" name="Group 26"/>
          <p:cNvGrpSpPr>
            <a:grpSpLocks/>
          </p:cNvGrpSpPr>
          <p:nvPr/>
        </p:nvGrpSpPr>
        <p:grpSpPr bwMode="auto">
          <a:xfrm>
            <a:off x="1772362" y="4158858"/>
            <a:ext cx="3874982" cy="1010099"/>
            <a:chOff x="1305256" y="4442648"/>
            <a:chExt cx="3875009" cy="914920"/>
          </a:xfrm>
        </p:grpSpPr>
        <p:sp>
          <p:nvSpPr>
            <p:cNvPr id="20" name="Rectangle 14"/>
            <p:cNvSpPr>
              <a:spLocks noChangeArrowheads="1"/>
            </p:cNvSpPr>
            <p:nvPr/>
          </p:nvSpPr>
          <p:spPr bwMode="auto">
            <a:xfrm>
              <a:off x="2468796" y="4442648"/>
              <a:ext cx="2711469" cy="914920"/>
            </a:xfrm>
            <a:prstGeom prst="rect">
              <a:avLst/>
            </a:prstGeom>
            <a:noFill/>
            <a:ln w="38100">
              <a:solidFill>
                <a:srgbClr val="0066FF"/>
              </a:solidFill>
              <a:miter lim="800000"/>
              <a:headEnd/>
              <a:tailEnd/>
            </a:ln>
            <a:effectLst/>
          </p:spPr>
          <p:txBody>
            <a:bodyPr wrap="none" anchor="ctr"/>
            <a:lstStyle/>
            <a:p>
              <a:pPr fontAlgn="auto">
                <a:spcBef>
                  <a:spcPts val="0"/>
                </a:spcBef>
                <a:spcAft>
                  <a:spcPts val="0"/>
                </a:spcAft>
                <a:defRPr/>
              </a:pPr>
              <a:endParaRPr lang="en-US" sz="2400">
                <a:latin typeface="+mn-lt"/>
              </a:endParaRPr>
            </a:p>
          </p:txBody>
        </p:sp>
        <p:sp>
          <p:nvSpPr>
            <p:cNvPr id="21" name="Text Box 17"/>
            <p:cNvSpPr txBox="1">
              <a:spLocks noChangeArrowheads="1"/>
            </p:cNvSpPr>
            <p:nvPr/>
          </p:nvSpPr>
          <p:spPr bwMode="auto">
            <a:xfrm>
              <a:off x="1305256" y="4642787"/>
              <a:ext cx="1103215" cy="585107"/>
            </a:xfrm>
            <a:prstGeom prst="rect">
              <a:avLst/>
            </a:prstGeom>
            <a:noFill/>
            <a:ln w="9525">
              <a:noFill/>
              <a:miter lim="800000"/>
              <a:headEnd/>
              <a:tailEnd/>
            </a:ln>
            <a:effectLst/>
          </p:spPr>
          <p:txBody>
            <a:bodyPr wrap="square">
              <a:spAutoFit/>
            </a:bodyPr>
            <a:lstStyle/>
            <a:p>
              <a:pPr fontAlgn="auto">
                <a:spcBef>
                  <a:spcPts val="0"/>
                </a:spcBef>
                <a:spcAft>
                  <a:spcPts val="0"/>
                </a:spcAft>
                <a:defRPr/>
              </a:pPr>
              <a:r>
                <a:rPr lang="en-GB" sz="3200" dirty="0" err="1">
                  <a:solidFill>
                    <a:srgbClr val="0066FF"/>
                  </a:solidFill>
                  <a:latin typeface="+mn-lt"/>
                </a:rPr>
                <a:t>Rp</a:t>
              </a:r>
              <a:r>
                <a:rPr lang="en-GB" sz="3200" dirty="0">
                  <a:solidFill>
                    <a:srgbClr val="0066FF"/>
                  </a:solidFill>
                  <a:latin typeface="+mn-lt"/>
                </a:rPr>
                <a:t>+</a:t>
              </a:r>
              <a:endParaRPr lang="en-US" sz="3200" dirty="0">
                <a:solidFill>
                  <a:srgbClr val="0066FF"/>
                </a:solidFill>
                <a:latin typeface="+mn-lt"/>
              </a:endParaRPr>
            </a:p>
          </p:txBody>
        </p:sp>
      </p:grpSp>
      <p:grpSp>
        <p:nvGrpSpPr>
          <p:cNvPr id="22" name="Group 27"/>
          <p:cNvGrpSpPr>
            <a:grpSpLocks/>
          </p:cNvGrpSpPr>
          <p:nvPr/>
        </p:nvGrpSpPr>
        <p:grpSpPr bwMode="auto">
          <a:xfrm>
            <a:off x="1833503" y="5271853"/>
            <a:ext cx="3815260" cy="1011243"/>
            <a:chOff x="1324922" y="5429188"/>
            <a:chExt cx="3816002" cy="856414"/>
          </a:xfrm>
        </p:grpSpPr>
        <p:sp>
          <p:nvSpPr>
            <p:cNvPr id="23" name="Rectangle 15"/>
            <p:cNvSpPr>
              <a:spLocks noChangeArrowheads="1"/>
            </p:cNvSpPr>
            <p:nvPr/>
          </p:nvSpPr>
          <p:spPr bwMode="auto">
            <a:xfrm>
              <a:off x="2428946" y="5429188"/>
              <a:ext cx="2711978" cy="856414"/>
            </a:xfrm>
            <a:prstGeom prst="rect">
              <a:avLst/>
            </a:prstGeom>
            <a:noFill/>
            <a:ln w="38100">
              <a:solidFill>
                <a:srgbClr val="F50527"/>
              </a:solidFill>
              <a:miter lim="800000"/>
              <a:headEnd/>
              <a:tailEnd/>
            </a:ln>
            <a:effectLst/>
          </p:spPr>
          <p:txBody>
            <a:bodyPr wrap="none" anchor="ctr"/>
            <a:lstStyle/>
            <a:p>
              <a:pPr fontAlgn="auto">
                <a:spcBef>
                  <a:spcPts val="0"/>
                </a:spcBef>
                <a:spcAft>
                  <a:spcPts val="0"/>
                </a:spcAft>
                <a:defRPr/>
              </a:pPr>
              <a:endParaRPr lang="en-US" sz="2400">
                <a:latin typeface="+mn-lt"/>
              </a:endParaRPr>
            </a:p>
          </p:txBody>
        </p:sp>
        <p:sp>
          <p:nvSpPr>
            <p:cNvPr id="24" name="Text Box 18"/>
            <p:cNvSpPr txBox="1">
              <a:spLocks noChangeArrowheads="1"/>
            </p:cNvSpPr>
            <p:nvPr/>
          </p:nvSpPr>
          <p:spPr bwMode="auto">
            <a:xfrm>
              <a:off x="1324922" y="5715189"/>
              <a:ext cx="1104024" cy="495241"/>
            </a:xfrm>
            <a:prstGeom prst="rect">
              <a:avLst/>
            </a:prstGeom>
            <a:noFill/>
            <a:ln w="9525">
              <a:noFill/>
              <a:miter lim="800000"/>
              <a:headEnd/>
              <a:tailEnd/>
            </a:ln>
            <a:effectLst/>
          </p:spPr>
          <p:txBody>
            <a:bodyPr wrap="square">
              <a:spAutoFit/>
            </a:bodyPr>
            <a:lstStyle/>
            <a:p>
              <a:pPr fontAlgn="auto">
                <a:spcBef>
                  <a:spcPts val="0"/>
                </a:spcBef>
                <a:spcAft>
                  <a:spcPts val="0"/>
                </a:spcAft>
                <a:defRPr/>
              </a:pPr>
              <a:r>
                <a:rPr lang="en-GB" sz="3200" dirty="0" err="1">
                  <a:solidFill>
                    <a:srgbClr val="F50527"/>
                  </a:solidFill>
                  <a:latin typeface="+mn-lt"/>
                </a:rPr>
                <a:t>Rp</a:t>
              </a:r>
              <a:r>
                <a:rPr lang="en-GB" sz="3200" dirty="0">
                  <a:solidFill>
                    <a:srgbClr val="F50527"/>
                  </a:solidFill>
                  <a:latin typeface="+mn-lt"/>
                </a:rPr>
                <a:t>-</a:t>
              </a:r>
              <a:endParaRPr lang="en-US" sz="3200" dirty="0">
                <a:solidFill>
                  <a:srgbClr val="F50527"/>
                </a:solidFill>
                <a:latin typeface="+mn-lt"/>
              </a:endParaRPr>
            </a:p>
          </p:txBody>
        </p:sp>
      </p:grpSp>
      <p:grpSp>
        <p:nvGrpSpPr>
          <p:cNvPr id="25" name="Group 28"/>
          <p:cNvGrpSpPr>
            <a:grpSpLocks/>
          </p:cNvGrpSpPr>
          <p:nvPr/>
        </p:nvGrpSpPr>
        <p:grpSpPr bwMode="auto">
          <a:xfrm>
            <a:off x="5896687" y="4169432"/>
            <a:ext cx="3076186" cy="2947596"/>
            <a:chOff x="5496501" y="4515276"/>
            <a:chExt cx="3236513" cy="2484217"/>
          </a:xfrm>
        </p:grpSpPr>
        <p:sp>
          <p:nvSpPr>
            <p:cNvPr id="26" name="Rectangle 16"/>
            <p:cNvSpPr>
              <a:spLocks noChangeArrowheads="1"/>
            </p:cNvSpPr>
            <p:nvPr/>
          </p:nvSpPr>
          <p:spPr bwMode="auto">
            <a:xfrm>
              <a:off x="5496501" y="4515276"/>
              <a:ext cx="3236513" cy="1771082"/>
            </a:xfrm>
            <a:prstGeom prst="rect">
              <a:avLst/>
            </a:prstGeom>
            <a:noFill/>
            <a:ln w="38100">
              <a:solidFill>
                <a:srgbClr val="CCCC33"/>
              </a:solidFill>
              <a:miter lim="800000"/>
              <a:headEnd/>
              <a:tailEnd/>
            </a:ln>
            <a:effectLst/>
          </p:spPr>
          <p:txBody>
            <a:bodyPr wrap="none" anchor="ctr"/>
            <a:lstStyle/>
            <a:p>
              <a:pPr fontAlgn="auto">
                <a:spcBef>
                  <a:spcPts val="0"/>
                </a:spcBef>
                <a:spcAft>
                  <a:spcPts val="0"/>
                </a:spcAft>
                <a:defRPr/>
              </a:pPr>
              <a:endParaRPr lang="en-US" sz="2400" dirty="0">
                <a:ln>
                  <a:solidFill>
                    <a:srgbClr val="17F80C"/>
                  </a:solidFill>
                </a:ln>
                <a:solidFill>
                  <a:srgbClr val="17F80C"/>
                </a:solidFill>
                <a:latin typeface="+mn-lt"/>
              </a:endParaRPr>
            </a:p>
          </p:txBody>
        </p:sp>
        <p:sp>
          <p:nvSpPr>
            <p:cNvPr id="27" name="Text Box 19"/>
            <p:cNvSpPr txBox="1">
              <a:spLocks noChangeArrowheads="1"/>
            </p:cNvSpPr>
            <p:nvPr/>
          </p:nvSpPr>
          <p:spPr bwMode="auto">
            <a:xfrm>
              <a:off x="6925074" y="6414905"/>
              <a:ext cx="913920" cy="584588"/>
            </a:xfrm>
            <a:prstGeom prst="rect">
              <a:avLst/>
            </a:prstGeom>
            <a:noFill/>
            <a:ln w="9525">
              <a:noFill/>
              <a:miter lim="800000"/>
              <a:headEnd/>
              <a:tailEnd/>
            </a:ln>
            <a:effectLst/>
          </p:spPr>
          <p:txBody>
            <a:bodyPr wrap="none">
              <a:spAutoFit/>
            </a:bodyPr>
            <a:lstStyle/>
            <a:p>
              <a:pPr fontAlgn="auto">
                <a:spcBef>
                  <a:spcPts val="0"/>
                </a:spcBef>
                <a:spcAft>
                  <a:spcPts val="0"/>
                </a:spcAft>
                <a:defRPr/>
              </a:pPr>
              <a:r>
                <a:rPr lang="en-GB" sz="3200" dirty="0" err="1">
                  <a:solidFill>
                    <a:srgbClr val="CCCC33"/>
                  </a:solidFill>
                  <a:latin typeface="+mn-lt"/>
                </a:rPr>
                <a:t>Nrp</a:t>
              </a:r>
              <a:endParaRPr lang="en-US" sz="3200" dirty="0">
                <a:solidFill>
                  <a:srgbClr val="CCCC33"/>
                </a:solidFill>
                <a:latin typeface="+mn-lt"/>
              </a:endParaRPr>
            </a:p>
          </p:txBody>
        </p:sp>
      </p:grpSp>
      <p:sp>
        <p:nvSpPr>
          <p:cNvPr id="28" name="TextBox 27"/>
          <p:cNvSpPr txBox="1">
            <a:spLocks noChangeArrowheads="1"/>
          </p:cNvSpPr>
          <p:nvPr/>
        </p:nvSpPr>
        <p:spPr bwMode="auto">
          <a:xfrm>
            <a:off x="2912132" y="5168958"/>
            <a:ext cx="3202590" cy="1569660"/>
          </a:xfrm>
          <a:prstGeom prst="rect">
            <a:avLst/>
          </a:prstGeom>
          <a:noFill/>
          <a:ln w="9525">
            <a:noFill/>
            <a:miter lim="800000"/>
            <a:headEnd/>
            <a:tailEnd/>
          </a:ln>
        </p:spPr>
        <p:txBody>
          <a:bodyPr wrap="square">
            <a:spAutoFit/>
          </a:bodyPr>
          <a:lstStyle/>
          <a:p>
            <a:r>
              <a:rPr lang="en-GB" sz="3200" dirty="0">
                <a:latin typeface="Calibri" pitchFamily="34" charset="0"/>
              </a:rPr>
              <a:t>Fruit_ </a:t>
            </a:r>
            <a:r>
              <a:rPr lang="en-GB" sz="3200" dirty="0" err="1">
                <a:latin typeface="Calibri" pitchFamily="34" charset="0"/>
              </a:rPr>
              <a:t>pe</a:t>
            </a:r>
            <a:r>
              <a:rPr lang="en-GB" sz="3200" dirty="0">
                <a:latin typeface="Calibri" pitchFamily="34" charset="0"/>
              </a:rPr>
              <a:t>_____</a:t>
            </a:r>
          </a:p>
          <a:p>
            <a:r>
              <a:rPr lang="en-GB" sz="3200" dirty="0">
                <a:latin typeface="Calibri" pitchFamily="34" charset="0"/>
              </a:rPr>
              <a:t>Fruit_ </a:t>
            </a:r>
            <a:r>
              <a:rPr lang="en-GB" sz="3200" dirty="0" err="1">
                <a:latin typeface="Calibri" pitchFamily="34" charset="0"/>
              </a:rPr>
              <a:t>ap</a:t>
            </a:r>
            <a:r>
              <a:rPr lang="en-GB" sz="3200" dirty="0">
                <a:latin typeface="Calibri" pitchFamily="34" charset="0"/>
              </a:rPr>
              <a:t>_____</a:t>
            </a:r>
            <a:endParaRPr lang="en-US" sz="3200" dirty="0">
              <a:latin typeface="Calibri" pitchFamily="34" charset="0"/>
            </a:endParaRPr>
          </a:p>
          <a:p>
            <a:endParaRPr lang="en-US" sz="3200" dirty="0">
              <a:latin typeface="Calibri" pitchFamily="34" charset="0"/>
            </a:endParaRPr>
          </a:p>
        </p:txBody>
      </p:sp>
    </p:spTree>
    <p:extLst>
      <p:ext uri="{BB962C8B-B14F-4D97-AF65-F5344CB8AC3E}">
        <p14:creationId xmlns:p14="http://schemas.microsoft.com/office/powerpoint/2010/main" val="35895120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2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2"/>
          <p:cNvGrpSpPr>
            <a:grpSpLocks/>
          </p:cNvGrpSpPr>
          <p:nvPr/>
        </p:nvGrpSpPr>
        <p:grpSpPr bwMode="auto">
          <a:xfrm>
            <a:off x="914400" y="536028"/>
            <a:ext cx="8228834" cy="5781286"/>
            <a:chOff x="669" y="849"/>
            <a:chExt cx="4479" cy="2852"/>
          </a:xfrm>
        </p:grpSpPr>
        <p:graphicFrame>
          <p:nvGraphicFramePr>
            <p:cNvPr id="22537" name="Object 2"/>
            <p:cNvGraphicFramePr>
              <a:graphicFrameLocks noChangeAspect="1"/>
            </p:cNvGraphicFramePr>
            <p:nvPr/>
          </p:nvGraphicFramePr>
          <p:xfrm>
            <a:off x="669" y="849"/>
            <a:ext cx="3551" cy="2852"/>
          </p:xfrm>
          <a:graphic>
            <a:graphicData uri="http://schemas.openxmlformats.org/presentationml/2006/ole">
              <mc:AlternateContent xmlns:mc="http://schemas.openxmlformats.org/markup-compatibility/2006">
                <mc:Choice xmlns:v="urn:schemas-microsoft-com:vml" Requires="v">
                  <p:oleObj spid="_x0000_s1057" name="Worksheet" r:id="rId4" imgW="5876925" imgH="5095875" progId="Excel.Sheet.8">
                    <p:embed/>
                  </p:oleObj>
                </mc:Choice>
                <mc:Fallback>
                  <p:oleObj name="Worksheet" r:id="rId4" imgW="5876925" imgH="5095875" progId="Excel.Shee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9" y="849"/>
                          <a:ext cx="3551" cy="285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2546" name="TextBox 9"/>
            <p:cNvSpPr txBox="1">
              <a:spLocks noChangeArrowheads="1"/>
            </p:cNvSpPr>
            <p:nvPr/>
          </p:nvSpPr>
          <p:spPr bwMode="auto">
            <a:xfrm>
              <a:off x="1406" y="3485"/>
              <a:ext cx="3742" cy="216"/>
            </a:xfrm>
            <a:prstGeom prst="rect">
              <a:avLst/>
            </a:prstGeom>
            <a:noFill/>
            <a:ln w="9525">
              <a:noFill/>
              <a:miter lim="800000"/>
              <a:headEnd/>
              <a:tailEnd/>
            </a:ln>
          </p:spPr>
          <p:txBody>
            <a:bodyPr>
              <a:spAutoFit/>
            </a:bodyPr>
            <a:lstStyle/>
            <a:p>
              <a:r>
                <a:rPr lang="en-GB" sz="2000" dirty="0">
                  <a:latin typeface="Constantia" pitchFamily="18" charset="0"/>
                </a:rPr>
                <a:t>  (Fruit-Orange)  (Fruit-Pear)   (Vehicle-train)</a:t>
              </a:r>
              <a:endParaRPr lang="en-US" sz="2000" dirty="0">
                <a:latin typeface="Constantia" pitchFamily="18" charset="0"/>
              </a:endParaRPr>
            </a:p>
          </p:txBody>
        </p:sp>
      </p:grpSp>
      <p:sp>
        <p:nvSpPr>
          <p:cNvPr id="22539" name="Title 1"/>
          <p:cNvSpPr>
            <a:spLocks noGrp="1"/>
          </p:cNvSpPr>
          <p:nvPr>
            <p:ph type="title"/>
          </p:nvPr>
        </p:nvSpPr>
        <p:spPr>
          <a:xfrm>
            <a:off x="1349485" y="153988"/>
            <a:ext cx="6718300" cy="704850"/>
          </a:xfrm>
        </p:spPr>
        <p:txBody>
          <a:bodyPr/>
          <a:lstStyle/>
          <a:p>
            <a:pPr algn="ctr" eaLnBrk="1" hangingPunct="1"/>
            <a:r>
              <a:rPr lang="en-GB" sz="3600" dirty="0" smtClean="0"/>
              <a:t>RIF: Typical results</a:t>
            </a:r>
            <a:endParaRPr lang="en-US" sz="3600" dirty="0" smtClean="0"/>
          </a:p>
        </p:txBody>
      </p:sp>
      <p:cxnSp>
        <p:nvCxnSpPr>
          <p:cNvPr id="15" name="Straight Connector 14"/>
          <p:cNvCxnSpPr/>
          <p:nvPr/>
        </p:nvCxnSpPr>
        <p:spPr bwMode="auto">
          <a:xfrm rot="5400000" flipH="1" flipV="1">
            <a:off x="3315412" y="1660402"/>
            <a:ext cx="252412" cy="15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auto">
          <a:xfrm>
            <a:off x="3440824" y="1544237"/>
            <a:ext cx="3046413" cy="15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auto">
          <a:xfrm rot="5400000">
            <a:off x="6030037" y="1988464"/>
            <a:ext cx="908050" cy="635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22541" name="TextBox 15"/>
          <p:cNvSpPr txBox="1">
            <a:spLocks noChangeArrowheads="1"/>
          </p:cNvSpPr>
          <p:nvPr/>
        </p:nvSpPr>
        <p:spPr bwMode="auto">
          <a:xfrm>
            <a:off x="2943772" y="1009896"/>
            <a:ext cx="4229100" cy="461963"/>
          </a:xfrm>
          <a:prstGeom prst="rect">
            <a:avLst/>
          </a:prstGeom>
          <a:solidFill>
            <a:srgbClr val="FFFFFF"/>
          </a:solidFill>
          <a:ln w="9525">
            <a:noFill/>
            <a:miter lim="800000"/>
            <a:headEnd/>
            <a:tailEnd/>
          </a:ln>
        </p:spPr>
        <p:txBody>
          <a:bodyPr>
            <a:spAutoFit/>
          </a:bodyPr>
          <a:lstStyle/>
          <a:p>
            <a:pPr algn="ctr"/>
            <a:r>
              <a:rPr lang="en-US" sz="2400" dirty="0">
                <a:latin typeface="Calibri" pitchFamily="34" charset="0"/>
              </a:rPr>
              <a:t>Retrieval practice effect</a:t>
            </a:r>
          </a:p>
        </p:txBody>
      </p:sp>
      <p:sp>
        <p:nvSpPr>
          <p:cNvPr id="22542" name="TextBox 20"/>
          <p:cNvSpPr txBox="1">
            <a:spLocks noChangeArrowheads="1"/>
          </p:cNvSpPr>
          <p:nvPr/>
        </p:nvSpPr>
        <p:spPr bwMode="auto">
          <a:xfrm>
            <a:off x="4753522" y="1424110"/>
            <a:ext cx="304800" cy="461963"/>
          </a:xfrm>
          <a:prstGeom prst="rect">
            <a:avLst/>
          </a:prstGeom>
          <a:solidFill>
            <a:srgbClr val="FFFFFF"/>
          </a:solidFill>
          <a:ln w="9525">
            <a:noFill/>
            <a:miter lim="800000"/>
            <a:headEnd/>
            <a:tailEnd/>
          </a:ln>
        </p:spPr>
        <p:txBody>
          <a:bodyPr wrap="none">
            <a:spAutoFit/>
          </a:bodyPr>
          <a:lstStyle/>
          <a:p>
            <a:r>
              <a:rPr lang="en-US" sz="2400" dirty="0"/>
              <a:t>*</a:t>
            </a:r>
          </a:p>
        </p:txBody>
      </p:sp>
    </p:spTree>
    <p:extLst>
      <p:ext uri="{BB962C8B-B14F-4D97-AF65-F5344CB8AC3E}">
        <p14:creationId xmlns:p14="http://schemas.microsoft.com/office/powerpoint/2010/main" val="2626366890"/>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2"/>
          <p:cNvGrpSpPr>
            <a:grpSpLocks/>
          </p:cNvGrpSpPr>
          <p:nvPr/>
        </p:nvGrpSpPr>
        <p:grpSpPr bwMode="auto">
          <a:xfrm>
            <a:off x="107675" y="437808"/>
            <a:ext cx="8448586" cy="5753322"/>
            <a:chOff x="669" y="849"/>
            <a:chExt cx="4523" cy="2823"/>
          </a:xfrm>
        </p:grpSpPr>
        <p:grpSp>
          <p:nvGrpSpPr>
            <p:cNvPr id="3" name="Group 16"/>
            <p:cNvGrpSpPr>
              <a:grpSpLocks/>
            </p:cNvGrpSpPr>
            <p:nvPr/>
          </p:nvGrpSpPr>
          <p:grpSpPr bwMode="auto">
            <a:xfrm>
              <a:off x="669" y="849"/>
              <a:ext cx="3637" cy="2823"/>
              <a:chOff x="1524" y="911"/>
              <a:chExt cx="2804" cy="2830"/>
            </a:xfrm>
          </p:grpSpPr>
          <p:graphicFrame>
            <p:nvGraphicFramePr>
              <p:cNvPr id="139266" name="Object 2"/>
              <p:cNvGraphicFramePr>
                <a:graphicFrameLocks noChangeAspect="1"/>
              </p:cNvGraphicFramePr>
              <p:nvPr/>
            </p:nvGraphicFramePr>
            <p:xfrm>
              <a:off x="1524" y="911"/>
              <a:ext cx="2744" cy="2830"/>
            </p:xfrm>
            <a:graphic>
              <a:graphicData uri="http://schemas.openxmlformats.org/presentationml/2006/ole">
                <mc:AlternateContent xmlns:mc="http://schemas.openxmlformats.org/markup-compatibility/2006">
                  <mc:Choice xmlns:v="urn:schemas-microsoft-com:vml" Requires="v">
                    <p:oleObj spid="_x0000_s2081" r:id="rId4" imgW="5974598" imgH="5200339" progId="Excel.Sheet.8">
                      <p:embed/>
                    </p:oleObj>
                  </mc:Choice>
                  <mc:Fallback>
                    <p:oleObj r:id="rId4" imgW="5974598" imgH="5200339" progId="Excel.Shee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 y="911"/>
                            <a:ext cx="2744" cy="283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9275" name="Text Box 10"/>
              <p:cNvSpPr txBox="1">
                <a:spLocks noChangeArrowheads="1"/>
              </p:cNvSpPr>
              <p:nvPr/>
            </p:nvSpPr>
            <p:spPr bwMode="auto">
              <a:xfrm>
                <a:off x="2712" y="1368"/>
                <a:ext cx="1616" cy="654"/>
              </a:xfrm>
              <a:prstGeom prst="rect">
                <a:avLst/>
              </a:prstGeom>
              <a:noFill/>
              <a:ln w="9525">
                <a:noFill/>
                <a:miter lim="800000"/>
                <a:headEnd/>
                <a:tailEnd/>
              </a:ln>
            </p:spPr>
            <p:txBody>
              <a:bodyPr>
                <a:spAutoFit/>
              </a:bodyPr>
              <a:lstStyle/>
              <a:p>
                <a:pPr algn="ctr"/>
                <a:r>
                  <a:rPr lang="en-GB" sz="2400" dirty="0">
                    <a:latin typeface="Calibri" pitchFamily="34" charset="0"/>
                  </a:rPr>
                  <a:t>Retrieval-induced forgetting</a:t>
                </a:r>
              </a:p>
              <a:p>
                <a:pPr algn="ctr"/>
                <a:endParaRPr lang="en-US" sz="2400" dirty="0">
                  <a:solidFill>
                    <a:srgbClr val="FF0000"/>
                  </a:solidFill>
                  <a:latin typeface="Calibri" pitchFamily="34" charset="0"/>
                </a:endParaRPr>
              </a:p>
            </p:txBody>
          </p:sp>
        </p:grpSp>
        <p:sp>
          <p:nvSpPr>
            <p:cNvPr id="139274" name="TextBox 9"/>
            <p:cNvSpPr txBox="1">
              <a:spLocks noChangeArrowheads="1"/>
            </p:cNvSpPr>
            <p:nvPr/>
          </p:nvSpPr>
          <p:spPr bwMode="auto">
            <a:xfrm>
              <a:off x="1450" y="3452"/>
              <a:ext cx="3742" cy="216"/>
            </a:xfrm>
            <a:prstGeom prst="rect">
              <a:avLst/>
            </a:prstGeom>
            <a:noFill/>
            <a:ln w="9525">
              <a:noFill/>
              <a:miter lim="800000"/>
              <a:headEnd/>
              <a:tailEnd/>
            </a:ln>
          </p:spPr>
          <p:txBody>
            <a:bodyPr>
              <a:spAutoFit/>
            </a:bodyPr>
            <a:lstStyle/>
            <a:p>
              <a:r>
                <a:rPr lang="en-GB" sz="2000" dirty="0">
                  <a:latin typeface="Constantia" pitchFamily="18" charset="0"/>
                </a:rPr>
                <a:t>  (Fruit-Orange)  (Fruit-Pear)   (Vehicle-train)</a:t>
              </a:r>
              <a:endParaRPr lang="en-US" sz="2000" dirty="0">
                <a:latin typeface="Constantia" pitchFamily="18" charset="0"/>
              </a:endParaRPr>
            </a:p>
          </p:txBody>
        </p:sp>
      </p:grpSp>
      <p:cxnSp>
        <p:nvCxnSpPr>
          <p:cNvPr id="15" name="Straight Connector 14"/>
          <p:cNvCxnSpPr/>
          <p:nvPr/>
        </p:nvCxnSpPr>
        <p:spPr>
          <a:xfrm rot="5400000" flipH="1" flipV="1">
            <a:off x="3559643" y="2539342"/>
            <a:ext cx="123348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4165274" y="1930535"/>
            <a:ext cx="146843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5360324" y="2182947"/>
            <a:ext cx="5207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9272" name="TextBox 10"/>
          <p:cNvSpPr txBox="1">
            <a:spLocks noChangeArrowheads="1"/>
          </p:cNvSpPr>
          <p:nvPr/>
        </p:nvSpPr>
        <p:spPr bwMode="auto">
          <a:xfrm>
            <a:off x="4695499" y="1789247"/>
            <a:ext cx="304800" cy="461963"/>
          </a:xfrm>
          <a:prstGeom prst="rect">
            <a:avLst/>
          </a:prstGeom>
          <a:solidFill>
            <a:srgbClr val="FFFFFF"/>
          </a:solidFill>
          <a:ln w="9525">
            <a:noFill/>
            <a:miter lim="800000"/>
            <a:headEnd/>
            <a:tailEnd/>
          </a:ln>
        </p:spPr>
        <p:txBody>
          <a:bodyPr wrap="none">
            <a:spAutoFit/>
          </a:bodyPr>
          <a:lstStyle/>
          <a:p>
            <a:r>
              <a:rPr lang="en-US" sz="2400"/>
              <a:t>*</a:t>
            </a:r>
          </a:p>
        </p:txBody>
      </p:sp>
      <p:sp>
        <p:nvSpPr>
          <p:cNvPr id="13" name="Title 1"/>
          <p:cNvSpPr txBox="1">
            <a:spLocks/>
          </p:cNvSpPr>
          <p:nvPr/>
        </p:nvSpPr>
        <p:spPr>
          <a:xfrm>
            <a:off x="1206500" y="61380"/>
            <a:ext cx="6718300" cy="704850"/>
          </a:xfrm>
          <a:prstGeom prst="rect">
            <a:avLst/>
          </a:prstGeom>
        </p:spPr>
        <p:txBody>
          <a:bodyPr vert="horz" lIns="0" rIns="0" bIns="0"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schemeClr val="tx2"/>
                </a:solidFill>
                <a:effectLst/>
                <a:uLnTx/>
                <a:uFillTx/>
                <a:latin typeface="+mj-lt"/>
                <a:ea typeface="+mj-ea"/>
                <a:cs typeface="+mj-cs"/>
              </a:rPr>
              <a:t>RIF: Typical results</a:t>
            </a:r>
            <a:endParaRPr kumimoji="0" lang="en-US" sz="3600" b="0" i="0" u="none" strike="noStrike" kern="1200" cap="none" spc="0" normalizeH="0" baseline="0" noProof="0" dirty="0" smtClean="0">
              <a:ln>
                <a:noFill/>
              </a:ln>
              <a:solidFill>
                <a:schemeClr val="tx2"/>
              </a:solidFill>
              <a:effectLst/>
              <a:uLnTx/>
              <a:uFillTx/>
              <a:latin typeface="+mj-lt"/>
              <a:ea typeface="+mj-ea"/>
              <a:cs typeface="+mj-cs"/>
            </a:endParaRPr>
          </a:p>
        </p:txBody>
      </p:sp>
      <p:sp>
        <p:nvSpPr>
          <p:cNvPr id="4" name="TextBox 3"/>
          <p:cNvSpPr txBox="1"/>
          <p:nvPr/>
        </p:nvSpPr>
        <p:spPr>
          <a:xfrm>
            <a:off x="6684771" y="2073614"/>
            <a:ext cx="2459229" cy="3477875"/>
          </a:xfrm>
          <a:prstGeom prst="rect">
            <a:avLst/>
          </a:prstGeom>
          <a:noFill/>
        </p:spPr>
        <p:txBody>
          <a:bodyPr wrap="square" rtlCol="0">
            <a:spAutoFit/>
          </a:bodyPr>
          <a:lstStyle/>
          <a:p>
            <a:r>
              <a:rPr lang="en-GB" sz="2000" dirty="0"/>
              <a:t>This </a:t>
            </a:r>
            <a:r>
              <a:rPr lang="en-GB" sz="2000" i="1" dirty="0" smtClean="0"/>
              <a:t>RIF </a:t>
            </a:r>
            <a:r>
              <a:rPr lang="en-GB" sz="2000" dirty="0" smtClean="0"/>
              <a:t>effect</a:t>
            </a:r>
            <a:r>
              <a:rPr lang="en-GB" sz="2000" i="1" dirty="0" smtClean="0"/>
              <a:t>,</a:t>
            </a:r>
            <a:r>
              <a:rPr lang="en-GB" sz="2000" dirty="0" smtClean="0"/>
              <a:t> </a:t>
            </a:r>
            <a:r>
              <a:rPr lang="en-GB" sz="2000" dirty="0"/>
              <a:t>reflects the forgetting of </a:t>
            </a:r>
            <a:r>
              <a:rPr lang="en-GB" sz="2000" i="1" dirty="0" smtClean="0"/>
              <a:t>‘Pear’</a:t>
            </a:r>
            <a:r>
              <a:rPr lang="en-GB" sz="2000" dirty="0" smtClean="0"/>
              <a:t> </a:t>
            </a:r>
            <a:r>
              <a:rPr lang="en-GB" sz="2000" dirty="0"/>
              <a:t>as a result of it competing during retrieval of </a:t>
            </a:r>
            <a:r>
              <a:rPr lang="en-GB" sz="2000" i="1" dirty="0" smtClean="0"/>
              <a:t>‘Orange’ </a:t>
            </a:r>
            <a:r>
              <a:rPr lang="en-GB" sz="2000" dirty="0"/>
              <a:t>due to their shared semantic category (e.g., Fruit). </a:t>
            </a:r>
          </a:p>
          <a:p>
            <a:endParaRPr lang="en-GB" sz="2000" dirty="0"/>
          </a:p>
        </p:txBody>
      </p:sp>
    </p:spTree>
    <p:extLst>
      <p:ext uri="{BB962C8B-B14F-4D97-AF65-F5344CB8AC3E}">
        <p14:creationId xmlns:p14="http://schemas.microsoft.com/office/powerpoint/2010/main" val="272101959"/>
      </p:ext>
    </p:extLst>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3572"/>
            <a:ext cx="9017876" cy="6784428"/>
          </a:xfrm>
          <a:solidFill>
            <a:schemeClr val="bg1"/>
          </a:solidFill>
        </p:spPr>
        <p:txBody>
          <a:bodyPr/>
          <a:lstStyle/>
          <a:p>
            <a:r>
              <a:rPr lang="en-GB" sz="2600" dirty="0">
                <a:latin typeface="Times New Roman" panose="02020603050405020304" pitchFamily="18" charset="0"/>
                <a:cs typeface="Times New Roman" panose="02020603050405020304" pitchFamily="18" charset="0"/>
              </a:rPr>
              <a:t>There are thought to be up to 200 published studies focusing on the prevalence, dynamics, and boundary conditions of RIF </a:t>
            </a:r>
            <a:r>
              <a:rPr lang="en-GB" sz="2600" dirty="0" smtClean="0">
                <a:latin typeface="Times New Roman" panose="02020603050405020304" pitchFamily="18" charset="0"/>
                <a:cs typeface="Times New Roman" panose="02020603050405020304" pitchFamily="18" charset="0"/>
              </a:rPr>
              <a:t>(Anderson</a:t>
            </a:r>
            <a:r>
              <a:rPr lang="en-GB" sz="2600" dirty="0">
                <a:latin typeface="Times New Roman" panose="02020603050405020304" pitchFamily="18" charset="0"/>
                <a:cs typeface="Times New Roman" panose="02020603050405020304" pitchFamily="18" charset="0"/>
              </a:rPr>
              <a:t>, </a:t>
            </a:r>
            <a:r>
              <a:rPr lang="en-GB" sz="2600" dirty="0" smtClean="0">
                <a:latin typeface="Times New Roman" panose="02020603050405020304" pitchFamily="18" charset="0"/>
                <a:cs typeface="Times New Roman" panose="02020603050405020304" pitchFamily="18" charset="0"/>
              </a:rPr>
              <a:t>2003; </a:t>
            </a:r>
            <a:r>
              <a:rPr lang="en-GB" sz="2600" dirty="0">
                <a:latin typeface="Times New Roman" panose="02020603050405020304" pitchFamily="18" charset="0"/>
                <a:cs typeface="Times New Roman" panose="02020603050405020304" pitchFamily="18" charset="0"/>
              </a:rPr>
              <a:t>Storm &amp; Levy, 2012, for </a:t>
            </a:r>
            <a:r>
              <a:rPr lang="en-GB" sz="2600" dirty="0" smtClean="0">
                <a:latin typeface="Times New Roman" panose="02020603050405020304" pitchFamily="18" charset="0"/>
                <a:cs typeface="Times New Roman" panose="02020603050405020304" pitchFamily="18" charset="0"/>
              </a:rPr>
              <a:t>reviews).</a:t>
            </a:r>
          </a:p>
          <a:p>
            <a:r>
              <a:rPr lang="en-GB" sz="2600" dirty="0" smtClean="0">
                <a:latin typeface="Times New Roman" panose="02020603050405020304" pitchFamily="18" charset="0"/>
                <a:cs typeface="Times New Roman" panose="02020603050405020304" pitchFamily="18" charset="0"/>
              </a:rPr>
              <a:t>Empirical </a:t>
            </a:r>
            <a:r>
              <a:rPr lang="en-GB" sz="2600" dirty="0">
                <a:latin typeface="Times New Roman" panose="02020603050405020304" pitchFamily="18" charset="0"/>
                <a:cs typeface="Times New Roman" panose="02020603050405020304" pitchFamily="18" charset="0"/>
              </a:rPr>
              <a:t>evidence has revealed that RIF emerges </a:t>
            </a:r>
            <a:r>
              <a:rPr lang="en-GB" sz="2600" dirty="0" smtClean="0">
                <a:latin typeface="Times New Roman" panose="02020603050405020304" pitchFamily="18" charset="0"/>
                <a:cs typeface="Times New Roman" panose="02020603050405020304" pitchFamily="18" charset="0"/>
              </a:rPr>
              <a:t>with:</a:t>
            </a:r>
          </a:p>
          <a:p>
            <a:pPr lvl="1"/>
            <a:r>
              <a:rPr lang="en-GB" sz="2200" dirty="0" smtClean="0">
                <a:latin typeface="Times New Roman" panose="02020603050405020304" pitchFamily="18" charset="0"/>
                <a:cs typeface="Times New Roman" panose="02020603050405020304" pitchFamily="18" charset="0"/>
              </a:rPr>
              <a:t>semantic </a:t>
            </a:r>
            <a:r>
              <a:rPr lang="en-GB" sz="2200" dirty="0">
                <a:latin typeface="Times New Roman" panose="02020603050405020304" pitchFamily="18" charset="0"/>
                <a:cs typeface="Times New Roman" panose="02020603050405020304" pitchFamily="18" charset="0"/>
              </a:rPr>
              <a:t>material (e.g., </a:t>
            </a:r>
            <a:r>
              <a:rPr lang="en-GB" sz="2200" dirty="0" smtClean="0">
                <a:latin typeface="Times New Roman" panose="02020603050405020304" pitchFamily="18" charset="0"/>
                <a:cs typeface="Times New Roman" panose="02020603050405020304" pitchFamily="18" charset="0"/>
              </a:rPr>
              <a:t>Anderson</a:t>
            </a:r>
            <a:r>
              <a:rPr lang="en-GB" sz="2200" dirty="0">
                <a:latin typeface="Times New Roman" panose="02020603050405020304" pitchFamily="18" charset="0"/>
                <a:cs typeface="Times New Roman" panose="02020603050405020304" pitchFamily="18" charset="0"/>
              </a:rPr>
              <a:t>, 2003), </a:t>
            </a:r>
          </a:p>
          <a:p>
            <a:pPr lvl="1"/>
            <a:r>
              <a:rPr lang="en-GB" sz="2200" dirty="0" smtClean="0">
                <a:latin typeface="Times New Roman" panose="02020603050405020304" pitchFamily="18" charset="0"/>
                <a:cs typeface="Times New Roman" panose="02020603050405020304" pitchFamily="18" charset="0"/>
              </a:rPr>
              <a:t>episodic </a:t>
            </a:r>
            <a:r>
              <a:rPr lang="en-GB" sz="2200" dirty="0">
                <a:latin typeface="Times New Roman" panose="02020603050405020304" pitchFamily="18" charset="0"/>
                <a:cs typeface="Times New Roman" panose="02020603050405020304" pitchFamily="18" charset="0"/>
              </a:rPr>
              <a:t>material (e.g., </a:t>
            </a:r>
            <a:r>
              <a:rPr lang="en-GB" sz="2200" dirty="0" err="1">
                <a:latin typeface="Times New Roman" panose="02020603050405020304" pitchFamily="18" charset="0"/>
                <a:cs typeface="Times New Roman" panose="02020603050405020304" pitchFamily="18" charset="0"/>
              </a:rPr>
              <a:t>Racsmány</a:t>
            </a:r>
            <a:r>
              <a:rPr lang="en-GB" sz="2200" dirty="0">
                <a:latin typeface="Times New Roman" panose="02020603050405020304" pitchFamily="18" charset="0"/>
                <a:cs typeface="Times New Roman" panose="02020603050405020304" pitchFamily="18" charset="0"/>
              </a:rPr>
              <a:t> &amp; Conway, 2006),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factual </a:t>
            </a:r>
            <a:r>
              <a:rPr lang="en-GB" sz="2200" dirty="0">
                <a:latin typeface="Times New Roman" panose="02020603050405020304" pitchFamily="18" charset="0"/>
                <a:cs typeface="Times New Roman" panose="02020603050405020304" pitchFamily="18" charset="0"/>
              </a:rPr>
              <a:t>information (e.g., Anderson &amp; Bell, 2001),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phonological </a:t>
            </a:r>
            <a:r>
              <a:rPr lang="en-GB" sz="2200" dirty="0">
                <a:latin typeface="Times New Roman" panose="02020603050405020304" pitchFamily="18" charset="0"/>
                <a:cs typeface="Times New Roman" panose="02020603050405020304" pitchFamily="18" charset="0"/>
              </a:rPr>
              <a:t>information (e.g., </a:t>
            </a:r>
            <a:r>
              <a:rPr lang="en-GB" sz="2200" dirty="0" err="1">
                <a:latin typeface="Times New Roman" panose="02020603050405020304" pitchFamily="18" charset="0"/>
                <a:cs typeface="Times New Roman" panose="02020603050405020304" pitchFamily="18" charset="0"/>
              </a:rPr>
              <a:t>Bajo</a:t>
            </a:r>
            <a:r>
              <a:rPr lang="en-GB" sz="2200" dirty="0">
                <a:latin typeface="Times New Roman" panose="02020603050405020304" pitchFamily="18" charset="0"/>
                <a:cs typeface="Times New Roman" panose="02020603050405020304" pitchFamily="18" charset="0"/>
              </a:rPr>
              <a:t>, </a:t>
            </a:r>
            <a:r>
              <a:rPr lang="en-GB" sz="2200" dirty="0" smtClean="0">
                <a:latin typeface="Times New Roman" panose="02020603050405020304" pitchFamily="18" charset="0"/>
                <a:cs typeface="Times New Roman" panose="02020603050405020304" pitchFamily="18" charset="0"/>
              </a:rPr>
              <a:t>et al., </a:t>
            </a:r>
            <a:r>
              <a:rPr lang="en-GB" sz="2200" dirty="0">
                <a:latin typeface="Times New Roman" panose="02020603050405020304" pitchFamily="18" charset="0"/>
                <a:cs typeface="Times New Roman" panose="02020603050405020304" pitchFamily="18" charset="0"/>
              </a:rPr>
              <a:t>2006),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text </a:t>
            </a:r>
            <a:r>
              <a:rPr lang="en-GB" sz="2200" dirty="0">
                <a:latin typeface="Times New Roman" panose="02020603050405020304" pitchFamily="18" charset="0"/>
                <a:cs typeface="Times New Roman" panose="02020603050405020304" pitchFamily="18" charset="0"/>
              </a:rPr>
              <a:t>passages (e.g., Little, Storm &amp; Bjork, 2011), </a:t>
            </a:r>
            <a:endParaRPr lang="en-GB" sz="2200" dirty="0" smtClean="0">
              <a:latin typeface="Times New Roman" panose="02020603050405020304" pitchFamily="18" charset="0"/>
              <a:cs typeface="Times New Roman" panose="02020603050405020304" pitchFamily="18" charset="0"/>
            </a:endParaRPr>
          </a:p>
          <a:p>
            <a:pPr lvl="1"/>
            <a:r>
              <a:rPr lang="en-GB" sz="2200" dirty="0" err="1" smtClean="0">
                <a:latin typeface="Times New Roman" panose="02020603050405020304" pitchFamily="18" charset="0"/>
                <a:cs typeface="Times New Roman" panose="02020603050405020304" pitchFamily="18" charset="0"/>
              </a:rPr>
              <a:t>visuo</a:t>
            </a:r>
            <a:r>
              <a:rPr lang="en-GB" sz="2200" dirty="0" smtClean="0">
                <a:latin typeface="Times New Roman" panose="02020603050405020304" pitchFamily="18" charset="0"/>
                <a:cs typeface="Times New Roman" panose="02020603050405020304" pitchFamily="18" charset="0"/>
              </a:rPr>
              <a:t>-spatial </a:t>
            </a:r>
            <a:r>
              <a:rPr lang="en-GB" sz="2200" dirty="0">
                <a:latin typeface="Times New Roman" panose="02020603050405020304" pitchFamily="18" charset="0"/>
                <a:cs typeface="Times New Roman" panose="02020603050405020304" pitchFamily="18" charset="0"/>
              </a:rPr>
              <a:t>material (e.g., </a:t>
            </a:r>
            <a:r>
              <a:rPr lang="en-GB" sz="2200" dirty="0" err="1">
                <a:latin typeface="Times New Roman" panose="02020603050405020304" pitchFamily="18" charset="0"/>
                <a:cs typeface="Times New Roman" panose="02020603050405020304" pitchFamily="18" charset="0"/>
              </a:rPr>
              <a:t>Ciranni</a:t>
            </a:r>
            <a:r>
              <a:rPr lang="en-GB" sz="2200" dirty="0">
                <a:latin typeface="Times New Roman" panose="02020603050405020304" pitchFamily="18" charset="0"/>
                <a:cs typeface="Times New Roman" panose="02020603050405020304" pitchFamily="18" charset="0"/>
              </a:rPr>
              <a:t> &amp; </a:t>
            </a:r>
            <a:r>
              <a:rPr lang="en-GB" sz="2200" dirty="0" err="1">
                <a:latin typeface="Times New Roman" panose="02020603050405020304" pitchFamily="18" charset="0"/>
                <a:cs typeface="Times New Roman" panose="02020603050405020304" pitchFamily="18" charset="0"/>
              </a:rPr>
              <a:t>Shimamura</a:t>
            </a:r>
            <a:r>
              <a:rPr lang="en-GB" sz="2200" dirty="0">
                <a:latin typeface="Times New Roman" panose="02020603050405020304" pitchFamily="18" charset="0"/>
                <a:cs typeface="Times New Roman" panose="02020603050405020304" pitchFamily="18" charset="0"/>
              </a:rPr>
              <a:t>, </a:t>
            </a:r>
            <a:r>
              <a:rPr lang="en-GB" sz="2200" dirty="0" smtClean="0">
                <a:latin typeface="Times New Roman" panose="02020603050405020304" pitchFamily="18" charset="0"/>
                <a:cs typeface="Times New Roman" panose="02020603050405020304" pitchFamily="18" charset="0"/>
              </a:rPr>
              <a:t>1999</a:t>
            </a:r>
            <a:r>
              <a:rPr lang="en-GB" sz="2200" dirty="0">
                <a:latin typeface="Times New Roman" panose="02020603050405020304" pitchFamily="18" charset="0"/>
                <a:cs typeface="Times New Roman" panose="02020603050405020304" pitchFamily="18" charset="0"/>
              </a:rPr>
              <a:t>)</a:t>
            </a:r>
            <a:r>
              <a:rPr lang="en-GB" sz="2200" dirty="0" smtClean="0">
                <a:latin typeface="Times New Roman" panose="02020603050405020304" pitchFamily="18" charset="0"/>
                <a:cs typeface="Times New Roman" panose="02020603050405020304" pitchFamily="18" charset="0"/>
              </a:rPr>
              <a:t>, </a:t>
            </a:r>
          </a:p>
          <a:p>
            <a:pPr lvl="1"/>
            <a:r>
              <a:rPr lang="en-GB" sz="2200" dirty="0" smtClean="0">
                <a:latin typeface="Times New Roman" panose="02020603050405020304" pitchFamily="18" charset="0"/>
                <a:cs typeface="Times New Roman" panose="02020603050405020304" pitchFamily="18" charset="0"/>
              </a:rPr>
              <a:t>arithmetic </a:t>
            </a:r>
            <a:r>
              <a:rPr lang="en-GB" sz="2200" dirty="0">
                <a:latin typeface="Times New Roman" panose="02020603050405020304" pitchFamily="18" charset="0"/>
                <a:cs typeface="Times New Roman" panose="02020603050405020304" pitchFamily="18" charset="0"/>
              </a:rPr>
              <a:t>facts (e.g., </a:t>
            </a:r>
            <a:r>
              <a:rPr lang="en-GB" sz="2200" dirty="0" err="1">
                <a:latin typeface="Times New Roman" panose="02020603050405020304" pitchFamily="18" charset="0"/>
                <a:cs typeface="Times New Roman" panose="02020603050405020304" pitchFamily="18" charset="0"/>
              </a:rPr>
              <a:t>Phenix</a:t>
            </a:r>
            <a:r>
              <a:rPr lang="en-GB" sz="2200" dirty="0">
                <a:latin typeface="Times New Roman" panose="02020603050405020304" pitchFamily="18" charset="0"/>
                <a:cs typeface="Times New Roman" panose="02020603050405020304" pitchFamily="18" charset="0"/>
              </a:rPr>
              <a:t> &amp; Campbell, 2004),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eyewitness </a:t>
            </a:r>
            <a:r>
              <a:rPr lang="en-GB" sz="2200" dirty="0">
                <a:latin typeface="Times New Roman" panose="02020603050405020304" pitchFamily="18" charset="0"/>
                <a:cs typeface="Times New Roman" panose="02020603050405020304" pitchFamily="18" charset="0"/>
              </a:rPr>
              <a:t>memory (e.g., Saunders &amp; MacLeod, 2002),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mental </a:t>
            </a:r>
            <a:r>
              <a:rPr lang="en-GB" sz="2200" dirty="0">
                <a:latin typeface="Times New Roman" panose="02020603050405020304" pitchFamily="18" charset="0"/>
                <a:cs typeface="Times New Roman" panose="02020603050405020304" pitchFamily="18" charset="0"/>
              </a:rPr>
              <a:t>imagery (e.g., Saunders, Fernandez, &amp; </a:t>
            </a:r>
            <a:r>
              <a:rPr lang="en-GB" sz="2200" dirty="0" err="1">
                <a:latin typeface="Times New Roman" panose="02020603050405020304" pitchFamily="18" charset="0"/>
                <a:cs typeface="Times New Roman" panose="02020603050405020304" pitchFamily="18" charset="0"/>
              </a:rPr>
              <a:t>Kosnes</a:t>
            </a:r>
            <a:r>
              <a:rPr lang="en-GB" sz="2200" dirty="0">
                <a:latin typeface="Times New Roman" panose="02020603050405020304" pitchFamily="18" charset="0"/>
                <a:cs typeface="Times New Roman" panose="02020603050405020304" pitchFamily="18" charset="0"/>
              </a:rPr>
              <a:t>, 2009),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creative </a:t>
            </a:r>
            <a:r>
              <a:rPr lang="en-GB" sz="2200" dirty="0">
                <a:latin typeface="Times New Roman" panose="02020603050405020304" pitchFamily="18" charset="0"/>
                <a:cs typeface="Times New Roman" panose="02020603050405020304" pitchFamily="18" charset="0"/>
              </a:rPr>
              <a:t>problem solving (e.g., Storm, </a:t>
            </a:r>
            <a:r>
              <a:rPr lang="en-GB" sz="2200" dirty="0" err="1">
                <a:latin typeface="Times New Roman" panose="02020603050405020304" pitchFamily="18" charset="0"/>
                <a:cs typeface="Times New Roman" panose="02020603050405020304" pitchFamily="18" charset="0"/>
              </a:rPr>
              <a:t>Angello</a:t>
            </a:r>
            <a:r>
              <a:rPr lang="en-GB" sz="2200" dirty="0">
                <a:latin typeface="Times New Roman" panose="02020603050405020304" pitchFamily="18" charset="0"/>
                <a:cs typeface="Times New Roman" panose="02020603050405020304" pitchFamily="18" charset="0"/>
              </a:rPr>
              <a:t>, &amp; Bjork, 2011</a:t>
            </a:r>
            <a:r>
              <a:rPr lang="en-GB" sz="2200" dirty="0" smtClean="0">
                <a:latin typeface="Times New Roman" panose="02020603050405020304" pitchFamily="18" charset="0"/>
                <a:cs typeface="Times New Roman" panose="02020603050405020304" pitchFamily="18" charset="0"/>
              </a:rPr>
              <a:t>),</a:t>
            </a:r>
          </a:p>
          <a:p>
            <a:pPr lvl="1"/>
            <a:r>
              <a:rPr lang="en-GB" sz="2200" dirty="0" smtClean="0">
                <a:latin typeface="Times New Roman" panose="02020603050405020304" pitchFamily="18" charset="0"/>
                <a:cs typeface="Times New Roman" panose="02020603050405020304" pitchFamily="18" charset="0"/>
              </a:rPr>
              <a:t>autobiographical </a:t>
            </a:r>
            <a:r>
              <a:rPr lang="en-GB" sz="2200" dirty="0">
                <a:latin typeface="Times New Roman" panose="02020603050405020304" pitchFamily="18" charset="0"/>
                <a:cs typeface="Times New Roman" panose="02020603050405020304" pitchFamily="18" charset="0"/>
              </a:rPr>
              <a:t>memory (e.g., Storm &amp; </a:t>
            </a:r>
            <a:r>
              <a:rPr lang="en-GB" sz="2200" dirty="0" err="1">
                <a:latin typeface="Times New Roman" panose="02020603050405020304" pitchFamily="18" charset="0"/>
                <a:cs typeface="Times New Roman" panose="02020603050405020304" pitchFamily="18" charset="0"/>
              </a:rPr>
              <a:t>Jobe</a:t>
            </a:r>
            <a:r>
              <a:rPr lang="en-GB" sz="2200" dirty="0">
                <a:latin typeface="Times New Roman" panose="02020603050405020304" pitchFamily="18" charset="0"/>
                <a:cs typeface="Times New Roman" panose="02020603050405020304" pitchFamily="18" charset="0"/>
              </a:rPr>
              <a:t>, 2012),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social </a:t>
            </a:r>
            <a:r>
              <a:rPr lang="en-GB" sz="2200" dirty="0">
                <a:latin typeface="Times New Roman" panose="02020603050405020304" pitchFamily="18" charset="0"/>
                <a:cs typeface="Times New Roman" panose="02020603050405020304" pitchFamily="18" charset="0"/>
              </a:rPr>
              <a:t>contexts (e.g., Storm, Bjork, &amp; Bjork, 2005), and </a:t>
            </a:r>
            <a:endParaRPr lang="en-GB" sz="2200" dirty="0" smtClean="0">
              <a:latin typeface="Times New Roman" panose="02020603050405020304" pitchFamily="18" charset="0"/>
              <a:cs typeface="Times New Roman" panose="02020603050405020304" pitchFamily="18" charset="0"/>
            </a:endParaRPr>
          </a:p>
          <a:p>
            <a:pPr lvl="1"/>
            <a:r>
              <a:rPr lang="en-GB" sz="2200" dirty="0" smtClean="0">
                <a:latin typeface="Times New Roman" panose="02020603050405020304" pitchFamily="18" charset="0"/>
                <a:cs typeface="Times New Roman" panose="02020603050405020304" pitchFamily="18" charset="0"/>
              </a:rPr>
              <a:t>actions </a:t>
            </a:r>
            <a:r>
              <a:rPr lang="en-GB" sz="2200" dirty="0">
                <a:latin typeface="Times New Roman" panose="02020603050405020304" pitchFamily="18" charset="0"/>
                <a:cs typeface="Times New Roman" panose="02020603050405020304" pitchFamily="18" charset="0"/>
              </a:rPr>
              <a:t>(e.g., Reppa, Worth, </a:t>
            </a:r>
            <a:r>
              <a:rPr lang="en-GB" sz="2200" dirty="0" err="1">
                <a:latin typeface="Times New Roman" panose="02020603050405020304" pitchFamily="18" charset="0"/>
                <a:cs typeface="Times New Roman" panose="02020603050405020304" pitchFamily="18" charset="0"/>
              </a:rPr>
              <a:t>Greville</a:t>
            </a:r>
            <a:r>
              <a:rPr lang="en-GB" sz="2200" dirty="0">
                <a:latin typeface="Times New Roman" panose="02020603050405020304" pitchFamily="18" charset="0"/>
                <a:cs typeface="Times New Roman" panose="02020603050405020304" pitchFamily="18" charset="0"/>
              </a:rPr>
              <a:t>, &amp; Saunders, 2013). </a:t>
            </a:r>
          </a:p>
        </p:txBody>
      </p:sp>
    </p:spTree>
    <p:extLst>
      <p:ext uri="{BB962C8B-B14F-4D97-AF65-F5344CB8AC3E}">
        <p14:creationId xmlns:p14="http://schemas.microsoft.com/office/powerpoint/2010/main" val="97070008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7" end="7"/>
                                            </p:txEl>
                                          </p:spTgt>
                                        </p:tgtEl>
                                        <p:attrNameLst>
                                          <p:attrName>style.visibility</p:attrName>
                                        </p:attrNameLst>
                                      </p:cBhvr>
                                      <p:to>
                                        <p:strVal val="visible"/>
                                      </p:to>
                                    </p:set>
                                    <p:animEffect transition="in" filter="randombar(horizontal)">
                                      <p:cBhvr>
                                        <p:cTn id="42" dur="500"/>
                                        <p:tgtEl>
                                          <p:spTgt spid="2">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
                                            <p:txEl>
                                              <p:pRg st="8" end="8"/>
                                            </p:txEl>
                                          </p:spTgt>
                                        </p:tgtEl>
                                        <p:attrNameLst>
                                          <p:attrName>style.visibility</p:attrName>
                                        </p:attrNameLst>
                                      </p:cBhvr>
                                      <p:to>
                                        <p:strVal val="visible"/>
                                      </p:to>
                                    </p:set>
                                    <p:animEffect transition="in" filter="randombar(horizontal)">
                                      <p:cBhvr>
                                        <p:cTn id="47" dur="500"/>
                                        <p:tgtEl>
                                          <p:spTgt spid="2">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52" dur="500"/>
                                        <p:tgtEl>
                                          <p:spTgt spid="2">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57" dur="500"/>
                                        <p:tgtEl>
                                          <p:spTgt spid="2">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nodeType="clickEffect">
                                  <p:stCondLst>
                                    <p:cond delay="0"/>
                                  </p:stCondLst>
                                  <p:childTnLst>
                                    <p:set>
                                      <p:cBhvr>
                                        <p:cTn id="61"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62" dur="500"/>
                                        <p:tgtEl>
                                          <p:spTgt spid="2">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nodeType="clickEffect">
                                  <p:stCondLst>
                                    <p:cond delay="0"/>
                                  </p:stCondLst>
                                  <p:childTnLst>
                                    <p:set>
                                      <p:cBhvr>
                                        <p:cTn id="66" dur="1" fill="hold">
                                          <p:stCondLst>
                                            <p:cond delay="0"/>
                                          </p:stCondLst>
                                        </p:cTn>
                                        <p:tgtEl>
                                          <p:spTgt spid="2">
                                            <p:txEl>
                                              <p:pRg st="12" end="12"/>
                                            </p:txEl>
                                          </p:spTgt>
                                        </p:tgtEl>
                                        <p:attrNameLst>
                                          <p:attrName>style.visibility</p:attrName>
                                        </p:attrNameLst>
                                      </p:cBhvr>
                                      <p:to>
                                        <p:strVal val="visible"/>
                                      </p:to>
                                    </p:set>
                                    <p:animEffect transition="in" filter="randombar(horizontal)">
                                      <p:cBhvr>
                                        <p:cTn id="67" dur="500"/>
                                        <p:tgtEl>
                                          <p:spTgt spid="2">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nodeType="clickEffect">
                                  <p:stCondLst>
                                    <p:cond delay="0"/>
                                  </p:stCondLst>
                                  <p:childTnLst>
                                    <p:set>
                                      <p:cBhvr>
                                        <p:cTn id="71"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72" dur="500"/>
                                        <p:tgtEl>
                                          <p:spTgt spid="2">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nodeType="clickEffect">
                                  <p:stCondLst>
                                    <p:cond delay="0"/>
                                  </p:stCondLst>
                                  <p:childTnLst>
                                    <p:set>
                                      <p:cBhvr>
                                        <p:cTn id="76" dur="1" fill="hold">
                                          <p:stCondLst>
                                            <p:cond delay="0"/>
                                          </p:stCondLst>
                                        </p:cTn>
                                        <p:tgtEl>
                                          <p:spTgt spid="2">
                                            <p:txEl>
                                              <p:pRg st="14" end="14"/>
                                            </p:txEl>
                                          </p:spTgt>
                                        </p:tgtEl>
                                        <p:attrNameLst>
                                          <p:attrName>style.visibility</p:attrName>
                                        </p:attrNameLst>
                                      </p:cBhvr>
                                      <p:to>
                                        <p:strVal val="visible"/>
                                      </p:to>
                                    </p:set>
                                    <p:animEffect transition="in" filter="randombar(horizontal)">
                                      <p:cBhvr>
                                        <p:cTn id="77" dur="500"/>
                                        <p:tgtEl>
                                          <p:spTgt spid="2">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8828" y="798791"/>
            <a:ext cx="8949558" cy="5391801"/>
          </a:xfrm>
        </p:spPr>
        <p:txBody>
          <a:bodyPr/>
          <a:lstStyle/>
          <a:p>
            <a:pPr marL="109537" indent="0">
              <a:buNone/>
            </a:pPr>
            <a:r>
              <a:rPr lang="en-GB" sz="2800" b="1" u="sng" dirty="0" smtClean="0">
                <a:latin typeface="Times New Roman" panose="02020603050405020304" pitchFamily="18" charset="0"/>
                <a:cs typeface="Times New Roman" panose="02020603050405020304" pitchFamily="18" charset="0"/>
              </a:rPr>
              <a:t>Inhibitory Theory:</a:t>
            </a:r>
          </a:p>
          <a:p>
            <a:r>
              <a:rPr lang="en-GB" sz="2800" dirty="0">
                <a:latin typeface="Times New Roman" panose="02020603050405020304" pitchFamily="18" charset="0"/>
                <a:cs typeface="Times New Roman" panose="02020603050405020304" pitchFamily="18" charset="0"/>
              </a:rPr>
              <a:t>R</a:t>
            </a:r>
            <a:r>
              <a:rPr lang="en-GB" sz="2800" dirty="0" smtClean="0">
                <a:latin typeface="Times New Roman" panose="02020603050405020304" pitchFamily="18" charset="0"/>
                <a:cs typeface="Times New Roman" panose="02020603050405020304" pitchFamily="18" charset="0"/>
              </a:rPr>
              <a:t>etrieval practice </a:t>
            </a:r>
            <a:r>
              <a:rPr lang="en-GB" sz="2800" dirty="0">
                <a:latin typeface="Times New Roman" panose="02020603050405020304" pitchFamily="18" charset="0"/>
                <a:cs typeface="Times New Roman" panose="02020603050405020304" pitchFamily="18" charset="0"/>
              </a:rPr>
              <a:t>leads to reduced activation of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a:t>
            </a:r>
            <a:endParaRPr lang="en-GB" sz="2800" dirty="0" smtClean="0">
              <a:latin typeface="Times New Roman" panose="02020603050405020304" pitchFamily="18" charset="0"/>
              <a:cs typeface="Times New Roman" panose="02020603050405020304" pitchFamily="18" charset="0"/>
            </a:endParaRPr>
          </a:p>
          <a:p>
            <a:pPr marL="109537" indent="0">
              <a:buNone/>
            </a:pPr>
            <a:endParaRPr lang="en-GB" sz="2000" dirty="0" smtClean="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D</a:t>
            </a:r>
            <a:r>
              <a:rPr lang="en-GB" sz="2800" dirty="0" smtClean="0">
                <a:latin typeface="Times New Roman" panose="02020603050405020304" pitchFamily="18" charset="0"/>
                <a:cs typeface="Times New Roman" panose="02020603050405020304" pitchFamily="18" charset="0"/>
              </a:rPr>
              <a:t>uring </a:t>
            </a:r>
            <a:r>
              <a:rPr lang="en-GB" sz="2800" dirty="0">
                <a:latin typeface="Times New Roman" panose="02020603050405020304" pitchFamily="18" charset="0"/>
                <a:cs typeface="Times New Roman" panose="02020603050405020304" pitchFamily="18" charset="0"/>
              </a:rPr>
              <a:t>retrieval practice,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compete with the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and in order to allow efficient retrieval practice of the target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the memory representation of the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is </a:t>
            </a:r>
            <a:r>
              <a:rPr lang="en-GB" sz="2800" dirty="0" smtClean="0">
                <a:latin typeface="Times New Roman" panose="02020603050405020304" pitchFamily="18" charset="0"/>
                <a:cs typeface="Times New Roman" panose="02020603050405020304" pitchFamily="18" charset="0"/>
              </a:rPr>
              <a:t>actively inhibited </a:t>
            </a:r>
            <a:r>
              <a:rPr lang="en-GB" sz="2800" dirty="0">
                <a:latin typeface="Times New Roman" panose="02020603050405020304" pitchFamily="18" charset="0"/>
                <a:cs typeface="Times New Roman" panose="02020603050405020304" pitchFamily="18" charset="0"/>
              </a:rPr>
              <a:t>or suppressed (e.g., Anderson et al., 1994; Anderson &amp; Spellman, 1995). </a:t>
            </a:r>
            <a:endParaRPr lang="en-GB" sz="2800" dirty="0" smtClean="0">
              <a:latin typeface="Times New Roman" panose="02020603050405020304" pitchFamily="18" charset="0"/>
              <a:cs typeface="Times New Roman" panose="02020603050405020304" pitchFamily="18" charset="0"/>
            </a:endParaRPr>
          </a:p>
          <a:p>
            <a:pPr marL="109537" indent="0">
              <a:buNone/>
            </a:pPr>
            <a:endParaRPr lang="en-GB" sz="2000" dirty="0" smtClean="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This </a:t>
            </a:r>
            <a:r>
              <a:rPr lang="en-GB" sz="2800" dirty="0">
                <a:latin typeface="Times New Roman" panose="02020603050405020304" pitchFamily="18" charset="0"/>
                <a:cs typeface="Times New Roman" panose="02020603050405020304" pitchFamily="18" charset="0"/>
              </a:rPr>
              <a:t>inhibition of </a:t>
            </a:r>
            <a:r>
              <a:rPr lang="en-GB" sz="2800" dirty="0" err="1">
                <a:latin typeface="Times New Roman" panose="02020603050405020304" pitchFamily="18" charset="0"/>
                <a:cs typeface="Times New Roman" panose="02020603050405020304" pitchFamily="18" charset="0"/>
              </a:rPr>
              <a:t>Rp</a:t>
            </a:r>
            <a:r>
              <a:rPr lang="en-GB" sz="2800" dirty="0">
                <a:latin typeface="Times New Roman" panose="02020603050405020304" pitchFamily="18" charset="0"/>
                <a:cs typeface="Times New Roman" panose="02020603050405020304" pitchFamily="18" charset="0"/>
              </a:rPr>
              <a:t>- items is expressed in their lower accuracy in the later test phase, compared with items whose category was never practiced (</a:t>
            </a:r>
            <a:r>
              <a:rPr lang="en-GB" sz="2800" dirty="0" err="1">
                <a:latin typeface="Times New Roman" panose="02020603050405020304" pitchFamily="18" charset="0"/>
                <a:cs typeface="Times New Roman" panose="02020603050405020304" pitchFamily="18" charset="0"/>
              </a:rPr>
              <a:t>Nrp</a:t>
            </a:r>
            <a:r>
              <a:rPr lang="en-GB" sz="2800" dirty="0">
                <a:latin typeface="Times New Roman" panose="02020603050405020304" pitchFamily="18" charset="0"/>
                <a:cs typeface="Times New Roman" panose="02020603050405020304" pitchFamily="18" charset="0"/>
              </a:rPr>
              <a:t> items). </a:t>
            </a:r>
          </a:p>
        </p:txBody>
      </p:sp>
      <p:sp>
        <p:nvSpPr>
          <p:cNvPr id="3" name="Title 2"/>
          <p:cNvSpPr>
            <a:spLocks noGrp="1"/>
          </p:cNvSpPr>
          <p:nvPr>
            <p:ph type="title"/>
          </p:nvPr>
        </p:nvSpPr>
        <p:spPr>
          <a:xfrm>
            <a:off x="457200" y="74947"/>
            <a:ext cx="8229600" cy="723845"/>
          </a:xfrm>
        </p:spPr>
        <p:txBody>
          <a:bodyPr>
            <a:normAutofit/>
          </a:bodyPr>
          <a:lstStyle/>
          <a:p>
            <a:pPr algn="ctr"/>
            <a:r>
              <a:rPr lang="en-GB" sz="3600" dirty="0" smtClean="0"/>
              <a:t>Theoretical accounts of RIF</a:t>
            </a:r>
            <a:endParaRPr lang="en-GB" sz="3600" dirty="0"/>
          </a:p>
        </p:txBody>
      </p:sp>
    </p:spTree>
    <p:extLst>
      <p:ext uri="{BB962C8B-B14F-4D97-AF65-F5344CB8AC3E}">
        <p14:creationId xmlns:p14="http://schemas.microsoft.com/office/powerpoint/2010/main" val="240476262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46233"/>
            <a:ext cx="9144000" cy="6111767"/>
          </a:xfrm>
          <a:solidFill>
            <a:schemeClr val="bg1"/>
          </a:solidFill>
        </p:spPr>
        <p:txBody>
          <a:bodyPr/>
          <a:lstStyle/>
          <a:p>
            <a:r>
              <a:rPr lang="en-GB" sz="2800" b="1" u="sng" dirty="0" smtClean="0">
                <a:latin typeface="Times New Roman" panose="02020603050405020304" pitchFamily="18" charset="0"/>
                <a:cs typeface="Times New Roman" panose="02020603050405020304" pitchFamily="18" charset="0"/>
              </a:rPr>
              <a:t>Non-inhibitory Theories:</a:t>
            </a:r>
          </a:p>
          <a:p>
            <a:r>
              <a:rPr lang="en-GB" sz="2600" dirty="0" smtClean="0">
                <a:latin typeface="Times New Roman" panose="02020603050405020304" pitchFamily="18" charset="0"/>
                <a:cs typeface="Times New Roman" panose="02020603050405020304" pitchFamily="18" charset="0"/>
              </a:rPr>
              <a:t>Do </a:t>
            </a:r>
            <a:r>
              <a:rPr lang="en-GB" sz="2600" dirty="0">
                <a:latin typeface="Times New Roman" panose="02020603050405020304" pitchFamily="18" charset="0"/>
                <a:cs typeface="Times New Roman" panose="02020603050405020304" pitchFamily="18" charset="0"/>
              </a:rPr>
              <a:t>not support the idea that RIF emerges from the inhibition of competing items during practice</a:t>
            </a:r>
            <a:r>
              <a:rPr lang="en-GB" sz="2600" dirty="0" smtClean="0">
                <a:latin typeface="Times New Roman" panose="02020603050405020304" pitchFamily="18" charset="0"/>
                <a:cs typeface="Times New Roman" panose="02020603050405020304" pitchFamily="18" charset="0"/>
              </a:rPr>
              <a:t>.</a:t>
            </a:r>
          </a:p>
          <a:p>
            <a:pPr marL="109537" indent="0">
              <a:buNone/>
            </a:pPr>
            <a:endParaRPr lang="en-GB" sz="10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Instead, they propose other mechanisms:</a:t>
            </a:r>
          </a:p>
          <a:p>
            <a:pPr lvl="1"/>
            <a:r>
              <a:rPr lang="en-GB" sz="2200" dirty="0" smtClean="0">
                <a:latin typeface="Times New Roman" panose="02020603050405020304" pitchFamily="18" charset="0"/>
                <a:cs typeface="Times New Roman" panose="02020603050405020304" pitchFamily="18" charset="0"/>
              </a:rPr>
              <a:t>Associative </a:t>
            </a:r>
            <a:r>
              <a:rPr lang="en-GB" sz="2200" dirty="0">
                <a:latin typeface="Times New Roman" panose="02020603050405020304" pitchFamily="18" charset="0"/>
                <a:cs typeface="Times New Roman" panose="02020603050405020304" pitchFamily="18" charset="0"/>
              </a:rPr>
              <a:t>blocking </a:t>
            </a:r>
            <a:r>
              <a:rPr lang="en-GB" sz="2200" dirty="0" smtClean="0">
                <a:latin typeface="Times New Roman" panose="02020603050405020304" pitchFamily="18" charset="0"/>
                <a:cs typeface="Times New Roman" panose="02020603050405020304" pitchFamily="18" charset="0"/>
              </a:rPr>
              <a:t>(Butler</a:t>
            </a:r>
            <a:r>
              <a:rPr lang="en-GB" sz="2200" dirty="0">
                <a:latin typeface="Times New Roman" panose="02020603050405020304" pitchFamily="18" charset="0"/>
                <a:cs typeface="Times New Roman" panose="02020603050405020304" pitchFamily="18" charset="0"/>
              </a:rPr>
              <a:t>, </a:t>
            </a:r>
            <a:r>
              <a:rPr lang="en-GB" sz="2200" dirty="0" smtClean="0">
                <a:latin typeface="Times New Roman" panose="02020603050405020304" pitchFamily="18" charset="0"/>
                <a:cs typeface="Times New Roman" panose="02020603050405020304" pitchFamily="18" charset="0"/>
              </a:rPr>
              <a:t>et al., 2001</a:t>
            </a:r>
            <a:r>
              <a:rPr lang="en-GB" sz="2200" dirty="0">
                <a:latin typeface="Times New Roman" panose="02020603050405020304" pitchFamily="18" charset="0"/>
                <a:cs typeface="Times New Roman" panose="02020603050405020304" pitchFamily="18" charset="0"/>
              </a:rPr>
              <a:t>; MacLeod, </a:t>
            </a:r>
            <a:r>
              <a:rPr lang="en-GB" sz="2200" dirty="0" smtClean="0">
                <a:latin typeface="Times New Roman" panose="02020603050405020304" pitchFamily="18" charset="0"/>
                <a:cs typeface="Times New Roman" panose="02020603050405020304" pitchFamily="18" charset="0"/>
              </a:rPr>
              <a:t>et al., 2003)</a:t>
            </a:r>
          </a:p>
          <a:p>
            <a:pPr lvl="1"/>
            <a:r>
              <a:rPr lang="en-GB" sz="2200" dirty="0" smtClean="0">
                <a:latin typeface="Times New Roman" panose="02020603050405020304" pitchFamily="18" charset="0"/>
                <a:cs typeface="Times New Roman" panose="02020603050405020304" pitchFamily="18" charset="0"/>
              </a:rPr>
              <a:t>Encoding </a:t>
            </a:r>
            <a:r>
              <a:rPr lang="en-GB" sz="2200" dirty="0">
                <a:latin typeface="Times New Roman" panose="02020603050405020304" pitchFamily="18" charset="0"/>
                <a:cs typeface="Times New Roman" panose="02020603050405020304" pitchFamily="18" charset="0"/>
              </a:rPr>
              <a:t>specificity </a:t>
            </a:r>
            <a:r>
              <a:rPr lang="en-GB" sz="2200" dirty="0" smtClean="0">
                <a:latin typeface="Times New Roman" panose="02020603050405020304" pitchFamily="18" charset="0"/>
                <a:cs typeface="Times New Roman" panose="02020603050405020304" pitchFamily="18" charset="0"/>
              </a:rPr>
              <a:t>(Perfect</a:t>
            </a:r>
            <a:r>
              <a:rPr lang="en-GB" sz="2200" dirty="0">
                <a:latin typeface="Times New Roman" panose="02020603050405020304" pitchFamily="18" charset="0"/>
                <a:cs typeface="Times New Roman" panose="02020603050405020304" pitchFamily="18" charset="0"/>
              </a:rPr>
              <a:t>, </a:t>
            </a:r>
            <a:r>
              <a:rPr lang="en-GB" sz="2200" dirty="0" smtClean="0">
                <a:latin typeface="Times New Roman" panose="02020603050405020304" pitchFamily="18" charset="0"/>
                <a:cs typeface="Times New Roman" panose="02020603050405020304" pitchFamily="18" charset="0"/>
              </a:rPr>
              <a:t>et al., 2004).</a:t>
            </a:r>
          </a:p>
          <a:p>
            <a:pPr marL="392113" lvl="1" indent="0">
              <a:buNone/>
            </a:pPr>
            <a:endParaRPr lang="en-GB" sz="10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Suggest </a:t>
            </a:r>
            <a:r>
              <a:rPr lang="en-GB" sz="2600" dirty="0">
                <a:latin typeface="Times New Roman" panose="02020603050405020304" pitchFamily="18" charset="0"/>
                <a:cs typeface="Times New Roman" panose="02020603050405020304" pitchFamily="18" charset="0"/>
              </a:rPr>
              <a:t>that RIF occurs because the memory of practiced items is strengthened by retrieval practice and blocks the retrieval of weaker non-practiced memories</a:t>
            </a:r>
            <a:r>
              <a:rPr lang="en-GB" sz="2600" dirty="0" smtClean="0">
                <a:latin typeface="Times New Roman" panose="02020603050405020304" pitchFamily="18" charset="0"/>
                <a:cs typeface="Times New Roman" panose="02020603050405020304" pitchFamily="18" charset="0"/>
              </a:rPr>
              <a:t>.</a:t>
            </a:r>
          </a:p>
          <a:p>
            <a:pPr marL="109537" indent="0">
              <a:buNone/>
            </a:pPr>
            <a:endParaRPr lang="en-GB" sz="10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Context-based account (e.g., </a:t>
            </a:r>
            <a:r>
              <a:rPr lang="en-GB" sz="2600" dirty="0" err="1">
                <a:latin typeface="Times New Roman" panose="02020603050405020304" pitchFamily="18" charset="0"/>
                <a:cs typeface="Times New Roman" panose="02020603050405020304" pitchFamily="18" charset="0"/>
              </a:rPr>
              <a:t>Jonker</a:t>
            </a:r>
            <a:r>
              <a:rPr lang="en-GB" sz="2600" dirty="0">
                <a:latin typeface="Times New Roman" panose="02020603050405020304" pitchFamily="18" charset="0"/>
                <a:cs typeface="Times New Roman" panose="02020603050405020304" pitchFamily="18" charset="0"/>
              </a:rPr>
              <a:t>, </a:t>
            </a:r>
            <a:r>
              <a:rPr lang="en-GB" sz="2600" dirty="0" err="1">
                <a:latin typeface="Times New Roman" panose="02020603050405020304" pitchFamily="18" charset="0"/>
                <a:cs typeface="Times New Roman" panose="02020603050405020304" pitchFamily="18" charset="0"/>
              </a:rPr>
              <a:t>Seli</a:t>
            </a:r>
            <a:r>
              <a:rPr lang="en-GB" sz="2600" dirty="0">
                <a:latin typeface="Times New Roman" panose="02020603050405020304" pitchFamily="18" charset="0"/>
                <a:cs typeface="Times New Roman" panose="02020603050405020304" pitchFamily="18" charset="0"/>
              </a:rPr>
              <a:t>, &amp; MacLeod, 2013</a:t>
            </a:r>
            <a:r>
              <a:rPr lang="en-GB" sz="2600" dirty="0" smtClean="0">
                <a:latin typeface="Times New Roman" panose="02020603050405020304" pitchFamily="18" charset="0"/>
                <a:cs typeface="Times New Roman" panose="02020603050405020304" pitchFamily="18" charset="0"/>
              </a:rPr>
              <a:t>)</a:t>
            </a:r>
            <a:endParaRPr lang="en-GB" sz="2600" dirty="0">
              <a:latin typeface="Times New Roman" panose="02020603050405020304" pitchFamily="18" charset="0"/>
              <a:cs typeface="Times New Roman" panose="02020603050405020304" pitchFamily="18" charset="0"/>
            </a:endParaRPr>
          </a:p>
          <a:p>
            <a:pPr lvl="1"/>
            <a:r>
              <a:rPr lang="en-GB" sz="2000" dirty="0">
                <a:latin typeface="Times New Roman" panose="02020603050405020304" pitchFamily="18" charset="0"/>
                <a:cs typeface="Times New Roman" panose="02020603050405020304" pitchFamily="18" charset="0"/>
              </a:rPr>
              <a:t>RIF is an entirely contextual effect. </a:t>
            </a:r>
          </a:p>
          <a:p>
            <a:pPr lvl="1"/>
            <a:r>
              <a:rPr lang="en-GB" sz="2000" dirty="0">
                <a:latin typeface="Times New Roman" panose="02020603050405020304" pitchFamily="18" charset="0"/>
                <a:cs typeface="Times New Roman" panose="02020603050405020304" pitchFamily="18" charset="0"/>
              </a:rPr>
              <a:t>It occurs when the context between study and practice changes, and the context of the practice phase is activated during the test phase. </a:t>
            </a:r>
            <a:endParaRPr lang="en-GB" sz="2000" b="1" u="sng" dirty="0">
              <a:latin typeface="Times New Roman" panose="02020603050405020304" pitchFamily="18" charset="0"/>
              <a:cs typeface="Times New Roman" panose="02020603050405020304" pitchFamily="18" charset="0"/>
            </a:endParaRPr>
          </a:p>
          <a:p>
            <a:pPr marL="109537" indent="0">
              <a:buNone/>
            </a:pPr>
            <a:endParaRPr lang="en-GB" sz="2800" b="1" u="sng"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53925"/>
            <a:ext cx="8229600" cy="839459"/>
          </a:xfrm>
        </p:spPr>
        <p:txBody>
          <a:bodyPr>
            <a:normAutofit/>
          </a:bodyPr>
          <a:lstStyle/>
          <a:p>
            <a:pPr algn="ctr"/>
            <a:r>
              <a:rPr lang="en-GB" sz="3600" dirty="0" smtClean="0"/>
              <a:t>Theoretical accounts of RIF</a:t>
            </a:r>
            <a:endParaRPr lang="en-GB" sz="3600" dirty="0"/>
          </a:p>
        </p:txBody>
      </p:sp>
    </p:spTree>
    <p:extLst>
      <p:ext uri="{BB962C8B-B14F-4D97-AF65-F5344CB8AC3E}">
        <p14:creationId xmlns:p14="http://schemas.microsoft.com/office/powerpoint/2010/main" val="272194493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2" dur="500"/>
                                        <p:tgtEl>
                                          <p:spTgt spid="2">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7" dur="500"/>
                                        <p:tgtEl>
                                          <p:spTgt spid="2">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42" dur="500"/>
                                        <p:tgtEl>
                                          <p:spTgt spid="2">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47" dur="500"/>
                                        <p:tgtEl>
                                          <p:spTgt spid="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0357" y="851338"/>
            <a:ext cx="8949560" cy="4525962"/>
          </a:xfrm>
        </p:spPr>
        <p:txBody>
          <a:bodyPr/>
          <a:lstStyle/>
          <a:p>
            <a:pPr marL="109537" indent="0">
              <a:buNone/>
            </a:pPr>
            <a:r>
              <a:rPr lang="en-GB" sz="2600" b="1" u="sng" dirty="0" smtClean="0">
                <a:latin typeface="Times New Roman" panose="02020603050405020304" pitchFamily="18" charset="0"/>
                <a:cs typeface="Times New Roman" panose="02020603050405020304" pitchFamily="18" charset="0"/>
              </a:rPr>
              <a:t>RIF in Generalised Social phobia disorder: Amir et al. (2001)</a:t>
            </a:r>
          </a:p>
          <a:p>
            <a:r>
              <a:rPr lang="en-GB" sz="2600" dirty="0" smtClean="0">
                <a:latin typeface="Times New Roman" panose="02020603050405020304" pitchFamily="18" charset="0"/>
                <a:cs typeface="Times New Roman" panose="02020603050405020304" pitchFamily="18" charset="0"/>
              </a:rPr>
              <a:t>Intrusive memories of negative social interactions.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Constant retrieval of negative social information prevents socially phobic individuals from forgetting socially negative memories.</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Negative social information is highly integrated in memory.</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All negative social situations are tightly bound together.</a:t>
            </a:r>
          </a:p>
          <a:p>
            <a:pPr marL="109537" indent="0">
              <a:buNone/>
            </a:pPr>
            <a:endParaRPr lang="en-GB" sz="1400" dirty="0" smtClean="0">
              <a:latin typeface="Times New Roman" panose="02020603050405020304" pitchFamily="18" charset="0"/>
              <a:cs typeface="Times New Roman" panose="02020603050405020304" pitchFamily="18" charset="0"/>
            </a:endParaRPr>
          </a:p>
          <a:p>
            <a:r>
              <a:rPr lang="en-GB" sz="2600" dirty="0" smtClean="0">
                <a:latin typeface="Times New Roman" panose="02020603050405020304" pitchFamily="18" charset="0"/>
                <a:cs typeface="Times New Roman" panose="02020603050405020304" pitchFamily="18" charset="0"/>
              </a:rPr>
              <a:t>Difficult to forget negative information because retrieval of one cue ends up retrieving others.  </a:t>
            </a:r>
          </a:p>
          <a:p>
            <a:endParaRPr lang="en-GB" sz="2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85452"/>
            <a:ext cx="8229600" cy="765886"/>
          </a:xfrm>
        </p:spPr>
        <p:txBody>
          <a:bodyPr>
            <a:normAutofit/>
          </a:bodyPr>
          <a:lstStyle/>
          <a:p>
            <a:pPr algn="ctr"/>
            <a:r>
              <a:rPr lang="en-GB" sz="3600" dirty="0" smtClean="0"/>
              <a:t>Practical considerations</a:t>
            </a:r>
            <a:endParaRPr lang="en-GB" sz="3600" dirty="0"/>
          </a:p>
        </p:txBody>
      </p:sp>
    </p:spTree>
    <p:extLst>
      <p:ext uri="{BB962C8B-B14F-4D97-AF65-F5344CB8AC3E}">
        <p14:creationId xmlns:p14="http://schemas.microsoft.com/office/powerpoint/2010/main" val="369387976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27" dur="500"/>
                                        <p:tgtEl>
                                          <p:spTgt spid="2">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2"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15407" y="2122263"/>
            <a:ext cx="1713186" cy="430930"/>
          </a:xfrm>
        </p:spPr>
        <p:style>
          <a:lnRef idx="0">
            <a:schemeClr val="accent1"/>
          </a:lnRef>
          <a:fillRef idx="3">
            <a:schemeClr val="accent1"/>
          </a:fillRef>
          <a:effectRef idx="3">
            <a:schemeClr val="accent1"/>
          </a:effectRef>
          <a:fontRef idx="minor">
            <a:schemeClr val="lt1"/>
          </a:fontRef>
        </p:style>
        <p:txBody>
          <a:bodyPr/>
          <a:lstStyle/>
          <a:p>
            <a:pPr marL="109537" indent="0" algn="ctr">
              <a:buNone/>
            </a:pPr>
            <a:r>
              <a:rPr lang="en-GB" sz="2400" b="1" dirty="0" smtClean="0"/>
              <a:t>PARTY</a:t>
            </a:r>
            <a:endParaRPr lang="en-GB" sz="2400" b="1" dirty="0"/>
          </a:p>
        </p:txBody>
      </p:sp>
      <p:sp>
        <p:nvSpPr>
          <p:cNvPr id="3" name="Title 2"/>
          <p:cNvSpPr>
            <a:spLocks noGrp="1"/>
          </p:cNvSpPr>
          <p:nvPr>
            <p:ph type="title"/>
          </p:nvPr>
        </p:nvSpPr>
        <p:spPr>
          <a:xfrm>
            <a:off x="457200" y="74941"/>
            <a:ext cx="8229600" cy="828949"/>
          </a:xfrm>
        </p:spPr>
        <p:txBody>
          <a:bodyPr/>
          <a:lstStyle/>
          <a:p>
            <a:pPr algn="ctr"/>
            <a:r>
              <a:rPr lang="en-GB" dirty="0" smtClean="0"/>
              <a:t>Amir et al. (2001)</a:t>
            </a:r>
            <a:endParaRPr lang="en-GB" dirty="0"/>
          </a:p>
        </p:txBody>
      </p:sp>
      <p:sp>
        <p:nvSpPr>
          <p:cNvPr id="4" name="Content Placeholder 1"/>
          <p:cNvSpPr txBox="1">
            <a:spLocks/>
          </p:cNvSpPr>
          <p:nvPr/>
        </p:nvSpPr>
        <p:spPr bwMode="auto">
          <a:xfrm>
            <a:off x="115613" y="2884271"/>
            <a:ext cx="3804746" cy="157211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½ Positive words: Entertainment, laughter, friends, funny, songs, snacks</a:t>
            </a:r>
            <a:endParaRPr lang="en-GB" sz="2400" b="1" dirty="0"/>
          </a:p>
        </p:txBody>
      </p:sp>
      <p:sp>
        <p:nvSpPr>
          <p:cNvPr id="5" name="Content Placeholder 1"/>
          <p:cNvSpPr txBox="1">
            <a:spLocks/>
          </p:cNvSpPr>
          <p:nvPr/>
        </p:nvSpPr>
        <p:spPr bwMode="auto">
          <a:xfrm>
            <a:off x="5165834" y="2884271"/>
            <a:ext cx="3804746" cy="157211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½ Negative words: Boring, dull, quiet, tense, greetings, handshake</a:t>
            </a:r>
            <a:endParaRPr lang="en-GB" sz="2400" b="1" dirty="0"/>
          </a:p>
        </p:txBody>
      </p:sp>
      <p:cxnSp>
        <p:nvCxnSpPr>
          <p:cNvPr id="8" name="Straight Arrow Connector 7"/>
          <p:cNvCxnSpPr/>
          <p:nvPr/>
        </p:nvCxnSpPr>
        <p:spPr>
          <a:xfrm>
            <a:off x="5491653" y="2332477"/>
            <a:ext cx="930166" cy="47378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a:off x="2711671" y="2364008"/>
            <a:ext cx="930166" cy="47378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1" name="Content Placeholder 1"/>
          <p:cNvSpPr txBox="1">
            <a:spLocks/>
          </p:cNvSpPr>
          <p:nvPr/>
        </p:nvSpPr>
        <p:spPr bwMode="auto">
          <a:xfrm>
            <a:off x="2669627" y="5034732"/>
            <a:ext cx="3804746" cy="84461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Retrieval-practice</a:t>
            </a:r>
          </a:p>
          <a:p>
            <a:pPr marL="109537" indent="0" algn="ctr">
              <a:buFont typeface="Wingdings 3" panose="05040102010807070707" pitchFamily="18" charset="2"/>
              <a:buNone/>
            </a:pPr>
            <a:r>
              <a:rPr lang="en-GB" sz="2400" b="1" dirty="0" smtClean="0"/>
              <a:t>PARTY - </a:t>
            </a:r>
            <a:r>
              <a:rPr lang="en-GB" sz="2400" b="1" dirty="0" err="1" smtClean="0"/>
              <a:t>HA</a:t>
            </a:r>
            <a:r>
              <a:rPr lang="en-GB" sz="2400" b="1" i="1" u="sng" dirty="0" err="1" smtClean="0"/>
              <a:t>ndshake</a:t>
            </a:r>
            <a:endParaRPr lang="en-GB" sz="2400" b="1" u="sng" dirty="0"/>
          </a:p>
        </p:txBody>
      </p:sp>
      <p:sp>
        <p:nvSpPr>
          <p:cNvPr id="12" name="Content Placeholder 1"/>
          <p:cNvSpPr txBox="1">
            <a:spLocks/>
          </p:cNvSpPr>
          <p:nvPr/>
        </p:nvSpPr>
        <p:spPr bwMode="auto">
          <a:xfrm>
            <a:off x="3476296" y="6341790"/>
            <a:ext cx="2175642" cy="452752"/>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Memory test</a:t>
            </a:r>
            <a:endParaRPr lang="en-GB" sz="2400" b="1" u="sng" dirty="0"/>
          </a:p>
        </p:txBody>
      </p:sp>
      <p:cxnSp>
        <p:nvCxnSpPr>
          <p:cNvPr id="13" name="Straight Arrow Connector 12"/>
          <p:cNvCxnSpPr/>
          <p:nvPr/>
        </p:nvCxnSpPr>
        <p:spPr>
          <a:xfrm>
            <a:off x="2785241" y="4513384"/>
            <a:ext cx="930166" cy="47378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5428593" y="4513384"/>
            <a:ext cx="930166" cy="47378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572000" y="5909790"/>
            <a:ext cx="0" cy="432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0" y="813750"/>
            <a:ext cx="9143999"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Two groups of Ps: Generalised social </a:t>
            </a:r>
            <a:r>
              <a:rPr lang="en-GB" sz="2400" dirty="0" err="1" smtClean="0">
                <a:latin typeface="Times New Roman" panose="02020603050405020304" pitchFamily="18" charset="0"/>
                <a:cs typeface="Times New Roman" panose="02020603050405020304" pitchFamily="18" charset="0"/>
              </a:rPr>
              <a:t>phobics</a:t>
            </a:r>
            <a:r>
              <a:rPr lang="en-GB" sz="2400" dirty="0" smtClean="0">
                <a:latin typeface="Times New Roman" panose="02020603050405020304" pitchFamily="18" charset="0"/>
                <a:cs typeface="Times New Roman" panose="02020603050405020304" pitchFamily="18" charset="0"/>
              </a:rPr>
              <a:t> &amp; non-anxious controls</a:t>
            </a:r>
          </a:p>
          <a:p>
            <a:pPr marL="342900" indent="-34290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Given 4 neutral and 4 social category’s of words – in the social category, words were divided into positive and negative.</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233385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randombar(horizontal)">
                                      <p:cBhvr>
                                        <p:cTn id="7" dur="500"/>
                                        <p:tgtEl>
                                          <p:spTgt spid="2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randombar(horizontal)">
                                      <p:cBhvr>
                                        <p:cTn id="12" dur="500"/>
                                        <p:tgtEl>
                                          <p:spTgt spid="2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
                                            <p:bg/>
                                          </p:spTgt>
                                        </p:tgtEl>
                                        <p:attrNameLst>
                                          <p:attrName>style.visibility</p:attrName>
                                        </p:attrNameLst>
                                      </p:cBhvr>
                                      <p:to>
                                        <p:strVal val="visible"/>
                                      </p:to>
                                    </p:set>
                                    <p:animEffect transition="in" filter="randombar(horizontal)">
                                      <p:cBhvr>
                                        <p:cTn id="17" dur="500"/>
                                        <p:tgtEl>
                                          <p:spTgt spid="2">
                                            <p:bg/>
                                          </p:spTgt>
                                        </p:tgtEl>
                                      </p:cBhvr>
                                    </p:animEffect>
                                  </p:childTnLst>
                                </p:cTn>
                              </p:par>
                              <p:par>
                                <p:cTn id="18" presetID="14" presetClass="entr" presetSubtype="10" fill="hold" grpId="0" nodeType="with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animEffect transition="in" filter="randombar(horizontal)">
                                      <p:cBhvr>
                                        <p:cTn id="20" dur="500"/>
                                        <p:tgtEl>
                                          <p:spTgt spid="2">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0-#ppt_h/2"/>
                                          </p:val>
                                        </p:tav>
                                        <p:tav tm="100000">
                                          <p:val>
                                            <p:strVal val="#ppt_y"/>
                                          </p:val>
                                        </p:tav>
                                      </p:tavLst>
                                    </p:anim>
                                  </p:childTnLst>
                                </p:cTn>
                              </p:par>
                              <p:par>
                                <p:cTn id="27" presetID="2" presetClass="entr" presetSubtype="1" fill="hold"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0-#ppt_h/2"/>
                                          </p:val>
                                        </p:tav>
                                        <p:tav tm="100000">
                                          <p:val>
                                            <p:strVal val="#ppt_y"/>
                                          </p:val>
                                        </p:tav>
                                      </p:tavLst>
                                    </p:anim>
                                  </p:childTnLst>
                                </p:cTn>
                              </p:par>
                              <p:par>
                                <p:cTn id="31" presetID="2" presetClass="entr" presetSubtype="1" fill="hold" grpId="0" nodeType="with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0-#ppt_h/2"/>
                                          </p:val>
                                        </p:tav>
                                        <p:tav tm="100000">
                                          <p:val>
                                            <p:strVal val="#ppt_y"/>
                                          </p:val>
                                        </p:tav>
                                      </p:tavLst>
                                    </p:anim>
                                  </p:childTnLst>
                                </p:cTn>
                              </p:par>
                              <p:par>
                                <p:cTn id="35" presetID="2" presetClass="entr" presetSubtype="1"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1"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0-#ppt_h/2"/>
                                          </p:val>
                                        </p:tav>
                                        <p:tav tm="100000">
                                          <p:val>
                                            <p:strVal val="#ppt_y"/>
                                          </p:val>
                                        </p:tav>
                                      </p:tavLst>
                                    </p:anim>
                                  </p:childTnLst>
                                </p:cTn>
                              </p:par>
                              <p:par>
                                <p:cTn id="45" presetID="2" presetClass="entr" presetSubtype="1" fill="hold"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fill="hold"/>
                                        <p:tgtEl>
                                          <p:spTgt spid="13"/>
                                        </p:tgtEl>
                                        <p:attrNameLst>
                                          <p:attrName>ppt_x</p:attrName>
                                        </p:attrNameLst>
                                      </p:cBhvr>
                                      <p:tavLst>
                                        <p:tav tm="0">
                                          <p:val>
                                            <p:strVal val="#ppt_x"/>
                                          </p:val>
                                        </p:tav>
                                        <p:tav tm="100000">
                                          <p:val>
                                            <p:strVal val="#ppt_x"/>
                                          </p:val>
                                        </p:tav>
                                      </p:tavLst>
                                    </p:anim>
                                    <p:anim calcmode="lin" valueType="num">
                                      <p:cBhvr additive="base">
                                        <p:cTn id="48" dur="500" fill="hold"/>
                                        <p:tgtEl>
                                          <p:spTgt spid="13"/>
                                        </p:tgtEl>
                                        <p:attrNameLst>
                                          <p:attrName>ppt_y</p:attrName>
                                        </p:attrNameLst>
                                      </p:cBhvr>
                                      <p:tavLst>
                                        <p:tav tm="0">
                                          <p:val>
                                            <p:strVal val="0-#ppt_h/2"/>
                                          </p:val>
                                        </p:tav>
                                        <p:tav tm="100000">
                                          <p:val>
                                            <p:strVal val="#ppt_y"/>
                                          </p:val>
                                        </p:tav>
                                      </p:tavLst>
                                    </p:anim>
                                  </p:childTnLst>
                                </p:cTn>
                              </p:par>
                              <p:par>
                                <p:cTn id="49" presetID="2" presetClass="entr" presetSubtype="1"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1" fill="hold" nodeType="click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additive="base">
                                        <p:cTn id="57" dur="500" fill="hold"/>
                                        <p:tgtEl>
                                          <p:spTgt spid="15"/>
                                        </p:tgtEl>
                                        <p:attrNameLst>
                                          <p:attrName>ppt_x</p:attrName>
                                        </p:attrNameLst>
                                      </p:cBhvr>
                                      <p:tavLst>
                                        <p:tav tm="0">
                                          <p:val>
                                            <p:strVal val="#ppt_x"/>
                                          </p:val>
                                        </p:tav>
                                        <p:tav tm="100000">
                                          <p:val>
                                            <p:strVal val="#ppt_x"/>
                                          </p:val>
                                        </p:tav>
                                      </p:tavLst>
                                    </p:anim>
                                    <p:anim calcmode="lin" valueType="num">
                                      <p:cBhvr additive="base">
                                        <p:cTn id="58" dur="500" fill="hold"/>
                                        <p:tgtEl>
                                          <p:spTgt spid="15"/>
                                        </p:tgtEl>
                                        <p:attrNameLst>
                                          <p:attrName>ppt_y</p:attrName>
                                        </p:attrNameLst>
                                      </p:cBhvr>
                                      <p:tavLst>
                                        <p:tav tm="0">
                                          <p:val>
                                            <p:strVal val="0-#ppt_h/2"/>
                                          </p:val>
                                        </p:tav>
                                        <p:tav tm="100000">
                                          <p:val>
                                            <p:strVal val="#ppt_y"/>
                                          </p:val>
                                        </p:tav>
                                      </p:tavLst>
                                    </p:anim>
                                  </p:childTnLst>
                                </p:cTn>
                              </p:par>
                              <p:par>
                                <p:cTn id="59" presetID="2" presetClass="entr" presetSubtype="1"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 calcmode="lin" valueType="num">
                                      <p:cBhvr additive="base">
                                        <p:cTn id="61" dur="500" fill="hold"/>
                                        <p:tgtEl>
                                          <p:spTgt spid="12"/>
                                        </p:tgtEl>
                                        <p:attrNameLst>
                                          <p:attrName>ppt_x</p:attrName>
                                        </p:attrNameLst>
                                      </p:cBhvr>
                                      <p:tavLst>
                                        <p:tav tm="0">
                                          <p:val>
                                            <p:strVal val="#ppt_x"/>
                                          </p:val>
                                        </p:tav>
                                        <p:tav tm="100000">
                                          <p:val>
                                            <p:strVal val="#ppt_x"/>
                                          </p:val>
                                        </p:tav>
                                      </p:tavLst>
                                    </p:anim>
                                    <p:anim calcmode="lin" valueType="num">
                                      <p:cBhvr additive="base">
                                        <p:cTn id="62"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P spid="4" grpId="0" animBg="1"/>
      <p:bldP spid="5" grpId="0" animBg="1"/>
      <p:bldP spid="11"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927608861"/>
              </p:ext>
            </p:extLst>
          </p:nvPr>
        </p:nvGraphicFramePr>
        <p:xfrm>
          <a:off x="94593" y="914400"/>
          <a:ext cx="4424855" cy="5181599"/>
        </p:xfrm>
        <a:graphic>
          <a:graphicData uri="http://schemas.openxmlformats.org/drawingml/2006/chart">
            <c:chart xmlns:c="http://schemas.openxmlformats.org/drawingml/2006/chart" xmlns:r="http://schemas.openxmlformats.org/officeDocument/2006/relationships" r:id="rId2"/>
          </a:graphicData>
        </a:graphic>
      </p:graphicFrame>
      <p:sp>
        <p:nvSpPr>
          <p:cNvPr id="4" name="Title 2"/>
          <p:cNvSpPr>
            <a:spLocks noGrp="1"/>
          </p:cNvSpPr>
          <p:nvPr>
            <p:ph type="title"/>
          </p:nvPr>
        </p:nvSpPr>
        <p:spPr>
          <a:xfrm>
            <a:off x="457200" y="95962"/>
            <a:ext cx="8229600" cy="818438"/>
          </a:xfrm>
        </p:spPr>
        <p:txBody>
          <a:bodyPr>
            <a:normAutofit/>
          </a:bodyPr>
          <a:lstStyle/>
          <a:p>
            <a:pPr algn="ctr"/>
            <a:r>
              <a:rPr lang="en-GB" sz="3600" dirty="0" smtClean="0"/>
              <a:t>Amir et al. (2001)</a:t>
            </a:r>
            <a:endParaRPr lang="en-GB" sz="3600" dirty="0"/>
          </a:p>
        </p:txBody>
      </p:sp>
      <p:graphicFrame>
        <p:nvGraphicFramePr>
          <p:cNvPr id="10" name="Chart 9"/>
          <p:cNvGraphicFramePr/>
          <p:nvPr>
            <p:extLst>
              <p:ext uri="{D42A27DB-BD31-4B8C-83A1-F6EECF244321}">
                <p14:modId xmlns:p14="http://schemas.microsoft.com/office/powerpoint/2010/main" val="3853121656"/>
              </p:ext>
            </p:extLst>
          </p:nvPr>
        </p:nvGraphicFramePr>
        <p:xfrm>
          <a:off x="4813737" y="998483"/>
          <a:ext cx="4140000" cy="5139559"/>
        </p:xfrm>
        <a:graphic>
          <a:graphicData uri="http://schemas.openxmlformats.org/drawingml/2006/chart">
            <c:chart xmlns:c="http://schemas.openxmlformats.org/drawingml/2006/chart" xmlns:r="http://schemas.openxmlformats.org/officeDocument/2006/relationships" r:id="rId3"/>
          </a:graphicData>
        </a:graphic>
      </p:graphicFrame>
      <p:cxnSp>
        <p:nvCxnSpPr>
          <p:cNvPr id="11" name="Straight Arrow Connector 10"/>
          <p:cNvCxnSpPr/>
          <p:nvPr/>
        </p:nvCxnSpPr>
        <p:spPr>
          <a:xfrm>
            <a:off x="1571296" y="4671847"/>
            <a:ext cx="4682359" cy="436181"/>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2659116" y="4706005"/>
            <a:ext cx="231229" cy="38363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3744310" y="3828391"/>
            <a:ext cx="231229" cy="38363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6193221" y="4627174"/>
            <a:ext cx="231229" cy="38363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7194330" y="4706005"/>
            <a:ext cx="231229" cy="38363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8216463" y="3636576"/>
            <a:ext cx="231229" cy="383630"/>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5610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additive="base">
                                        <p:cTn id="15" dur="500" fill="hold"/>
                                        <p:tgtEl>
                                          <p:spTgt spid="17"/>
                                        </p:tgtEl>
                                        <p:attrNameLst>
                                          <p:attrName>ppt_x</p:attrName>
                                        </p:attrNameLst>
                                      </p:cBhvr>
                                      <p:tavLst>
                                        <p:tav tm="0">
                                          <p:val>
                                            <p:strVal val="#ppt_x"/>
                                          </p:val>
                                        </p:tav>
                                        <p:tav tm="100000">
                                          <p:val>
                                            <p:strVal val="#ppt_x"/>
                                          </p:val>
                                        </p:tav>
                                      </p:tavLst>
                                    </p:anim>
                                    <p:anim calcmode="lin" valueType="num">
                                      <p:cBhvr additive="base">
                                        <p:cTn id="16" dur="500" fill="hold"/>
                                        <p:tgtEl>
                                          <p:spTgt spid="1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ppt_x"/>
                                          </p:val>
                                        </p:tav>
                                        <p:tav tm="100000">
                                          <p:val>
                                            <p:strVal val="#ppt_x"/>
                                          </p:val>
                                        </p:tav>
                                      </p:tavLst>
                                    </p:anim>
                                    <p:anim calcmode="lin" valueType="num">
                                      <p:cBhvr additive="base">
                                        <p:cTn id="2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randombar(horizontal)">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93" y="830319"/>
            <a:ext cx="9049407" cy="954036"/>
          </a:xfrm>
        </p:spPr>
        <p:txBody>
          <a:bodyPr/>
          <a:lstStyle/>
          <a:p>
            <a:r>
              <a:rPr lang="en-GB" sz="2800" dirty="0">
                <a:latin typeface="Times New Roman" panose="02020603050405020304" pitchFamily="18" charset="0"/>
                <a:cs typeface="Times New Roman" panose="02020603050405020304" pitchFamily="18" charset="0"/>
              </a:rPr>
              <a:t>Unconscious forgetting in emotional </a:t>
            </a:r>
            <a:r>
              <a:rPr lang="en-GB" sz="2800" dirty="0" smtClean="0">
                <a:latin typeface="Times New Roman" panose="02020603050405020304" pitchFamily="18" charset="0"/>
                <a:cs typeface="Times New Roman" panose="02020603050405020304" pitchFamily="18" charset="0"/>
              </a:rPr>
              <a:t>memory:</a:t>
            </a:r>
          </a:p>
          <a:p>
            <a:r>
              <a:rPr lang="en-GB" sz="2800" b="1" u="sng" dirty="0" err="1" smtClean="0">
                <a:latin typeface="Times New Roman" panose="02020603050405020304" pitchFamily="18" charset="0"/>
                <a:cs typeface="Times New Roman" panose="02020603050405020304" pitchFamily="18" charset="0"/>
              </a:rPr>
              <a:t>Barnier</a:t>
            </a:r>
            <a:r>
              <a:rPr lang="en-GB" sz="2800" b="1" u="sng" dirty="0" smtClean="0">
                <a:latin typeface="Times New Roman" panose="02020603050405020304" pitchFamily="18" charset="0"/>
                <a:cs typeface="Times New Roman" panose="02020603050405020304" pitchFamily="18" charset="0"/>
              </a:rPr>
              <a:t> et al. (2004)</a:t>
            </a:r>
            <a:endParaRPr lang="en-GB" sz="2800" b="1" u="sng"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94593" y="116983"/>
            <a:ext cx="8954813" cy="776396"/>
          </a:xfrm>
        </p:spPr>
        <p:txBody>
          <a:bodyPr>
            <a:noAutofit/>
          </a:bodyPr>
          <a:lstStyle/>
          <a:p>
            <a:pPr algn="ctr"/>
            <a:r>
              <a:rPr lang="en-GB" sz="3600" dirty="0" smtClean="0"/>
              <a:t>Practical Considerations </a:t>
            </a:r>
            <a:endParaRPr lang="en-GB" sz="3600" dirty="0"/>
          </a:p>
        </p:txBody>
      </p:sp>
      <p:sp>
        <p:nvSpPr>
          <p:cNvPr id="4" name="Content Placeholder 1"/>
          <p:cNvSpPr txBox="1">
            <a:spLocks/>
          </p:cNvSpPr>
          <p:nvPr/>
        </p:nvSpPr>
        <p:spPr bwMode="auto">
          <a:xfrm>
            <a:off x="1287516" y="2017982"/>
            <a:ext cx="6568965" cy="1408386"/>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Negative: horrified, sickness, tragedy</a:t>
            </a:r>
          </a:p>
          <a:p>
            <a:pPr marL="109537" indent="0" algn="ctr">
              <a:buFont typeface="Wingdings 3" panose="05040102010807070707" pitchFamily="18" charset="2"/>
              <a:buNone/>
            </a:pPr>
            <a:r>
              <a:rPr lang="en-GB" sz="2400" b="1" dirty="0" smtClean="0"/>
              <a:t>Neutral: hardworking, patient, polite</a:t>
            </a:r>
          </a:p>
          <a:p>
            <a:pPr marL="109537" indent="0" algn="ctr">
              <a:buFont typeface="Wingdings 3" panose="05040102010807070707" pitchFamily="18" charset="2"/>
              <a:buNone/>
            </a:pPr>
            <a:r>
              <a:rPr lang="en-GB" sz="2400" b="1" dirty="0" smtClean="0"/>
              <a:t>Positive: entertaining, excitement, happy</a:t>
            </a:r>
            <a:endParaRPr lang="en-GB" sz="2400" b="1" dirty="0"/>
          </a:p>
        </p:txBody>
      </p:sp>
      <p:cxnSp>
        <p:nvCxnSpPr>
          <p:cNvPr id="5" name="Straight Arrow Connector 4"/>
          <p:cNvCxnSpPr/>
          <p:nvPr/>
        </p:nvCxnSpPr>
        <p:spPr>
          <a:xfrm flipH="1">
            <a:off x="4529958" y="3520960"/>
            <a:ext cx="1" cy="7147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7" name="Content Placeholder 1"/>
          <p:cNvSpPr txBox="1">
            <a:spLocks/>
          </p:cNvSpPr>
          <p:nvPr/>
        </p:nvSpPr>
        <p:spPr bwMode="auto">
          <a:xfrm>
            <a:off x="3061138" y="4355330"/>
            <a:ext cx="2937641" cy="49924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Retrieval Practice</a:t>
            </a:r>
            <a:endParaRPr lang="en-GB" sz="2400" b="1" dirty="0"/>
          </a:p>
        </p:txBody>
      </p:sp>
      <p:cxnSp>
        <p:nvCxnSpPr>
          <p:cNvPr id="9" name="Straight Arrow Connector 8"/>
          <p:cNvCxnSpPr/>
          <p:nvPr/>
        </p:nvCxnSpPr>
        <p:spPr>
          <a:xfrm flipH="1">
            <a:off x="4571997" y="4974237"/>
            <a:ext cx="1" cy="71470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0" name="Content Placeholder 1"/>
          <p:cNvSpPr txBox="1">
            <a:spLocks/>
          </p:cNvSpPr>
          <p:nvPr/>
        </p:nvSpPr>
        <p:spPr bwMode="auto">
          <a:xfrm>
            <a:off x="3061137" y="5808607"/>
            <a:ext cx="2937641" cy="49924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Recall</a:t>
            </a:r>
            <a:endParaRPr lang="en-GB" sz="2400" b="1" dirty="0"/>
          </a:p>
        </p:txBody>
      </p:sp>
    </p:spTree>
    <p:extLst>
      <p:ext uri="{BB962C8B-B14F-4D97-AF65-F5344CB8AC3E}">
        <p14:creationId xmlns:p14="http://schemas.microsoft.com/office/powerpoint/2010/main" val="85835377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0-#ppt_h/2"/>
                                          </p:val>
                                        </p:tav>
                                        <p:tav tm="100000">
                                          <p:val>
                                            <p:strVal val="#ppt_y"/>
                                          </p:val>
                                        </p:tav>
                                      </p:tavLst>
                                    </p:anim>
                                  </p:childTnLst>
                                </p:cTn>
                              </p:par>
                              <p:par>
                                <p:cTn id="14" presetID="14" presetClass="entr" presetSubtype="1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randombar(horizont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1"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0-#ppt_h/2"/>
                                          </p:val>
                                        </p:tav>
                                        <p:tav tm="100000">
                                          <p:val>
                                            <p:strVal val="#ppt_y"/>
                                          </p:val>
                                        </p:tav>
                                      </p:tavLst>
                                    </p:anim>
                                  </p:childTnLst>
                                </p:cTn>
                              </p:par>
                              <p:par>
                                <p:cTn id="23" presetID="14" presetClass="entr" presetSubtype="1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randombar(horizontal)">
                                      <p:cBhvr>
                                        <p:cTn id="2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10"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540501279"/>
              </p:ext>
            </p:extLst>
          </p:nvPr>
        </p:nvGraphicFramePr>
        <p:xfrm>
          <a:off x="246993" y="1102766"/>
          <a:ext cx="8508124" cy="4993234"/>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a:xfrm>
            <a:off x="84082" y="74942"/>
            <a:ext cx="8975835" cy="734355"/>
          </a:xfrm>
        </p:spPr>
        <p:txBody>
          <a:bodyPr>
            <a:noAutofit/>
          </a:bodyPr>
          <a:lstStyle/>
          <a:p>
            <a:pPr algn="ctr"/>
            <a:r>
              <a:rPr lang="en-GB" sz="3200" u="sng" dirty="0" err="1"/>
              <a:t>Barnier</a:t>
            </a:r>
            <a:r>
              <a:rPr lang="en-GB" sz="3200" u="sng" dirty="0"/>
              <a:t> et al. (2004)</a:t>
            </a:r>
          </a:p>
        </p:txBody>
      </p:sp>
      <p:cxnSp>
        <p:nvCxnSpPr>
          <p:cNvPr id="8" name="Straight Arrow Connector 7"/>
          <p:cNvCxnSpPr/>
          <p:nvPr/>
        </p:nvCxnSpPr>
        <p:spPr>
          <a:xfrm flipV="1">
            <a:off x="7296807" y="2732690"/>
            <a:ext cx="354724" cy="696309"/>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2446283" y="2117835"/>
            <a:ext cx="354724" cy="696309"/>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884683" y="1803837"/>
            <a:ext cx="328448" cy="313998"/>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543503" y="2990192"/>
            <a:ext cx="4930666" cy="667408"/>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778135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randombar(horizontal)">
                                      <p:cBhvr>
                                        <p:cTn id="2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9337" y="851337"/>
            <a:ext cx="8949559" cy="1030015"/>
          </a:xfrm>
        </p:spPr>
        <p:txBody>
          <a:bodyPr/>
          <a:lstStyle/>
          <a:p>
            <a:r>
              <a:rPr lang="en-GB" sz="2800" dirty="0" smtClean="0">
                <a:latin typeface="Times New Roman" panose="02020603050405020304" pitchFamily="18" charset="0"/>
                <a:cs typeface="Times New Roman" panose="02020603050405020304" pitchFamily="18" charset="0"/>
              </a:rPr>
              <a:t>Potential impact on memory from Eyewitness Testimony</a:t>
            </a:r>
          </a:p>
          <a:p>
            <a:pPr lvl="1"/>
            <a:r>
              <a:rPr lang="en-GB" sz="2400" dirty="0" smtClean="0">
                <a:latin typeface="Times New Roman" panose="02020603050405020304" pitchFamily="18" charset="0"/>
                <a:cs typeface="Times New Roman" panose="02020603050405020304" pitchFamily="18" charset="0"/>
              </a:rPr>
              <a:t>The effects of repeated questioning: Shaw et al. (1995) </a:t>
            </a:r>
            <a:endParaRPr lang="en-GB" sz="2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74941"/>
            <a:ext cx="8229600" cy="776396"/>
          </a:xfrm>
        </p:spPr>
        <p:txBody>
          <a:bodyPr>
            <a:normAutofit/>
          </a:bodyPr>
          <a:lstStyle/>
          <a:p>
            <a:pPr algn="ctr"/>
            <a:r>
              <a:rPr lang="en-GB" sz="3600" dirty="0" smtClean="0"/>
              <a:t>Practical Considerations</a:t>
            </a:r>
            <a:endParaRPr lang="en-GB" sz="3600" dirty="0"/>
          </a:p>
        </p:txBody>
      </p:sp>
      <p:sp>
        <p:nvSpPr>
          <p:cNvPr id="4" name="Content Placeholder 1"/>
          <p:cNvSpPr txBox="1">
            <a:spLocks/>
          </p:cNvSpPr>
          <p:nvPr/>
        </p:nvSpPr>
        <p:spPr bwMode="auto">
          <a:xfrm>
            <a:off x="231232" y="1797267"/>
            <a:ext cx="8607972" cy="1408386"/>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Someone's wallet has been stolen from student halls</a:t>
            </a:r>
          </a:p>
          <a:p>
            <a:pPr marL="109537" indent="0" algn="ctr">
              <a:buFont typeface="Wingdings 3" panose="05040102010807070707" pitchFamily="18" charset="2"/>
              <a:buNone/>
            </a:pPr>
            <a:r>
              <a:rPr lang="en-GB" sz="2400" b="1" dirty="0" smtClean="0"/>
              <a:t>Police called and Ps view slides:</a:t>
            </a:r>
          </a:p>
          <a:p>
            <a:pPr marL="109537" indent="0" algn="ctr">
              <a:buFont typeface="Wingdings 3" panose="05040102010807070707" pitchFamily="18" charset="2"/>
              <a:buNone/>
            </a:pPr>
            <a:r>
              <a:rPr lang="en-GB" sz="2400" b="1" dirty="0" smtClean="0"/>
              <a:t>8 sweatshirts / 8 textbooks</a:t>
            </a:r>
            <a:endParaRPr lang="en-GB" sz="2400" b="1" dirty="0"/>
          </a:p>
        </p:txBody>
      </p:sp>
      <p:cxnSp>
        <p:nvCxnSpPr>
          <p:cNvPr id="5" name="Straight Arrow Connector 4"/>
          <p:cNvCxnSpPr/>
          <p:nvPr/>
        </p:nvCxnSpPr>
        <p:spPr>
          <a:xfrm flipH="1">
            <a:off x="4529958" y="3247694"/>
            <a:ext cx="1" cy="54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6" name="Content Placeholder 1"/>
          <p:cNvSpPr txBox="1">
            <a:spLocks/>
          </p:cNvSpPr>
          <p:nvPr/>
        </p:nvSpPr>
        <p:spPr bwMode="auto">
          <a:xfrm>
            <a:off x="231232" y="3829816"/>
            <a:ext cx="8607972" cy="1215154"/>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Incomplete Post-event Questioning takes place for ½ items from one category.</a:t>
            </a:r>
          </a:p>
          <a:p>
            <a:pPr marL="109537" indent="0" algn="ctr">
              <a:buFont typeface="Wingdings 3" panose="05040102010807070707" pitchFamily="18" charset="2"/>
              <a:buNone/>
            </a:pPr>
            <a:r>
              <a:rPr lang="en-GB" sz="2400" b="1" dirty="0" smtClean="0"/>
              <a:t>No items from another category questioned </a:t>
            </a:r>
            <a:endParaRPr lang="en-GB" sz="2400" b="1" dirty="0"/>
          </a:p>
        </p:txBody>
      </p:sp>
      <p:cxnSp>
        <p:nvCxnSpPr>
          <p:cNvPr id="7" name="Straight Arrow Connector 6"/>
          <p:cNvCxnSpPr/>
          <p:nvPr/>
        </p:nvCxnSpPr>
        <p:spPr>
          <a:xfrm flipH="1">
            <a:off x="4529957" y="5089920"/>
            <a:ext cx="1" cy="54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 name="Content Placeholder 1"/>
          <p:cNvSpPr txBox="1">
            <a:spLocks/>
          </p:cNvSpPr>
          <p:nvPr/>
        </p:nvSpPr>
        <p:spPr bwMode="auto">
          <a:xfrm>
            <a:off x="3061137" y="5682485"/>
            <a:ext cx="2937641" cy="49924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Free Recall</a:t>
            </a:r>
            <a:endParaRPr lang="en-GB" sz="2400" b="1" dirty="0"/>
          </a:p>
        </p:txBody>
      </p:sp>
    </p:spTree>
    <p:extLst>
      <p:ext uri="{BB962C8B-B14F-4D97-AF65-F5344CB8AC3E}">
        <p14:creationId xmlns:p14="http://schemas.microsoft.com/office/powerpoint/2010/main" val="212130324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0-#ppt_h/2"/>
                                          </p:val>
                                        </p:tav>
                                        <p:tav tm="100000">
                                          <p:val>
                                            <p:strVal val="#ppt_y"/>
                                          </p:val>
                                        </p:tav>
                                      </p:tavLst>
                                    </p:anim>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1"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0-#ppt_h/2"/>
                                          </p:val>
                                        </p:tav>
                                        <p:tav tm="100000">
                                          <p:val>
                                            <p:strVal val="#ppt_y"/>
                                          </p:val>
                                        </p:tav>
                                      </p:tavLst>
                                    </p:anim>
                                  </p:childTnLst>
                                </p:cTn>
                              </p:par>
                              <p:par>
                                <p:cTn id="23" presetID="14" presetClass="entr" presetSubtype="1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164828510"/>
              </p:ext>
            </p:extLst>
          </p:nvPr>
        </p:nvGraphicFramePr>
        <p:xfrm>
          <a:off x="73572" y="1039703"/>
          <a:ext cx="8860221" cy="4835579"/>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a:xfrm>
            <a:off x="457200" y="95962"/>
            <a:ext cx="8229600" cy="1143000"/>
          </a:xfrm>
        </p:spPr>
        <p:txBody>
          <a:bodyPr/>
          <a:lstStyle/>
          <a:p>
            <a:pPr algn="ctr"/>
            <a:r>
              <a:rPr lang="en-GB" dirty="0" smtClean="0"/>
              <a:t>Shaw et al. (1995)</a:t>
            </a:r>
            <a:endParaRPr lang="en-GB" dirty="0"/>
          </a:p>
        </p:txBody>
      </p:sp>
      <p:cxnSp>
        <p:nvCxnSpPr>
          <p:cNvPr id="7" name="Straight Arrow Connector 6"/>
          <p:cNvCxnSpPr/>
          <p:nvPr/>
        </p:nvCxnSpPr>
        <p:spPr>
          <a:xfrm>
            <a:off x="2385848" y="1960178"/>
            <a:ext cx="3163614" cy="898636"/>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093780" y="2979684"/>
            <a:ext cx="1445172" cy="568816"/>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003631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734355"/>
            <a:ext cx="9017876" cy="4525962"/>
          </a:xfrm>
        </p:spPr>
        <p:txBody>
          <a:bodyPr/>
          <a:lstStyle/>
          <a:p>
            <a:r>
              <a:rPr lang="en-GB" dirty="0" smtClean="0"/>
              <a:t>Recalling and Forgetting details of suspects</a:t>
            </a:r>
          </a:p>
          <a:p>
            <a:pPr lvl="1"/>
            <a:r>
              <a:rPr lang="en-GB" dirty="0" smtClean="0"/>
              <a:t>MacLeod (2002)</a:t>
            </a:r>
            <a:endParaRPr lang="en-GB" dirty="0"/>
          </a:p>
        </p:txBody>
      </p:sp>
      <p:sp>
        <p:nvSpPr>
          <p:cNvPr id="3" name="Title 2"/>
          <p:cNvSpPr>
            <a:spLocks noGrp="1"/>
          </p:cNvSpPr>
          <p:nvPr>
            <p:ph type="title"/>
          </p:nvPr>
        </p:nvSpPr>
        <p:spPr>
          <a:xfrm>
            <a:off x="457200" y="0"/>
            <a:ext cx="8229600" cy="734355"/>
          </a:xfrm>
        </p:spPr>
        <p:txBody>
          <a:bodyPr>
            <a:normAutofit/>
          </a:bodyPr>
          <a:lstStyle/>
          <a:p>
            <a:pPr algn="ctr"/>
            <a:r>
              <a:rPr lang="en-GB" sz="3600" dirty="0" smtClean="0"/>
              <a:t>Practical Considerations</a:t>
            </a:r>
            <a:endParaRPr lang="en-GB" sz="3600" dirty="0"/>
          </a:p>
        </p:txBody>
      </p:sp>
      <p:sp>
        <p:nvSpPr>
          <p:cNvPr id="4" name="Content Placeholder 1"/>
          <p:cNvSpPr txBox="1">
            <a:spLocks/>
          </p:cNvSpPr>
          <p:nvPr/>
        </p:nvSpPr>
        <p:spPr bwMode="auto">
          <a:xfrm>
            <a:off x="231232" y="1797267"/>
            <a:ext cx="8607972" cy="1408386"/>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Slides</a:t>
            </a:r>
          </a:p>
          <a:p>
            <a:pPr marL="109537" indent="0" algn="ctr">
              <a:buFont typeface="Wingdings 3" panose="05040102010807070707" pitchFamily="18" charset="2"/>
              <a:buNone/>
            </a:pPr>
            <a:r>
              <a:rPr lang="en-GB" sz="2400" b="1" dirty="0" smtClean="0"/>
              <a:t>Blond woman</a:t>
            </a:r>
          </a:p>
          <a:p>
            <a:pPr marL="109537" indent="0" algn="ctr">
              <a:buFont typeface="Wingdings 3" panose="05040102010807070707" pitchFamily="18" charset="2"/>
              <a:buNone/>
            </a:pPr>
            <a:r>
              <a:rPr lang="en-GB" sz="2400" b="1" dirty="0" smtClean="0"/>
              <a:t>Brunette woman</a:t>
            </a:r>
            <a:endParaRPr lang="en-GB" sz="2400" b="1" dirty="0"/>
          </a:p>
        </p:txBody>
      </p:sp>
      <p:cxnSp>
        <p:nvCxnSpPr>
          <p:cNvPr id="5" name="Straight Arrow Connector 4"/>
          <p:cNvCxnSpPr/>
          <p:nvPr/>
        </p:nvCxnSpPr>
        <p:spPr>
          <a:xfrm flipH="1">
            <a:off x="4529958" y="3247694"/>
            <a:ext cx="1" cy="54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6" name="Content Placeholder 1"/>
          <p:cNvSpPr txBox="1">
            <a:spLocks/>
          </p:cNvSpPr>
          <p:nvPr/>
        </p:nvSpPr>
        <p:spPr bwMode="auto">
          <a:xfrm>
            <a:off x="231232" y="3829816"/>
            <a:ext cx="8607972" cy="1215154"/>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Incomplete Post-event Questioning takes place for ½ items from one category.</a:t>
            </a:r>
          </a:p>
          <a:p>
            <a:pPr marL="109537" indent="0" algn="ctr">
              <a:buFont typeface="Wingdings 3" panose="05040102010807070707" pitchFamily="18" charset="2"/>
              <a:buNone/>
            </a:pPr>
            <a:r>
              <a:rPr lang="en-GB" sz="2400" b="1" dirty="0" smtClean="0"/>
              <a:t>No items from another category questioned </a:t>
            </a:r>
            <a:endParaRPr lang="en-GB" sz="2400" b="1" dirty="0"/>
          </a:p>
        </p:txBody>
      </p:sp>
      <p:cxnSp>
        <p:nvCxnSpPr>
          <p:cNvPr id="7" name="Straight Arrow Connector 6"/>
          <p:cNvCxnSpPr/>
          <p:nvPr/>
        </p:nvCxnSpPr>
        <p:spPr>
          <a:xfrm flipH="1">
            <a:off x="4529957" y="5089920"/>
            <a:ext cx="1" cy="5400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 name="Content Placeholder 1"/>
          <p:cNvSpPr txBox="1">
            <a:spLocks/>
          </p:cNvSpPr>
          <p:nvPr/>
        </p:nvSpPr>
        <p:spPr bwMode="auto">
          <a:xfrm>
            <a:off x="3061137" y="5682485"/>
            <a:ext cx="2937641" cy="499241"/>
          </a:xfrm>
          <a:prstGeom prst="rect">
            <a:avLst/>
          </a:prstGeom>
          <a:extLst>
            <a:ext uri="{91240B29-F687-4F45-9708-019B960494DF}">
              <a14:hiddenLine xmlns:a14="http://schemas.microsoft.com/office/drawing/2010/main" w="9525">
                <a:solidFill>
                  <a:srgbClr val="000000"/>
                </a:solidFill>
                <a:miter lim="800000"/>
                <a:headEnd/>
                <a:tailEnd/>
              </a14:hiddenLine>
            </a:ext>
          </a:extLst>
        </p:spPr>
        <p:style>
          <a:lnRef idx="0">
            <a:schemeClr val="accent1"/>
          </a:lnRef>
          <a:fillRef idx="3">
            <a:schemeClr val="accent1"/>
          </a:fillRef>
          <a:effectRef idx="3">
            <a:schemeClr val="accent1"/>
          </a:effectRef>
          <a:fontRef idx="minor">
            <a:schemeClr val="lt1"/>
          </a:fontRef>
        </p:style>
        <p:txBody>
          <a:bodyPr vert="horz" wrap="square" lIns="91440" tIns="45720" rIns="91440" bIns="45720" numCol="1" anchor="t" anchorCtr="0" compatLnSpc="1">
            <a:prstTxWarp prst="textNoShape">
              <a:avLst/>
            </a:prstTxWarp>
          </a:bodyPr>
          <a:lst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lt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lt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lt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lt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lt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lt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lt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lt1"/>
                </a:solidFill>
                <a:latin typeface="+mn-lt"/>
                <a:ea typeface="+mn-ea"/>
                <a:cs typeface="+mn-cs"/>
              </a:defRPr>
            </a:lvl9pPr>
            <a:extLst/>
          </a:lstStyle>
          <a:p>
            <a:pPr marL="109537" indent="0" algn="ctr">
              <a:buFont typeface="Wingdings 3" panose="05040102010807070707" pitchFamily="18" charset="2"/>
              <a:buNone/>
            </a:pPr>
            <a:r>
              <a:rPr lang="en-GB" sz="2400" b="1" dirty="0" smtClean="0"/>
              <a:t>Free Recall</a:t>
            </a:r>
            <a:endParaRPr lang="en-GB" sz="2400" b="1" dirty="0"/>
          </a:p>
        </p:txBody>
      </p:sp>
    </p:spTree>
    <p:extLst>
      <p:ext uri="{BB962C8B-B14F-4D97-AF65-F5344CB8AC3E}">
        <p14:creationId xmlns:p14="http://schemas.microsoft.com/office/powerpoint/2010/main" val="3299905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0-#ppt_h/2"/>
                                          </p:val>
                                        </p:tav>
                                        <p:tav tm="100000">
                                          <p:val>
                                            <p:strVal val="#ppt_y"/>
                                          </p:val>
                                        </p:tav>
                                      </p:tavLst>
                                    </p:anim>
                                  </p:childTnLst>
                                </p:cTn>
                              </p:par>
                              <p:par>
                                <p:cTn id="14" presetID="14" presetClass="entr" presetSubtype="1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1"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0-#ppt_h/2"/>
                                          </p:val>
                                        </p:tav>
                                        <p:tav tm="100000">
                                          <p:val>
                                            <p:strVal val="#ppt_y"/>
                                          </p:val>
                                        </p:tav>
                                      </p:tavLst>
                                    </p:anim>
                                  </p:childTnLst>
                                </p:cTn>
                              </p:par>
                              <p:par>
                                <p:cTn id="23" presetID="14" presetClass="entr" presetSubtype="1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randombar(horizontal)">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1491127093"/>
              </p:ext>
            </p:extLst>
          </p:nvPr>
        </p:nvGraphicFramePr>
        <p:xfrm>
          <a:off x="457200" y="1291951"/>
          <a:ext cx="8229600" cy="4525962"/>
        </p:xfrm>
        <a:graphic>
          <a:graphicData uri="http://schemas.openxmlformats.org/drawingml/2006/chart">
            <c:chart xmlns:c="http://schemas.openxmlformats.org/drawingml/2006/chart" xmlns:r="http://schemas.openxmlformats.org/officeDocument/2006/relationships" r:id="rId2"/>
          </a:graphicData>
        </a:graphic>
      </p:graphicFrame>
      <p:sp>
        <p:nvSpPr>
          <p:cNvPr id="3" name="Title 2"/>
          <p:cNvSpPr>
            <a:spLocks noGrp="1"/>
          </p:cNvSpPr>
          <p:nvPr>
            <p:ph type="title"/>
          </p:nvPr>
        </p:nvSpPr>
        <p:spPr/>
        <p:txBody>
          <a:bodyPr/>
          <a:lstStyle/>
          <a:p>
            <a:pPr algn="ctr"/>
            <a:r>
              <a:rPr lang="en-GB" dirty="0" smtClean="0"/>
              <a:t>MacLeod (2002)</a:t>
            </a:r>
            <a:endParaRPr lang="en-GB" dirty="0"/>
          </a:p>
        </p:txBody>
      </p:sp>
      <p:cxnSp>
        <p:nvCxnSpPr>
          <p:cNvPr id="7" name="Straight Arrow Connector 6"/>
          <p:cNvCxnSpPr/>
          <p:nvPr/>
        </p:nvCxnSpPr>
        <p:spPr>
          <a:xfrm>
            <a:off x="3090041" y="2359571"/>
            <a:ext cx="3846787" cy="698939"/>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402317" y="3210911"/>
            <a:ext cx="1534511" cy="404648"/>
          </a:xfrm>
          <a:prstGeom prst="straightConnector1">
            <a:avLst/>
          </a:prstGeom>
          <a:ln w="5715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055267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5614" y="882869"/>
            <a:ext cx="8881241" cy="5124231"/>
          </a:xfrm>
        </p:spPr>
        <p:txBody>
          <a:bodyPr/>
          <a:lstStyle/>
          <a:p>
            <a:r>
              <a:rPr lang="en-GB" sz="2800" dirty="0" smtClean="0">
                <a:latin typeface="Times New Roman" panose="02020603050405020304" pitchFamily="18" charset="0"/>
                <a:cs typeface="Times New Roman" panose="02020603050405020304" pitchFamily="18" charset="0"/>
              </a:rPr>
              <a:t>Having an understanding of both the mechanisms and the conditions under which information is either consciously or unconsciously forgotten is of significant value to both theoretical concepts of memory and to real-life scenarios.</a:t>
            </a:r>
          </a:p>
          <a:p>
            <a:endParaRPr lang="en-GB" sz="28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It gives us an understanding as to how we can function in an ever changing environment.</a:t>
            </a:r>
          </a:p>
          <a:p>
            <a:endParaRPr lang="en-GB" sz="2800" dirty="0">
              <a:latin typeface="Times New Roman" panose="02020603050405020304" pitchFamily="18" charset="0"/>
              <a:cs typeface="Times New Roman" panose="02020603050405020304" pitchFamily="18" charset="0"/>
            </a:endParaRPr>
          </a:p>
          <a:p>
            <a:r>
              <a:rPr lang="en-GB" sz="2800" dirty="0" smtClean="0">
                <a:latin typeface="Times New Roman" panose="02020603050405020304" pitchFamily="18" charset="0"/>
                <a:cs typeface="Times New Roman" panose="02020603050405020304" pitchFamily="18" charset="0"/>
              </a:rPr>
              <a:t>It can guide how police question eyewitnesses following an event and could potentially be used to help those suffering from various disorders.    </a:t>
            </a:r>
            <a:endParaRPr lang="en-GB"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41434" y="85452"/>
            <a:ext cx="8229600" cy="913031"/>
          </a:xfrm>
        </p:spPr>
        <p:txBody>
          <a:bodyPr/>
          <a:lstStyle/>
          <a:p>
            <a:pPr algn="ctr"/>
            <a:r>
              <a:rPr lang="en-GB" dirty="0" smtClean="0"/>
              <a:t>Conclusion</a:t>
            </a:r>
            <a:endParaRPr lang="en-GB" dirty="0"/>
          </a:p>
        </p:txBody>
      </p:sp>
    </p:spTree>
    <p:extLst>
      <p:ext uri="{BB962C8B-B14F-4D97-AF65-F5344CB8AC3E}">
        <p14:creationId xmlns:p14="http://schemas.microsoft.com/office/powerpoint/2010/main" val="22433414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randombar(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0717" y="1481138"/>
            <a:ext cx="8466083" cy="4525962"/>
          </a:xfrm>
        </p:spPr>
        <p:txBody>
          <a:bodyPr/>
          <a:lstStyle/>
          <a:p>
            <a:r>
              <a:rPr lang="en-GB" sz="4400" dirty="0" smtClean="0">
                <a:latin typeface="Times New Roman" panose="02020603050405020304" pitchFamily="18" charset="0"/>
                <a:cs typeface="Times New Roman" panose="02020603050405020304" pitchFamily="18" charset="0"/>
              </a:rPr>
              <a:t>What was the number displayed at the start of the lecture?</a:t>
            </a:r>
            <a:endParaRPr lang="en-GB" sz="44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rPr lang="en-GB" sz="5400" dirty="0" smtClean="0"/>
              <a:t>Finally….</a:t>
            </a:r>
            <a:endParaRPr lang="en-GB" sz="5400" dirty="0"/>
          </a:p>
        </p:txBody>
      </p:sp>
    </p:spTree>
    <p:extLst>
      <p:ext uri="{BB962C8B-B14F-4D97-AF65-F5344CB8AC3E}">
        <p14:creationId xmlns:p14="http://schemas.microsoft.com/office/powerpoint/2010/main" val="2405020825"/>
      </p:ext>
    </p:extLst>
  </p:cSld>
  <p:clrMapOvr>
    <a:masterClrMapping/>
  </p:clrMapOvr>
  <p:transition>
    <p:dissolv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8676" y="1481138"/>
            <a:ext cx="8870731" cy="4525962"/>
          </a:xfrm>
        </p:spPr>
        <p:txBody>
          <a:bodyPr/>
          <a:lstStyle/>
          <a:p>
            <a:r>
              <a:rPr lang="en-GB" sz="4000" dirty="0" smtClean="0">
                <a:latin typeface="Times New Roman" panose="02020603050405020304" pitchFamily="18" charset="0"/>
                <a:cs typeface="Times New Roman" panose="02020603050405020304" pitchFamily="18" charset="0"/>
              </a:rPr>
              <a:t> Lecture: Setting-up Experimental studies: Introduction to </a:t>
            </a:r>
            <a:r>
              <a:rPr lang="en-GB" sz="4000" dirty="0" err="1" smtClean="0">
                <a:latin typeface="Times New Roman" panose="02020603050405020304" pitchFamily="18" charset="0"/>
                <a:cs typeface="Times New Roman" panose="02020603050405020304" pitchFamily="18" charset="0"/>
              </a:rPr>
              <a:t>SuperLab</a:t>
            </a:r>
            <a:r>
              <a:rPr lang="en-GB" sz="4000" dirty="0" smtClean="0">
                <a:latin typeface="Times New Roman" panose="02020603050405020304" pitchFamily="18" charset="0"/>
                <a:cs typeface="Times New Roman" panose="02020603050405020304" pitchFamily="18" charset="0"/>
              </a:rPr>
              <a:t> (TK222) 	</a:t>
            </a:r>
          </a:p>
          <a:p>
            <a:endParaRPr lang="en-GB" sz="4000" dirty="0">
              <a:latin typeface="Times New Roman" panose="02020603050405020304" pitchFamily="18" charset="0"/>
              <a:cs typeface="Times New Roman" panose="02020603050405020304" pitchFamily="18" charset="0"/>
            </a:endParaRPr>
          </a:p>
          <a:p>
            <a:r>
              <a:rPr lang="en-GB" sz="4000" dirty="0" smtClean="0">
                <a:latin typeface="Times New Roman" panose="02020603050405020304" pitchFamily="18" charset="0"/>
                <a:cs typeface="Times New Roman" panose="02020603050405020304" pitchFamily="18" charset="0"/>
              </a:rPr>
              <a:t>Seminar: Exam </a:t>
            </a:r>
            <a:r>
              <a:rPr lang="en-GB" sz="4000" dirty="0">
                <a:latin typeface="Times New Roman" panose="02020603050405020304" pitchFamily="18" charset="0"/>
                <a:cs typeface="Times New Roman" panose="02020603050405020304" pitchFamily="18" charset="0"/>
              </a:rPr>
              <a:t>Preparation and Guidance </a:t>
            </a:r>
            <a:r>
              <a:rPr lang="en-GB" sz="4000" dirty="0"/>
              <a:t>	</a:t>
            </a:r>
          </a:p>
          <a:p>
            <a:endParaRPr lang="en-GB" sz="40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pPr algn="ctr"/>
            <a:r>
              <a:rPr lang="en-GB" sz="5400" dirty="0" smtClean="0"/>
              <a:t>Next Week…</a:t>
            </a:r>
            <a:endParaRPr lang="en-GB" sz="5400" dirty="0"/>
          </a:p>
        </p:txBody>
      </p:sp>
    </p:spTree>
    <p:extLst>
      <p:ext uri="{BB962C8B-B14F-4D97-AF65-F5344CB8AC3E}">
        <p14:creationId xmlns:p14="http://schemas.microsoft.com/office/powerpoint/2010/main" val="2554172335"/>
      </p:ext>
    </p:extLst>
  </p:cSld>
  <p:clrMapOvr>
    <a:masterClrMapping/>
  </p:clrMapOvr>
  <p:transition>
    <p:dissolve/>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Office Theme</Template>
  <TotalTime>762</TotalTime>
  <Words>1982</Words>
  <Application>Microsoft Office PowerPoint</Application>
  <PresentationFormat>On-screen Show (4:3)</PresentationFormat>
  <Paragraphs>256</Paragraphs>
  <Slides>33</Slides>
  <Notes>4</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33</vt:i4>
      </vt:variant>
    </vt:vector>
  </HeadingPairs>
  <TitlesOfParts>
    <vt:vector size="44" baseType="lpstr">
      <vt:lpstr>Arial</vt:lpstr>
      <vt:lpstr>Calibri</vt:lpstr>
      <vt:lpstr>Constantia</vt:lpstr>
      <vt:lpstr>Lucida Sans Unicode</vt:lpstr>
      <vt:lpstr>Times New Roman</vt:lpstr>
      <vt:lpstr>Verdana</vt:lpstr>
      <vt:lpstr>Wingdings 2</vt:lpstr>
      <vt:lpstr>Wingdings 3</vt:lpstr>
      <vt:lpstr>Concourse</vt:lpstr>
      <vt:lpstr>Worksheet</vt:lpstr>
      <vt:lpstr>Microsoft Excel 97-2003 Worksheet</vt:lpstr>
      <vt:lpstr>Experimental Psychology</vt:lpstr>
      <vt:lpstr>Would having perfect memory be a gift or a curse?</vt:lpstr>
      <vt:lpstr>PowerPoint Presentation</vt:lpstr>
      <vt:lpstr>Adaptive and Necessary mechanism of Forgetting?</vt:lpstr>
      <vt:lpstr>Basic Research</vt:lpstr>
      <vt:lpstr>Applied Research</vt:lpstr>
      <vt:lpstr>Something in the middle?...</vt:lpstr>
      <vt:lpstr>Mechanisms of forgetting</vt:lpstr>
      <vt:lpstr>Mechanisms of forgetting</vt:lpstr>
      <vt:lpstr>Conscious forgetting</vt:lpstr>
      <vt:lpstr>Directed Forgetting: Typical Findings</vt:lpstr>
      <vt:lpstr>Directed Forgetting: Continuing Influence</vt:lpstr>
      <vt:lpstr>Directed Forgetting: Continuing Influence</vt:lpstr>
      <vt:lpstr>Unconscious Forgetting</vt:lpstr>
      <vt:lpstr>Competition for Retrieval</vt:lpstr>
      <vt:lpstr>PowerPoint Presentation</vt:lpstr>
      <vt:lpstr>RIF: Typical results</vt:lpstr>
      <vt:lpstr>PowerPoint Presentation</vt:lpstr>
      <vt:lpstr>PowerPoint Presentation</vt:lpstr>
      <vt:lpstr>Theoretical accounts of RIF</vt:lpstr>
      <vt:lpstr>Theoretical accounts of RIF</vt:lpstr>
      <vt:lpstr>Practical considerations</vt:lpstr>
      <vt:lpstr>Amir et al. (2001)</vt:lpstr>
      <vt:lpstr>Amir et al. (2001)</vt:lpstr>
      <vt:lpstr>Practical Considerations </vt:lpstr>
      <vt:lpstr>Barnier et al. (2004)</vt:lpstr>
      <vt:lpstr>Practical Considerations</vt:lpstr>
      <vt:lpstr>Shaw et al. (1995)</vt:lpstr>
      <vt:lpstr>Practical Considerations</vt:lpstr>
      <vt:lpstr>MacLeod (2002)</vt:lpstr>
      <vt:lpstr>Conclusion</vt:lpstr>
      <vt:lpstr>Finally….</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Experimental Psychology  Dr. Kate Williams  Lecture 10  Case Study: Experimental Study of Memory</dc:title>
  <dc:creator>Kate Williams</dc:creator>
  <cp:lastModifiedBy>Kate Williams</cp:lastModifiedBy>
  <cp:revision>35</cp:revision>
  <dcterms:created xsi:type="dcterms:W3CDTF">2016-08-12T10:22:35Z</dcterms:created>
  <dcterms:modified xsi:type="dcterms:W3CDTF">2017-09-18T15:01:07Z</dcterms:modified>
</cp:coreProperties>
</file>