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3"/>
  </p:notesMasterIdLst>
  <p:sldIdLst>
    <p:sldId id="349" r:id="rId2"/>
    <p:sldId id="398" r:id="rId3"/>
    <p:sldId id="350" r:id="rId4"/>
    <p:sldId id="351" r:id="rId5"/>
    <p:sldId id="359" r:id="rId6"/>
    <p:sldId id="361" r:id="rId7"/>
    <p:sldId id="376" r:id="rId8"/>
    <p:sldId id="377" r:id="rId9"/>
    <p:sldId id="378" r:id="rId10"/>
    <p:sldId id="399" r:id="rId11"/>
    <p:sldId id="379" r:id="rId12"/>
    <p:sldId id="380" r:id="rId13"/>
    <p:sldId id="381" r:id="rId14"/>
    <p:sldId id="382" r:id="rId15"/>
    <p:sldId id="400" r:id="rId16"/>
    <p:sldId id="383" r:id="rId17"/>
    <p:sldId id="401" r:id="rId18"/>
    <p:sldId id="384" r:id="rId19"/>
    <p:sldId id="402" r:id="rId20"/>
    <p:sldId id="403" r:id="rId21"/>
    <p:sldId id="385" r:id="rId22"/>
    <p:sldId id="386" r:id="rId23"/>
    <p:sldId id="404" r:id="rId24"/>
    <p:sldId id="387" r:id="rId25"/>
    <p:sldId id="405" r:id="rId26"/>
    <p:sldId id="388" r:id="rId27"/>
    <p:sldId id="389" r:id="rId28"/>
    <p:sldId id="368" r:id="rId29"/>
    <p:sldId id="390" r:id="rId30"/>
    <p:sldId id="363" r:id="rId31"/>
    <p:sldId id="391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833" autoAdjust="0"/>
    <p:restoredTop sz="94660"/>
  </p:normalViewPr>
  <p:slideViewPr>
    <p:cSldViewPr snapToGrid="0">
      <p:cViewPr varScale="1">
        <p:scale>
          <a:sx n="88" d="100"/>
          <a:sy n="88" d="100"/>
        </p:scale>
        <p:origin x="6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enda Tinney" userId="56b889b2-370d-4cf5-add0-fc776a2ba020" providerId="ADAL" clId="{73DAA9DE-E47B-4B24-938E-5C55C36B6352}"/>
    <pc:docChg chg="modSld">
      <pc:chgData name="Glenda Tinney" userId="56b889b2-370d-4cf5-add0-fc776a2ba020" providerId="ADAL" clId="{73DAA9DE-E47B-4B24-938E-5C55C36B6352}" dt="2023-08-12T09:22:44.568" v="70" actId="114"/>
      <pc:docMkLst>
        <pc:docMk/>
      </pc:docMkLst>
      <pc:sldChg chg="modSp mod">
        <pc:chgData name="Glenda Tinney" userId="56b889b2-370d-4cf5-add0-fc776a2ba020" providerId="ADAL" clId="{73DAA9DE-E47B-4B24-938E-5C55C36B6352}" dt="2023-08-12T09:20:51.790" v="68" actId="20577"/>
        <pc:sldMkLst>
          <pc:docMk/>
          <pc:sldMk cId="4254973772" sldId="381"/>
        </pc:sldMkLst>
        <pc:spChg chg="mod">
          <ac:chgData name="Glenda Tinney" userId="56b889b2-370d-4cf5-add0-fc776a2ba020" providerId="ADAL" clId="{73DAA9DE-E47B-4B24-938E-5C55C36B6352}" dt="2023-08-12T09:20:51.790" v="68" actId="20577"/>
          <ac:spMkLst>
            <pc:docMk/>
            <pc:sldMk cId="4254973772" sldId="381"/>
            <ac:spMk id="4" creationId="{00000000-0000-0000-0000-000000000000}"/>
          </ac:spMkLst>
        </pc:spChg>
        <pc:spChg chg="mod">
          <ac:chgData name="Glenda Tinney" userId="56b889b2-370d-4cf5-add0-fc776a2ba020" providerId="ADAL" clId="{73DAA9DE-E47B-4B24-938E-5C55C36B6352}" dt="2023-08-12T09:20:24.178" v="31" actId="20577"/>
          <ac:spMkLst>
            <pc:docMk/>
            <pc:sldMk cId="4254973772" sldId="381"/>
            <ac:spMk id="5" creationId="{00000000-0000-0000-0000-000000000000}"/>
          </ac:spMkLst>
        </pc:spChg>
      </pc:sldChg>
      <pc:sldChg chg="modSp mod">
        <pc:chgData name="Glenda Tinney" userId="56b889b2-370d-4cf5-add0-fc776a2ba020" providerId="ADAL" clId="{73DAA9DE-E47B-4B24-938E-5C55C36B6352}" dt="2023-08-12T09:19:58.837" v="17" actId="20577"/>
        <pc:sldMkLst>
          <pc:docMk/>
          <pc:sldMk cId="1242607574" sldId="399"/>
        </pc:sldMkLst>
        <pc:spChg chg="mod">
          <ac:chgData name="Glenda Tinney" userId="56b889b2-370d-4cf5-add0-fc776a2ba020" providerId="ADAL" clId="{73DAA9DE-E47B-4B24-938E-5C55C36B6352}" dt="2023-08-12T09:19:54.619" v="10" actId="20577"/>
          <ac:spMkLst>
            <pc:docMk/>
            <pc:sldMk cId="1242607574" sldId="399"/>
            <ac:spMk id="4" creationId="{00000000-0000-0000-0000-000000000000}"/>
          </ac:spMkLst>
        </pc:spChg>
        <pc:spChg chg="mod">
          <ac:chgData name="Glenda Tinney" userId="56b889b2-370d-4cf5-add0-fc776a2ba020" providerId="ADAL" clId="{73DAA9DE-E47B-4B24-938E-5C55C36B6352}" dt="2023-08-12T09:19:58.837" v="17" actId="20577"/>
          <ac:spMkLst>
            <pc:docMk/>
            <pc:sldMk cId="1242607574" sldId="399"/>
            <ac:spMk id="5" creationId="{00000000-0000-0000-0000-000000000000}"/>
          </ac:spMkLst>
        </pc:spChg>
      </pc:sldChg>
      <pc:sldChg chg="modSp mod">
        <pc:chgData name="Glenda Tinney" userId="56b889b2-370d-4cf5-add0-fc776a2ba020" providerId="ADAL" clId="{73DAA9DE-E47B-4B24-938E-5C55C36B6352}" dt="2023-08-12T09:22:44.568" v="70" actId="114"/>
        <pc:sldMkLst>
          <pc:docMk/>
          <pc:sldMk cId="1952326119" sldId="400"/>
        </pc:sldMkLst>
        <pc:spChg chg="mod">
          <ac:chgData name="Glenda Tinney" userId="56b889b2-370d-4cf5-add0-fc776a2ba020" providerId="ADAL" clId="{73DAA9DE-E47B-4B24-938E-5C55C36B6352}" dt="2023-08-12T09:22:40.109" v="69" actId="114"/>
          <ac:spMkLst>
            <pc:docMk/>
            <pc:sldMk cId="1952326119" sldId="400"/>
            <ac:spMk id="3" creationId="{9D5346B3-7E31-BCA9-B199-6152CAA61C86}"/>
          </ac:spMkLst>
        </pc:spChg>
        <pc:spChg chg="mod">
          <ac:chgData name="Glenda Tinney" userId="56b889b2-370d-4cf5-add0-fc776a2ba020" providerId="ADAL" clId="{73DAA9DE-E47B-4B24-938E-5C55C36B6352}" dt="2023-08-12T09:22:44.568" v="70" actId="114"/>
          <ac:spMkLst>
            <pc:docMk/>
            <pc:sldMk cId="1952326119" sldId="400"/>
            <ac:spMk id="4" creationId="{F1C2A8A4-7B4B-9576-FFE4-C846D2686D7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2086-6DE5-41E9-B3DA-6A4C85691D4C}" type="datetimeFigureOut">
              <a:rPr lang="en-GB" smtClean="0"/>
              <a:t>10/08/2023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342DE-1AA4-43B4-9CA9-4ED485D4EB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6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77621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sz="1200" kern="1200" dirty="0">
                <a:solidFill>
                  <a:schemeClr val="tx1"/>
                </a:solidFill>
                <a:effectLst/>
                <a:latin typeface="Arial" charset="0"/>
                <a:ea typeface="ＭＳ Ｐゴシック" panose="020B0600070205080204" pitchFamily="34" charset="-128"/>
                <a:cs typeface="ＭＳ Ｐゴシック" charset="0"/>
              </a:rPr>
              <a:t> </a:t>
            </a:r>
            <a:endParaRPr lang="en-GB" dirty="0"/>
          </a:p>
          <a:p>
            <a:r>
              <a:rPr lang="cy-GB" sz="1200" b="1" kern="1200" dirty="0">
                <a:solidFill>
                  <a:schemeClr val="tx1"/>
                </a:solidFill>
                <a:effectLst/>
                <a:latin typeface="Arial" charset="0"/>
                <a:ea typeface="ＭＳ Ｐゴシック" panose="020B0600070205080204" pitchFamily="34" charset="-128"/>
                <a:cs typeface="ＭＳ Ｐゴシック" charset="0"/>
              </a:rPr>
              <a:t> 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333692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112211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026160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358647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501907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363237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430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0774650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28065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316882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124075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4540748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723965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2515202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1875445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3968712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8060631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431300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4396571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547812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3753261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4442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3839409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8376535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849114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52130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564510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8C569E7-322E-4507-9BEE-D94CE7B73F25}" type="slidenum">
              <a:rPr lang="cy-GB" altLang="en-US" sz="1200" smtClean="0">
                <a:latin typeface="Arial" panose="020B0604020202020204" pitchFamily="34" charset="0"/>
              </a:rPr>
              <a:pPr/>
              <a:t>31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78692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10/08/2023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10/08/2023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10/08/2023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10/08/2023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10/08/2023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10/08/2023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10/08/2023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10/08/2023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10/08/2023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10/08/2023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10/08/2023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53412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10/08/2023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jp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mailto:ITServiceDesk@uwtsd.ac.uk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Relationship Id="rId4" Type="http://schemas.openxmlformats.org/officeDocument/2006/relationships/hyperlink" Target="mailto:moodle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</a:rPr>
              <a:t>ECEY4008C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ECEY4008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 err="1">
                <a:latin typeface="Arial" panose="020B0604020202020204" pitchFamily="34" charset="0"/>
              </a:rPr>
              <a:t>Canllawiau</a:t>
            </a:r>
            <a:r>
              <a:rPr lang="en-GB" sz="4400" dirty="0">
                <a:latin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</a:rPr>
              <a:t>Aseiniad</a:t>
            </a:r>
            <a:r>
              <a:rPr lang="en-GB" sz="4400" dirty="0">
                <a:latin typeface="Arial" panose="020B0604020202020204" pitchFamily="34" charset="0"/>
              </a:rPr>
              <a:t> 1</a:t>
            </a:r>
          </a:p>
          <a:p>
            <a:pPr marL="0" indent="0">
              <a:buNone/>
            </a:pPr>
            <a:r>
              <a:rPr lang="en-GB" sz="4400" dirty="0" err="1">
                <a:latin typeface="Arial" panose="020B0604020202020204" pitchFamily="34" charset="0"/>
              </a:rPr>
              <a:t>Porffolio</a:t>
            </a:r>
            <a:endParaRPr lang="en-GB" sz="44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44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825625"/>
            <a:ext cx="4335338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>
                <a:solidFill>
                  <a:srgbClr val="00B0F0"/>
                </a:solidFill>
                <a:latin typeface="Arial" panose="020B0604020202020204" pitchFamily="34" charset="0"/>
              </a:rPr>
              <a:t>Guidance</a:t>
            </a:r>
          </a:p>
          <a:p>
            <a:pPr marL="0" indent="0">
              <a:buNone/>
            </a:pPr>
            <a:r>
              <a:rPr lang="en-GB" sz="4400" dirty="0">
                <a:solidFill>
                  <a:srgbClr val="00B0F0"/>
                </a:solidFill>
                <a:latin typeface="Arial" panose="020B0604020202020204" pitchFamily="34" charset="0"/>
              </a:rPr>
              <a:t>Assignment 1</a:t>
            </a:r>
          </a:p>
          <a:p>
            <a:pPr marL="0" indent="0">
              <a:buNone/>
            </a:pPr>
            <a:r>
              <a:rPr lang="en-GB" sz="4400" dirty="0">
                <a:solidFill>
                  <a:srgbClr val="00B0F0"/>
                </a:solidFill>
                <a:latin typeface="Arial" panose="020B0604020202020204" pitchFamily="34" charset="0"/>
              </a:rPr>
              <a:t>Portfolio</a:t>
            </a:r>
          </a:p>
          <a:p>
            <a:pPr marL="0" indent="0">
              <a:buNone/>
            </a:pPr>
            <a:endParaRPr lang="en-GB" sz="44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37906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0FED7-87E7-7572-6FFA-D5B7BCECEA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Portffolio</a:t>
            </a:r>
            <a:r>
              <a:rPr lang="en-GB" dirty="0"/>
              <a:t> / </a:t>
            </a:r>
            <a:r>
              <a:rPr lang="en-GB" dirty="0">
                <a:solidFill>
                  <a:srgbClr val="00B0F0"/>
                </a:solidFill>
              </a:rPr>
              <a:t>Portfolio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305DA-4C9C-2A7D-21DD-A95082FBE3F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2 </a:t>
            </a:r>
            <a:r>
              <a:rPr lang="en-GB" dirty="0" err="1"/>
              <a:t>rhan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Yn </a:t>
            </a:r>
            <a:r>
              <a:rPr lang="en-GB" dirty="0" err="1"/>
              <a:t>cyfateb</a:t>
            </a:r>
            <a:r>
              <a:rPr lang="en-GB" dirty="0"/>
              <a:t> </a:t>
            </a:r>
            <a:r>
              <a:rPr lang="en-GB" dirty="0" err="1"/>
              <a:t>gyda’i</a:t>
            </a:r>
            <a:r>
              <a:rPr lang="en-GB" dirty="0"/>
              <a:t> </a:t>
            </a:r>
            <a:r>
              <a:rPr lang="en-GB" dirty="0" err="1"/>
              <a:t>gilydd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3000 air</a:t>
            </a:r>
          </a:p>
          <a:p>
            <a:endParaRPr lang="en-GB" dirty="0"/>
          </a:p>
          <a:p>
            <a:pPr marL="514350" indent="-514350">
              <a:buAutoNum type="arabicPeriod"/>
            </a:pPr>
            <a:r>
              <a:rPr lang="en-GB" dirty="0" err="1"/>
              <a:t>Cwis</a:t>
            </a:r>
            <a:r>
              <a:rPr lang="en-GB" dirty="0"/>
              <a:t> </a:t>
            </a:r>
            <a:r>
              <a:rPr lang="en-GB" dirty="0" err="1"/>
              <a:t>arlein</a:t>
            </a:r>
            <a:endParaRPr lang="en-GB" dirty="0"/>
          </a:p>
          <a:p>
            <a:pPr marL="514350" indent="-514350">
              <a:buAutoNum type="arabicPeriod"/>
            </a:pPr>
            <a:r>
              <a:rPr lang="en-GB" dirty="0"/>
              <a:t>Poster a </a:t>
            </a:r>
            <a:r>
              <a:rPr lang="en-GB" dirty="0" err="1"/>
              <a:t>chyflwyniad</a:t>
            </a:r>
            <a:r>
              <a:rPr lang="en-GB" dirty="0"/>
              <a:t> </a:t>
            </a:r>
            <a:r>
              <a:rPr lang="en-GB" dirty="0" err="1"/>
              <a:t>llafar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B17B23-0206-AF8E-5167-346924749A1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B0F0"/>
                </a:solidFill>
              </a:rPr>
              <a:t>2 components</a:t>
            </a:r>
          </a:p>
          <a:p>
            <a:pPr marL="0" indent="0">
              <a:buNone/>
            </a:pPr>
            <a:r>
              <a:rPr lang="en-GB" dirty="0">
                <a:solidFill>
                  <a:srgbClr val="00B0F0"/>
                </a:solidFill>
              </a:rPr>
              <a:t>Together equivalent to 3000 words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B0F0"/>
                </a:solidFill>
              </a:rPr>
              <a:t>Online quiz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B0F0"/>
                </a:solidFill>
              </a:rPr>
              <a:t>Poster and oral presentation</a:t>
            </a:r>
          </a:p>
        </p:txBody>
      </p:sp>
    </p:spTree>
    <p:extLst>
      <p:ext uri="{BB962C8B-B14F-4D97-AF65-F5344CB8AC3E}">
        <p14:creationId xmlns:p14="http://schemas.microsoft.com/office/powerpoint/2010/main" val="21923963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125266" y="681038"/>
            <a:ext cx="7183710" cy="803747"/>
          </a:xfrm>
        </p:spPr>
        <p:txBody>
          <a:bodyPr>
            <a:normAutofit fontScale="90000"/>
          </a:bodyPr>
          <a:lstStyle/>
          <a:p>
            <a:b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Rhan 1        </a:t>
            </a:r>
            <a:r>
              <a:rPr lang="cy-GB" altLang="cy-GB" sz="5300" kern="0" dirty="0" err="1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Component</a:t>
            </a:r>
            <a:r>
              <a:rPr lang="cy-GB" altLang="cy-GB" sz="53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 1</a:t>
            </a:r>
            <a:br>
              <a:rPr lang="cy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53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cy-GB" sz="3000" dirty="0">
                <a:solidFill>
                  <a:prstClr val="black"/>
                </a:solidFill>
                <a:latin typeface="Arial" panose="020B0604020202020204" pitchFamily="34" charset="0"/>
              </a:rPr>
              <a:t>Cwis ar-lein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cy-GB" sz="3000" dirty="0">
                <a:solidFill>
                  <a:prstClr val="black"/>
                </a:solidFill>
                <a:latin typeface="Arial" panose="020B0604020202020204" pitchFamily="34" charset="0"/>
              </a:rPr>
              <a:t>50 cwestiwn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cy-GB" sz="3000" dirty="0">
                <a:solidFill>
                  <a:prstClr val="black"/>
                </a:solidFill>
                <a:latin typeface="Arial" panose="020B0604020202020204" pitchFamily="34" charset="0"/>
              </a:rPr>
              <a:t>2 awr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cy-GB" sz="3000" dirty="0">
                <a:solidFill>
                  <a:prstClr val="black"/>
                </a:solidFill>
                <a:latin typeface="Arial" panose="020B0604020202020204" pitchFamily="34" charset="0"/>
              </a:rPr>
              <a:t>Dolen ar </a:t>
            </a:r>
            <a:r>
              <a:rPr lang="cy-GB" sz="3000" dirty="0" err="1">
                <a:solidFill>
                  <a:prstClr val="black"/>
                </a:solidFill>
                <a:latin typeface="Arial" panose="020B0604020202020204" pitchFamily="34" charset="0"/>
              </a:rPr>
              <a:t>Moodle</a:t>
            </a:r>
            <a:endParaRPr lang="cy-GB" sz="30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3000" dirty="0">
                <a:solidFill>
                  <a:prstClr val="black"/>
                </a:solidFill>
                <a:latin typeface="Arial" panose="020B0604020202020204" pitchFamily="34" charset="0"/>
              </a:rPr>
              <a:t>Dyddiad 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endParaRPr lang="cy-GB" sz="3000" dirty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825625"/>
            <a:ext cx="4598424" cy="4351338"/>
          </a:xfrm>
        </p:spPr>
        <p:txBody>
          <a:bodyPr>
            <a:normAutofit/>
          </a:bodyPr>
          <a:lstStyle/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sz="3000" dirty="0">
                <a:solidFill>
                  <a:srgbClr val="00B0F0"/>
                </a:solidFill>
                <a:latin typeface="Arial" panose="020B0604020202020204" pitchFamily="34" charset="0"/>
              </a:rPr>
              <a:t>Online quiz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sz="3000" dirty="0">
                <a:solidFill>
                  <a:srgbClr val="00B0F0"/>
                </a:solidFill>
                <a:latin typeface="Arial" panose="020B0604020202020204" pitchFamily="34" charset="0"/>
              </a:rPr>
              <a:t>50 questions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sz="3000" dirty="0">
                <a:solidFill>
                  <a:srgbClr val="00B0F0"/>
                </a:solidFill>
                <a:latin typeface="Arial" panose="020B0604020202020204" pitchFamily="34" charset="0"/>
              </a:rPr>
              <a:t>2 hours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sz="3000" dirty="0">
                <a:solidFill>
                  <a:srgbClr val="00B0F0"/>
                </a:solidFill>
                <a:latin typeface="Arial" panose="020B0604020202020204" pitchFamily="34" charset="0"/>
              </a:rPr>
              <a:t>Link on Moodle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sz="3000" dirty="0">
                <a:solidFill>
                  <a:srgbClr val="00B0F0"/>
                </a:solidFill>
                <a:latin typeface="Arial" panose="020B0604020202020204" pitchFamily="34" charset="0"/>
              </a:rPr>
              <a:t>Date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</a:pPr>
            <a:endParaRPr lang="en-US" sz="3000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50539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Cwestiynau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Questions</a:t>
            </a:r>
            <a:endParaRPr lang="en-GB" sz="4800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991544" y="1690689"/>
            <a:ext cx="4047306" cy="4486274"/>
          </a:xfrm>
        </p:spPr>
        <p:txBody>
          <a:bodyPr>
            <a:noAutofit/>
          </a:bodyPr>
          <a:lstStyle/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Cyfeirnodi a llunio rhestr cyfeiriadau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Ymchwil academaidd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Ysgrifennu academaidd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Aralleirio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Llên-ladrad</a:t>
            </a:r>
            <a:endParaRPr lang="en-GB" sz="360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690689"/>
            <a:ext cx="4047306" cy="4486274"/>
          </a:xfrm>
        </p:spPr>
        <p:txBody>
          <a:bodyPr>
            <a:norm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Referencing and formatting a reference list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Academic reading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Academic writing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Paraphrasing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Plagiarism</a:t>
            </a:r>
          </a:p>
        </p:txBody>
      </p:sp>
    </p:spTree>
    <p:extLst>
      <p:ext uri="{BB962C8B-B14F-4D97-AF65-F5344CB8AC3E}">
        <p14:creationId xmlns:p14="http://schemas.microsoft.com/office/powerpoint/2010/main" val="20241255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19367" y="116633"/>
            <a:ext cx="8928992" cy="1191665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Meini Prawf</a:t>
            </a:r>
            <a:br>
              <a:rPr lang="cy-GB" sz="5300" dirty="0">
                <a:latin typeface="Arial" panose="020B0604020202020204" pitchFamily="34" charset="0"/>
              </a:rPr>
            </a:br>
            <a:r>
              <a:rPr lang="en-GB" altLang="cy-GB" sz="53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Assessment Criteria</a:t>
            </a:r>
            <a:br>
              <a:rPr lang="en-GB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GB" altLang="cy-GB" sz="2800" kern="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919536" y="1412777"/>
            <a:ext cx="4392488" cy="4764187"/>
          </a:xfrm>
        </p:spPr>
        <p:txBody>
          <a:bodyPr>
            <a:norm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Bob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cwestiwn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yn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werth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2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farc</a:t>
            </a:r>
            <a:endParaRPr lang="en-GB" sz="24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Aseiniad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hunan-farcio</a:t>
            </a:r>
            <a:endParaRPr lang="en-GB" sz="24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Bydd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eich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marc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yn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cael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ei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rhyddhau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cyn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gynted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i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chi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gyflwyno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eich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atebion</a:t>
            </a:r>
            <a:endParaRPr lang="en-GB" sz="24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Mae’r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cwis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yn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werth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40%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o’r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Arial" panose="020B0604020202020204" pitchFamily="34" charset="0"/>
              </a:rPr>
              <a:t>Aseiniad</a:t>
            </a:r>
            <a:endParaRPr lang="en-GB" sz="2400" dirty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240016" y="1412776"/>
            <a:ext cx="4392487" cy="4764188"/>
          </a:xfrm>
        </p:spPr>
        <p:txBody>
          <a:bodyPr>
            <a:no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Each question is worth 2 marks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Self-marking assignment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Your mark will be released as soon as you submit your answers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The quiz mark is worth 40% of Assessment</a:t>
            </a:r>
          </a:p>
        </p:txBody>
      </p:sp>
    </p:spTree>
    <p:extLst>
      <p:ext uri="{BB962C8B-B14F-4D97-AF65-F5344CB8AC3E}">
        <p14:creationId xmlns:p14="http://schemas.microsoft.com/office/powerpoint/2010/main" val="1730574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152650" y="365128"/>
            <a:ext cx="7903790" cy="615601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prstClr val="black"/>
                </a:solidFill>
                <a:latin typeface="Arial" panose="020B0604020202020204" pitchFamily="34" charset="0"/>
              </a:rPr>
              <a:t>Rhestr </a:t>
            </a:r>
            <a:r>
              <a:rPr lang="en-GB" sz="4800" dirty="0" err="1">
                <a:solidFill>
                  <a:prstClr val="black"/>
                </a:solidFill>
                <a:latin typeface="Arial" panose="020B0604020202020204" pitchFamily="34" charset="0"/>
              </a:rPr>
              <a:t>wirio</a:t>
            </a:r>
            <a:br>
              <a:rPr lang="en-GB" sz="4800" dirty="0">
                <a:solidFill>
                  <a:prstClr val="black"/>
                </a:solidFill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00B0F0"/>
                </a:solidFill>
                <a:latin typeface="Arial" panose="020B0604020202020204" pitchFamily="34" charset="0"/>
              </a:rPr>
              <a:t>Checklist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31504" y="1356851"/>
            <a:ext cx="4608512" cy="4520419"/>
          </a:xfrm>
        </p:spPr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cy-GB" sz="3400" dirty="0">
                <a:latin typeface="Arial" panose="020B0604020202020204" pitchFamily="34" charset="0"/>
              </a:rPr>
              <a:t>Nodwch y dyddiad a’r amser</a:t>
            </a:r>
          </a:p>
          <a:p>
            <a:pPr>
              <a:defRPr/>
            </a:pPr>
            <a:r>
              <a:rPr lang="cy-GB" sz="3400" dirty="0">
                <a:latin typeface="Arial" panose="020B0604020202020204" pitchFamily="34" charset="0"/>
              </a:rPr>
              <a:t>Darllen ac adolygu</a:t>
            </a:r>
          </a:p>
          <a:p>
            <a:pPr>
              <a:defRPr/>
            </a:pPr>
            <a:r>
              <a:rPr lang="cy-GB" sz="3400" dirty="0">
                <a:latin typeface="Arial" panose="020B0604020202020204" pitchFamily="34" charset="0"/>
              </a:rPr>
              <a:t>Mynychu/ailymweld â’r darlithoedd</a:t>
            </a:r>
          </a:p>
          <a:p>
            <a:pPr>
              <a:defRPr/>
            </a:pPr>
            <a:r>
              <a:rPr lang="cy-GB" sz="3400" dirty="0">
                <a:latin typeface="Arial" panose="020B0604020202020204" pitchFamily="34" charset="0"/>
              </a:rPr>
              <a:t>Gwirio eich gallu i fynd ar Moodle</a:t>
            </a:r>
          </a:p>
          <a:p>
            <a:pPr>
              <a:defRPr/>
            </a:pPr>
            <a:r>
              <a:rPr lang="cy-GB" sz="3400" dirty="0">
                <a:latin typeface="Arial" panose="020B0604020202020204" pitchFamily="34" charset="0"/>
              </a:rPr>
              <a:t>Manteisio ar y cyfle i neud y cwis ymarfer</a:t>
            </a:r>
          </a:p>
          <a:p>
            <a:pPr>
              <a:defRPr/>
            </a:pPr>
            <a:r>
              <a:rPr lang="cy-GB" sz="3400" dirty="0">
                <a:latin typeface="Arial" panose="020B0604020202020204" pitchFamily="34" charset="0"/>
              </a:rPr>
              <a:t>Gofod tawel – </a:t>
            </a:r>
            <a:r>
              <a:rPr lang="cy-GB" sz="3400" b="1" dirty="0">
                <a:latin typeface="Arial" panose="020B0604020202020204" pitchFamily="34" charset="0"/>
              </a:rPr>
              <a:t>Dim Gwrthdyniadau!</a:t>
            </a:r>
          </a:p>
          <a:p>
            <a:pPr>
              <a:defRPr/>
            </a:pPr>
            <a:r>
              <a:rPr lang="cy-GB" sz="3400" dirty="0">
                <a:latin typeface="Arial" panose="020B0604020202020204" pitchFamily="34" charset="0"/>
              </a:rPr>
              <a:t>Darllen bob cwestiwn yn ofalus</a:t>
            </a:r>
          </a:p>
          <a:p>
            <a:pPr>
              <a:defRPr/>
            </a:pPr>
            <a:r>
              <a:rPr lang="cy-GB" sz="3400" dirty="0">
                <a:latin typeface="Arial" panose="020B0604020202020204" pitchFamily="34" charset="0"/>
              </a:rPr>
              <a:t>Gwneud defnydd da o’r amser sydd ar gael i chi</a:t>
            </a:r>
          </a:p>
          <a:p>
            <a:pPr>
              <a:defRPr/>
            </a:pPr>
            <a:endParaRPr lang="cy-GB" dirty="0">
              <a:latin typeface="Arial" panose="020B0604020202020204" pitchFamily="34" charset="0"/>
            </a:endParaRPr>
          </a:p>
          <a:p>
            <a:pPr>
              <a:defRPr/>
            </a:pPr>
            <a:endParaRPr lang="cy-GB" dirty="0"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096000" y="1356852"/>
            <a:ext cx="4464496" cy="4952468"/>
          </a:xfrm>
        </p:spPr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</a:rPr>
              <a:t>Note the date and time of the quiz</a:t>
            </a:r>
          </a:p>
          <a:p>
            <a:pPr>
              <a:defRPr/>
            </a:pPr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</a:rPr>
              <a:t>Read and revise</a:t>
            </a:r>
          </a:p>
          <a:p>
            <a:pPr>
              <a:defRPr/>
            </a:pPr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</a:rPr>
              <a:t>Attend/revisit lectures</a:t>
            </a:r>
          </a:p>
          <a:p>
            <a:pPr>
              <a:defRPr/>
            </a:pPr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</a:rPr>
              <a:t>Check access to Moodle</a:t>
            </a:r>
          </a:p>
          <a:p>
            <a:pPr>
              <a:defRPr/>
            </a:pPr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</a:rPr>
              <a:t>Take advantage of the practice quiz</a:t>
            </a:r>
          </a:p>
          <a:p>
            <a:pPr>
              <a:defRPr/>
            </a:pPr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</a:rPr>
              <a:t>Quiet space – </a:t>
            </a:r>
            <a:r>
              <a:rPr lang="en-GB" sz="3400" b="1" dirty="0">
                <a:solidFill>
                  <a:srgbClr val="00B0F0"/>
                </a:solidFill>
                <a:latin typeface="Arial" panose="020B0604020202020204" pitchFamily="34" charset="0"/>
              </a:rPr>
              <a:t>No Distractions!</a:t>
            </a:r>
          </a:p>
          <a:p>
            <a:pPr>
              <a:defRPr/>
            </a:pPr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</a:rPr>
              <a:t>Read each question carefully</a:t>
            </a:r>
          </a:p>
          <a:p>
            <a:pPr>
              <a:defRPr/>
            </a:pPr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</a:rPr>
              <a:t>Make good use of the time available </a:t>
            </a:r>
          </a:p>
          <a:p>
            <a:pPr marL="0" indent="0">
              <a:buNone/>
              <a:defRPr/>
            </a:pPr>
            <a:endParaRPr lang="en-US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28875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dirty="0" err="1">
                <a:latin typeface="Arial" panose="020B0604020202020204" pitchFamily="34" charset="0"/>
              </a:rPr>
              <a:t>Rhan</a:t>
            </a:r>
            <a:r>
              <a:rPr lang="en-GB" sz="4800" dirty="0">
                <a:latin typeface="Arial" panose="020B0604020202020204" pitchFamily="34" charset="0"/>
              </a:rPr>
              <a:t> 2           </a:t>
            </a:r>
            <a:r>
              <a:rPr lang="en-GB" sz="4800" dirty="0">
                <a:solidFill>
                  <a:srgbClr val="00B0F0"/>
                </a:solidFill>
                <a:latin typeface="Arial" panose="020B0604020202020204" pitchFamily="34" charset="0"/>
              </a:rPr>
              <a:t>Component 2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 err="1">
                <a:latin typeface="Arial" panose="020B0604020202020204" pitchFamily="34" charset="0"/>
              </a:rPr>
              <a:t>Canllawiau</a:t>
            </a:r>
            <a:endParaRPr lang="en-GB" sz="40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40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000" dirty="0" err="1">
                <a:latin typeface="Arial" panose="020B0604020202020204" pitchFamily="34" charset="0"/>
              </a:rPr>
              <a:t>Cyflwyno</a:t>
            </a:r>
            <a:r>
              <a:rPr lang="en-GB" sz="4000" dirty="0">
                <a:latin typeface="Arial" panose="020B0604020202020204" pitchFamily="34" charset="0"/>
              </a:rPr>
              <a:t> poster </a:t>
            </a:r>
            <a:r>
              <a:rPr lang="en-GB" sz="4000" dirty="0" err="1">
                <a:latin typeface="Arial" panose="020B0604020202020204" pitchFamily="34" charset="0"/>
              </a:rPr>
              <a:t>academaidd</a:t>
            </a:r>
            <a:endParaRPr lang="en-GB" sz="40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825625"/>
            <a:ext cx="4335338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>
                <a:solidFill>
                  <a:srgbClr val="00B0F0"/>
                </a:solidFill>
                <a:latin typeface="Arial" panose="020B0604020202020204" pitchFamily="34" charset="0"/>
              </a:rPr>
              <a:t>Guidance</a:t>
            </a:r>
          </a:p>
          <a:p>
            <a:pPr marL="0" indent="0">
              <a:buNone/>
            </a:pPr>
            <a:endParaRPr lang="en-GB" sz="4000" dirty="0">
              <a:solidFill>
                <a:srgbClr val="00B0F0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000" dirty="0">
                <a:solidFill>
                  <a:srgbClr val="00B0F0"/>
                </a:solidFill>
                <a:latin typeface="Arial" panose="020B0604020202020204" pitchFamily="34" charset="0"/>
              </a:rPr>
              <a:t>Presenting academic poster</a:t>
            </a:r>
          </a:p>
        </p:txBody>
      </p:sp>
    </p:spTree>
    <p:extLst>
      <p:ext uri="{BB962C8B-B14F-4D97-AF65-F5344CB8AC3E}">
        <p14:creationId xmlns:p14="http://schemas.microsoft.com/office/powerpoint/2010/main" val="33586566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80217"/>
          </a:xfrm>
        </p:spPr>
        <p:txBody>
          <a:bodyPr>
            <a:noAutofit/>
          </a:bodyPr>
          <a:lstStyle/>
          <a:p>
            <a:pPr algn="ctr"/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Disgrifiad o’r dasg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Task description</a:t>
            </a:r>
            <a:endParaRPr lang="en-GB" sz="4800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976686" y="1690688"/>
            <a:ext cx="411931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3000" dirty="0">
                <a:latin typeface="Arial" panose="020B0604020202020204" pitchFamily="34" charset="0"/>
              </a:rPr>
              <a:t>Cyflwynwch boster academaidd sy’n trafod yr ystod o sgiliau a rhinweddau personol sydd yn cefnogi astudio academaidd.</a:t>
            </a:r>
          </a:p>
          <a:p>
            <a:pPr marL="0" indent="0">
              <a:buNone/>
            </a:pPr>
            <a:r>
              <a:rPr lang="cy-GB" sz="3000" b="1" dirty="0">
                <a:latin typeface="Arial" panose="020B0604020202020204" pitchFamily="34" charset="0"/>
              </a:rPr>
              <a:t>Dyddiad i’w bwcio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684091" y="1690688"/>
            <a:ext cx="4996632" cy="4351338"/>
          </a:xfrm>
        </p:spPr>
        <p:txBody>
          <a:bodyPr>
            <a:noAutofit/>
          </a:bodyPr>
          <a:lstStyle/>
          <a:p>
            <a:pPr marL="0" indent="0">
              <a:buNone/>
              <a:defRPr/>
            </a:pPr>
            <a:r>
              <a:rPr lang="en-GB" altLang="cy-GB" sz="30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Present an academic poster which discusses the range of skills and personal qualities that support academic study. </a:t>
            </a:r>
          </a:p>
          <a:p>
            <a:pPr marL="0" indent="0">
              <a:buNone/>
              <a:defRPr/>
            </a:pPr>
            <a:r>
              <a:rPr lang="en-GB" sz="3000" b="1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Date to be booked</a:t>
            </a:r>
          </a:p>
        </p:txBody>
      </p:sp>
    </p:spTree>
    <p:extLst>
      <p:ext uri="{BB962C8B-B14F-4D97-AF65-F5344CB8AC3E}">
        <p14:creationId xmlns:p14="http://schemas.microsoft.com/office/powerpoint/2010/main" val="13835042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296666" y="238522"/>
            <a:ext cx="7886700" cy="759618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latin typeface="Arial" panose="020B0604020202020204" pitchFamily="34" charset="0"/>
              </a:rPr>
              <a:t>Canllawiau </a:t>
            </a:r>
            <a:r>
              <a:rPr lang="en-GB" sz="4800" dirty="0" err="1">
                <a:latin typeface="Arial" panose="020B0604020202020204" pitchFamily="34" charset="0"/>
              </a:rPr>
              <a:t>cyffredinol</a:t>
            </a:r>
            <a:br>
              <a:rPr lang="en-GB" sz="4800" dirty="0"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00B0F0"/>
                </a:solidFill>
                <a:latin typeface="Arial" panose="020B0604020202020204" pitchFamily="34" charset="0"/>
              </a:rPr>
              <a:t>General guidelines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03512" y="1340769"/>
            <a:ext cx="4536504" cy="4176464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Cyflwyniad unigol</a:t>
            </a: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10 munud (+/- 10%)</a:t>
            </a: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Crëwch poster academaidd (electroneg – dim angen argraffu)</a:t>
            </a: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Defnyddiwch un sleid PP ar gyfer eich poster</a:t>
            </a: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Defnyddiwch sleid/iau PP ar gyfer eich rhestr cyfeirnodi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412777"/>
            <a:ext cx="4514850" cy="4897906"/>
          </a:xfrm>
        </p:spPr>
        <p:txBody>
          <a:bodyPr>
            <a:noAutofit/>
          </a:bodyPr>
          <a:lstStyle/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Individual presentation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10 minutes (+/- 10%)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Create academic poster (electronic – no need to print)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Use one PP slide for your poster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Use PP slide/s for your reference list</a:t>
            </a:r>
          </a:p>
        </p:txBody>
      </p:sp>
    </p:spTree>
    <p:extLst>
      <p:ext uri="{BB962C8B-B14F-4D97-AF65-F5344CB8AC3E}">
        <p14:creationId xmlns:p14="http://schemas.microsoft.com/office/powerpoint/2010/main" val="23584157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296666" y="238522"/>
            <a:ext cx="7886700" cy="759618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latin typeface="Arial" panose="020B0604020202020204" pitchFamily="34" charset="0"/>
              </a:rPr>
              <a:t>Canllawiau </a:t>
            </a:r>
            <a:r>
              <a:rPr lang="en-GB" sz="4800" dirty="0" err="1">
                <a:latin typeface="Arial" panose="020B0604020202020204" pitchFamily="34" charset="0"/>
              </a:rPr>
              <a:t>cyffredinol</a:t>
            </a:r>
            <a:br>
              <a:rPr lang="en-GB" sz="4800" dirty="0"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00B0F0"/>
                </a:solidFill>
                <a:latin typeface="Arial" panose="020B0604020202020204" pitchFamily="34" charset="0"/>
              </a:rPr>
              <a:t>General guidelines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03512" y="1340769"/>
            <a:ext cx="4536504" cy="4176464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Lanlwythwch Poster ar Turnitin</a:t>
            </a: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Crëwch gwahoddiad MS </a:t>
            </a:r>
            <a:r>
              <a:rPr lang="cy-GB" altLang="cy-GB" sz="24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Teams</a:t>
            </a: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ar gyfer eich tiwtor asesu a chyflwynwch eich ymchwil, gan ddefnyddio’r poster fel prop ar y ddolen grëwyd ar MS </a:t>
            </a:r>
            <a:r>
              <a:rPr lang="cy-GB" altLang="cy-GB" sz="24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Team</a:t>
            </a: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. Bydd angen i chi recordio eich cyflwyniad.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412777"/>
            <a:ext cx="4514850" cy="4897906"/>
          </a:xfrm>
        </p:spPr>
        <p:txBody>
          <a:bodyPr>
            <a:noAutofit/>
          </a:bodyPr>
          <a:lstStyle/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Upload Poster onto Turnitin</a:t>
            </a: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Create a MS teams invitation and invite your assessment tutor. Then present your research, using the poster as  a prop on the MS Teams link you created. You will need to record your presentation</a:t>
            </a:r>
            <a:endParaRPr lang="en-GB" sz="24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26075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 idx="4294967295"/>
          </p:nvPr>
        </p:nvSpPr>
        <p:spPr>
          <a:xfrm>
            <a:off x="2567608" y="365125"/>
            <a:ext cx="6843092" cy="831850"/>
          </a:xfrm>
        </p:spPr>
        <p:txBody>
          <a:bodyPr>
            <a:noAutofit/>
          </a:bodyPr>
          <a:lstStyle/>
          <a:p>
            <a:pPr algn="ctr"/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Posteri academaidd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4800" kern="0" dirty="0" err="1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Academic</a:t>
            </a:r>
            <a:r>
              <a:rPr lang="cy-GB" altLang="cy-GB" sz="48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sz="4800" kern="0" dirty="0" err="1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posters</a:t>
            </a:r>
            <a:endParaRPr lang="en-GB" sz="4800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  <p:pic>
        <p:nvPicPr>
          <p:cNvPr id="6" name="Picture 5" descr="Academic poster image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7529" y="1412776"/>
            <a:ext cx="2466975" cy="1847850"/>
          </a:xfrm>
          <a:prstGeom prst="rect">
            <a:avLst/>
          </a:prstGeom>
        </p:spPr>
      </p:pic>
      <p:pic>
        <p:nvPicPr>
          <p:cNvPr id="7" name="Content Placeholder 5" descr="Academic poster image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1625" y="3501009"/>
            <a:ext cx="2543175" cy="1800225"/>
          </a:xfrm>
          <a:prstGeom prst="rect">
            <a:avLst/>
          </a:prstGeom>
        </p:spPr>
      </p:pic>
      <p:pic>
        <p:nvPicPr>
          <p:cNvPr id="8" name="Picture 7" descr="Academic poster image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3742" y="1355626"/>
            <a:ext cx="2324100" cy="1962150"/>
          </a:xfrm>
          <a:prstGeom prst="rect">
            <a:avLst/>
          </a:prstGeom>
        </p:spPr>
      </p:pic>
      <p:pic>
        <p:nvPicPr>
          <p:cNvPr id="9" name="Picture 8" descr="Academic poster image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3840" y="2231901"/>
            <a:ext cx="1800225" cy="2543175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989154" y="5131956"/>
            <a:ext cx="44722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(All from Google Images, 2017)</a:t>
            </a:r>
            <a:endParaRPr 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284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831626"/>
          </a:xfrm>
        </p:spPr>
        <p:txBody>
          <a:bodyPr>
            <a:noAutofit/>
          </a:bodyPr>
          <a:lstStyle/>
          <a:p>
            <a:pPr algn="ctr"/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Strwythur y gyflwyniad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Structure of presentation</a:t>
            </a:r>
            <a:endParaRPr lang="en-GB" sz="4800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919537" y="1920735"/>
            <a:ext cx="4119314" cy="4620171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b="1" dirty="0">
                <a:latin typeface="Arial" panose="020B0604020202020204" pitchFamily="34" charset="0"/>
              </a:rPr>
              <a:t>Cyflwyniad</a:t>
            </a:r>
          </a:p>
          <a:p>
            <a:pPr>
              <a:defRPr/>
            </a:pPr>
            <a:r>
              <a:rPr lang="en-GB" dirty="0" err="1">
                <a:latin typeface="Arial" panose="020B0604020202020204" pitchFamily="34" charset="0"/>
              </a:rPr>
              <a:t>Cyflwynwch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hunan</a:t>
            </a:r>
            <a:endParaRPr lang="en-GB" dirty="0">
              <a:latin typeface="Arial" panose="020B0604020202020204" pitchFamily="34" charset="0"/>
            </a:endParaRPr>
          </a:p>
          <a:p>
            <a:pPr>
              <a:defRPr/>
            </a:pPr>
            <a:r>
              <a:rPr lang="en-GB" dirty="0" err="1">
                <a:latin typeface="Arial" panose="020B0604020202020204" pitchFamily="34" charset="0"/>
              </a:rPr>
              <a:t>Rhowch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amlinelliad</a:t>
            </a:r>
            <a:r>
              <a:rPr lang="en-GB" dirty="0">
                <a:latin typeface="Arial" panose="020B0604020202020204" pitchFamily="34" charset="0"/>
              </a:rPr>
              <a:t> o nod a </a:t>
            </a:r>
            <a:r>
              <a:rPr lang="en-GB" dirty="0" err="1">
                <a:latin typeface="Arial" panose="020B0604020202020204" pitchFamily="34" charset="0"/>
              </a:rPr>
              <a:t>chynnwys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cyflwyniad</a:t>
            </a:r>
            <a:endParaRPr lang="en-GB" dirty="0">
              <a:latin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endParaRPr lang="en-GB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1" y="1871587"/>
            <a:ext cx="4191322" cy="4620171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</a:rPr>
              <a:t>Introduction</a:t>
            </a:r>
          </a:p>
          <a:p>
            <a:pPr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Introduce yourself </a:t>
            </a:r>
          </a:p>
          <a:p>
            <a:pPr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Give an outline of aim and content of your presentation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76368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831626"/>
          </a:xfrm>
        </p:spPr>
        <p:txBody>
          <a:bodyPr>
            <a:noAutofit/>
          </a:bodyPr>
          <a:lstStyle/>
          <a:p>
            <a:pPr algn="ctr"/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Strwythur y gyflwyniad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Structure of presentation</a:t>
            </a:r>
            <a:endParaRPr lang="en-GB" sz="4800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31505" y="1648705"/>
            <a:ext cx="4407346" cy="4836196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2400" b="1" dirty="0">
                <a:latin typeface="Arial" panose="020B0604020202020204" pitchFamily="34" charset="0"/>
              </a:rPr>
              <a:t>Prif </a:t>
            </a:r>
            <a:r>
              <a:rPr lang="en-GB" sz="2400" b="1" dirty="0" err="1">
                <a:latin typeface="Arial" panose="020B0604020202020204" pitchFamily="34" charset="0"/>
              </a:rPr>
              <a:t>Gorff</a:t>
            </a:r>
            <a:endParaRPr lang="en-GB" sz="2400" b="1" dirty="0">
              <a:latin typeface="Arial" panose="020B0604020202020204" pitchFamily="34" charset="0"/>
            </a:endParaRPr>
          </a:p>
          <a:p>
            <a:pPr>
              <a:defRPr/>
            </a:pPr>
            <a:r>
              <a:rPr lang="en-GB" sz="2400" dirty="0" err="1">
                <a:latin typeface="Arial" panose="020B0604020202020204" pitchFamily="34" charset="0"/>
              </a:rPr>
              <a:t>Trafodwch</a:t>
            </a:r>
            <a:r>
              <a:rPr lang="en-GB" sz="2400" dirty="0">
                <a:latin typeface="Arial" panose="020B0604020202020204" pitchFamily="34" charset="0"/>
              </a:rPr>
              <a:t> 3-4 </a:t>
            </a:r>
            <a:r>
              <a:rPr lang="en-GB" sz="2400" dirty="0" err="1">
                <a:latin typeface="Arial" panose="020B0604020202020204" pitchFamily="34" charset="0"/>
              </a:rPr>
              <a:t>sgil</a:t>
            </a:r>
            <a:r>
              <a:rPr lang="en-GB" sz="2400" dirty="0">
                <a:latin typeface="Arial" panose="020B0604020202020204" pitchFamily="34" charset="0"/>
              </a:rPr>
              <a:t>/</a:t>
            </a:r>
            <a:r>
              <a:rPr lang="en-GB" sz="2400" dirty="0" err="1">
                <a:latin typeface="Arial" panose="020B0604020202020204" pitchFamily="34" charset="0"/>
              </a:rPr>
              <a:t>rhinwedd</a:t>
            </a:r>
            <a:r>
              <a:rPr lang="en-GB" sz="2400" dirty="0">
                <a:latin typeface="Arial" panose="020B0604020202020204" pitchFamily="34" charset="0"/>
              </a:rPr>
              <a:t>/ </a:t>
            </a:r>
            <a:r>
              <a:rPr lang="en-GB" sz="2400" dirty="0" err="1">
                <a:latin typeface="Arial" panose="020B0604020202020204" pitchFamily="34" charset="0"/>
              </a:rPr>
              <a:t>ffordd</a:t>
            </a:r>
            <a:r>
              <a:rPr lang="en-GB" sz="2400" dirty="0">
                <a:latin typeface="Arial" panose="020B0604020202020204" pitchFamily="34" charset="0"/>
              </a:rPr>
              <a:t> o </a:t>
            </a:r>
            <a:r>
              <a:rPr lang="en-GB" sz="2400" dirty="0" err="1">
                <a:latin typeface="Arial" panose="020B0604020202020204" pitchFamily="34" charset="0"/>
              </a:rPr>
              <a:t>weithio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allai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cefnogi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astudiaeth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academaidd</a:t>
            </a:r>
            <a:endParaRPr lang="en-GB" sz="2400" dirty="0">
              <a:latin typeface="Arial" panose="020B0604020202020204" pitchFamily="34" charset="0"/>
            </a:endParaRPr>
          </a:p>
          <a:p>
            <a:pPr>
              <a:defRPr/>
            </a:pPr>
            <a:r>
              <a:rPr lang="en-GB" sz="2400" dirty="0" err="1">
                <a:latin typeface="Arial" panose="020B0604020202020204" pitchFamily="34" charset="0"/>
              </a:rPr>
              <a:t>Cynnwys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enghreifftiau</a:t>
            </a:r>
            <a:endParaRPr lang="en-GB" sz="2400" dirty="0">
              <a:latin typeface="Arial" panose="020B0604020202020204" pitchFamily="34" charset="0"/>
            </a:endParaRPr>
          </a:p>
          <a:p>
            <a:pPr>
              <a:defRPr/>
            </a:pPr>
            <a:r>
              <a:rPr lang="en-GB" sz="2400" dirty="0" err="1">
                <a:latin typeface="Arial" panose="020B0604020202020204" pitchFamily="34" charset="0"/>
              </a:rPr>
              <a:t>Adfyfyriwch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ar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sgiliau</a:t>
            </a:r>
            <a:r>
              <a:rPr lang="en-GB" sz="2400" dirty="0">
                <a:latin typeface="Arial" panose="020B0604020202020204" pitchFamily="34" charset="0"/>
              </a:rPr>
              <a:t>/</a:t>
            </a:r>
            <a:r>
              <a:rPr lang="en-GB" sz="2400" dirty="0" err="1">
                <a:latin typeface="Arial" panose="020B0604020202020204" pitchFamily="34" charset="0"/>
              </a:rPr>
              <a:t>rhinweddau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cyfredol</a:t>
            </a:r>
            <a:endParaRPr lang="en-GB" sz="2400" dirty="0">
              <a:latin typeface="Arial" panose="020B0604020202020204" pitchFamily="34" charset="0"/>
            </a:endParaRPr>
          </a:p>
          <a:p>
            <a:pPr>
              <a:defRPr/>
            </a:pPr>
            <a:r>
              <a:rPr lang="en-GB" sz="2400" dirty="0" err="1">
                <a:latin typeface="Arial" panose="020B0604020202020204" pitchFamily="34" charset="0"/>
              </a:rPr>
              <a:t>Cefnogwch</a:t>
            </a:r>
            <a:r>
              <a:rPr lang="en-GB" sz="2400" dirty="0">
                <a:latin typeface="Arial" panose="020B0604020202020204" pitchFamily="34" charset="0"/>
              </a:rPr>
              <a:t> y </a:t>
            </a:r>
            <a:r>
              <a:rPr lang="en-GB" sz="2400" dirty="0" err="1">
                <a:latin typeface="Arial" panose="020B0604020202020204" pitchFamily="34" charset="0"/>
              </a:rPr>
              <a:t>cynnwys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gyda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chyfeiriadau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ar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lafar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1" y="1527552"/>
            <a:ext cx="4191322" cy="4836195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</a:rPr>
              <a:t>Main Body</a:t>
            </a:r>
          </a:p>
          <a:p>
            <a:pPr>
              <a:defRPr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Discuss 3-4 skills/qualities/ways of working that could support academic study</a:t>
            </a:r>
          </a:p>
          <a:p>
            <a:pPr>
              <a:defRPr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Include examples</a:t>
            </a:r>
          </a:p>
          <a:p>
            <a:pPr>
              <a:defRPr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Reflect on current skills/qualities</a:t>
            </a:r>
          </a:p>
          <a:p>
            <a:pPr>
              <a:defRPr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Support content with verbal references</a:t>
            </a:r>
          </a:p>
        </p:txBody>
      </p:sp>
    </p:spTree>
    <p:extLst>
      <p:ext uri="{BB962C8B-B14F-4D97-AF65-F5344CB8AC3E}">
        <p14:creationId xmlns:p14="http://schemas.microsoft.com/office/powerpoint/2010/main" val="42549737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831626"/>
          </a:xfrm>
        </p:spPr>
        <p:txBody>
          <a:bodyPr>
            <a:noAutofit/>
          </a:bodyPr>
          <a:lstStyle/>
          <a:p>
            <a:pPr algn="ctr"/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Strwythur y gyflwyniad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Structure of presentation</a:t>
            </a:r>
            <a:endParaRPr lang="en-GB" sz="4800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75520" y="1556792"/>
            <a:ext cx="4263330" cy="4620172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2400" b="1" dirty="0" err="1">
                <a:latin typeface="Arial" panose="020B0604020202020204" pitchFamily="34" charset="0"/>
              </a:rPr>
              <a:t>Casgliad</a:t>
            </a:r>
            <a:endParaRPr lang="en-GB" sz="2400" b="1" dirty="0">
              <a:latin typeface="Arial" panose="020B0604020202020204" pitchFamily="34" charset="0"/>
            </a:endParaRPr>
          </a:p>
          <a:p>
            <a:pPr>
              <a:defRPr/>
            </a:pPr>
            <a:r>
              <a:rPr lang="en-GB" sz="2400" dirty="0" err="1">
                <a:latin typeface="Arial" panose="020B0604020202020204" pitchFamily="34" charset="0"/>
              </a:rPr>
              <a:t>Crynhowch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eich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prif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bwyntiau</a:t>
            </a:r>
            <a:endParaRPr lang="en-GB" sz="2400" dirty="0">
              <a:latin typeface="Arial" panose="020B0604020202020204" pitchFamily="34" charset="0"/>
            </a:endParaRPr>
          </a:p>
          <a:p>
            <a:pPr>
              <a:defRPr/>
            </a:pPr>
            <a:r>
              <a:rPr lang="en-GB" sz="2400" dirty="0" err="1">
                <a:latin typeface="Arial" panose="020B0604020202020204" pitchFamily="34" charset="0"/>
              </a:rPr>
              <a:t>Diolchwch</a:t>
            </a:r>
            <a:r>
              <a:rPr lang="en-GB" sz="2400" dirty="0">
                <a:latin typeface="Arial" panose="020B0604020202020204" pitchFamily="34" charset="0"/>
              </a:rPr>
              <a:t> y </a:t>
            </a:r>
            <a:r>
              <a:rPr lang="en-GB" sz="2400" dirty="0" err="1">
                <a:latin typeface="Arial" panose="020B0604020202020204" pitchFamily="34" charset="0"/>
              </a:rPr>
              <a:t>gynulleidfa</a:t>
            </a:r>
            <a:r>
              <a:rPr lang="en-GB" sz="2400" dirty="0">
                <a:latin typeface="Arial" panose="020B0604020202020204" pitchFamily="34" charset="0"/>
              </a:rPr>
              <a:t> am </a:t>
            </a:r>
            <a:r>
              <a:rPr lang="en-GB" sz="2400" dirty="0" err="1">
                <a:latin typeface="Arial" panose="020B0604020202020204" pitchFamily="34" charset="0"/>
              </a:rPr>
              <a:t>wrando</a:t>
            </a:r>
            <a:endParaRPr lang="en-GB" sz="24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484785"/>
            <a:ext cx="4191322" cy="4692179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</a:rPr>
              <a:t>Conclusion</a:t>
            </a:r>
          </a:p>
          <a:p>
            <a:pPr>
              <a:defRPr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Summarise key points </a:t>
            </a:r>
          </a:p>
          <a:p>
            <a:pPr>
              <a:defRPr/>
            </a:pPr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Thank audience for listening</a:t>
            </a:r>
          </a:p>
        </p:txBody>
      </p:sp>
    </p:spTree>
    <p:extLst>
      <p:ext uri="{BB962C8B-B14F-4D97-AF65-F5344CB8AC3E}">
        <p14:creationId xmlns:p14="http://schemas.microsoft.com/office/powerpoint/2010/main" val="42132278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EA41A-FD57-74B5-594F-3DAF1F4A0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0"/>
            <a:ext cx="7886700" cy="888205"/>
          </a:xfrm>
        </p:spPr>
        <p:txBody>
          <a:bodyPr>
            <a:normAutofit fontScale="90000"/>
          </a:bodyPr>
          <a:lstStyle/>
          <a:p>
            <a:br>
              <a:rPr lang="en-GB" sz="4800" dirty="0"/>
            </a:br>
            <a:r>
              <a:rPr lang="en-GB" sz="4800" dirty="0"/>
              <a:t>Mae </a:t>
            </a:r>
            <a:r>
              <a:rPr lang="en-GB" sz="4800" dirty="0" err="1"/>
              <a:t>angen</a:t>
            </a:r>
            <a:r>
              <a:rPr lang="en-GB" sz="4800" dirty="0"/>
              <a:t> </a:t>
            </a:r>
            <a:r>
              <a:rPr lang="en-GB" sz="4800" dirty="0" err="1"/>
              <a:t>i’r</a:t>
            </a:r>
            <a:r>
              <a:rPr lang="en-GB" sz="4800" dirty="0"/>
              <a:t> poster </a:t>
            </a:r>
            <a:r>
              <a:rPr lang="en-GB" sz="4800" dirty="0" err="1"/>
              <a:t>cynnyws</a:t>
            </a:r>
            <a:r>
              <a:rPr lang="en-GB" sz="4800" dirty="0"/>
              <a:t>:</a:t>
            </a:r>
            <a:br>
              <a:rPr lang="en-GB" sz="4800" dirty="0"/>
            </a:br>
            <a:r>
              <a:rPr lang="en-GB" sz="4800" dirty="0">
                <a:solidFill>
                  <a:srgbClr val="00B0F0"/>
                </a:solidFill>
              </a:rPr>
              <a:t>Poster must include: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5346B3-7E31-BCA9-B199-6152CAA61C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35010" y="1436913"/>
            <a:ext cx="4351389" cy="4167755"/>
          </a:xfrm>
        </p:spPr>
        <p:txBody>
          <a:bodyPr>
            <a:normAutofit fontScale="77500" lnSpcReduction="20000"/>
          </a:bodyPr>
          <a:lstStyle/>
          <a:p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Rhestr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Darparwch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restr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gywir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dilys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gyd-fynd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â'ch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poster (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sleid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olaf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poster).</a:t>
            </a:r>
          </a:p>
          <a:p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Defnyddiwch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Harvard, 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Cite them Righ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t Harvard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a’ch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gwersi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gefnogi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chi.</a:t>
            </a:r>
          </a:p>
          <a:p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Dylai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adnodd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nodi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lafar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nhestun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y poster,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rhestr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34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C2A8A4-7B4B-9576-FFE4-C846D2686D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1249" y="1344385"/>
            <a:ext cx="4351389" cy="4599565"/>
          </a:xfrm>
        </p:spPr>
        <p:txBody>
          <a:bodyPr>
            <a:normAutofit fontScale="77500" lnSpcReduction="20000"/>
          </a:bodyPr>
          <a:lstStyle/>
          <a:p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Reference List</a:t>
            </a:r>
          </a:p>
          <a:p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Provide an accurate and valid reference list to accompany your poster (on the last slide of your poster)</a:t>
            </a:r>
          </a:p>
          <a:p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</a:rPr>
              <a:t>Use Harvard on </a:t>
            </a:r>
            <a:r>
              <a:rPr lang="en-GB" sz="3400" i="1" dirty="0">
                <a:solidFill>
                  <a:srgbClr val="00B0F0"/>
                </a:solidFill>
                <a:latin typeface="Arial" panose="020B0604020202020204" pitchFamily="34" charset="0"/>
              </a:rPr>
              <a:t>Cite them Right</a:t>
            </a:r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</a:rPr>
              <a:t> referencing guidance and your lessons to support you</a:t>
            </a:r>
          </a:p>
          <a:p>
            <a:r>
              <a:rPr lang="en-GB" sz="3400" dirty="0">
                <a:solidFill>
                  <a:srgbClr val="00B0F0"/>
                </a:solidFill>
                <a:latin typeface="Arial" panose="020B0604020202020204" pitchFamily="34" charset="0"/>
              </a:rPr>
              <a:t>Every resource you have noted orally or int eh text of poster must be included in the reference list</a:t>
            </a:r>
            <a:r>
              <a:rPr lang="en-GB" sz="3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</a:rPr>
              <a:t>.</a:t>
            </a:r>
          </a:p>
          <a:p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23261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524000" y="365128"/>
            <a:ext cx="9108504" cy="1479697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Meini Prawf Asesu 1 - </a:t>
            </a:r>
            <a:r>
              <a:rPr lang="cy-GB" sz="5300" dirty="0">
                <a:latin typeface="Arial" panose="020B0604020202020204" pitchFamily="34" charset="0"/>
              </a:rPr>
              <a:t>Ymgysylltu â Llenyddiaeth</a:t>
            </a:r>
            <a:br>
              <a:rPr lang="cy-GB" sz="53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</a:rPr>
            </a:br>
            <a:br>
              <a:rPr lang="en-GB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GB" alt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31504" y="2060849"/>
            <a:ext cx="8568952" cy="4116115"/>
          </a:xfrm>
        </p:spPr>
        <p:txBody>
          <a:bodyPr>
            <a:norm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3200" dirty="0">
                <a:latin typeface="Arial" panose="020B0604020202020204" pitchFamily="34" charset="0"/>
              </a:rPr>
              <a:t>= </a:t>
            </a:r>
            <a:r>
              <a:rPr lang="en-GB" sz="3200" b="1" dirty="0">
                <a:latin typeface="Arial" panose="020B0604020202020204" pitchFamily="34" charset="0"/>
              </a:rPr>
              <a:t>20 marc</a:t>
            </a:r>
            <a:endParaRPr lang="en-GB" sz="3200" dirty="0">
              <a:latin typeface="Arial" panose="020B0604020202020204" pitchFamily="34" charset="0"/>
            </a:endParaRPr>
          </a:p>
          <a:p>
            <a:r>
              <a:rPr lang="cy-GB" sz="3200" dirty="0">
                <a:latin typeface="Arial" panose="020B0604020202020204" pitchFamily="34" charset="0"/>
              </a:rPr>
              <a:t>Rhan 2-</a:t>
            </a:r>
          </a:p>
          <a:p>
            <a:pPr marL="0" indent="0">
              <a:buNone/>
            </a:pPr>
            <a:r>
              <a:rPr lang="cy-GB" sz="3200" dirty="0">
                <a:latin typeface="Arial" panose="020B0604020202020204" pitchFamily="34" charset="0"/>
              </a:rPr>
              <a:t>Rhestr cyfeirnodi cywir a dilys i fynd gyda’r poster  - 10 marc</a:t>
            </a:r>
          </a:p>
          <a:p>
            <a:pPr lvl="0"/>
            <a:r>
              <a:rPr lang="cy-GB" sz="3200" dirty="0">
                <a:latin typeface="Arial" panose="020B0604020202020204" pitchFamily="34" charset="0"/>
              </a:rPr>
              <a:t>Rhan 2-</a:t>
            </a:r>
          </a:p>
          <a:p>
            <a:pPr marL="0" indent="0">
              <a:buNone/>
            </a:pPr>
            <a:r>
              <a:rPr lang="cy-GB" sz="3200" dirty="0">
                <a:latin typeface="Arial" panose="020B0604020202020204" pitchFamily="34" charset="0"/>
              </a:rPr>
              <a:t>Cyfeirnodi o fewn y testun ac ar lafar. -  10 marc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endParaRPr lang="en-GB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345168" y="2060849"/>
            <a:ext cx="4215328" cy="345638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</a:rPr>
              <a:t>     </a:t>
            </a:r>
          </a:p>
        </p:txBody>
      </p:sp>
    </p:spTree>
    <p:extLst>
      <p:ext uri="{BB962C8B-B14F-4D97-AF65-F5344CB8AC3E}">
        <p14:creationId xmlns:p14="http://schemas.microsoft.com/office/powerpoint/2010/main" val="42491137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1504" y="365128"/>
            <a:ext cx="9433048" cy="1479697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5300" kern="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</a:rPr>
              <a:t>Assessment Criteria 1 – Engagement with Literature</a:t>
            </a:r>
            <a:br>
              <a:rPr lang="en-GB" dirty="0"/>
            </a:br>
            <a:br>
              <a:rPr lang="en-GB" alt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991544" y="2132857"/>
            <a:ext cx="8640960" cy="3384375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3200" b="1" dirty="0">
                <a:solidFill>
                  <a:srgbClr val="002060"/>
                </a:solidFill>
                <a:latin typeface="Arial" panose="020B0604020202020204" pitchFamily="34" charset="0"/>
              </a:rPr>
              <a:t>= </a:t>
            </a:r>
            <a:r>
              <a:rPr lang="en-GB" sz="3200" b="1" dirty="0">
                <a:latin typeface="Arial" panose="020B0604020202020204" pitchFamily="34" charset="0"/>
              </a:rPr>
              <a:t>20 marks</a:t>
            </a:r>
            <a:endParaRPr lang="en-GB" sz="3200" dirty="0">
              <a:latin typeface="Arial" panose="020B0604020202020204" pitchFamily="34" charset="0"/>
            </a:endParaRPr>
          </a:p>
          <a:p>
            <a:pPr lvl="0"/>
            <a:r>
              <a:rPr lang="en-GB" sz="3200" dirty="0">
                <a:latin typeface="Arial" panose="020B0604020202020204" pitchFamily="34" charset="0"/>
              </a:rPr>
              <a:t>Component 2-</a:t>
            </a:r>
          </a:p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</a:rPr>
              <a:t>Accurate and valid reference list to accompany your poster.- 10 marks</a:t>
            </a:r>
          </a:p>
          <a:p>
            <a:pPr lvl="0"/>
            <a:r>
              <a:rPr lang="en-GB" sz="3200" dirty="0">
                <a:latin typeface="Arial" panose="020B0604020202020204" pitchFamily="34" charset="0"/>
              </a:rPr>
              <a:t>Component 2-</a:t>
            </a:r>
          </a:p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</a:rPr>
              <a:t>In text and oral referencing – 10 marks</a:t>
            </a:r>
          </a:p>
        </p:txBody>
      </p:sp>
    </p:spTree>
    <p:extLst>
      <p:ext uri="{BB962C8B-B14F-4D97-AF65-F5344CB8AC3E}">
        <p14:creationId xmlns:p14="http://schemas.microsoft.com/office/powerpoint/2010/main" val="8700917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1504" y="548680"/>
            <a:ext cx="8928992" cy="576064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Meini Prawf Asesu 2 -</a:t>
            </a:r>
            <a:r>
              <a:rPr lang="cy-GB" sz="5300" dirty="0">
                <a:latin typeface="Arial" panose="020B0604020202020204" pitchFamily="34" charset="0"/>
              </a:rPr>
              <a:t> Gwybodaeth a Dealltwriaeth</a:t>
            </a:r>
            <a:br>
              <a:rPr lang="cy-GB" sz="5300" dirty="0">
                <a:latin typeface="Arial" panose="020B0604020202020204" pitchFamily="34" charset="0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955540" y="1844824"/>
            <a:ext cx="8280920" cy="3816424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3200" b="1" dirty="0">
                <a:latin typeface="Arial" panose="020B0604020202020204" pitchFamily="34" charset="0"/>
              </a:rPr>
              <a:t>= 40 marc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3200" dirty="0" err="1">
                <a:latin typeface="Arial" panose="020B0604020202020204" pitchFamily="34" charset="0"/>
              </a:rPr>
              <a:t>Rhan</a:t>
            </a:r>
            <a:r>
              <a:rPr lang="en-GB" sz="3200" dirty="0">
                <a:latin typeface="Arial" panose="020B0604020202020204" pitchFamily="34" charset="0"/>
              </a:rPr>
              <a:t> 1- 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3200" dirty="0" err="1">
                <a:latin typeface="Arial" panose="020B0604020202020204" pitchFamily="34" charset="0"/>
              </a:rPr>
              <a:t>Cwis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sgiliau</a:t>
            </a:r>
            <a:endParaRPr lang="en-GB" sz="32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56332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1504" y="548680"/>
            <a:ext cx="8928992" cy="288032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sz="5300" dirty="0">
                <a:latin typeface="Arial" panose="020B0604020202020204" pitchFamily="34" charset="0"/>
              </a:rPr>
            </a:br>
            <a:r>
              <a:rPr lang="en-GB" altLang="cy-GB" sz="5300" kern="0" dirty="0">
                <a:latin typeface="Arial" panose="020B0604020202020204" pitchFamily="34" charset="0"/>
                <a:ea typeface="ＭＳ Ｐゴシック" charset="-128"/>
              </a:rPr>
              <a:t>Assessment Criteria 2 – Knowledge and Understanding</a:t>
            </a:r>
            <a:br>
              <a:rPr lang="en-GB" dirty="0"/>
            </a:br>
            <a:br>
              <a:rPr lang="en-GB" altLang="cy-GB" sz="2800" kern="0" dirty="0"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31504" y="1556793"/>
            <a:ext cx="4680520" cy="3816424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endParaRPr lang="en-GB" sz="2400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883532" y="2132858"/>
            <a:ext cx="8424936" cy="4176463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3200" b="1" dirty="0">
                <a:latin typeface="Arial" panose="020B0604020202020204" pitchFamily="34" charset="0"/>
              </a:rPr>
              <a:t>= 40 marks</a:t>
            </a:r>
            <a:endParaRPr lang="en-GB" sz="3200" dirty="0"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latin typeface="Arial" panose="020B0604020202020204" pitchFamily="34" charset="0"/>
              </a:rPr>
              <a:t>Component 1- 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3200" dirty="0">
                <a:latin typeface="Arial" panose="020B0604020202020204" pitchFamily="34" charset="0"/>
              </a:rPr>
              <a:t>Skills Quiz</a:t>
            </a:r>
          </a:p>
        </p:txBody>
      </p:sp>
    </p:spTree>
    <p:extLst>
      <p:ext uri="{BB962C8B-B14F-4D97-AF65-F5344CB8AC3E}">
        <p14:creationId xmlns:p14="http://schemas.microsoft.com/office/powerpoint/2010/main" val="16122083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1504" y="836713"/>
            <a:ext cx="8928992" cy="576064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Meini Prawf Asesu 3 –</a:t>
            </a:r>
            <a:r>
              <a:rPr lang="cy-GB" sz="5300" dirty="0">
                <a:latin typeface="Arial" panose="020B0604020202020204" pitchFamily="34" charset="0"/>
              </a:rPr>
              <a:t> Sgiliau Gwybyddol a Deallusol</a:t>
            </a:r>
            <a:br>
              <a:rPr lang="cy-GB" sz="5300" dirty="0">
                <a:latin typeface="Arial" panose="020B0604020202020204" pitchFamily="34" charset="0"/>
              </a:rPr>
            </a:br>
            <a:br>
              <a:rPr lang="en-GB" dirty="0"/>
            </a:br>
            <a:br>
              <a:rPr lang="en-GB" alt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31504" y="1556793"/>
            <a:ext cx="8513982" cy="3816424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3200" b="1" dirty="0">
                <a:latin typeface="Arial" panose="020B0604020202020204" pitchFamily="34" charset="0"/>
              </a:rPr>
              <a:t>= 20 marc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3200" dirty="0" err="1">
                <a:latin typeface="Arial" panose="020B0604020202020204" pitchFamily="34" charset="0"/>
              </a:rPr>
              <a:t>Rhan</a:t>
            </a:r>
            <a:r>
              <a:rPr lang="en-GB" sz="3200" dirty="0">
                <a:latin typeface="Arial" panose="020B0604020202020204" pitchFamily="34" charset="0"/>
              </a:rPr>
              <a:t> 2- </a:t>
            </a: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Poster </a:t>
            </a:r>
            <a:r>
              <a:rPr lang="en-GB" sz="32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Academaidd</a:t>
            </a:r>
            <a:r>
              <a:rPr lang="en-GB" sz="3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ar</a:t>
            </a:r>
            <a:r>
              <a:rPr lang="en-GB" sz="3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Turnitin </a:t>
            </a:r>
            <a:endParaRPr lang="en-GB" sz="32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32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Arddull</a:t>
            </a:r>
            <a:r>
              <a:rPr lang="en-GB" sz="3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ysgrifenni</a:t>
            </a:r>
            <a:r>
              <a:rPr lang="en-GB" sz="3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academaidd</a:t>
            </a:r>
            <a:r>
              <a:rPr lang="en-GB" sz="3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32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32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Delwedd</a:t>
            </a:r>
            <a:r>
              <a:rPr lang="en-GB" sz="3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ac </a:t>
            </a:r>
            <a:r>
              <a:rPr lang="en-GB" sz="32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chynllun</a:t>
            </a:r>
            <a:r>
              <a:rPr lang="en-GB" sz="3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y poster </a:t>
            </a:r>
            <a:endParaRPr lang="en-GB" sz="32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75245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1504" y="332656"/>
            <a:ext cx="8928992" cy="576064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sz="5300" dirty="0">
                <a:latin typeface="Arial" panose="020B0604020202020204" pitchFamily="34" charset="0"/>
              </a:rPr>
            </a:br>
            <a:r>
              <a:rPr lang="en-GB" altLang="cy-GB" sz="5300" kern="0" dirty="0">
                <a:solidFill>
                  <a:srgbClr val="002060"/>
                </a:solidFill>
                <a:latin typeface="Arial" panose="020B0604020202020204" pitchFamily="34" charset="0"/>
                <a:ea typeface="ＭＳ Ｐゴシック" charset="-128"/>
              </a:rPr>
              <a:t>Assessment Criteria 3 – Cognitive and Intellectual Skills</a:t>
            </a:r>
            <a:br>
              <a:rPr lang="en-GB" dirty="0"/>
            </a:br>
            <a:br>
              <a:rPr lang="en-GB" alt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914992" y="1916833"/>
            <a:ext cx="8640960" cy="4176463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3200" b="1" dirty="0">
                <a:solidFill>
                  <a:srgbClr val="002060"/>
                </a:solidFill>
                <a:latin typeface="Arial" panose="020B0604020202020204" pitchFamily="34" charset="0"/>
              </a:rPr>
              <a:t>= 20 marks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2060"/>
                </a:solidFill>
                <a:latin typeface="Arial" panose="020B0604020202020204" pitchFamily="34" charset="0"/>
              </a:rPr>
              <a:t>Component 2- </a:t>
            </a: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Academic Poster on Turnitin </a:t>
            </a:r>
            <a:endParaRPr lang="en-GB" sz="3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Academic writing style </a:t>
            </a:r>
            <a:endParaRPr lang="en-GB" sz="3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fontAlgn="base"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Poster image and design  </a:t>
            </a:r>
            <a:endParaRPr lang="en-GB" sz="3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sz="24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15705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9516" y="1304763"/>
            <a:ext cx="8928992" cy="360040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Meini Prawf Asesu 4 </a:t>
            </a:r>
            <a:br>
              <a:rPr lang="cy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sz="5300" dirty="0">
                <a:latin typeface="Arial" panose="020B0604020202020204" pitchFamily="34" charset="0"/>
              </a:rPr>
              <a:t> Sgiliau Ymarferol</a:t>
            </a:r>
            <a:br>
              <a:rPr lang="cy-GB" sz="5300" dirty="0">
                <a:latin typeface="Arial" panose="020B0604020202020204" pitchFamily="34" charset="0"/>
              </a:rPr>
            </a:br>
            <a:br>
              <a:rPr lang="en-GB" sz="5300" dirty="0"/>
            </a:br>
            <a:br>
              <a:rPr lang="en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53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31504" y="1664803"/>
            <a:ext cx="9798496" cy="3708414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3200" dirty="0">
                <a:latin typeface="Arial" panose="020B0604020202020204" pitchFamily="34" charset="0"/>
              </a:rPr>
              <a:t>= 10 marc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 err="1">
                <a:latin typeface="Arial" panose="020B0604020202020204" pitchFamily="34" charset="0"/>
              </a:rPr>
              <a:t>Rhan</a:t>
            </a:r>
            <a:r>
              <a:rPr lang="en-GB" sz="3200" dirty="0">
                <a:latin typeface="Arial" panose="020B0604020202020204" pitchFamily="34" charset="0"/>
              </a:rPr>
              <a:t> 2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3200" dirty="0" err="1">
                <a:latin typeface="Arial" panose="020B0604020202020204" pitchFamily="34" charset="0"/>
              </a:rPr>
              <a:t>Cynnwys</a:t>
            </a:r>
            <a:r>
              <a:rPr lang="en-GB" sz="3200" dirty="0">
                <a:latin typeface="Arial" panose="020B0604020202020204" pitchFamily="34" charset="0"/>
              </a:rPr>
              <a:t> y </a:t>
            </a:r>
            <a:r>
              <a:rPr lang="en-GB" sz="3200" dirty="0" err="1">
                <a:latin typeface="Arial" panose="020B0604020202020204" pitchFamily="34" charset="0"/>
              </a:rPr>
              <a:t>cyflwyniad</a:t>
            </a:r>
            <a:endParaRPr lang="en-GB" sz="32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96709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1504" y="836713"/>
            <a:ext cx="8928992" cy="576064"/>
          </a:xfrm>
        </p:spPr>
        <p:txBody>
          <a:bodyPr>
            <a:normAutofit fontScale="90000"/>
          </a:bodyPr>
          <a:lstStyle/>
          <a:p>
            <a:pPr algn="ctr"/>
            <a:br>
              <a:rPr lang="cy-GB" sz="5300" dirty="0">
                <a:latin typeface="Arial" panose="020B0604020202020204" pitchFamily="34" charset="0"/>
              </a:rPr>
            </a:br>
            <a:r>
              <a:rPr lang="en-GB" altLang="cy-GB" sz="5300" kern="0" dirty="0">
                <a:latin typeface="Arial" panose="020B0604020202020204" pitchFamily="34" charset="0"/>
                <a:ea typeface="ＭＳ Ｐゴシック" charset="-128"/>
              </a:rPr>
              <a:t>Assessment Criteria 4 – Practical Skills  </a:t>
            </a:r>
            <a:br>
              <a:rPr lang="en-GB" sz="5300" dirty="0"/>
            </a:br>
            <a:br>
              <a:rPr lang="en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53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524000" y="1556793"/>
            <a:ext cx="8820472" cy="4176463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3200" dirty="0">
                <a:latin typeface="Arial" panose="020B0604020202020204" pitchFamily="34" charset="0"/>
              </a:rPr>
              <a:t>= 10 marks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latin typeface="Arial" panose="020B0604020202020204" pitchFamily="34" charset="0"/>
              </a:rPr>
              <a:t>Component 2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3200" dirty="0">
                <a:latin typeface="Arial" panose="020B0604020202020204" pitchFamily="34" charset="0"/>
              </a:rPr>
              <a:t>Content of Presentation</a:t>
            </a:r>
          </a:p>
        </p:txBody>
      </p:sp>
    </p:spTree>
    <p:extLst>
      <p:ext uri="{BB962C8B-B14F-4D97-AF65-F5344CB8AC3E}">
        <p14:creationId xmlns:p14="http://schemas.microsoft.com/office/powerpoint/2010/main" val="22602544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396108" y="332656"/>
            <a:ext cx="8928992" cy="1412756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53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Meini Prawf Asesu 5 –</a:t>
            </a:r>
            <a:r>
              <a:rPr lang="cy-GB" sz="5300" dirty="0">
                <a:latin typeface="Arial" panose="020B0604020202020204" pitchFamily="34" charset="0"/>
              </a:rPr>
              <a:t> </a:t>
            </a:r>
            <a:br>
              <a:rPr lang="cy-GB" sz="5300" dirty="0">
                <a:latin typeface="Arial" panose="020B0604020202020204" pitchFamily="34" charset="0"/>
              </a:rPr>
            </a:br>
            <a:r>
              <a:rPr lang="cy-GB" sz="5300" dirty="0">
                <a:latin typeface="Arial" panose="020B0604020202020204" pitchFamily="34" charset="0"/>
              </a:rPr>
              <a:t>Sgiliau Trosglwyddadwy </a:t>
            </a:r>
            <a:br>
              <a:rPr lang="en-GB" dirty="0"/>
            </a:br>
            <a:br>
              <a:rPr lang="en-GB" alt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900164" y="1844824"/>
            <a:ext cx="7920880" cy="3816424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3200" b="1" dirty="0">
                <a:latin typeface="Arial" panose="020B0604020202020204" pitchFamily="34" charset="0"/>
              </a:rPr>
              <a:t>= 10 marc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 err="1">
                <a:latin typeface="Arial" panose="020B0604020202020204" pitchFamily="34" charset="0"/>
              </a:rPr>
              <a:t>Rhan</a:t>
            </a:r>
            <a:r>
              <a:rPr lang="en-GB" sz="3200" dirty="0">
                <a:latin typeface="Arial" panose="020B0604020202020204" pitchFamily="34" charset="0"/>
              </a:rPr>
              <a:t> 2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3200" dirty="0" err="1">
                <a:latin typeface="Arial" panose="020B0604020202020204" pitchFamily="34" charset="0"/>
              </a:rPr>
              <a:t>Cywirdeb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iaith</a:t>
            </a:r>
            <a:r>
              <a:rPr lang="en-GB" sz="3200" dirty="0">
                <a:latin typeface="Arial" panose="020B0604020202020204" pitchFamily="34" charset="0"/>
              </a:rPr>
              <a:t> ac </a:t>
            </a:r>
            <a:r>
              <a:rPr lang="en-GB" sz="3200" dirty="0" err="1">
                <a:latin typeface="Arial" panose="020B0604020202020204" pitchFamily="34" charset="0"/>
              </a:rPr>
              <a:t>arddull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academaidd</a:t>
            </a:r>
            <a:endParaRPr lang="en-GB" sz="32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41975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631504" y="548680"/>
            <a:ext cx="8928992" cy="576064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br>
              <a:rPr lang="cy-GB" sz="5300" dirty="0">
                <a:latin typeface="Arial" panose="020B0604020202020204" pitchFamily="34" charset="0"/>
              </a:rPr>
            </a:br>
            <a:r>
              <a:rPr lang="en-GB" altLang="cy-GB" sz="5300" kern="0" dirty="0">
                <a:latin typeface="Arial" panose="020B0604020202020204" pitchFamily="34" charset="0"/>
                <a:ea typeface="ＭＳ Ｐゴシック" charset="-128"/>
              </a:rPr>
              <a:t>Assessment Criteria 5 – Transferable Skills</a:t>
            </a:r>
            <a:br>
              <a:rPr lang="en-GB" dirty="0"/>
            </a:br>
            <a:br>
              <a:rPr lang="en-GB" alt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631504" y="1556793"/>
            <a:ext cx="8928992" cy="4176463"/>
          </a:xfrm>
        </p:spPr>
        <p:txBody>
          <a:bodyPr>
            <a:no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endParaRPr lang="en-GB" sz="2400" b="1" dirty="0">
              <a:solidFill>
                <a:srgbClr val="002060"/>
              </a:solidFill>
              <a:latin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3200" dirty="0">
                <a:latin typeface="Arial" panose="020B0604020202020204" pitchFamily="34" charset="0"/>
              </a:rPr>
              <a:t>= 10 marks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latin typeface="Arial" panose="020B0604020202020204" pitchFamily="34" charset="0"/>
              </a:rPr>
              <a:t>Component 2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3200" dirty="0">
                <a:latin typeface="Arial" panose="020B0604020202020204" pitchFamily="34" charset="0"/>
              </a:rPr>
              <a:t>Language Accuracy and Academic Style</a:t>
            </a:r>
          </a:p>
        </p:txBody>
      </p:sp>
    </p:spTree>
    <p:extLst>
      <p:ext uri="{BB962C8B-B14F-4D97-AF65-F5344CB8AC3E}">
        <p14:creationId xmlns:p14="http://schemas.microsoft.com/office/powerpoint/2010/main" val="1028615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831626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prstClr val="black"/>
                </a:solidFill>
                <a:latin typeface="Arial" panose="020B0604020202020204" pitchFamily="34" charset="0"/>
              </a:rPr>
              <a:t>Rhestr </a:t>
            </a:r>
            <a:r>
              <a:rPr lang="en-GB" sz="4800" dirty="0" err="1">
                <a:solidFill>
                  <a:prstClr val="black"/>
                </a:solidFill>
                <a:latin typeface="Arial" panose="020B0604020202020204" pitchFamily="34" charset="0"/>
              </a:rPr>
              <a:t>wirio</a:t>
            </a:r>
            <a:br>
              <a:rPr lang="en-GB" sz="4800" dirty="0">
                <a:solidFill>
                  <a:prstClr val="black"/>
                </a:solidFill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00B0F0"/>
                </a:solidFill>
                <a:latin typeface="Arial" panose="020B0604020202020204" pitchFamily="34" charset="0"/>
              </a:rPr>
              <a:t>Checklist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03512" y="1700808"/>
            <a:ext cx="4536504" cy="447615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Dyddiad ac amser cwis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Poster academaidd</a:t>
            </a:r>
          </a:p>
          <a:p>
            <a:pPr>
              <a:defRPr/>
            </a:pPr>
            <a:r>
              <a:rPr lang="cy-GB" dirty="0" err="1">
                <a:latin typeface="Arial" panose="020B0604020202020204" pitchFamily="34" charset="0"/>
              </a:rPr>
              <a:t>Turnitin</a:t>
            </a:r>
            <a:endParaRPr lang="cy-GB" dirty="0">
              <a:latin typeface="Arial" panose="020B0604020202020204" pitchFamily="34" charset="0"/>
            </a:endParaRP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Amserlen asesu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Dyddiad ac amser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Cardiau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Propiau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628801"/>
            <a:ext cx="4407346" cy="45481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Quiz date and time</a:t>
            </a:r>
          </a:p>
          <a:p>
            <a:pPr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Academic poster</a:t>
            </a:r>
          </a:p>
          <a:p>
            <a:pPr>
              <a:defRPr/>
            </a:pPr>
            <a:r>
              <a:rPr lang="en-GB" dirty="0" err="1">
                <a:solidFill>
                  <a:srgbClr val="00B0F0"/>
                </a:solidFill>
                <a:latin typeface="Arial" panose="020B0604020202020204" pitchFamily="34" charset="0"/>
              </a:rPr>
              <a:t>Turnitin</a:t>
            </a:r>
            <a:endParaRPr lang="en-GB" dirty="0">
              <a:solidFill>
                <a:srgbClr val="00B0F0"/>
              </a:solidFill>
              <a:latin typeface="Arial" panose="020B0604020202020204" pitchFamily="34" charset="0"/>
            </a:endParaRPr>
          </a:p>
          <a:p>
            <a:pPr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Assessment timetable</a:t>
            </a:r>
          </a:p>
          <a:p>
            <a:pPr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Date and time</a:t>
            </a:r>
          </a:p>
          <a:p>
            <a:pPr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Cue cards</a:t>
            </a:r>
          </a:p>
          <a:p>
            <a:pPr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Props</a:t>
            </a:r>
          </a:p>
        </p:txBody>
      </p:sp>
    </p:spTree>
    <p:extLst>
      <p:ext uri="{BB962C8B-B14F-4D97-AF65-F5344CB8AC3E}">
        <p14:creationId xmlns:p14="http://schemas.microsoft.com/office/powerpoint/2010/main" val="11733819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831626"/>
          </a:xfrm>
        </p:spPr>
        <p:txBody>
          <a:bodyPr>
            <a:noAutofit/>
          </a:bodyPr>
          <a:lstStyle/>
          <a:p>
            <a:pPr algn="ctr"/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Pwysig!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Important!</a:t>
            </a:r>
            <a:endParaRPr lang="en-GB" sz="4800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03512" y="1340768"/>
            <a:ext cx="4536504" cy="4836196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 err="1">
                <a:latin typeface="Arial" panose="020B0604020202020204" pitchFamily="34" charset="0"/>
              </a:rPr>
              <a:t>Rhaid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cytuno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</a:rPr>
              <a:t> ac </a:t>
            </a:r>
            <a:r>
              <a:rPr lang="en-GB" dirty="0" err="1">
                <a:latin typeface="Arial" panose="020B0604020202020204" pitchFamily="34" charset="0"/>
              </a:rPr>
              <a:t>amser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gyda’r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darlithydd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Os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nad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ydych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medru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</a:rPr>
              <a:t>dyddiad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</a:rPr>
              <a:t>rhaid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yngynt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Os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nad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ydych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oblegid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salwch</a:t>
            </a:r>
            <a:r>
              <a:rPr lang="en-GB" dirty="0">
                <a:latin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</a:rPr>
              <a:t>gallwch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rhoi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cais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mewn</a:t>
            </a:r>
            <a:r>
              <a:rPr lang="en-GB" dirty="0">
                <a:latin typeface="Arial" panose="020B0604020202020204" pitchFamily="34" charset="0"/>
              </a:rPr>
              <a:t> am </a:t>
            </a:r>
            <a:r>
              <a:rPr lang="cy-GB" altLang="cy-GB" sz="2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Amgylchiadau Esgusodol 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Peidiwch</a:t>
            </a:r>
            <a:r>
              <a:rPr lang="en-GB" dirty="0">
                <a:latin typeface="Arial" panose="020B0604020202020204" pitchFamily="34" charset="0"/>
              </a:rPr>
              <a:t> â </a:t>
            </a:r>
            <a:r>
              <a:rPr lang="en-GB" dirty="0" err="1">
                <a:latin typeface="Arial" panose="020B0604020202020204" pitchFamily="34" charset="0"/>
              </a:rPr>
              <a:t>gofyn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ffrind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cymar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arddwyo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amserlen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asesu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rhan</a:t>
            </a: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340769"/>
            <a:ext cx="4407346" cy="4836195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Presenting day and time </a:t>
            </a:r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</a:rPr>
              <a:t>have </a:t>
            </a: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to</a:t>
            </a:r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</a:rPr>
              <a:t> </a:t>
            </a: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be agreed with lecturer</a:t>
            </a:r>
          </a:p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If unable to present on submission date, you must present earlier</a:t>
            </a:r>
          </a:p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If unable to present due to ill health, you can apply for </a:t>
            </a:r>
            <a:r>
              <a:rPr lang="en-GB" altLang="cy-GB" sz="28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Extenuating Circumstances (EC)</a:t>
            </a: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 </a:t>
            </a:r>
          </a:p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Do not ask friend/peer to sign assessment timetable on your behalf</a:t>
            </a:r>
          </a:p>
        </p:txBody>
      </p:sp>
    </p:spTree>
    <p:extLst>
      <p:ext uri="{BB962C8B-B14F-4D97-AF65-F5344CB8AC3E}">
        <p14:creationId xmlns:p14="http://schemas.microsoft.com/office/powerpoint/2010/main" val="14978512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524000" y="365127"/>
            <a:ext cx="9036496" cy="831626"/>
          </a:xfrm>
        </p:spPr>
        <p:txBody>
          <a:bodyPr>
            <a:noAutofit/>
          </a:bodyPr>
          <a:lstStyle/>
          <a:p>
            <a:pPr algn="ctr"/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Amgylchiadau Esgusodol (EC)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B0F0"/>
                </a:solidFill>
                <a:latin typeface="Arial" panose="020B0604020202020204" pitchFamily="34" charset="0"/>
                <a:ea typeface="ＭＳ Ｐゴシック" charset="-128"/>
              </a:rPr>
              <a:t>Extenuating Circumstances (EC)</a:t>
            </a:r>
            <a:endParaRPr lang="en-GB" sz="4800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03512" y="1484784"/>
            <a:ext cx="4536504" cy="4692180"/>
          </a:xfrm>
        </p:spPr>
        <p:txBody>
          <a:bodyPr>
            <a:normAutofit/>
          </a:bodyPr>
          <a:lstStyle/>
          <a:p>
            <a:r>
              <a:rPr lang="en-US" dirty="0" err="1">
                <a:latin typeface="Arial" panose="020B0604020202020204" pitchFamily="34" charset="0"/>
              </a:rPr>
              <a:t>Digwyddiadau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tu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allan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o’ch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rheolaeth</a:t>
            </a:r>
            <a:endParaRPr lang="en-US" dirty="0">
              <a:latin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</a:rPr>
              <a:t>Gweithred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swyddogol</a:t>
            </a:r>
            <a:endParaRPr lang="en-US" dirty="0">
              <a:latin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</a:rPr>
              <a:t>Tystiolaeth</a:t>
            </a:r>
            <a:endParaRPr lang="en-US" dirty="0">
              <a:latin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</a:rPr>
              <a:t>Cwblhau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ffurflen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ar</a:t>
            </a:r>
            <a:r>
              <a:rPr lang="en-US" dirty="0">
                <a:latin typeface="Arial" panose="020B0604020202020204" pitchFamily="34" charset="0"/>
              </a:rPr>
              <a:t> MY TSD</a:t>
            </a:r>
          </a:p>
          <a:p>
            <a:r>
              <a:rPr lang="en-US" dirty="0" err="1">
                <a:latin typeface="Arial" panose="020B0604020202020204" pitchFamily="34" charset="0"/>
              </a:rPr>
              <a:t>Cysylltu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gyda’r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Swyddfa</a:t>
            </a:r>
            <a:r>
              <a:rPr lang="en-US" dirty="0">
                <a:latin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</a:rPr>
              <a:t>Academaidd</a:t>
            </a:r>
            <a:endParaRPr lang="en-US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</a:rPr>
              <a:t>(Hwb@uwtsd.ac.uk)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484785"/>
            <a:ext cx="4407346" cy="469217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Events out of your control</a:t>
            </a:r>
          </a:p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Official procedure</a:t>
            </a:r>
          </a:p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Evidence</a:t>
            </a:r>
          </a:p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Complete form on MYTSD</a:t>
            </a:r>
          </a:p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Liaise with Academic Office</a:t>
            </a:r>
          </a:p>
          <a:p>
            <a:pPr marL="0" indent="0">
              <a:buNone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(Hwb@uwtsd.ac.uk)</a:t>
            </a:r>
          </a:p>
        </p:txBody>
      </p:sp>
    </p:spTree>
    <p:extLst>
      <p:ext uri="{BB962C8B-B14F-4D97-AF65-F5344CB8AC3E}">
        <p14:creationId xmlns:p14="http://schemas.microsoft.com/office/powerpoint/2010/main" val="59071228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800" dirty="0">
                <a:latin typeface="Arial" panose="020B0604020202020204" pitchFamily="34" charset="0"/>
              </a:rPr>
              <a:t>Cyflwyniadau Hwyr</a:t>
            </a:r>
            <a:br>
              <a:rPr lang="cy-GB" sz="4800" dirty="0"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002060"/>
                </a:solidFill>
                <a:latin typeface="Arial" panose="020B0604020202020204" pitchFamily="34" charset="0"/>
              </a:rPr>
              <a:t> </a:t>
            </a:r>
            <a:r>
              <a:rPr lang="en-GB" sz="4800" dirty="0">
                <a:solidFill>
                  <a:srgbClr val="00B0F0"/>
                </a:solidFill>
                <a:latin typeface="Arial" panose="020B0604020202020204" pitchFamily="34" charset="0"/>
              </a:rPr>
              <a:t>Late Submissions</a:t>
            </a:r>
            <a:endParaRPr lang="en-GB" sz="4800" dirty="0">
              <a:solidFill>
                <a:srgbClr val="00B0F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68143" y="1700808"/>
            <a:ext cx="4370708" cy="44178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</a:rPr>
              <a:t>fewn</a:t>
            </a:r>
            <a:r>
              <a:rPr lang="en-GB" dirty="0">
                <a:latin typeface="Arial" panose="020B0604020202020204" pitchFamily="34" charset="0"/>
              </a:rPr>
              <a:t> 7 </a:t>
            </a:r>
            <a:r>
              <a:rPr lang="en-GB" dirty="0" err="1">
                <a:latin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</a:rPr>
              <a:t> – dim EC – </a:t>
            </a:r>
            <a:r>
              <a:rPr lang="en-GB" dirty="0" err="1">
                <a:latin typeface="Arial" panose="020B0604020202020204" pitchFamily="34" charset="0"/>
              </a:rPr>
              <a:t>wedi'i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gapio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</a:rPr>
              <a:t> 40%</a:t>
            </a:r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ôl</a:t>
            </a:r>
            <a:r>
              <a:rPr lang="en-GB" dirty="0">
                <a:latin typeface="Arial" panose="020B0604020202020204" pitchFamily="34" charset="0"/>
              </a:rPr>
              <a:t> 7 </a:t>
            </a:r>
            <a:r>
              <a:rPr lang="en-GB" dirty="0" err="1">
                <a:latin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</a:rPr>
              <a:t> – dim EC – </a:t>
            </a:r>
            <a:r>
              <a:rPr lang="en-GB" dirty="0" err="1">
                <a:latin typeface="Arial" panose="020B0604020202020204" pitchFamily="34" charset="0"/>
              </a:rPr>
              <a:t>ni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chaniateir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</a:rPr>
              <a:t> staff </a:t>
            </a:r>
            <a:r>
              <a:rPr lang="en-GB" dirty="0" err="1">
                <a:latin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asesu</a:t>
            </a:r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53151" y="1700809"/>
            <a:ext cx="4127470" cy="42241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Present within 7 working days – no EC – capped at 40%</a:t>
            </a:r>
          </a:p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Present after 7 working days – no EC – staff not permitted to assess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731710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07923" y="365126"/>
            <a:ext cx="9851922" cy="975642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>
                <a:latin typeface="Arial" panose="020B0604020202020204" pitchFamily="34" charset="0"/>
              </a:rPr>
              <a:t>Cwestiynau</a:t>
            </a:r>
            <a:r>
              <a:rPr lang="en-GB" sz="4800" dirty="0">
                <a:latin typeface="Arial" panose="020B0604020202020204" pitchFamily="34" charset="0"/>
              </a:rPr>
              <a:t> am </a:t>
            </a:r>
            <a:r>
              <a:rPr lang="en-GB" sz="4800" dirty="0" err="1">
                <a:latin typeface="Arial" panose="020B0604020202020204" pitchFamily="34" charset="0"/>
              </a:rPr>
              <a:t>yr</a:t>
            </a:r>
            <a:r>
              <a:rPr lang="en-GB" sz="4800" dirty="0">
                <a:latin typeface="Arial" panose="020B0604020202020204" pitchFamily="34" charset="0"/>
              </a:rPr>
              <a:t> </a:t>
            </a:r>
            <a:r>
              <a:rPr lang="en-GB" sz="4800" dirty="0" err="1">
                <a:latin typeface="Arial" panose="020B0604020202020204" pitchFamily="34" charset="0"/>
              </a:rPr>
              <a:t>aseiniad</a:t>
            </a:r>
            <a:r>
              <a:rPr lang="en-GB" sz="4800" dirty="0">
                <a:latin typeface="Arial" panose="020B0604020202020204" pitchFamily="34" charset="0"/>
              </a:rPr>
              <a:t>?</a:t>
            </a:r>
            <a:br>
              <a:rPr lang="en-GB" sz="4800" dirty="0"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00B0F0"/>
                </a:solidFill>
                <a:latin typeface="Arial" panose="020B0604020202020204" pitchFamily="34" charset="0"/>
              </a:rPr>
              <a:t>Questions about the assignment?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631504" y="1778557"/>
            <a:ext cx="4407346" cy="4692179"/>
          </a:xfrm>
        </p:spPr>
        <p:txBody>
          <a:bodyPr>
            <a:normAutofit/>
          </a:bodyPr>
          <a:lstStyle/>
          <a:p>
            <a:r>
              <a:rPr lang="en-GB" sz="2400" dirty="0" err="1">
                <a:latin typeface="Arial" panose="020B0604020202020204" pitchFamily="34" charset="0"/>
              </a:rPr>
              <a:t>Panopto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</a:rPr>
              <a:t>Llawlyfr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modwl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</a:rPr>
              <a:t>Nodiadau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</a:rPr>
              <a:t>Recordiadau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</a:rPr>
              <a:t>Eich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darlithydd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</a:rPr>
              <a:t>Cydlynydd</a:t>
            </a:r>
            <a:r>
              <a:rPr lang="en-GB" sz="2400" dirty="0">
                <a:latin typeface="Arial" panose="020B0604020202020204" pitchFamily="34" charset="0"/>
              </a:rPr>
              <a:t> y </a:t>
            </a:r>
            <a:r>
              <a:rPr lang="en-GB" sz="2400" dirty="0" err="1">
                <a:latin typeface="Arial" panose="020B0604020202020204" pitchFamily="34" charset="0"/>
              </a:rPr>
              <a:t>modwl</a:t>
            </a:r>
            <a:endParaRPr lang="en-GB" sz="2400" dirty="0">
              <a:latin typeface="Arial" panose="020B0604020202020204" pitchFamily="34" charset="0"/>
            </a:endParaRPr>
          </a:p>
          <a:p>
            <a:r>
              <a:rPr lang="en-GB" sz="2400" dirty="0" err="1">
                <a:latin typeface="Arial" panose="020B0604020202020204" pitchFamily="34" charset="0"/>
              </a:rPr>
              <a:t>Peidiwch</a:t>
            </a:r>
            <a:r>
              <a:rPr lang="en-GB" sz="2400" dirty="0">
                <a:latin typeface="Arial" panose="020B0604020202020204" pitchFamily="34" charset="0"/>
              </a:rPr>
              <a:t> â </a:t>
            </a:r>
            <a:r>
              <a:rPr lang="en-GB" sz="2400" dirty="0" err="1">
                <a:latin typeface="Arial" panose="020B0604020202020204" pitchFamily="34" charset="0"/>
              </a:rPr>
              <a:t>dibynnu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ar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eich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ffrindiau</a:t>
            </a:r>
            <a:r>
              <a:rPr lang="en-GB" sz="2400" dirty="0">
                <a:latin typeface="Arial" panose="020B0604020202020204" pitchFamily="34" charset="0"/>
              </a:rPr>
              <a:t>/</a:t>
            </a:r>
            <a:r>
              <a:rPr lang="en-GB" sz="2400" dirty="0" err="1">
                <a:latin typeface="Arial" panose="020B0604020202020204" pitchFamily="34" charset="0"/>
              </a:rPr>
              <a:t>cyfoedion</a:t>
            </a:r>
            <a:endParaRPr lang="en-GB" sz="24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778557"/>
            <a:ext cx="3886200" cy="4476155"/>
          </a:xfrm>
        </p:spPr>
        <p:txBody>
          <a:bodyPr>
            <a:normAutofit/>
          </a:bodyPr>
          <a:lstStyle/>
          <a:p>
            <a:r>
              <a:rPr lang="en-GB" sz="2400" dirty="0" err="1">
                <a:solidFill>
                  <a:srgbClr val="00B0F0"/>
                </a:solidFill>
                <a:latin typeface="Arial" panose="020B0604020202020204" pitchFamily="34" charset="0"/>
              </a:rPr>
              <a:t>Panopto</a:t>
            </a:r>
            <a:endParaRPr lang="en-GB" sz="2400" dirty="0">
              <a:solidFill>
                <a:srgbClr val="00B0F0"/>
              </a:solidFill>
              <a:latin typeface="Arial" panose="020B0604020202020204" pitchFamily="34" charset="0"/>
            </a:endParaRP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Module handbook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Notes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Recordings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Your lecturer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Module coordinator</a:t>
            </a:r>
          </a:p>
          <a:p>
            <a:r>
              <a:rPr lang="en-GB" sz="2400" dirty="0">
                <a:solidFill>
                  <a:srgbClr val="00B0F0"/>
                </a:solidFill>
                <a:latin typeface="Arial" panose="020B0604020202020204" pitchFamily="34" charset="0"/>
              </a:rPr>
              <a:t>Do not rely on friends / peers,</a:t>
            </a:r>
          </a:p>
        </p:txBody>
      </p:sp>
    </p:spTree>
    <p:extLst>
      <p:ext uri="{BB962C8B-B14F-4D97-AF65-F5344CB8AC3E}">
        <p14:creationId xmlns:p14="http://schemas.microsoft.com/office/powerpoint/2010/main" val="19826835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sz="4800" dirty="0">
                <a:latin typeface="Arial" panose="020B0604020202020204" pitchFamily="34" charset="0"/>
              </a:rPr>
              <a:t>Materion </a:t>
            </a:r>
            <a:r>
              <a:rPr lang="en-GB" sz="4800" dirty="0" err="1">
                <a:latin typeface="Arial" panose="020B0604020202020204" pitchFamily="34" charset="0"/>
              </a:rPr>
              <a:t>TGCh</a:t>
            </a:r>
            <a:r>
              <a:rPr lang="en-GB" sz="4800" dirty="0">
                <a:latin typeface="Arial" panose="020B0604020202020204" pitchFamily="34" charset="0"/>
              </a:rPr>
              <a:t>?</a:t>
            </a:r>
            <a:br>
              <a:rPr lang="en-GB" sz="4800" dirty="0">
                <a:latin typeface="Arial" panose="020B0604020202020204" pitchFamily="34" charset="0"/>
              </a:rPr>
            </a:br>
            <a:r>
              <a:rPr lang="en-GB" sz="4800" dirty="0">
                <a:solidFill>
                  <a:srgbClr val="00B0F0"/>
                </a:solidFill>
                <a:latin typeface="Arial" panose="020B0604020202020204" pitchFamily="34" charset="0"/>
              </a:rPr>
              <a:t>ICT issues?</a:t>
            </a: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775520" y="1600201"/>
            <a:ext cx="42442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y-GB" dirty="0">
                <a:latin typeface="Arial" panose="020B0604020202020204" pitchFamily="34" charset="0"/>
              </a:rPr>
              <a:t>Desg Gymorth TG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  <a:hlinkClick r:id="rId3"/>
              </a:rPr>
              <a:t>ITServiceDesk@uwtsd.ac.uk</a:t>
            </a:r>
            <a:r>
              <a:rPr lang="cy-GB" dirty="0">
                <a:latin typeface="Arial" panose="020B0604020202020204" pitchFamily="34" charset="0"/>
              </a:rPr>
              <a:t> 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0300 500 5055</a:t>
            </a:r>
          </a:p>
          <a:p>
            <a:pPr marL="0" indent="0">
              <a:buNone/>
              <a:defRPr/>
            </a:pPr>
            <a:endParaRPr lang="cy-GB" dirty="0"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dirty="0">
                <a:latin typeface="Arial" panose="020B0604020202020204" pitchFamily="34" charset="0"/>
              </a:rPr>
              <a:t>Moodle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  <a:hlinkClick r:id="rId4"/>
              </a:rPr>
              <a:t>moodle@uwtsd.ac.uk</a:t>
            </a:r>
            <a:r>
              <a:rPr lang="cy-GB" dirty="0"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  <a:defRPr/>
            </a:pPr>
            <a:endParaRPr lang="cy-GB" sz="2400" dirty="0">
              <a:latin typeface="Arial" panose="020B0604020202020204" pitchFamily="34" charset="0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2442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IT Service Desk</a:t>
            </a:r>
          </a:p>
          <a:p>
            <a:pPr>
              <a:defRPr/>
            </a:pPr>
            <a:r>
              <a:rPr lang="en-US" dirty="0">
                <a:solidFill>
                  <a:srgbClr val="00B0F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ITServiceDesk@uwtsd.ac.uk</a:t>
            </a:r>
            <a:endParaRPr lang="en-US" dirty="0">
              <a:solidFill>
                <a:srgbClr val="00B0F0"/>
              </a:solidFill>
            </a:endParaRPr>
          </a:p>
          <a:p>
            <a:pPr>
              <a:defRPr/>
            </a:pPr>
            <a:r>
              <a:rPr lang="en-US" dirty="0">
                <a:solidFill>
                  <a:srgbClr val="00B0F0"/>
                </a:solidFill>
              </a:rPr>
              <a:t>0300 500 5055</a:t>
            </a:r>
          </a:p>
          <a:p>
            <a:pPr marL="0" indent="0">
              <a:buNone/>
              <a:defRPr/>
            </a:pPr>
            <a:endParaRPr lang="en-GB" dirty="0">
              <a:solidFill>
                <a:srgbClr val="00B0F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Moodle</a:t>
            </a:r>
          </a:p>
          <a:p>
            <a:pPr>
              <a:defRPr/>
            </a:pP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moodle@uwtsd.ac.uk</a:t>
            </a:r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</a:rPr>
              <a:t> </a:t>
            </a:r>
            <a:endParaRPr lang="en-US" dirty="0">
              <a:solidFill>
                <a:srgbClr val="00B0F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64034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1386</Words>
  <Application>Microsoft Office PowerPoint</Application>
  <PresentationFormat>Widescreen</PresentationFormat>
  <Paragraphs>281</Paragraphs>
  <Slides>31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Myriad Pro</vt:lpstr>
      <vt:lpstr>Arial</vt:lpstr>
      <vt:lpstr>Calibri</vt:lpstr>
      <vt:lpstr>Office Theme</vt:lpstr>
      <vt:lpstr>ECEY4008C ECEY4008</vt:lpstr>
      <vt:lpstr>Portffolio / Portfolio</vt:lpstr>
      <vt:lpstr> Rhan 1        Component 1 </vt:lpstr>
      <vt:lpstr>Cwestiynau Questions</vt:lpstr>
      <vt:lpstr>  Meini Prawf Assessment Criteria  </vt:lpstr>
      <vt:lpstr>Rhestr wirio Checklist</vt:lpstr>
      <vt:lpstr>Rhan 2           Component 2</vt:lpstr>
      <vt:lpstr>Disgrifiad o’r dasg Task description</vt:lpstr>
      <vt:lpstr>Canllawiau cyffredinol General guidelines</vt:lpstr>
      <vt:lpstr>Canllawiau cyffredinol General guidelines</vt:lpstr>
      <vt:lpstr>Posteri academaidd Academic posters</vt:lpstr>
      <vt:lpstr>Strwythur y gyflwyniad Structure of presentation</vt:lpstr>
      <vt:lpstr>Strwythur y gyflwyniad Structure of presentation</vt:lpstr>
      <vt:lpstr>Strwythur y gyflwyniad Structure of presentation</vt:lpstr>
      <vt:lpstr> Mae angen i’r poster cynnyws: Poster must include:</vt:lpstr>
      <vt:lpstr>  Meini Prawf Asesu 1 - Ymgysylltu â Llenyddiaeth   </vt:lpstr>
      <vt:lpstr>  Assessment Criteria 1 – Engagement with Literature  </vt:lpstr>
      <vt:lpstr>  Meini Prawf Asesu 2 - Gwybodaeth a Dealltwriaeth </vt:lpstr>
      <vt:lpstr>   Assessment Criteria 2 – Knowledge and Understanding  </vt:lpstr>
      <vt:lpstr>  Meini Prawf Asesu 3 – Sgiliau Gwybyddol a Deallusol   </vt:lpstr>
      <vt:lpstr>   Assessment Criteria 3 – Cognitive and Intellectual Skills  </vt:lpstr>
      <vt:lpstr>  Meini Prawf Asesu 4   Sgiliau Ymarferol   </vt:lpstr>
      <vt:lpstr> Assessment Criteria 4 – Practical Skills    </vt:lpstr>
      <vt:lpstr>  Meini Prawf Asesu 5 –  Sgiliau Trosglwyddadwy   </vt:lpstr>
      <vt:lpstr>  Assessment Criteria 5 – Transferable Skills  </vt:lpstr>
      <vt:lpstr>Rhestr wirio Checklist</vt:lpstr>
      <vt:lpstr>Pwysig! Important!</vt:lpstr>
      <vt:lpstr>Amgylchiadau Esgusodol (EC) Extenuating Circumstances (EC)</vt:lpstr>
      <vt:lpstr>Cyflwyniadau Hwyr  Late Submissions</vt:lpstr>
      <vt:lpstr>Cwestiynau am yr aseiniad? Questions about the assignment?</vt:lpstr>
      <vt:lpstr>Materion TGCh? ICT issues?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Glenda Tinney</cp:lastModifiedBy>
  <cp:revision>5</cp:revision>
  <dcterms:created xsi:type="dcterms:W3CDTF">2022-07-11T13:19:46Z</dcterms:created>
  <dcterms:modified xsi:type="dcterms:W3CDTF">2023-08-12T09:22:48Z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