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5" r:id="rId1"/>
  </p:sldMasterIdLst>
  <p:notesMasterIdLst>
    <p:notesMasterId r:id="rId23"/>
  </p:notesMasterIdLst>
  <p:handoutMasterIdLst>
    <p:handoutMasterId r:id="rId24"/>
  </p:handoutMasterIdLst>
  <p:sldIdLst>
    <p:sldId id="256" r:id="rId2"/>
    <p:sldId id="345" r:id="rId3"/>
    <p:sldId id="307" r:id="rId4"/>
    <p:sldId id="340" r:id="rId5"/>
    <p:sldId id="346" r:id="rId6"/>
    <p:sldId id="344" r:id="rId7"/>
    <p:sldId id="342" r:id="rId8"/>
    <p:sldId id="329" r:id="rId9"/>
    <p:sldId id="330" r:id="rId10"/>
    <p:sldId id="334" r:id="rId11"/>
    <p:sldId id="335" r:id="rId12"/>
    <p:sldId id="336" r:id="rId13"/>
    <p:sldId id="308" r:id="rId14"/>
    <p:sldId id="337" r:id="rId15"/>
    <p:sldId id="290" r:id="rId16"/>
    <p:sldId id="304" r:id="rId17"/>
    <p:sldId id="343" r:id="rId18"/>
    <p:sldId id="347" r:id="rId19"/>
    <p:sldId id="302" r:id="rId20"/>
    <p:sldId id="279" r:id="rId21"/>
    <p:sldId id="333" r:id="rId22"/>
  </p:sldIdLst>
  <p:sldSz cx="9144000" cy="6858000" type="screen4x3"/>
  <p:notesSz cx="7077075" cy="905192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MS PGothic" panose="020B0600070205080204" pitchFamily="34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D0364"/>
    <a:srgbClr val="9B2579"/>
    <a:srgbClr val="006600"/>
    <a:srgbClr val="B10F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99" autoAdjust="0"/>
    <p:restoredTop sz="94660"/>
  </p:normalViewPr>
  <p:slideViewPr>
    <p:cSldViewPr>
      <p:cViewPr varScale="1">
        <p:scale>
          <a:sx n="83" d="100"/>
          <a:sy n="83" d="100"/>
        </p:scale>
        <p:origin x="1474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9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6705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10025" y="0"/>
            <a:ext cx="306705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99488"/>
            <a:ext cx="306705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10025" y="8599488"/>
            <a:ext cx="306705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anose="02020603050405020304" pitchFamily="18" charset="0"/>
                <a:cs typeface="+mn-cs"/>
              </a:defRPr>
            </a:lvl1pPr>
          </a:lstStyle>
          <a:p>
            <a:pPr>
              <a:defRPr/>
            </a:pPr>
            <a:fld id="{37A5383F-1076-422D-87C9-902C667CF1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6705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4010025" y="0"/>
            <a:ext cx="3067050" cy="45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52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74763" y="677863"/>
            <a:ext cx="4529137" cy="339566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2975" y="4298950"/>
            <a:ext cx="5191125" cy="407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5062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99488"/>
            <a:ext cx="306705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3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10025" y="8599488"/>
            <a:ext cx="3067050" cy="4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anose="02020603050405020304" pitchFamily="18" charset="0"/>
                <a:cs typeface="+mn-cs"/>
              </a:defRPr>
            </a:lvl1pPr>
          </a:lstStyle>
          <a:p>
            <a:pPr>
              <a:defRPr/>
            </a:pPr>
            <a:fld id="{68BB1DC5-FF76-40E1-9680-DA723E8D734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MS PGothic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2E5F8FC-A969-49E6-842B-AC3727C9392B}" type="slidenum">
              <a:rPr kumimoji="0" lang="en-US" altLang="en-US" smtClean="0"/>
              <a:pPr>
                <a:spcBef>
                  <a:spcPct val="0"/>
                </a:spcBef>
              </a:pPr>
              <a:t>1</a:t>
            </a:fld>
            <a:endParaRPr kumimoji="0" lang="en-US" altLang="en-US" smtClean="0"/>
          </a:p>
        </p:txBody>
      </p:sp>
      <p:sp>
        <p:nvSpPr>
          <p:cNvPr id="5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457C7E-1FC2-4989-9E9E-C09CE6218B39}" type="slidenum">
              <a:rPr kumimoji="0" lang="en-US" altLang="en-US" smtClean="0"/>
              <a:pPr>
                <a:spcBef>
                  <a:spcPct val="0"/>
                </a:spcBef>
              </a:pPr>
              <a:t>10</a:t>
            </a:fld>
            <a:endParaRPr kumimoji="0" lang="en-US" altLang="en-US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9F0B7CF-FB92-4FC6-A805-91834D27395F}" type="slidenum">
              <a:rPr kumimoji="0" lang="en-US" altLang="en-US" smtClean="0"/>
              <a:pPr>
                <a:spcBef>
                  <a:spcPct val="0"/>
                </a:spcBef>
              </a:pPr>
              <a:t>12</a:t>
            </a:fld>
            <a:endParaRPr kumimoji="0" lang="en-US" altLang="en-US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874C529-6361-46D8-8682-2DDA8094127B}" type="slidenum">
              <a:rPr kumimoji="0" lang="en-US" altLang="en-US" smtClean="0"/>
              <a:pPr>
                <a:spcBef>
                  <a:spcPct val="0"/>
                </a:spcBef>
              </a:pPr>
              <a:t>14</a:t>
            </a:fld>
            <a:endParaRPr kumimoji="0" lang="en-US" alt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59B2A10-2CF8-40B8-8A4A-15BE90D552C2}" type="slidenum">
              <a:rPr kumimoji="0" lang="en-US" altLang="en-US" smtClean="0"/>
              <a:pPr>
                <a:spcBef>
                  <a:spcPct val="0"/>
                </a:spcBef>
              </a:pPr>
              <a:t>15</a:t>
            </a:fld>
            <a:endParaRPr kumimoji="0" lang="en-US" altLang="en-US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122FDFC-67EC-4173-87DF-431E6131EBE6}" type="slidenum">
              <a:rPr kumimoji="0" lang="en-US" altLang="en-US" smtClean="0"/>
              <a:pPr>
                <a:spcBef>
                  <a:spcPct val="0"/>
                </a:spcBef>
              </a:pPr>
              <a:t>16</a:t>
            </a:fld>
            <a:endParaRPr kumimoji="0" lang="en-US" altLang="en-US" smtClean="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5B0BF8-1244-481F-8CA0-018579472B39}" type="slidenum">
              <a:rPr kumimoji="0" lang="en-US" altLang="en-US" smtClean="0"/>
              <a:pPr>
                <a:spcBef>
                  <a:spcPct val="0"/>
                </a:spcBef>
              </a:pPr>
              <a:t>20</a:t>
            </a:fld>
            <a:endParaRPr kumimoji="0" lang="en-US" altLang="en-US" smtClean="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4CF4066-19E5-446A-9B9C-24BA5504F0F0}" type="slidenum">
              <a:rPr kumimoji="0" lang="en-US" altLang="en-US" smtClean="0"/>
              <a:pPr>
                <a:spcBef>
                  <a:spcPct val="0"/>
                </a:spcBef>
              </a:pPr>
              <a:t>21</a:t>
            </a:fld>
            <a:endParaRPr kumimoji="0" lang="en-US" altLang="en-US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6CB55-9A17-4A71-8202-D8A327949F8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0804757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2F707-578B-463D-870E-F16F1D98DD2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6817176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C9F5B-2E82-4469-ACD8-166C9E1BF38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530880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4D1CD-A800-401D-A41A-3B6AAE1BA3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0152584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A83727-511C-4B38-8E96-DC225DDC42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916866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578E9-7434-4530-A764-0DAA24500F4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6409704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05307-869C-4351-99AB-E1FBDA5398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6492898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2DD1A-FE0D-4843-8F40-C00049BA86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822820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3AC52-D02F-4B11-B880-3DC639360EA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7003665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8774E-401A-448E-8B15-02F2BED3102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5767267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A0BE7-ECD5-4BF5-9DAF-983990C987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208082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+mn-cs"/>
              </a:defRPr>
            </a:lvl1pPr>
          </a:lstStyle>
          <a:p>
            <a:pPr>
              <a:defRPr/>
            </a:pPr>
            <a:fld id="{D5AC26D8-5EBF-4CD9-A69E-FB3C0A1A47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itchFamily="34" charset="-128"/>
          <a:cs typeface="MS PGothic" panose="020B0600070205080204" pitchFamily="34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itchFamily="34" charset="-128"/>
          <a:cs typeface="MS PGothic" panose="020B0600070205080204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itchFamily="34" charset="-128"/>
          <a:cs typeface="MS PGothic" panose="020B0600070205080204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itchFamily="34" charset="-128"/>
          <a:cs typeface="MS PGothic" panose="020B0600070205080204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itchFamily="34" charset="-128"/>
          <a:cs typeface="MS PGothic" panose="020B0600070205080204" pitchFamily="34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itchFamily="34" charset="-128"/>
          <a:cs typeface="MS PGothic" panose="020B0600070205080204" pitchFamily="34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itchFamily="34" charset="-128"/>
          <a:cs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itchFamily="34" charset="-128"/>
          <a:cs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itchFamily="34" charset="-128"/>
          <a:cs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itchFamily="34" charset="-128"/>
          <a:cs typeface="MS PGothic" panose="020B0600070205080204" pitchFamily="34" charset="-128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15888"/>
            <a:ext cx="9144000" cy="1009650"/>
          </a:xfrm>
        </p:spPr>
        <p:txBody>
          <a:bodyPr/>
          <a:lstStyle/>
          <a:p>
            <a:pPr eaLnBrk="1" hangingPunct="1"/>
            <a:r>
              <a:rPr lang="en-GB" altLang="en-US" sz="4800" smtClean="0"/>
              <a:t>Research in Health and PA</a:t>
            </a:r>
            <a:endParaRPr lang="en-US" altLang="en-US" sz="4800" smtClean="0"/>
          </a:p>
        </p:txBody>
      </p:sp>
      <p:pic>
        <p:nvPicPr>
          <p:cNvPr id="4099" name="Picture 5" descr="Image result for Research methods carto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38" y="1341438"/>
            <a:ext cx="3810000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7" descr="Image result for Research metho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638300"/>
            <a:ext cx="4383087" cy="4427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i="1" u="sng" dirty="0" smtClean="0">
                <a:solidFill>
                  <a:srgbClr val="0070C0"/>
                </a:solidFill>
                <a:cs typeface="+mj-cs"/>
              </a:rPr>
              <a:t>Word for the Day</a:t>
            </a:r>
            <a:r>
              <a:rPr lang="en-GB" dirty="0" smtClean="0">
                <a:cs typeface="+mj-cs"/>
              </a:rPr>
              <a:t/>
            </a:r>
            <a:br>
              <a:rPr lang="en-GB" dirty="0" smtClean="0">
                <a:cs typeface="+mj-cs"/>
              </a:rPr>
            </a:br>
            <a:r>
              <a:rPr lang="en-GB" dirty="0" smtClean="0">
                <a:solidFill>
                  <a:srgbClr val="FF0000"/>
                </a:solidFill>
                <a:cs typeface="+mj-cs"/>
              </a:rPr>
              <a:t>‘Praxis’</a:t>
            </a:r>
            <a:endParaRPr lang="en-GB" dirty="0">
              <a:solidFill>
                <a:srgbClr val="FF0000"/>
              </a:solidFill>
              <a:cs typeface="+mj-cs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967287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i="1" smtClean="0"/>
              <a:t>The process by which a theory, lesson or skill is enacted, practiced, embodied or realised.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mtClean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mtClean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mtClean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i="1" smtClean="0"/>
              <a:t>The act of engaging, applying, exercising or practicing ideas.</a:t>
            </a:r>
          </a:p>
        </p:txBody>
      </p:sp>
      <p:pic>
        <p:nvPicPr>
          <p:cNvPr id="6148" name="Picture 2" descr="Image result for praxi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8" y="2781300"/>
            <a:ext cx="3810000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0"/>
            <a:ext cx="7600950" cy="1412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FF0000"/>
                </a:solidFill>
                <a:ea typeface="+mj-ea"/>
                <a:cs typeface="+mj-cs"/>
              </a:rPr>
              <a:t>Why </a:t>
            </a:r>
            <a:r>
              <a:rPr lang="en-GB" dirty="0" smtClean="0">
                <a:solidFill>
                  <a:srgbClr val="FF0000"/>
                </a:solidFill>
                <a:ea typeface="+mj-ea"/>
                <a:cs typeface="+mj-cs"/>
              </a:rPr>
              <a:t>do we need a knowledge of </a:t>
            </a:r>
            <a:r>
              <a:rPr lang="en-GB" dirty="0">
                <a:solidFill>
                  <a:srgbClr val="FF0000"/>
                </a:solidFill>
                <a:ea typeface="+mj-ea"/>
                <a:cs typeface="+mj-cs"/>
              </a:rPr>
              <a:t>research methods</a:t>
            </a:r>
            <a:r>
              <a:rPr lang="en-GB" dirty="0" smtClean="0">
                <a:solidFill>
                  <a:srgbClr val="FF0000"/>
                </a:solidFill>
                <a:ea typeface="+mj-ea"/>
                <a:cs typeface="+mj-cs"/>
              </a:rPr>
              <a:t>?</a:t>
            </a:r>
            <a:endParaRPr lang="en-GB" dirty="0">
              <a:solidFill>
                <a:srgbClr val="FF0000"/>
              </a:solidFill>
              <a:ea typeface="+mj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35975" cy="4525963"/>
          </a:xfrm>
        </p:spPr>
        <p:txBody>
          <a:bodyPr/>
          <a:lstStyle/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/>
              <a:t>To generate and answer research questions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92D050"/>
                </a:solidFill>
              </a:rPr>
              <a:t>To have confidence that the information your generate is valid reliable and free of bias.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/>
              <a:t> 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00B0F0"/>
                </a:solidFill>
              </a:rPr>
              <a:t>To evaluate the quality of published literature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0" indent="0" eaLnBrk="1" hangingPunct="1">
              <a:lnSpc>
                <a:spcPct val="70000"/>
              </a:lnSpc>
              <a:spcBef>
                <a:spcPts val="700"/>
              </a:spcBef>
              <a:buClr>
                <a:schemeClr val="accent2"/>
              </a:buClr>
              <a:buSzPct val="60000"/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C00000"/>
                </a:solidFill>
              </a:rPr>
              <a:t>To further the research and or new areas of research</a:t>
            </a:r>
          </a:p>
          <a:p>
            <a:pPr marL="0" indent="0" eaLnBrk="1" hangingPunct="1">
              <a:lnSpc>
                <a:spcPct val="70000"/>
              </a:lnSpc>
              <a:spcBef>
                <a:spcPts val="700"/>
              </a:spcBef>
              <a:buClr>
                <a:schemeClr val="accent2"/>
              </a:buClr>
              <a:buSzPct val="60000"/>
              <a:buFont typeface="Arial" panose="020B0604020202020204" pitchFamily="34" charset="0"/>
              <a:buNone/>
            </a:pPr>
            <a:endParaRPr lang="en-GB" altLang="en-US" sz="2400" smtClean="0">
              <a:solidFill>
                <a:srgbClr val="C00000"/>
              </a:solidFill>
            </a:endParaRPr>
          </a:p>
          <a:p>
            <a:pPr marL="0" indent="0" eaLnBrk="1" hangingPunct="1">
              <a:lnSpc>
                <a:spcPct val="70000"/>
              </a:lnSpc>
              <a:spcBef>
                <a:spcPts val="700"/>
              </a:spcBef>
              <a:buClr>
                <a:schemeClr val="accent2"/>
              </a:buClr>
              <a:buSzPct val="60000"/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BD0364"/>
                </a:solidFill>
              </a:rPr>
              <a:t>Problem solving (Applied research)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7030A0"/>
                </a:solidFill>
              </a:rPr>
              <a:t>For understanding the meaning and interpretations of your own and published research.</a:t>
            </a:r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z="2400" smtClean="0"/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z="2400" smtClean="0">
                <a:solidFill>
                  <a:srgbClr val="006600"/>
                </a:solidFill>
              </a:rPr>
              <a:t>To present the finding from research in clear and consistent manner to an appropriate audience.</a:t>
            </a:r>
          </a:p>
          <a:p>
            <a:pPr marL="365125" lvl="1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mtClean="0"/>
          </a:p>
          <a:p>
            <a:pPr marL="365125" lvl="1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r>
              <a:rPr lang="en-GB" altLang="en-US" smtClean="0"/>
              <a:t>	</a:t>
            </a:r>
            <a:endParaRPr lang="en-GB" altLang="en-US" sz="2400" smtClean="0"/>
          </a:p>
          <a:p>
            <a:pPr marL="0" indent="0" eaLnBrk="1" hangingPunct="1">
              <a:lnSpc>
                <a:spcPct val="70000"/>
              </a:lnSpc>
              <a:buFont typeface="Arial" panose="020B0604020202020204" pitchFamily="34" charset="0"/>
              <a:buNone/>
            </a:pPr>
            <a:endParaRPr lang="en-GB" altLang="en-US" sz="280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Research Process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Generate a research idea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Research relevant literature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Develop the research question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Develop a proposal and discuss the idea with other interested people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Develop a sound research method and data collection protocols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Complete the ethic forms and get ethical approval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Collect the data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Interpret the data</a:t>
            </a:r>
          </a:p>
          <a:p>
            <a:pPr marL="457200" indent="-457200">
              <a:buFont typeface="Calibri" panose="020F0502020204030204" pitchFamily="34" charset="0"/>
              <a:buAutoNum type="arabicPeriod"/>
            </a:pPr>
            <a:r>
              <a:rPr lang="en-GB" altLang="en-US" sz="2400" smtClean="0"/>
              <a:t>Write up and publish the research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smtClean="0"/>
              <a:t>Research Methods - Perspective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6263" y="974725"/>
            <a:ext cx="7991475" cy="46196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dirty="0">
                <a:solidFill>
                  <a:srgbClr val="00B0F0"/>
                </a:solidFill>
                <a:cs typeface="+mn-cs"/>
              </a:rPr>
              <a:t>Ontology: </a:t>
            </a:r>
            <a:r>
              <a:rPr lang="en-US" dirty="0">
                <a:cs typeface="+mn-cs"/>
              </a:rPr>
              <a:t>How you, the researcher, view the world and the assumptions that you make about the nature of the world and of reality – </a:t>
            </a:r>
            <a:r>
              <a:rPr lang="en-US" i="1" dirty="0">
                <a:solidFill>
                  <a:schemeClr val="accent6">
                    <a:lumMod val="75000"/>
                  </a:schemeClr>
                </a:solidFill>
                <a:cs typeface="+mn-cs"/>
              </a:rPr>
              <a:t>the theory of belief.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US" dirty="0">
              <a:solidFill>
                <a:srgbClr val="00B0F0"/>
              </a:solidFill>
              <a:cs typeface="+mn-cs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dirty="0">
                <a:solidFill>
                  <a:srgbClr val="00B0F0"/>
                </a:solidFill>
                <a:cs typeface="+mn-cs"/>
              </a:rPr>
              <a:t>Epistemology: </a:t>
            </a:r>
            <a:r>
              <a:rPr lang="en-US" dirty="0">
                <a:cs typeface="+mn-cs"/>
              </a:rPr>
              <a:t>The assumptions that you make about the best way of investigating the world and about reality – </a:t>
            </a:r>
            <a:r>
              <a:rPr lang="en-US" i="1" dirty="0">
                <a:solidFill>
                  <a:schemeClr val="accent6">
                    <a:lumMod val="75000"/>
                  </a:schemeClr>
                </a:solidFill>
                <a:cs typeface="+mn-cs"/>
              </a:rPr>
              <a:t>the theory of knowledge.</a:t>
            </a:r>
          </a:p>
          <a:p>
            <a:pPr>
              <a:lnSpc>
                <a:spcPct val="120000"/>
              </a:lnSpc>
              <a:spcAft>
                <a:spcPts val="600"/>
              </a:spcAft>
              <a:defRPr/>
            </a:pPr>
            <a:endParaRPr lang="en-US" dirty="0">
              <a:solidFill>
                <a:srgbClr val="00B0F0"/>
              </a:solidFill>
              <a:cs typeface="+mn-cs"/>
            </a:endParaRPr>
          </a:p>
          <a:p>
            <a:pPr>
              <a:lnSpc>
                <a:spcPct val="120000"/>
              </a:lnSpc>
              <a:spcAft>
                <a:spcPts val="600"/>
              </a:spcAft>
              <a:defRPr/>
            </a:pPr>
            <a:r>
              <a:rPr lang="en-US" dirty="0">
                <a:solidFill>
                  <a:srgbClr val="00B0F0"/>
                </a:solidFill>
                <a:cs typeface="+mn-cs"/>
              </a:rPr>
              <a:t>Methods and techniques: </a:t>
            </a:r>
            <a:r>
              <a:rPr lang="en-US" dirty="0">
                <a:cs typeface="+mn-cs"/>
              </a:rPr>
              <a:t>What you actually do in order to collect your data and carry out your investigations.</a:t>
            </a:r>
          </a:p>
          <a:p>
            <a:pPr>
              <a:lnSpc>
                <a:spcPct val="120000"/>
              </a:lnSpc>
              <a:spcAft>
                <a:spcPts val="600"/>
              </a:spcAft>
              <a:defRPr/>
            </a:pPr>
            <a:endParaRPr lang="en-US" dirty="0">
              <a:cs typeface="+mn-cs"/>
            </a:endParaRP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US" dirty="0">
                <a:solidFill>
                  <a:srgbClr val="00B0F0"/>
                </a:solidFill>
                <a:cs typeface="+mn-cs"/>
              </a:rPr>
              <a:t>Methodology: </a:t>
            </a:r>
            <a:r>
              <a:rPr lang="en-US" dirty="0">
                <a:cs typeface="+mn-cs"/>
              </a:rPr>
              <a:t>The way that you group together your research techniques to collect and make sense of your evidence.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US" dirty="0">
              <a:cs typeface="+mn-cs"/>
            </a:endParaRPr>
          </a:p>
        </p:txBody>
      </p:sp>
      <p:sp>
        <p:nvSpPr>
          <p:cNvPr id="9" name="Down Arrow 8"/>
          <p:cNvSpPr/>
          <p:nvPr/>
        </p:nvSpPr>
        <p:spPr>
          <a:xfrm>
            <a:off x="3924300" y="5399088"/>
            <a:ext cx="1079500" cy="3889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9221" name="Picture 2" descr="http://i2.wp.com/salmapatel.co.uk/wp-content/uploads/2017/05/Ontology-and-epistmeology-v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5229225"/>
            <a:ext cx="8172450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Research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4000" dirty="0" smtClean="0">
                <a:cs typeface="+mn-cs"/>
              </a:rPr>
              <a:t>Quantitative</a:t>
            </a:r>
          </a:p>
          <a:p>
            <a:pPr>
              <a:defRPr/>
            </a:pPr>
            <a:r>
              <a:rPr lang="en-GB" sz="4000" dirty="0" smtClean="0">
                <a:cs typeface="+mn-cs"/>
              </a:rPr>
              <a:t>Qualitative</a:t>
            </a:r>
          </a:p>
          <a:p>
            <a:pPr>
              <a:defRPr/>
            </a:pPr>
            <a:r>
              <a:rPr lang="en-GB" sz="4000" dirty="0" smtClean="0">
                <a:cs typeface="+mn-cs"/>
              </a:rPr>
              <a:t>Mixed methods</a:t>
            </a:r>
          </a:p>
          <a:p>
            <a:pPr>
              <a:defRPr/>
            </a:pPr>
            <a:r>
              <a:rPr lang="en-GB" sz="4000" dirty="0" smtClean="0">
                <a:cs typeface="+mn-cs"/>
              </a:rPr>
              <a:t>Evidence Synthesis</a:t>
            </a:r>
          </a:p>
          <a:p>
            <a:pPr>
              <a:defRPr/>
            </a:pPr>
            <a:r>
              <a:rPr lang="en-GB" sz="4000" dirty="0" smtClean="0">
                <a:cs typeface="+mn-cs"/>
              </a:rPr>
              <a:t>Critical Appraisal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cs typeface="+mn-cs"/>
            </a:endParaRP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i="1" smtClean="0"/>
              <a:t>Research Approaches for this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98067"/>
            <a:ext cx="8229600" cy="4525963"/>
          </a:xfrm>
          <a:extLst/>
        </p:spPr>
        <p:txBody>
          <a:bodyPr/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charset="0"/>
              <a:buNone/>
              <a:defRPr/>
            </a:pPr>
            <a:endParaRPr lang="en-GB" dirty="0" smtClean="0">
              <a:solidFill>
                <a:srgbClr val="FF0000"/>
              </a:solidFill>
              <a:cs typeface="+mn-cs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charset="0"/>
              <a:buNone/>
              <a:defRPr/>
            </a:pPr>
            <a:endParaRPr lang="en-GB" dirty="0" smtClean="0">
              <a:solidFill>
                <a:srgbClr val="FF0000"/>
              </a:solidFill>
              <a:cs typeface="+mn-cs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  <a:cs typeface="+mn-cs"/>
              </a:rPr>
              <a:t>Quantitative - Objective</a:t>
            </a:r>
          </a:p>
          <a:p>
            <a:pPr marL="3543300" lvl="8" indent="0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en-GB" sz="2400" dirty="0" smtClean="0">
                <a:solidFill>
                  <a:srgbClr val="FF0000"/>
                </a:solidFill>
              </a:rPr>
              <a:t>	                  </a:t>
            </a:r>
            <a:r>
              <a:rPr lang="en-GB" sz="3200" dirty="0" smtClean="0">
                <a:solidFill>
                  <a:srgbClr val="FF0000"/>
                </a:solidFill>
              </a:rPr>
              <a:t>Mixed methods</a:t>
            </a: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anose="020B0604020202020204" pitchFamily="34" charset="0"/>
              <a:buNone/>
              <a:defRPr/>
            </a:pPr>
            <a:r>
              <a:rPr lang="en-GB" dirty="0" smtClean="0">
                <a:solidFill>
                  <a:srgbClr val="FF0000"/>
                </a:solidFill>
                <a:cs typeface="+mn-cs"/>
              </a:rPr>
              <a:t>Qualitative – Subjective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altLang="en-US" dirty="0" smtClean="0">
              <a:cs typeface="+mn-cs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cs typeface="+mn-cs"/>
              </a:rPr>
              <a:t>What approach / methods should I use?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GB" altLang="en-US" dirty="0" smtClean="0">
              <a:cs typeface="+mn-cs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 smtClean="0">
                <a:cs typeface="+mn-cs"/>
              </a:rPr>
              <a:t>This will be dictated by the question</a:t>
            </a:r>
            <a:endParaRPr lang="en-US" altLang="en-US" dirty="0" smtClean="0">
              <a:cs typeface="+mn-cs"/>
            </a:endParaRPr>
          </a:p>
          <a:p>
            <a:pPr>
              <a:buFont typeface="Arial" charset="0"/>
              <a:buChar char="•"/>
              <a:defRPr/>
            </a:pPr>
            <a:endParaRPr lang="en-GB" dirty="0">
              <a:cs typeface="+mn-cs"/>
            </a:endParaRPr>
          </a:p>
        </p:txBody>
      </p:sp>
      <p:sp>
        <p:nvSpPr>
          <p:cNvPr id="4" name="Left Brace 3"/>
          <p:cNvSpPr/>
          <p:nvPr/>
        </p:nvSpPr>
        <p:spPr>
          <a:xfrm rot="10800000">
            <a:off x="4643438" y="2708275"/>
            <a:ext cx="649287" cy="1152525"/>
          </a:xfrm>
          <a:prstGeom prst="leftBrac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b="1" dirty="0"/>
          </a:p>
        </p:txBody>
      </p:sp>
      <p:sp>
        <p:nvSpPr>
          <p:cNvPr id="5" name="Down Arrow 4"/>
          <p:cNvSpPr/>
          <p:nvPr/>
        </p:nvSpPr>
        <p:spPr>
          <a:xfrm>
            <a:off x="4067175" y="5229225"/>
            <a:ext cx="504825" cy="576263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US" dirty="0" smtClean="0">
                <a:ea typeface="+mn-ea"/>
                <a:cs typeface="+mn-cs"/>
              </a:rPr>
              <a:t>A </a:t>
            </a:r>
            <a:r>
              <a:rPr lang="en-US" b="1" dirty="0" smtClean="0">
                <a:ea typeface="+mn-ea"/>
                <a:cs typeface="+mn-cs"/>
              </a:rPr>
              <a:t>clear, focused, concise, </a:t>
            </a:r>
            <a:r>
              <a:rPr lang="en-US" b="1" i="1" dirty="0" smtClean="0">
                <a:solidFill>
                  <a:srgbClr val="0070C0"/>
                </a:solidFill>
                <a:ea typeface="+mn-ea"/>
                <a:cs typeface="+mn-cs"/>
              </a:rPr>
              <a:t>complex</a:t>
            </a:r>
            <a:r>
              <a:rPr lang="en-US" b="1" dirty="0" smtClean="0">
                <a:ea typeface="+mn-ea"/>
                <a:cs typeface="+mn-cs"/>
              </a:rPr>
              <a:t> and arguable</a:t>
            </a:r>
            <a:r>
              <a:rPr lang="en-US" dirty="0" smtClean="0">
                <a:ea typeface="+mn-ea"/>
                <a:cs typeface="+mn-cs"/>
              </a:rPr>
              <a:t> question around which you center your research.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dirty="0">
              <a:ea typeface="+mn-ea"/>
              <a:cs typeface="+mn-cs"/>
            </a:endParaRP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b="1" dirty="0" smtClean="0">
                <a:solidFill>
                  <a:srgbClr val="7030A0"/>
                </a:solidFill>
                <a:ea typeface="+mn-ea"/>
                <a:cs typeface="+mn-cs"/>
              </a:rPr>
              <a:t>Choose an interesting general topic.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b="1" dirty="0" smtClean="0">
                <a:solidFill>
                  <a:srgbClr val="7030A0"/>
                </a:solidFill>
                <a:ea typeface="+mn-ea"/>
                <a:cs typeface="+mn-cs"/>
              </a:rPr>
              <a:t>Do some preliminary research on your general topic.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7030A0"/>
                </a:solidFill>
                <a:ea typeface="+mn-ea"/>
                <a:cs typeface="+mn-cs"/>
              </a:rPr>
              <a:t>Consider your audience.</a:t>
            </a:r>
            <a:r>
              <a:rPr lang="en-GB" dirty="0" smtClean="0">
                <a:solidFill>
                  <a:srgbClr val="7030A0"/>
                </a:solidFill>
                <a:ea typeface="+mn-ea"/>
                <a:cs typeface="+mn-cs"/>
              </a:rPr>
              <a:t> 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7030A0"/>
                </a:solidFill>
                <a:ea typeface="+mn-ea"/>
                <a:cs typeface="+mn-cs"/>
              </a:rPr>
              <a:t>Start asking questions.</a:t>
            </a:r>
            <a:r>
              <a:rPr lang="en-GB" dirty="0" smtClean="0">
                <a:solidFill>
                  <a:srgbClr val="7030A0"/>
                </a:solidFill>
                <a:ea typeface="+mn-ea"/>
                <a:cs typeface="+mn-cs"/>
              </a:rPr>
              <a:t> 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1" dirty="0" smtClean="0">
                <a:solidFill>
                  <a:srgbClr val="7030A0"/>
                </a:solidFill>
                <a:ea typeface="+mn-ea"/>
                <a:cs typeface="+mn-cs"/>
              </a:rPr>
              <a:t>Evaluate your question.</a:t>
            </a:r>
            <a:endParaRPr lang="en-GB" dirty="0" smtClean="0">
              <a:solidFill>
                <a:srgbClr val="7030A0"/>
              </a:solidFill>
              <a:ea typeface="+mn-ea"/>
              <a:cs typeface="+mn-cs"/>
            </a:endParaRPr>
          </a:p>
          <a:p>
            <a:pPr marL="349250" lvl="1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en-GB" dirty="0">
              <a:ea typeface="+mn-ea"/>
              <a:cs typeface="+mn-cs"/>
            </a:endParaRP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Questions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2000" b="1" dirty="0" smtClean="0">
                <a:solidFill>
                  <a:srgbClr val="FF0000"/>
                </a:solidFill>
                <a:cs typeface="+mn-cs"/>
              </a:rPr>
              <a:t>Unclear:</a:t>
            </a:r>
            <a:r>
              <a:rPr lang="en-US" altLang="en-US" sz="2000" i="1" dirty="0" smtClean="0">
                <a:solidFill>
                  <a:srgbClr val="FF0000"/>
                </a:solidFill>
                <a:cs typeface="+mn-cs"/>
              </a:rPr>
              <a:t> Why are social networking sites harmful?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000" i="1" dirty="0" smtClean="0">
                <a:cs typeface="+mn-cs"/>
              </a:rPr>
              <a:t/>
            </a:r>
            <a:br>
              <a:rPr lang="en-US" altLang="en-US" sz="2000" i="1" dirty="0" smtClean="0">
                <a:cs typeface="+mn-cs"/>
              </a:rPr>
            </a:br>
            <a:r>
              <a:rPr lang="en-US" altLang="en-US" sz="2000" b="1" dirty="0" smtClean="0">
                <a:cs typeface="+mn-cs"/>
              </a:rPr>
              <a:t>Clear:</a:t>
            </a:r>
            <a:r>
              <a:rPr lang="en-US" altLang="en-US" sz="2000" i="1" dirty="0" smtClean="0">
                <a:cs typeface="+mn-cs"/>
              </a:rPr>
              <a:t> How are online users experiencing or addressing privacy issues on such social networking sites as Instagram and Snapchat?</a:t>
            </a:r>
          </a:p>
          <a:p>
            <a:pPr eaLnBrk="1" hangingPunct="1">
              <a:defRPr/>
            </a:pPr>
            <a:endParaRPr lang="en-US" altLang="en-US" sz="2000" i="1" dirty="0" smtClean="0">
              <a:cs typeface="+mn-cs"/>
            </a:endParaRPr>
          </a:p>
          <a:p>
            <a:pPr eaLnBrk="1" hangingPunct="1">
              <a:defRPr/>
            </a:pPr>
            <a:r>
              <a:rPr lang="en-US" altLang="en-US" sz="2000" b="1" dirty="0" smtClean="0">
                <a:solidFill>
                  <a:srgbClr val="FF0000"/>
                </a:solidFill>
                <a:cs typeface="+mn-cs"/>
              </a:rPr>
              <a:t>Unfocused:</a:t>
            </a:r>
            <a:r>
              <a:rPr lang="en-US" altLang="en-US" sz="2000" dirty="0" smtClean="0">
                <a:solidFill>
                  <a:srgbClr val="FF0000"/>
                </a:solidFill>
                <a:cs typeface="+mn-cs"/>
              </a:rPr>
              <a:t> </a:t>
            </a:r>
            <a:r>
              <a:rPr lang="en-US" altLang="en-US" sz="2000" i="1" dirty="0" smtClean="0">
                <a:solidFill>
                  <a:srgbClr val="FF0000"/>
                </a:solidFill>
                <a:cs typeface="+mn-cs"/>
              </a:rPr>
              <a:t>What is the effect on the environment from mountain biking?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000" dirty="0" smtClean="0">
                <a:cs typeface="+mn-cs"/>
              </a:rPr>
              <a:t/>
            </a:r>
            <a:br>
              <a:rPr lang="en-US" altLang="en-US" sz="2000" dirty="0" smtClean="0">
                <a:cs typeface="+mn-cs"/>
              </a:rPr>
            </a:br>
            <a:r>
              <a:rPr lang="en-US" altLang="en-US" sz="2000" b="1" dirty="0" smtClean="0">
                <a:cs typeface="+mn-cs"/>
              </a:rPr>
              <a:t>Focused:</a:t>
            </a:r>
            <a:r>
              <a:rPr lang="en-US" altLang="en-US" sz="2000" dirty="0" smtClean="0">
                <a:cs typeface="+mn-cs"/>
              </a:rPr>
              <a:t> </a:t>
            </a:r>
            <a:r>
              <a:rPr lang="en-US" altLang="en-US" sz="2000" i="1" dirty="0" smtClean="0">
                <a:cs typeface="+mn-cs"/>
              </a:rPr>
              <a:t>How is mountain biking affecting </a:t>
            </a:r>
            <a:r>
              <a:rPr lang="en-US" altLang="en-US" sz="2000" i="1" dirty="0" err="1" smtClean="0">
                <a:cs typeface="+mn-cs"/>
              </a:rPr>
              <a:t>Brechfa</a:t>
            </a:r>
            <a:r>
              <a:rPr lang="en-US" altLang="en-US" sz="2000" i="1" dirty="0" smtClean="0">
                <a:cs typeface="+mn-cs"/>
              </a:rPr>
              <a:t> forest’s walking trails?</a:t>
            </a:r>
          </a:p>
          <a:p>
            <a:pPr eaLnBrk="1" hangingPunct="1">
              <a:defRPr/>
            </a:pPr>
            <a:endParaRPr lang="en-US" altLang="en-US" sz="2000" i="1" dirty="0" smtClean="0">
              <a:cs typeface="+mn-cs"/>
            </a:endParaRPr>
          </a:p>
          <a:p>
            <a:pPr eaLnBrk="1" hangingPunct="1">
              <a:defRPr/>
            </a:pPr>
            <a:r>
              <a:rPr lang="en-US" altLang="en-US" sz="2000" b="1" dirty="0" smtClean="0">
                <a:solidFill>
                  <a:srgbClr val="FF0000"/>
                </a:solidFill>
                <a:cs typeface="+mn-cs"/>
              </a:rPr>
              <a:t>Too simple:</a:t>
            </a:r>
            <a:r>
              <a:rPr lang="en-US" altLang="en-US" sz="2000" dirty="0" smtClean="0">
                <a:solidFill>
                  <a:srgbClr val="FF0000"/>
                </a:solidFill>
                <a:cs typeface="+mn-cs"/>
              </a:rPr>
              <a:t> </a:t>
            </a:r>
            <a:r>
              <a:rPr lang="en-US" altLang="en-US" sz="2000" i="1" dirty="0" smtClean="0">
                <a:solidFill>
                  <a:srgbClr val="FF0000"/>
                </a:solidFill>
                <a:cs typeface="+mn-cs"/>
              </a:rPr>
              <a:t>Are people who eat McDonalds every week fatter than those who don’t?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000" dirty="0" smtClean="0">
                <a:cs typeface="+mn-cs"/>
              </a:rPr>
              <a:t/>
            </a:r>
            <a:br>
              <a:rPr lang="en-US" altLang="en-US" sz="2000" dirty="0" smtClean="0">
                <a:cs typeface="+mn-cs"/>
              </a:rPr>
            </a:br>
            <a:r>
              <a:rPr lang="en-US" altLang="en-US" sz="2000" b="1" dirty="0" smtClean="0">
                <a:cs typeface="+mn-cs"/>
              </a:rPr>
              <a:t>Appropriately Complex: What factors influence obesity in adults in Carmarthen</a:t>
            </a:r>
            <a:r>
              <a:rPr lang="en-US" altLang="en-US" sz="2000" i="1" dirty="0" smtClean="0">
                <a:cs typeface="+mn-cs"/>
              </a:rPr>
              <a:t>?</a:t>
            </a:r>
            <a:endParaRPr lang="en-GB" altLang="en-US" sz="2000" dirty="0" smtClean="0">
              <a:cs typeface="+mn-cs"/>
            </a:endParaRP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44463" y="404813"/>
            <a:ext cx="8855075" cy="576262"/>
          </a:xfrm>
        </p:spPr>
        <p:txBody>
          <a:bodyPr/>
          <a:lstStyle/>
          <a:p>
            <a:pPr algn="l" eaLnBrk="1" hangingPunct="1"/>
            <a:r>
              <a:rPr lang="en-GB" altLang="en-US" sz="2200" smtClean="0"/>
              <a:t/>
            </a:r>
            <a:br>
              <a:rPr lang="en-GB" altLang="en-US" sz="2200" smtClean="0"/>
            </a:br>
            <a:r>
              <a:rPr lang="en-GB" altLang="en-US" sz="2200" smtClean="0"/>
              <a:t> 		</a:t>
            </a:r>
            <a:r>
              <a:rPr lang="en-US" altLang="en-US" sz="2800" b="1" smtClean="0"/>
              <a:t>QUANTITATIVE RESEARCH METHODS</a:t>
            </a:r>
            <a:r>
              <a:rPr lang="en-US" altLang="en-US" b="1" smtClean="0"/>
              <a:t/>
            </a:r>
            <a:br>
              <a:rPr lang="en-US" altLang="en-US" b="1" smtClean="0"/>
            </a:br>
            <a:endParaRPr lang="en-GB" altLang="en-US" sz="2200" u="sng" smtClean="0"/>
          </a:p>
        </p:txBody>
      </p:sp>
      <p:sp>
        <p:nvSpPr>
          <p:cNvPr id="8195" name="Rectangle 4"/>
          <p:cNvSpPr>
            <a:spLocks noGrp="1" noChangeArrowheads="1"/>
          </p:cNvSpPr>
          <p:nvPr>
            <p:ph idx="1"/>
          </p:nvPr>
        </p:nvSpPr>
        <p:spPr>
          <a:xfrm>
            <a:off x="323850" y="1125538"/>
            <a:ext cx="8496300" cy="5588000"/>
          </a:xfrm>
        </p:spPr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r>
              <a:rPr lang="en-GB" dirty="0">
                <a:solidFill>
                  <a:srgbClr val="FF0000"/>
                </a:solidFill>
                <a:ea typeface="+mn-ea"/>
                <a:cs typeface="+mn-cs"/>
              </a:rPr>
              <a:t>P</a:t>
            </a:r>
            <a:r>
              <a:rPr lang="en-GB" dirty="0" smtClean="0">
                <a:solidFill>
                  <a:srgbClr val="FF0000"/>
                </a:solidFill>
                <a:ea typeface="+mn-ea"/>
                <a:cs typeface="+mn-cs"/>
              </a:rPr>
              <a:t>laces importance on collecting statistically analysing  </a:t>
            </a:r>
            <a:r>
              <a:rPr lang="en-GB" dirty="0">
                <a:solidFill>
                  <a:srgbClr val="FF0000"/>
                </a:solidFill>
                <a:ea typeface="+mn-ea"/>
                <a:cs typeface="+mn-cs"/>
              </a:rPr>
              <a:t>numerical </a:t>
            </a:r>
            <a:r>
              <a:rPr lang="en-GB" dirty="0" smtClean="0">
                <a:solidFill>
                  <a:srgbClr val="FF0000"/>
                </a:solidFill>
                <a:ea typeface="+mn-ea"/>
                <a:cs typeface="+mn-cs"/>
              </a:rPr>
              <a:t>data.</a:t>
            </a: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endParaRPr lang="en-GB" b="1" dirty="0">
              <a:ea typeface="+mn-ea"/>
              <a:cs typeface="+mn-cs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r>
              <a:rPr lang="en-US" b="1" dirty="0" smtClean="0">
                <a:ea typeface="+mn-ea"/>
                <a:cs typeface="+mn-cs"/>
              </a:rPr>
              <a:t>Characteristics:</a:t>
            </a: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endParaRPr lang="en-GB" dirty="0">
              <a:ea typeface="+mn-ea"/>
              <a:cs typeface="+mn-cs"/>
            </a:endParaRP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dirty="0">
                <a:ea typeface="+mn-ea"/>
                <a:cs typeface="+mn-cs"/>
              </a:rPr>
              <a:t>Selecting a sample from a larger population </a:t>
            </a:r>
            <a:endParaRPr lang="en-US" dirty="0">
              <a:ea typeface="+mn-ea"/>
              <a:cs typeface="+mn-cs"/>
            </a:endParaRP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Facts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Truths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Reliability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Certainty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b="1" u="sng" dirty="0">
                <a:ea typeface="+mn-ea"/>
                <a:cs typeface="+mn-cs"/>
              </a:rPr>
              <a:t>Hypothesis testing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 err="1">
                <a:ea typeface="+mn-ea"/>
                <a:cs typeface="+mn-cs"/>
              </a:rPr>
              <a:t>Randomised</a:t>
            </a:r>
            <a:r>
              <a:rPr lang="en-US" dirty="0">
                <a:ea typeface="+mn-ea"/>
                <a:cs typeface="+mn-cs"/>
              </a:rPr>
              <a:t> experiments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Multivariate statistical analysis</a:t>
            </a:r>
          </a:p>
          <a:p>
            <a:pPr marL="971550" lvl="1" indent="-51435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US" dirty="0">
                <a:ea typeface="+mn-ea"/>
                <a:cs typeface="+mn-cs"/>
              </a:rPr>
              <a:t>Deriving casual relationships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mtClean="0"/>
              <a:t>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399087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dirty="0">
                <a:ea typeface="+mn-ea"/>
                <a:cs typeface="+mn-cs"/>
              </a:rPr>
              <a:t>Hypothesis: a </a:t>
            </a:r>
            <a:r>
              <a:rPr lang="en-GB" sz="2800" dirty="0" smtClean="0">
                <a:ea typeface="+mn-ea"/>
                <a:cs typeface="+mn-cs"/>
              </a:rPr>
              <a:t>statement based on current evidence / understanding that proposes outcome of the research</a:t>
            </a:r>
            <a:r>
              <a:rPr lang="en-US" sz="2800" dirty="0" smtClean="0">
                <a:ea typeface="+mn-ea"/>
                <a:cs typeface="+mn-cs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solidFill>
                  <a:srgbClr val="FF0000"/>
                </a:solidFill>
                <a:ea typeface="+mn-ea"/>
                <a:cs typeface="+mn-cs"/>
              </a:rPr>
              <a:t>Null hypothesis exists	</a:t>
            </a:r>
            <a:r>
              <a:rPr lang="en-US" sz="2400" dirty="0" smtClean="0">
                <a:solidFill>
                  <a:srgbClr val="00B050"/>
                </a:solidFill>
                <a:ea typeface="+mn-ea"/>
                <a:cs typeface="+mn-cs"/>
              </a:rPr>
              <a:t>- no relationship </a:t>
            </a:r>
            <a:endParaRPr lang="en-US" sz="2400" dirty="0">
              <a:solidFill>
                <a:schemeClr val="tx2">
                  <a:lumMod val="50000"/>
                  <a:lumOff val="50000"/>
                </a:schemeClr>
              </a:solidFill>
              <a:ea typeface="+mn-ea"/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US" sz="2400" dirty="0" smtClean="0">
              <a:ea typeface="+mn-ea"/>
              <a:cs typeface="+mn-cs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There is </a:t>
            </a:r>
            <a:r>
              <a:rPr lang="en-US" sz="2400" u="sng" dirty="0" smtClean="0">
                <a:ea typeface="+mn-ea"/>
                <a:cs typeface="+mn-cs"/>
              </a:rPr>
              <a:t>no difference </a:t>
            </a:r>
            <a:r>
              <a:rPr lang="en-US" sz="2400" dirty="0" smtClean="0">
                <a:ea typeface="+mn-ea"/>
                <a:cs typeface="+mn-cs"/>
              </a:rPr>
              <a:t>in strength between men and women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US" sz="2400" dirty="0" smtClean="0"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solidFill>
                  <a:srgbClr val="C00000"/>
                </a:solidFill>
                <a:ea typeface="+mn-ea"/>
                <a:cs typeface="+mn-cs"/>
              </a:rPr>
              <a:t>Experimental / Alternate hypothesis </a:t>
            </a:r>
            <a:r>
              <a:rPr lang="en-US" sz="2400" dirty="0" smtClean="0">
                <a:solidFill>
                  <a:srgbClr val="0070C0"/>
                </a:solidFill>
                <a:ea typeface="+mn-ea"/>
                <a:cs typeface="+mn-cs"/>
              </a:rPr>
              <a:t>- the outcome you think 					       is going to occur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US" sz="2400" dirty="0" smtClean="0">
              <a:ea typeface="+mn-ea"/>
              <a:cs typeface="+mn-cs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US" sz="2400" dirty="0" smtClean="0">
                <a:ea typeface="+mn-ea"/>
                <a:cs typeface="+mn-cs"/>
              </a:rPr>
              <a:t>Men are stronger than women</a:t>
            </a:r>
            <a:endParaRPr lang="en-GB" sz="2400" dirty="0"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55650" y="2852738"/>
            <a:ext cx="7632700" cy="6477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55650" y="5084763"/>
            <a:ext cx="7632700" cy="43180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7921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 smtClean="0">
                <a:ea typeface="+mj-ea"/>
                <a:cs typeface="+mj-cs"/>
              </a:rPr>
              <a:t>Criticisms of Quantitative Methodologies</a:t>
            </a:r>
            <a:endParaRPr lang="en-GB" altLang="en-US" dirty="0" smtClean="0">
              <a:ea typeface="+mj-ea"/>
              <a:cs typeface="+mj-cs"/>
            </a:endParaRPr>
          </a:p>
        </p:txBody>
      </p:sp>
      <p:sp>
        <p:nvSpPr>
          <p:cNvPr id="11267" name="Rectangle 4"/>
          <p:cNvSpPr>
            <a:spLocks noGrp="1" noChangeArrowheads="1"/>
          </p:cNvSpPr>
          <p:nvPr>
            <p:ph idx="1"/>
          </p:nvPr>
        </p:nvSpPr>
        <p:spPr>
          <a:xfrm>
            <a:off x="215106" y="548680"/>
            <a:ext cx="8713788" cy="5335588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800" dirty="0" smtClean="0">
                <a:ea typeface="ＭＳ Ｐゴシック" pitchFamily="34" charset="-128"/>
                <a:cs typeface="+mn-cs"/>
              </a:rPr>
              <a:t>Method reveals what is happening but "becomes is not helpful when we want to know </a:t>
            </a:r>
            <a:r>
              <a:rPr lang="en-US" altLang="en-US" sz="2800" u="sng" dirty="0" smtClean="0">
                <a:ea typeface="ＭＳ Ｐゴシック" pitchFamily="34" charset="-128"/>
                <a:cs typeface="+mn-cs"/>
              </a:rPr>
              <a:t>why</a:t>
            </a:r>
            <a:r>
              <a:rPr lang="en-US" altLang="en-US" sz="2800" dirty="0" smtClean="0">
                <a:ea typeface="ＭＳ Ｐゴシック" pitchFamily="34" charset="-128"/>
                <a:cs typeface="+mn-cs"/>
              </a:rPr>
              <a:t>“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	 </a:t>
            </a:r>
            <a:r>
              <a:rPr lang="en-US" altLang="en-US" sz="2800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i.e. is the outcome causal?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800" dirty="0" smtClean="0">
                <a:ea typeface="ＭＳ Ｐゴシック" pitchFamily="34" charset="-128"/>
                <a:cs typeface="+mn-cs"/>
              </a:rPr>
              <a:t>The hypothesis testing model reveals only one single solution to the research problem (accept/reject)</a:t>
            </a:r>
          </a:p>
          <a:p>
            <a:pPr marL="0" indent="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i.e. could there be several reasons you </a:t>
            </a:r>
          </a:p>
          <a:p>
            <a:pPr marL="0" indent="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got the result you did?</a:t>
            </a:r>
          </a:p>
          <a:p>
            <a:pPr marL="0" indent="0" algn="ctr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800" dirty="0" smtClean="0">
                <a:ea typeface="ＭＳ Ｐゴシック" pitchFamily="34" charset="-128"/>
                <a:cs typeface="+mn-cs"/>
              </a:rPr>
              <a:t>Ignores humanness of the individual</a:t>
            </a:r>
          </a:p>
          <a:p>
            <a:pPr marL="0" indent="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800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i.e. Considers everyone the same and equal.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endParaRPr lang="en-US" altLang="en-US" sz="2800" dirty="0" smtClean="0">
              <a:ea typeface="ＭＳ Ｐゴシック" pitchFamily="34" charset="-128"/>
              <a:cs typeface="+mn-cs"/>
            </a:endParaRPr>
          </a:p>
        </p:txBody>
      </p:sp>
      <p:sp>
        <p:nvSpPr>
          <p:cNvPr id="88067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176" y="1494603"/>
            <a:ext cx="2664296" cy="1831107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 smtClean="0"/>
              <a:t>Strategies of quantitative Research Include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539750" y="1557338"/>
            <a:ext cx="8229600" cy="4679950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GB" altLang="en-US" smtClean="0"/>
              <a:t>Questionnaires (quantifying) 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r>
              <a:rPr lang="en-GB" altLang="en-US" smtClean="0"/>
              <a:t>	e.g. Likert Scale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endParaRPr lang="en-US" altLang="en-US" smtClean="0"/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endParaRPr lang="en-GB" altLang="en-US" smtClean="0"/>
          </a:p>
          <a:p>
            <a:pPr eaLnBrk="1" hangingPunct="1">
              <a:lnSpc>
                <a:spcPct val="70000"/>
              </a:lnSpc>
            </a:pPr>
            <a:r>
              <a:rPr lang="en-GB" altLang="en-US" smtClean="0"/>
              <a:t>Measuring – lab testing </a:t>
            </a:r>
            <a:r>
              <a:rPr lang="en-US" altLang="en-US" smtClean="0"/>
              <a:t>–</a:t>
            </a:r>
            <a:r>
              <a:rPr lang="en-GB" altLang="en-US" smtClean="0"/>
              <a:t> values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r>
              <a:rPr lang="en-US" altLang="en-US" smtClean="0"/>
              <a:t>	e.g. fitness data, nutritional analysis, usage of 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r>
              <a:rPr lang="en-US" altLang="en-US" smtClean="0"/>
              <a:t>		outdoor environments, exam results.</a:t>
            </a:r>
          </a:p>
          <a:p>
            <a:pPr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endParaRPr lang="en-US" altLang="en-US" smtClean="0"/>
          </a:p>
          <a:p>
            <a:pPr eaLnBrk="1" hangingPunct="1">
              <a:lnSpc>
                <a:spcPct val="70000"/>
              </a:lnSpc>
            </a:pPr>
            <a:r>
              <a:rPr lang="en-US" altLang="en-US" smtClean="0"/>
              <a:t>Analysis of multiple cases in general rather than in detail</a:t>
            </a:r>
          </a:p>
          <a:p>
            <a:pPr marL="457200" lvl="1" indent="0" eaLnBrk="1" hangingPunct="1">
              <a:lnSpc>
                <a:spcPct val="70000"/>
              </a:lnSpc>
              <a:buFont typeface="Wingdings 2" panose="05020102010507070707" pitchFamily="18" charset="2"/>
              <a:buNone/>
            </a:pPr>
            <a:r>
              <a:rPr lang="en-US" altLang="en-US" smtClean="0"/>
              <a:t>	e.g. epidemiology</a:t>
            </a:r>
          </a:p>
          <a:p>
            <a:pPr eaLnBrk="1" hangingPunct="1">
              <a:lnSpc>
                <a:spcPct val="70000"/>
              </a:lnSpc>
            </a:pPr>
            <a:endParaRPr lang="en-US" altLang="en-US" sz="1900" smtClean="0"/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None/>
            </a:pPr>
            <a:endParaRPr lang="en-US" altLang="en-US" sz="220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913"/>
            <a:ext cx="9144000" cy="792162"/>
          </a:xfrm>
        </p:spPr>
        <p:txBody>
          <a:bodyPr/>
          <a:lstStyle/>
          <a:p>
            <a:pPr eaLnBrk="1" hangingPunct="1"/>
            <a:r>
              <a:rPr lang="en-GB" altLang="en-US" sz="1600" smtClean="0"/>
              <a:t/>
            </a:r>
            <a:br>
              <a:rPr lang="en-GB" altLang="en-US" sz="1600" smtClean="0"/>
            </a:br>
            <a:r>
              <a:rPr lang="en-US" altLang="en-US" sz="3200" b="1" smtClean="0"/>
              <a:t>QUALITATIVE RESEARCH METHOD</a:t>
            </a:r>
            <a:r>
              <a:rPr lang="en-US" altLang="en-US" sz="1600" b="1" smtClean="0"/>
              <a:t/>
            </a:r>
            <a:br>
              <a:rPr lang="en-US" altLang="en-US" sz="1600" b="1" smtClean="0"/>
            </a:br>
            <a:endParaRPr lang="en-GB" altLang="en-US" sz="2200" smtClean="0"/>
          </a:p>
        </p:txBody>
      </p:sp>
      <p:sp>
        <p:nvSpPr>
          <p:cNvPr id="13315" name="Rectangle 4"/>
          <p:cNvSpPr>
            <a:spLocks noGrp="1" noChangeArrowheads="1"/>
          </p:cNvSpPr>
          <p:nvPr>
            <p:ph idx="1"/>
          </p:nvPr>
        </p:nvSpPr>
        <p:spPr>
          <a:xfrm>
            <a:off x="269875" y="836613"/>
            <a:ext cx="8604250" cy="5781675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GB" altLang="en-US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Places emphasis on non-numerical data, such as opinion.</a:t>
            </a:r>
            <a:r>
              <a:rPr lang="en-GB" altLang="en-US" dirty="0" smtClean="0">
                <a:ea typeface="ＭＳ Ｐゴシック" pitchFamily="34" charset="-128"/>
                <a:cs typeface="+mn-cs"/>
              </a:rPr>
              <a:t> </a:t>
            </a:r>
            <a:r>
              <a:rPr lang="en-GB" altLang="en-US" dirty="0" smtClean="0">
                <a:solidFill>
                  <a:srgbClr val="FF0000"/>
                </a:solidFill>
                <a:ea typeface="ＭＳ Ｐゴシック" pitchFamily="34" charset="-128"/>
                <a:cs typeface="+mn-cs"/>
              </a:rPr>
              <a:t>The information is therefore subjective.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GB" altLang="en-US" sz="2000" dirty="0" smtClean="0">
              <a:solidFill>
                <a:srgbClr val="000000"/>
              </a:solidFill>
              <a:ea typeface="ＭＳ Ｐゴシック" pitchFamily="34" charset="-128"/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GB" altLang="en-US" sz="2000" dirty="0" smtClean="0">
                <a:solidFill>
                  <a:srgbClr val="000000"/>
                </a:solidFill>
                <a:ea typeface="ＭＳ Ｐゴシック" pitchFamily="34" charset="-128"/>
                <a:cs typeface="+mn-cs"/>
              </a:rPr>
              <a:t>NO HYPOTHESIS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en-US" altLang="en-US" sz="2000" dirty="0" smtClean="0">
              <a:ea typeface="ＭＳ Ｐゴシック" pitchFamily="34" charset="-128"/>
              <a:cs typeface="+mn-cs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en-US" altLang="en-US" sz="2000" dirty="0" smtClean="0">
                <a:ea typeface="ＭＳ Ｐゴシック" pitchFamily="34" charset="-128"/>
                <a:cs typeface="+mn-cs"/>
              </a:rPr>
              <a:t>Characteristics: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ea typeface="ＭＳ Ｐゴシック" pitchFamily="34" charset="-128"/>
                <a:cs typeface="+mn-cs"/>
              </a:rPr>
              <a:t>Rich, real, in-depth detailed information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ea typeface="ＭＳ Ｐゴシック" pitchFamily="34" charset="-128"/>
                <a:cs typeface="+mn-cs"/>
              </a:rPr>
              <a:t>Adopting a holistic view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ea typeface="ＭＳ Ｐゴシック" pitchFamily="34" charset="-128"/>
                <a:cs typeface="+mn-cs"/>
              </a:rPr>
              <a:t>Generating interpretations of the world from subject's perspective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ea typeface="ＭＳ Ｐゴシック" pitchFamily="34" charset="-128"/>
                <a:cs typeface="+mn-cs"/>
              </a:rPr>
              <a:t>Detailed analysis of verbal, written or visual material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cs typeface="+mn-cs"/>
              </a:rPr>
              <a:t>Situation-specific, non-numerical data analysis.</a:t>
            </a: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cs typeface="+mn-cs"/>
              </a:rPr>
              <a:t>Emphasis on time and process</a:t>
            </a:r>
            <a:endParaRPr lang="en-GB" altLang="en-US" sz="2400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altLang="en-US" sz="2400" dirty="0" smtClean="0">
                <a:cs typeface="+mn-cs"/>
              </a:rPr>
              <a:t>Researchers try to immerse themselves in the participants or groups being studied</a:t>
            </a:r>
            <a:endParaRPr lang="en-US" altLang="en-US" sz="2400" dirty="0" smtClean="0">
              <a:cs typeface="+mn-cs"/>
            </a:endParaRPr>
          </a:p>
          <a:p>
            <a:pPr eaLnBrk="1" hangingPunct="1">
              <a:lnSpc>
                <a:spcPct val="80000"/>
              </a:lnSpc>
              <a:buFont typeface="Arial" charset="0"/>
              <a:buChar char="•"/>
              <a:defRPr/>
            </a:pPr>
            <a:r>
              <a:rPr lang="en-US" altLang="en-US" sz="2400" dirty="0" smtClean="0">
                <a:cs typeface="+mn-cs"/>
              </a:rPr>
              <a:t>Provides room for description of the researcher's role and biases</a:t>
            </a:r>
          </a:p>
          <a:p>
            <a:pPr lvl="2" indent="-342900" eaLnBrk="1" hangingPunct="1">
              <a:lnSpc>
                <a:spcPct val="80000"/>
              </a:lnSpc>
              <a:buFont typeface="Arial" charset="0"/>
              <a:buChar char="•"/>
              <a:defRPr/>
            </a:pPr>
            <a:endParaRPr lang="en-US" altLang="en-US" dirty="0" smtClean="0">
              <a:ea typeface="ＭＳ Ｐゴシック" pitchFamily="34" charset="-128"/>
              <a:cs typeface="+mn-cs"/>
            </a:endParaRPr>
          </a:p>
        </p:txBody>
      </p:sp>
      <p:sp>
        <p:nvSpPr>
          <p:cNvPr id="91139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 sz="2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0"/>
            <a:ext cx="7086600" cy="13906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Qualitative Research </a:t>
            </a:r>
            <a:r>
              <a:rPr lang="en-US" dirty="0" smtClean="0">
                <a:ea typeface="+mj-ea"/>
                <a:cs typeface="+mj-cs"/>
              </a:rPr>
              <a:t>Strategies Include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idx="1"/>
          </p:nvPr>
        </p:nvSpPr>
        <p:spPr>
          <a:xfrm>
            <a:off x="250825" y="1125538"/>
            <a:ext cx="8424863" cy="56165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Interviews - Structured / Unstructured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Detailed in-depth personal accounts &amp; explanations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Case Studies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Analysis of single cases in significant detail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Observation - Participant or structured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800" smtClean="0"/>
              <a:t>Ethnography - "Telling it like it is"  or "The insider view"</a:t>
            </a:r>
            <a:endParaRPr lang="en-GB" altLang="en-US" sz="2800" smtClean="0"/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913"/>
            <a:ext cx="9144000" cy="647700"/>
          </a:xfrm>
        </p:spPr>
        <p:txBody>
          <a:bodyPr/>
          <a:lstStyle/>
          <a:p>
            <a:pPr eaLnBrk="1" hangingPunct="1"/>
            <a:r>
              <a:rPr lang="en-US" altLang="en-US" sz="4000" smtClean="0">
                <a:solidFill>
                  <a:srgbClr val="FF0000"/>
                </a:solidFill>
              </a:rPr>
              <a:t>Criticisms of Qualitative Methodologies</a:t>
            </a:r>
            <a:endParaRPr lang="en-GB" altLang="en-US" sz="4000" smtClean="0">
              <a:solidFill>
                <a:srgbClr val="FF0000"/>
              </a:solidFill>
            </a:endParaRPr>
          </a:p>
        </p:txBody>
      </p:sp>
      <p:sp>
        <p:nvSpPr>
          <p:cNvPr id="16387" name="Rectangle 4"/>
          <p:cNvSpPr>
            <a:spLocks noGrp="1" noChangeArrowheads="1"/>
          </p:cNvSpPr>
          <p:nvPr>
            <p:ph idx="1"/>
          </p:nvPr>
        </p:nvSpPr>
        <p:spPr>
          <a:xfrm>
            <a:off x="323850" y="1052513"/>
            <a:ext cx="7950200" cy="50482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altLang="en-US" sz="2800" dirty="0" smtClean="0">
                <a:ea typeface="ＭＳ Ｐゴシック" pitchFamily="34" charset="-128"/>
                <a:cs typeface="+mn-cs"/>
              </a:rPr>
              <a:t>Potential data distortion (bias) due to: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endParaRPr lang="en-GB" altLang="en-US" sz="2800" dirty="0" smtClean="0">
              <a:ea typeface="ＭＳ Ｐゴシック" pitchFamily="34" charset="-128"/>
              <a:cs typeface="+mn-cs"/>
            </a:endParaRP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The researcher</a:t>
            </a: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The cases observed</a:t>
            </a: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The situation</a:t>
            </a: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The time consuming nature of the research (protracted)</a:t>
            </a: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Relies on the ‘quality’ of the researcher for the quality of the data.</a:t>
            </a:r>
          </a:p>
          <a:p>
            <a:pPr marL="971550" lvl="1" indent="-514350" eaLnBrk="1" hangingPunct="1">
              <a:buFont typeface="+mj-lt"/>
              <a:buAutoNum type="arabicPeriod"/>
              <a:defRPr/>
            </a:pPr>
            <a:r>
              <a:rPr lang="en-GB" altLang="en-US" dirty="0" smtClean="0">
                <a:ea typeface="ＭＳ Ｐゴシック" pitchFamily="34" charset="-128"/>
                <a:cs typeface="+mn-cs"/>
              </a:rPr>
              <a:t>Difficulty in inferring finding to larger or other populations</a:t>
            </a:r>
          </a:p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en-GB" altLang="en-US" dirty="0" smtClean="0">
              <a:ea typeface="ＭＳ Ｐゴシック" pitchFamily="34" charset="-128"/>
              <a:cs typeface="+mn-cs"/>
            </a:endParaRP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endParaRPr lang="en-GB" altLang="en-US" sz="2000" dirty="0" smtClean="0">
              <a:ea typeface="ＭＳ Ｐゴシック" pitchFamily="34" charset="-128"/>
              <a:cs typeface="+mn-cs"/>
            </a:endParaRPr>
          </a:p>
        </p:txBody>
      </p:sp>
      <p:sp>
        <p:nvSpPr>
          <p:cNvPr id="136195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altLang="en-US" smtClean="0"/>
              <a:t>Research Issues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323850" y="1125538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smtClean="0">
                <a:solidFill>
                  <a:srgbClr val="FF0000"/>
                </a:solidFill>
              </a:rPr>
              <a:t>Representativeness?</a:t>
            </a:r>
            <a:r>
              <a:rPr lang="en-GB" altLang="en-US" sz="2800" smtClean="0"/>
              <a:t>	does the evidence reflect the 				whole population?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smtClean="0">
                <a:solidFill>
                  <a:srgbClr val="FF0000"/>
                </a:solidFill>
              </a:rPr>
              <a:t>Reliability?</a:t>
            </a:r>
            <a:r>
              <a:rPr lang="en-GB" altLang="en-US" sz="2800" smtClean="0"/>
              <a:t>			how confident the result you 				got are true?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smtClean="0">
                <a:solidFill>
                  <a:srgbClr val="FF0000"/>
                </a:solidFill>
              </a:rPr>
              <a:t>Validity?</a:t>
            </a:r>
            <a:r>
              <a:rPr lang="en-GB" altLang="en-US" sz="2800" smtClean="0"/>
              <a:t>			does the research actually 				measure what you think it 				does?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smtClean="0">
                <a:solidFill>
                  <a:srgbClr val="FF0000"/>
                </a:solidFill>
              </a:rPr>
              <a:t>Ethics?</a:t>
            </a:r>
            <a:r>
              <a:rPr lang="en-GB" altLang="en-US" sz="2800" smtClean="0"/>
              <a:t>			should actually collect the 				information?</a:t>
            </a: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altLang="en-US" smtClean="0"/>
              <a:t>Things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800" dirty="0" smtClean="0">
                <a:cs typeface="+mn-cs"/>
              </a:rPr>
              <a:t>What are the key Types of research in your discipline?</a:t>
            </a:r>
          </a:p>
          <a:p>
            <a:pPr>
              <a:defRPr/>
            </a:pPr>
            <a:endParaRPr lang="en-GB" sz="2800" dirty="0" smtClean="0">
              <a:cs typeface="+mn-cs"/>
            </a:endParaRPr>
          </a:p>
          <a:p>
            <a:pPr>
              <a:defRPr/>
            </a:pPr>
            <a:r>
              <a:rPr lang="en-GB" sz="2800" dirty="0" smtClean="0">
                <a:cs typeface="+mn-cs"/>
              </a:rPr>
              <a:t>What kind of information is collected?</a:t>
            </a:r>
          </a:p>
          <a:p>
            <a:pPr>
              <a:defRPr/>
            </a:pPr>
            <a:endParaRPr lang="en-GB" sz="2800" dirty="0" smtClean="0">
              <a:cs typeface="+mn-cs"/>
            </a:endParaRPr>
          </a:p>
          <a:p>
            <a:pPr>
              <a:defRPr/>
            </a:pPr>
            <a:r>
              <a:rPr lang="en-GB" sz="2800" dirty="0" smtClean="0">
                <a:cs typeface="+mn-cs"/>
              </a:rPr>
              <a:t>How is it presented?</a:t>
            </a:r>
          </a:p>
          <a:p>
            <a:pPr>
              <a:defRPr/>
            </a:pPr>
            <a:endParaRPr lang="en-GB" sz="2800" dirty="0" smtClean="0">
              <a:cs typeface="+mn-cs"/>
            </a:endParaRPr>
          </a:p>
          <a:p>
            <a:pPr>
              <a:defRPr/>
            </a:pPr>
            <a:r>
              <a:rPr lang="en-GB" sz="2800" dirty="0" smtClean="0">
                <a:cs typeface="+mn-cs"/>
              </a:rPr>
              <a:t>What are the Key journals / databases</a:t>
            </a:r>
          </a:p>
          <a:p>
            <a:pPr>
              <a:defRPr/>
            </a:pPr>
            <a:endParaRPr lang="en-GB" sz="2800" dirty="0">
              <a:cs typeface="+mn-cs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2800" dirty="0" smtClean="0">
                <a:solidFill>
                  <a:srgbClr val="FF0000"/>
                </a:solidFill>
                <a:cs typeface="+mn-cs"/>
              </a:rPr>
              <a:t>READ 		READ 		READ</a:t>
            </a:r>
            <a:endParaRPr lang="en-GB" sz="2800" dirty="0">
              <a:solidFill>
                <a:srgbClr val="FF0000"/>
              </a:solidFill>
              <a:cs typeface="+mn-cs"/>
            </a:endParaRPr>
          </a:p>
        </p:txBody>
      </p:sp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74688" y="0"/>
            <a:ext cx="7086600" cy="1412875"/>
          </a:xfrm>
        </p:spPr>
        <p:txBody>
          <a:bodyPr/>
          <a:lstStyle/>
          <a:p>
            <a:pPr eaLnBrk="1" hangingPunct="1"/>
            <a:r>
              <a:rPr lang="en-GB" altLang="en-US" smtClean="0"/>
              <a:t> Decisions Decisions??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idx="1"/>
          </p:nvPr>
        </p:nvSpPr>
        <p:spPr>
          <a:xfrm>
            <a:off x="179388" y="1341438"/>
            <a:ext cx="8497887" cy="5183187"/>
          </a:xfrm>
        </p:spPr>
        <p:txBody>
          <a:bodyPr rtlCol="0">
            <a:normAutofit lnSpcReduction="10000"/>
          </a:bodyPr>
          <a:lstStyle/>
          <a:p>
            <a:pPr marL="457200" lvl="1" indent="0" algn="ctr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pitchFamily="18" charset="2"/>
              <a:buNone/>
              <a:defRPr/>
            </a:pPr>
            <a:r>
              <a:rPr lang="en-US" sz="3200" dirty="0">
                <a:solidFill>
                  <a:srgbClr val="FF0000"/>
                </a:solidFill>
                <a:ea typeface="+mn-ea"/>
                <a:cs typeface="+mn-cs"/>
              </a:rPr>
              <a:t>Objective</a:t>
            </a:r>
            <a:r>
              <a:rPr lang="en-US" sz="3200" dirty="0">
                <a:ea typeface="+mn-ea"/>
                <a:cs typeface="+mn-cs"/>
              </a:rPr>
              <a:t> </a:t>
            </a:r>
            <a:r>
              <a:rPr lang="en-US" sz="3200" dirty="0" smtClean="0">
                <a:ea typeface="+mn-ea"/>
                <a:cs typeface="+mn-cs"/>
              </a:rPr>
              <a:t> </a:t>
            </a:r>
            <a:r>
              <a:rPr lang="en-US" sz="3200" dirty="0" smtClean="0">
                <a:solidFill>
                  <a:srgbClr val="0070C0"/>
                </a:solidFill>
                <a:ea typeface="+mn-ea"/>
                <a:cs typeface="+mn-cs"/>
              </a:rPr>
              <a:t>versus  Subjective</a:t>
            </a:r>
            <a:endParaRPr lang="en-US" sz="3200" dirty="0">
              <a:solidFill>
                <a:srgbClr val="0070C0"/>
              </a:solidFill>
              <a:ea typeface="+mn-ea"/>
              <a:cs typeface="+mn-cs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endParaRPr lang="en-US" dirty="0">
              <a:ea typeface="+mn-ea"/>
              <a:cs typeface="+mn-cs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US" dirty="0" smtClean="0">
                <a:ea typeface="+mn-ea"/>
                <a:cs typeface="+mn-cs"/>
              </a:rPr>
              <a:t>the choice between the two (paradigms) is a practical matter of deciding the one most suited to the research question</a:t>
            </a:r>
          </a:p>
          <a:p>
            <a:pPr marL="0" indent="0" algn="r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r>
              <a:rPr lang="en-US" sz="2000" dirty="0" err="1" smtClean="0">
                <a:ea typeface="+mn-ea"/>
                <a:cs typeface="+mn-cs"/>
              </a:rPr>
              <a:t>Bryman</a:t>
            </a:r>
            <a:r>
              <a:rPr lang="en-US" sz="2000" dirty="0" smtClean="0">
                <a:ea typeface="+mn-ea"/>
                <a:cs typeface="+mn-cs"/>
              </a:rPr>
              <a:t> (1988) </a:t>
            </a:r>
            <a:endParaRPr lang="en-US" sz="2000" b="1" u="sng" dirty="0" smtClean="0">
              <a:ea typeface="+mn-ea"/>
              <a:cs typeface="+mn-cs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US" b="1" u="sng" dirty="0">
              <a:ea typeface="+mn-ea"/>
              <a:cs typeface="+mn-cs"/>
            </a:endParaRPr>
          </a:p>
          <a:p>
            <a:pPr marL="0" indent="0" algn="ctr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r>
              <a:rPr lang="en-GB" sz="2000" dirty="0" smtClean="0">
                <a:solidFill>
                  <a:srgbClr val="7030A0"/>
                </a:solidFill>
                <a:ea typeface="+mn-ea"/>
                <a:cs typeface="+mn-cs"/>
              </a:rPr>
              <a:t>Your rationale for this should be part of your methodology</a:t>
            </a:r>
          </a:p>
          <a:p>
            <a:pPr marL="0" indent="0" algn="ctr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endParaRPr lang="en-GB" sz="2000" dirty="0" smtClean="0">
              <a:ea typeface="+mn-ea"/>
              <a:cs typeface="+mn-cs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r>
              <a:rPr lang="en-GB" sz="2000" dirty="0" smtClean="0">
                <a:ea typeface="+mn-ea"/>
                <a:cs typeface="+mn-cs"/>
              </a:rPr>
              <a:t>Questions you need to ask</a:t>
            </a: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 2" pitchFamily="18" charset="2"/>
              <a:buNone/>
              <a:defRPr/>
            </a:pPr>
            <a:endParaRPr lang="en-GB" sz="2000" dirty="0" smtClean="0">
              <a:ea typeface="+mn-ea"/>
              <a:cs typeface="+mn-cs"/>
            </a:endParaRPr>
          </a:p>
          <a:p>
            <a:pPr marL="857250" lvl="1" indent="-4572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sz="2400" b="1" dirty="0" smtClean="0">
                <a:solidFill>
                  <a:srgbClr val="0070C0"/>
                </a:solidFill>
                <a:ea typeface="+mn-ea"/>
                <a:cs typeface="+mn-cs"/>
              </a:rPr>
              <a:t>What kind of information to you need?</a:t>
            </a:r>
          </a:p>
          <a:p>
            <a:pPr marL="857250" lvl="1" indent="-4572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sz="2400" b="1" dirty="0" smtClean="0">
                <a:solidFill>
                  <a:srgbClr val="FF0000"/>
                </a:solidFill>
                <a:ea typeface="+mn-ea"/>
                <a:cs typeface="+mn-cs"/>
              </a:rPr>
              <a:t>How is this information best collected?</a:t>
            </a:r>
          </a:p>
          <a:p>
            <a:pPr marL="857250" lvl="1" indent="-4572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sz="2400" b="1" dirty="0" smtClean="0">
                <a:solidFill>
                  <a:srgbClr val="00B050"/>
                </a:solidFill>
                <a:ea typeface="+mn-ea"/>
                <a:cs typeface="+mn-cs"/>
              </a:rPr>
              <a:t>How is the information analysed?</a:t>
            </a:r>
          </a:p>
          <a:p>
            <a:pPr marL="857250" lvl="1" indent="-457200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+mj-lt"/>
              <a:buAutoNum type="arabicPeriod"/>
              <a:defRPr/>
            </a:pPr>
            <a:r>
              <a:rPr lang="en-GB" sz="2400" b="1" dirty="0" smtClean="0">
                <a:ea typeface="+mn-ea"/>
                <a:cs typeface="+mn-cs"/>
              </a:rPr>
              <a:t>How is the information applied / used?</a:t>
            </a:r>
            <a:endParaRPr lang="en-GB" sz="2400" b="1" dirty="0">
              <a:ea typeface="+mn-ea"/>
              <a:cs typeface="+mn-cs"/>
            </a:endParaRPr>
          </a:p>
        </p:txBody>
      </p:sp>
      <p:sp>
        <p:nvSpPr>
          <p:cNvPr id="134147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0"/>
            <a:ext cx="7086600" cy="1447800"/>
          </a:xfrm>
        </p:spPr>
        <p:txBody>
          <a:bodyPr/>
          <a:lstStyle/>
          <a:p>
            <a:pPr eaLnBrk="1" hangingPunct="1"/>
            <a:r>
              <a:rPr lang="en-GB" altLang="en-US" smtClean="0"/>
              <a:t>Summary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196975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There is and will always be debate about the “best” methods or "best" scientific paradigm.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Need to be aware of strengths / weaknesses of each approach to make an informed decision.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You will need to explain and justify your approach - method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0"/>
            <a:ext cx="9144000" cy="692150"/>
          </a:xfrm>
        </p:spPr>
        <p:txBody>
          <a:bodyPr/>
          <a:lstStyle/>
          <a:p>
            <a:pPr eaLnBrk="1" hangingPunct="1"/>
            <a:r>
              <a:rPr lang="en-GB" altLang="en-US" smtClean="0"/>
              <a:t>Approaches to Research</a:t>
            </a: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685800" y="3810000"/>
            <a:ext cx="77724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47675" indent="-447675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  <a:cs typeface="MS PGothic" panose="020B0600070205080204" pitchFamily="34" charset="-128"/>
              </a:defRPr>
            </a:lvl9pPr>
          </a:lstStyle>
          <a:p>
            <a:pPr eaLnBrk="1" hangingPunct="1">
              <a:buClr>
                <a:schemeClr val="accent1"/>
              </a:buClr>
              <a:buSzPct val="70000"/>
              <a:buFont typeface="Wingdings" panose="05000000000000000000" pitchFamily="2" charset="2"/>
              <a:buChar char="n"/>
            </a:pPr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10244" name="Picture 5" descr="research Paradig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692150"/>
            <a:ext cx="8496300" cy="616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3131</TotalTime>
  <Words>1121</Words>
  <Application>Microsoft Office PowerPoint</Application>
  <PresentationFormat>On-screen Show (4:3)</PresentationFormat>
  <Paragraphs>206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MS PGothic</vt:lpstr>
      <vt:lpstr>MS PGothic</vt:lpstr>
      <vt:lpstr>Arial</vt:lpstr>
      <vt:lpstr>Calibri</vt:lpstr>
      <vt:lpstr>Times New Roman</vt:lpstr>
      <vt:lpstr>Wingdings</vt:lpstr>
      <vt:lpstr>Wingdings 2</vt:lpstr>
      <vt:lpstr>Office Theme</vt:lpstr>
      <vt:lpstr>Research in Health and PA</vt:lpstr>
      <vt:lpstr>Word for the Day ‘Praxis’</vt:lpstr>
      <vt:lpstr>Why do we need a knowledge of research methods?</vt:lpstr>
      <vt:lpstr>Research Process</vt:lpstr>
      <vt:lpstr>Research Methods - Perspective</vt:lpstr>
      <vt:lpstr>Research Approaches</vt:lpstr>
      <vt:lpstr>Research Approaches for this Module</vt:lpstr>
      <vt:lpstr>Research Question</vt:lpstr>
      <vt:lpstr>Research Questions</vt:lpstr>
      <vt:lpstr>    QUANTITATIVE RESEARCH METHODS </vt:lpstr>
      <vt:lpstr>Hypothesis</vt:lpstr>
      <vt:lpstr>Criticisms of Quantitative Methodologies</vt:lpstr>
      <vt:lpstr>Strategies of quantitative Research Include</vt:lpstr>
      <vt:lpstr> QUALITATIVE RESEARCH METHOD </vt:lpstr>
      <vt:lpstr>Qualitative Research Strategies Include</vt:lpstr>
      <vt:lpstr>Criticisms of Qualitative Methodologies</vt:lpstr>
      <vt:lpstr>Research Issues</vt:lpstr>
      <vt:lpstr>Things to Consider</vt:lpstr>
      <vt:lpstr> Decisions Decisions??</vt:lpstr>
      <vt:lpstr>Summary</vt:lpstr>
      <vt:lpstr>Approaches to Research</vt:lpstr>
    </vt:vector>
  </TitlesOfParts>
  <Company>81st Column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the  Scientific Method</dc:title>
  <dc:creator>pes008</dc:creator>
  <cp:lastModifiedBy>Administrator</cp:lastModifiedBy>
  <cp:revision>86</cp:revision>
  <cp:lastPrinted>1601-01-01T00:00:00Z</cp:lastPrinted>
  <dcterms:created xsi:type="dcterms:W3CDTF">2001-02-13T03:46:33Z</dcterms:created>
  <dcterms:modified xsi:type="dcterms:W3CDTF">2022-10-09T16:09:51Z</dcterms:modified>
</cp:coreProperties>
</file>