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37" r:id="rId1"/>
  </p:sldMasterIdLst>
  <p:sldIdLst>
    <p:sldId id="258" r:id="rId2"/>
    <p:sldId id="282" r:id="rId3"/>
    <p:sldId id="262" r:id="rId4"/>
    <p:sldId id="281" r:id="rId5"/>
    <p:sldId id="260" r:id="rId6"/>
    <p:sldId id="280" r:id="rId7"/>
    <p:sldId id="261" r:id="rId8"/>
    <p:sldId id="284" r:id="rId9"/>
    <p:sldId id="285" r:id="rId10"/>
    <p:sldId id="265" r:id="rId11"/>
    <p:sldId id="263" r:id="rId12"/>
    <p:sldId id="267" r:id="rId13"/>
    <p:sldId id="268" r:id="rId14"/>
    <p:sldId id="270" r:id="rId15"/>
    <p:sldId id="264" r:id="rId16"/>
    <p:sldId id="266" r:id="rId17"/>
    <p:sldId id="271" r:id="rId18"/>
    <p:sldId id="272" r:id="rId19"/>
    <p:sldId id="273" r:id="rId20"/>
    <p:sldId id="274" r:id="rId21"/>
    <p:sldId id="275" r:id="rId22"/>
    <p:sldId id="276" r:id="rId23"/>
    <p:sldId id="277" r:id="rId24"/>
    <p:sldId id="283" r:id="rId25"/>
    <p:sldId id="278" r:id="rId26"/>
    <p:sldId id="279"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65CFF"/>
    <a:srgbClr val="58B2CB"/>
    <a:srgbClr val="FF8E80"/>
    <a:srgbClr val="59B4CB"/>
    <a:srgbClr val="FFCC01"/>
    <a:srgbClr val="04BC5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292"/>
    <p:restoredTop sz="93267"/>
  </p:normalViewPr>
  <p:slideViewPr>
    <p:cSldViewPr snapToGrid="0" snapToObjects="1">
      <p:cViewPr>
        <p:scale>
          <a:sx n="80" d="100"/>
          <a:sy n="80" d="100"/>
        </p:scale>
        <p:origin x="240" y="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2091B-243A-2E41-B737-1957A936C18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0EA21BD-0BA6-DB4B-9AE3-0B2F22707E0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2D73B821-D282-A24A-A9CB-BF7EA031F590}"/>
              </a:ext>
            </a:extLst>
          </p:cNvPr>
          <p:cNvSpPr>
            <a:spLocks noGrp="1"/>
          </p:cNvSpPr>
          <p:nvPr>
            <p:ph type="dt" sz="half" idx="10"/>
          </p:nvPr>
        </p:nvSpPr>
        <p:spPr/>
        <p:txBody>
          <a:bodyPr/>
          <a:lstStyle/>
          <a:p>
            <a:fld id="{C70620C8-02DC-E04E-A536-C11B2F0076A5}" type="datetimeFigureOut">
              <a:rPr lang="en-US" smtClean="0"/>
              <a:t>10/8/25</a:t>
            </a:fld>
            <a:endParaRPr lang="en-US"/>
          </a:p>
        </p:txBody>
      </p:sp>
      <p:sp>
        <p:nvSpPr>
          <p:cNvPr id="5" name="Footer Placeholder 4">
            <a:extLst>
              <a:ext uri="{FF2B5EF4-FFF2-40B4-BE49-F238E27FC236}">
                <a16:creationId xmlns:a16="http://schemas.microsoft.com/office/drawing/2014/main" id="{4A1FAC98-F17C-374D-94D5-81C91A21F2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5936AA5-0A35-A141-92E2-099877BA6C13}"/>
              </a:ext>
            </a:extLst>
          </p:cNvPr>
          <p:cNvSpPr>
            <a:spLocks noGrp="1"/>
          </p:cNvSpPr>
          <p:nvPr>
            <p:ph type="sldNum" sz="quarter" idx="12"/>
          </p:nvPr>
        </p:nvSpPr>
        <p:spPr/>
        <p:txBody>
          <a:bodyPr/>
          <a:lstStyle/>
          <a:p>
            <a:fld id="{7209D930-B29B-C740-9F82-ACA6D8CC6B89}" type="slidenum">
              <a:rPr lang="en-US" smtClean="0"/>
              <a:t>‹#›</a:t>
            </a:fld>
            <a:endParaRPr lang="en-US"/>
          </a:p>
        </p:txBody>
      </p:sp>
    </p:spTree>
    <p:extLst>
      <p:ext uri="{BB962C8B-B14F-4D97-AF65-F5344CB8AC3E}">
        <p14:creationId xmlns:p14="http://schemas.microsoft.com/office/powerpoint/2010/main" val="38374114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364422-D879-D547-9725-1407D7E001E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7111E90-C900-5C47-B527-7BA1338CB862}"/>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44079E7-FFCA-9D49-A7BC-4501C7CE42FD}"/>
              </a:ext>
            </a:extLst>
          </p:cNvPr>
          <p:cNvSpPr>
            <a:spLocks noGrp="1"/>
          </p:cNvSpPr>
          <p:nvPr>
            <p:ph type="dt" sz="half" idx="10"/>
          </p:nvPr>
        </p:nvSpPr>
        <p:spPr/>
        <p:txBody>
          <a:bodyPr/>
          <a:lstStyle/>
          <a:p>
            <a:fld id="{C70620C8-02DC-E04E-A536-C11B2F0076A5}" type="datetimeFigureOut">
              <a:rPr lang="en-US" smtClean="0"/>
              <a:t>10/8/25</a:t>
            </a:fld>
            <a:endParaRPr lang="en-US"/>
          </a:p>
        </p:txBody>
      </p:sp>
      <p:sp>
        <p:nvSpPr>
          <p:cNvPr id="5" name="Footer Placeholder 4">
            <a:extLst>
              <a:ext uri="{FF2B5EF4-FFF2-40B4-BE49-F238E27FC236}">
                <a16:creationId xmlns:a16="http://schemas.microsoft.com/office/drawing/2014/main" id="{0540638E-2C26-754D-8FEA-3583A513B0C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B0FA766-B15E-D947-A93C-22A4BDC67811}"/>
              </a:ext>
            </a:extLst>
          </p:cNvPr>
          <p:cNvSpPr>
            <a:spLocks noGrp="1"/>
          </p:cNvSpPr>
          <p:nvPr>
            <p:ph type="sldNum" sz="quarter" idx="12"/>
          </p:nvPr>
        </p:nvSpPr>
        <p:spPr/>
        <p:txBody>
          <a:bodyPr/>
          <a:lstStyle/>
          <a:p>
            <a:fld id="{7209D930-B29B-C740-9F82-ACA6D8CC6B89}" type="slidenum">
              <a:rPr lang="en-US" smtClean="0"/>
              <a:t>‹#›</a:t>
            </a:fld>
            <a:endParaRPr lang="en-US"/>
          </a:p>
        </p:txBody>
      </p:sp>
    </p:spTree>
    <p:extLst>
      <p:ext uri="{BB962C8B-B14F-4D97-AF65-F5344CB8AC3E}">
        <p14:creationId xmlns:p14="http://schemas.microsoft.com/office/powerpoint/2010/main" val="24041780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71D24-991C-544F-9524-8D1A34F601C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7A7BF8AF-683D-A64F-AD54-A8BED447882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A0639C5-8F07-C549-8D15-909817900222}"/>
              </a:ext>
            </a:extLst>
          </p:cNvPr>
          <p:cNvSpPr>
            <a:spLocks noGrp="1"/>
          </p:cNvSpPr>
          <p:nvPr>
            <p:ph type="dt" sz="half" idx="10"/>
          </p:nvPr>
        </p:nvSpPr>
        <p:spPr/>
        <p:txBody>
          <a:bodyPr/>
          <a:lstStyle/>
          <a:p>
            <a:fld id="{C70620C8-02DC-E04E-A536-C11B2F0076A5}" type="datetimeFigureOut">
              <a:rPr lang="en-US" smtClean="0"/>
              <a:t>10/8/25</a:t>
            </a:fld>
            <a:endParaRPr lang="en-US"/>
          </a:p>
        </p:txBody>
      </p:sp>
      <p:sp>
        <p:nvSpPr>
          <p:cNvPr id="5" name="Footer Placeholder 4">
            <a:extLst>
              <a:ext uri="{FF2B5EF4-FFF2-40B4-BE49-F238E27FC236}">
                <a16:creationId xmlns:a16="http://schemas.microsoft.com/office/drawing/2014/main" id="{A56E551C-FDCA-B940-A8DB-E2EB2B1C345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8A8A53D-5C16-4547-8CA3-00800F958DF3}"/>
              </a:ext>
            </a:extLst>
          </p:cNvPr>
          <p:cNvSpPr>
            <a:spLocks noGrp="1"/>
          </p:cNvSpPr>
          <p:nvPr>
            <p:ph type="sldNum" sz="quarter" idx="12"/>
          </p:nvPr>
        </p:nvSpPr>
        <p:spPr/>
        <p:txBody>
          <a:bodyPr/>
          <a:lstStyle/>
          <a:p>
            <a:fld id="{7209D930-B29B-C740-9F82-ACA6D8CC6B89}" type="slidenum">
              <a:rPr lang="en-US" smtClean="0"/>
              <a:t>‹#›</a:t>
            </a:fld>
            <a:endParaRPr lang="en-US"/>
          </a:p>
        </p:txBody>
      </p:sp>
    </p:spTree>
    <p:extLst>
      <p:ext uri="{BB962C8B-B14F-4D97-AF65-F5344CB8AC3E}">
        <p14:creationId xmlns:p14="http://schemas.microsoft.com/office/powerpoint/2010/main" val="39806192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CB43B-38DA-E941-9840-B22871EC6A1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265A3F4-3FB6-4F43-8719-1D76253F1D4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2D8A807-6035-004A-824D-1FB9652EC0CF}"/>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819F690-E30E-2547-B3CC-2ABE19B4B1F3}"/>
              </a:ext>
            </a:extLst>
          </p:cNvPr>
          <p:cNvSpPr>
            <a:spLocks noGrp="1"/>
          </p:cNvSpPr>
          <p:nvPr>
            <p:ph type="dt" sz="half" idx="10"/>
          </p:nvPr>
        </p:nvSpPr>
        <p:spPr/>
        <p:txBody>
          <a:bodyPr/>
          <a:lstStyle/>
          <a:p>
            <a:fld id="{C70620C8-02DC-E04E-A536-C11B2F0076A5}" type="datetimeFigureOut">
              <a:rPr lang="en-US" smtClean="0"/>
              <a:t>10/8/25</a:t>
            </a:fld>
            <a:endParaRPr lang="en-US"/>
          </a:p>
        </p:txBody>
      </p:sp>
      <p:sp>
        <p:nvSpPr>
          <p:cNvPr id="6" name="Footer Placeholder 5">
            <a:extLst>
              <a:ext uri="{FF2B5EF4-FFF2-40B4-BE49-F238E27FC236}">
                <a16:creationId xmlns:a16="http://schemas.microsoft.com/office/drawing/2014/main" id="{C5E4ADCF-36E0-D648-A62E-994BEA2723C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DCBF7D6-421F-E342-917B-3BD933FDBB4E}"/>
              </a:ext>
            </a:extLst>
          </p:cNvPr>
          <p:cNvSpPr>
            <a:spLocks noGrp="1"/>
          </p:cNvSpPr>
          <p:nvPr>
            <p:ph type="sldNum" sz="quarter" idx="12"/>
          </p:nvPr>
        </p:nvSpPr>
        <p:spPr/>
        <p:txBody>
          <a:bodyPr/>
          <a:lstStyle/>
          <a:p>
            <a:fld id="{7209D930-B29B-C740-9F82-ACA6D8CC6B89}" type="slidenum">
              <a:rPr lang="en-US" smtClean="0"/>
              <a:t>‹#›</a:t>
            </a:fld>
            <a:endParaRPr lang="en-US"/>
          </a:p>
        </p:txBody>
      </p:sp>
    </p:spTree>
    <p:extLst>
      <p:ext uri="{BB962C8B-B14F-4D97-AF65-F5344CB8AC3E}">
        <p14:creationId xmlns:p14="http://schemas.microsoft.com/office/powerpoint/2010/main" val="1489878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95DC75-A322-674C-BC45-80C74E9AE7C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37DE1678-DCC0-5543-BB69-D05BCDA9A26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10C5C15A-750E-714B-BFA2-252241862026}"/>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D5BDEFB-B57E-C549-A404-E13A740BE51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87D4A91-A62E-F44F-AA9F-D4FF61937229}"/>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F32E8AE-F4AA-2F48-89FD-8E38B898A56D}"/>
              </a:ext>
            </a:extLst>
          </p:cNvPr>
          <p:cNvSpPr>
            <a:spLocks noGrp="1"/>
          </p:cNvSpPr>
          <p:nvPr>
            <p:ph type="dt" sz="half" idx="10"/>
          </p:nvPr>
        </p:nvSpPr>
        <p:spPr/>
        <p:txBody>
          <a:bodyPr/>
          <a:lstStyle/>
          <a:p>
            <a:fld id="{C70620C8-02DC-E04E-A536-C11B2F0076A5}" type="datetimeFigureOut">
              <a:rPr lang="en-US" smtClean="0"/>
              <a:t>10/8/25</a:t>
            </a:fld>
            <a:endParaRPr lang="en-US"/>
          </a:p>
        </p:txBody>
      </p:sp>
      <p:sp>
        <p:nvSpPr>
          <p:cNvPr id="8" name="Footer Placeholder 7">
            <a:extLst>
              <a:ext uri="{FF2B5EF4-FFF2-40B4-BE49-F238E27FC236}">
                <a16:creationId xmlns:a16="http://schemas.microsoft.com/office/drawing/2014/main" id="{07D00217-0EB2-1045-BB27-B351F6150ED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14BF9FD-2B1F-E947-AAFC-735AAC723144}"/>
              </a:ext>
            </a:extLst>
          </p:cNvPr>
          <p:cNvSpPr>
            <a:spLocks noGrp="1"/>
          </p:cNvSpPr>
          <p:nvPr>
            <p:ph type="sldNum" sz="quarter" idx="12"/>
          </p:nvPr>
        </p:nvSpPr>
        <p:spPr/>
        <p:txBody>
          <a:bodyPr/>
          <a:lstStyle/>
          <a:p>
            <a:fld id="{7209D930-B29B-C740-9F82-ACA6D8CC6B89}" type="slidenum">
              <a:rPr lang="en-US" smtClean="0"/>
              <a:t>‹#›</a:t>
            </a:fld>
            <a:endParaRPr lang="en-US"/>
          </a:p>
        </p:txBody>
      </p:sp>
    </p:spTree>
    <p:extLst>
      <p:ext uri="{BB962C8B-B14F-4D97-AF65-F5344CB8AC3E}">
        <p14:creationId xmlns:p14="http://schemas.microsoft.com/office/powerpoint/2010/main" val="39150155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DE6689-14ED-6149-9250-6DF7EFA3C77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E253A28-D008-7440-9FED-D25140BA551B}"/>
              </a:ext>
            </a:extLst>
          </p:cNvPr>
          <p:cNvSpPr>
            <a:spLocks noGrp="1"/>
          </p:cNvSpPr>
          <p:nvPr>
            <p:ph type="dt" sz="half" idx="10"/>
          </p:nvPr>
        </p:nvSpPr>
        <p:spPr/>
        <p:txBody>
          <a:bodyPr/>
          <a:lstStyle/>
          <a:p>
            <a:fld id="{C70620C8-02DC-E04E-A536-C11B2F0076A5}" type="datetimeFigureOut">
              <a:rPr lang="en-US" smtClean="0"/>
              <a:t>10/8/25</a:t>
            </a:fld>
            <a:endParaRPr lang="en-US"/>
          </a:p>
        </p:txBody>
      </p:sp>
      <p:sp>
        <p:nvSpPr>
          <p:cNvPr id="4" name="Footer Placeholder 3">
            <a:extLst>
              <a:ext uri="{FF2B5EF4-FFF2-40B4-BE49-F238E27FC236}">
                <a16:creationId xmlns:a16="http://schemas.microsoft.com/office/drawing/2014/main" id="{4741D485-152F-2745-8953-081BEBE2ED7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4948774-8A95-5E41-AF03-A5C44EC11421}"/>
              </a:ext>
            </a:extLst>
          </p:cNvPr>
          <p:cNvSpPr>
            <a:spLocks noGrp="1"/>
          </p:cNvSpPr>
          <p:nvPr>
            <p:ph type="sldNum" sz="quarter" idx="12"/>
          </p:nvPr>
        </p:nvSpPr>
        <p:spPr/>
        <p:txBody>
          <a:bodyPr/>
          <a:lstStyle/>
          <a:p>
            <a:fld id="{7209D930-B29B-C740-9F82-ACA6D8CC6B89}" type="slidenum">
              <a:rPr lang="en-US" smtClean="0"/>
              <a:t>‹#›</a:t>
            </a:fld>
            <a:endParaRPr lang="en-US"/>
          </a:p>
        </p:txBody>
      </p:sp>
    </p:spTree>
    <p:extLst>
      <p:ext uri="{BB962C8B-B14F-4D97-AF65-F5344CB8AC3E}">
        <p14:creationId xmlns:p14="http://schemas.microsoft.com/office/powerpoint/2010/main" val="9781929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108A855-D6FA-2E4D-8AD2-8EF88C24040B}"/>
              </a:ext>
            </a:extLst>
          </p:cNvPr>
          <p:cNvSpPr>
            <a:spLocks noGrp="1"/>
          </p:cNvSpPr>
          <p:nvPr>
            <p:ph type="dt" sz="half" idx="10"/>
          </p:nvPr>
        </p:nvSpPr>
        <p:spPr/>
        <p:txBody>
          <a:bodyPr/>
          <a:lstStyle/>
          <a:p>
            <a:fld id="{C70620C8-02DC-E04E-A536-C11B2F0076A5}" type="datetimeFigureOut">
              <a:rPr lang="en-US" smtClean="0"/>
              <a:t>10/8/25</a:t>
            </a:fld>
            <a:endParaRPr lang="en-US"/>
          </a:p>
        </p:txBody>
      </p:sp>
      <p:sp>
        <p:nvSpPr>
          <p:cNvPr id="3" name="Footer Placeholder 2">
            <a:extLst>
              <a:ext uri="{FF2B5EF4-FFF2-40B4-BE49-F238E27FC236}">
                <a16:creationId xmlns:a16="http://schemas.microsoft.com/office/drawing/2014/main" id="{E409D95F-4FB9-DC46-B3DB-DB2BD97D5FD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19D3637-DA77-2B4F-AB11-7D94C0BE67C6}"/>
              </a:ext>
            </a:extLst>
          </p:cNvPr>
          <p:cNvSpPr>
            <a:spLocks noGrp="1"/>
          </p:cNvSpPr>
          <p:nvPr>
            <p:ph type="sldNum" sz="quarter" idx="12"/>
          </p:nvPr>
        </p:nvSpPr>
        <p:spPr/>
        <p:txBody>
          <a:bodyPr/>
          <a:lstStyle/>
          <a:p>
            <a:fld id="{7209D930-B29B-C740-9F82-ACA6D8CC6B89}" type="slidenum">
              <a:rPr lang="en-US" smtClean="0"/>
              <a:t>‹#›</a:t>
            </a:fld>
            <a:endParaRPr lang="en-US"/>
          </a:p>
        </p:txBody>
      </p:sp>
    </p:spTree>
    <p:extLst>
      <p:ext uri="{BB962C8B-B14F-4D97-AF65-F5344CB8AC3E}">
        <p14:creationId xmlns:p14="http://schemas.microsoft.com/office/powerpoint/2010/main" val="33878738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6B729-A228-0A49-9AEA-B8E4B9927EE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F92E5DD-3972-E843-8D50-5C505F04CE5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234A7C5-A628-8F42-B431-DC6029A557E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88DDDCB-BEC2-7B45-9E49-3712B6F839EA}"/>
              </a:ext>
            </a:extLst>
          </p:cNvPr>
          <p:cNvSpPr>
            <a:spLocks noGrp="1"/>
          </p:cNvSpPr>
          <p:nvPr>
            <p:ph type="dt" sz="half" idx="10"/>
          </p:nvPr>
        </p:nvSpPr>
        <p:spPr/>
        <p:txBody>
          <a:bodyPr/>
          <a:lstStyle/>
          <a:p>
            <a:fld id="{C70620C8-02DC-E04E-A536-C11B2F0076A5}" type="datetimeFigureOut">
              <a:rPr lang="en-US" smtClean="0"/>
              <a:t>10/8/25</a:t>
            </a:fld>
            <a:endParaRPr lang="en-US"/>
          </a:p>
        </p:txBody>
      </p:sp>
      <p:sp>
        <p:nvSpPr>
          <p:cNvPr id="6" name="Footer Placeholder 5">
            <a:extLst>
              <a:ext uri="{FF2B5EF4-FFF2-40B4-BE49-F238E27FC236}">
                <a16:creationId xmlns:a16="http://schemas.microsoft.com/office/drawing/2014/main" id="{A1DC518B-BE74-FA43-8E98-A9D4909181A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CB63024-7B22-0346-BE1D-5BB62C5A1625}"/>
              </a:ext>
            </a:extLst>
          </p:cNvPr>
          <p:cNvSpPr>
            <a:spLocks noGrp="1"/>
          </p:cNvSpPr>
          <p:nvPr>
            <p:ph type="sldNum" sz="quarter" idx="12"/>
          </p:nvPr>
        </p:nvSpPr>
        <p:spPr/>
        <p:txBody>
          <a:bodyPr/>
          <a:lstStyle/>
          <a:p>
            <a:fld id="{7209D930-B29B-C740-9F82-ACA6D8CC6B89}" type="slidenum">
              <a:rPr lang="en-US" smtClean="0"/>
              <a:t>‹#›</a:t>
            </a:fld>
            <a:endParaRPr lang="en-US"/>
          </a:p>
        </p:txBody>
      </p:sp>
    </p:spTree>
    <p:extLst>
      <p:ext uri="{BB962C8B-B14F-4D97-AF65-F5344CB8AC3E}">
        <p14:creationId xmlns:p14="http://schemas.microsoft.com/office/powerpoint/2010/main" val="6955059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C24EB-EE3B-D549-BC0B-689A6C7EBC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7385DF1-7A85-964A-879D-5F6C9F9E939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C2B3080-8182-2E42-AEC6-0F029DF022A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DB9D364-8808-6F48-A081-23E14D6D0E34}"/>
              </a:ext>
            </a:extLst>
          </p:cNvPr>
          <p:cNvSpPr>
            <a:spLocks noGrp="1"/>
          </p:cNvSpPr>
          <p:nvPr>
            <p:ph type="dt" sz="half" idx="10"/>
          </p:nvPr>
        </p:nvSpPr>
        <p:spPr/>
        <p:txBody>
          <a:bodyPr/>
          <a:lstStyle/>
          <a:p>
            <a:fld id="{C70620C8-02DC-E04E-A536-C11B2F0076A5}" type="datetimeFigureOut">
              <a:rPr lang="en-US" smtClean="0"/>
              <a:t>10/8/25</a:t>
            </a:fld>
            <a:endParaRPr lang="en-US"/>
          </a:p>
        </p:txBody>
      </p:sp>
      <p:sp>
        <p:nvSpPr>
          <p:cNvPr id="6" name="Footer Placeholder 5">
            <a:extLst>
              <a:ext uri="{FF2B5EF4-FFF2-40B4-BE49-F238E27FC236}">
                <a16:creationId xmlns:a16="http://schemas.microsoft.com/office/drawing/2014/main" id="{84333E0D-8C73-9747-BE1D-0ED49141D21F}"/>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279A1C3F-8934-9B45-81B3-796213B56AF7}"/>
              </a:ext>
            </a:extLst>
          </p:cNvPr>
          <p:cNvSpPr>
            <a:spLocks noGrp="1"/>
          </p:cNvSpPr>
          <p:nvPr>
            <p:ph type="sldNum" sz="quarter" idx="12"/>
          </p:nvPr>
        </p:nvSpPr>
        <p:spPr/>
        <p:txBody>
          <a:bodyPr/>
          <a:lstStyle/>
          <a:p>
            <a:fld id="{7209D930-B29B-C740-9F82-ACA6D8CC6B89}" type="slidenum">
              <a:rPr lang="en-US" smtClean="0"/>
              <a:t>‹#›</a:t>
            </a:fld>
            <a:endParaRPr lang="en-US"/>
          </a:p>
        </p:txBody>
      </p:sp>
    </p:spTree>
    <p:extLst>
      <p:ext uri="{BB962C8B-B14F-4D97-AF65-F5344CB8AC3E}">
        <p14:creationId xmlns:p14="http://schemas.microsoft.com/office/powerpoint/2010/main" val="30190246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22B305-83F1-C74D-901F-024E6E8A97D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1DC7C88-06CB-9940-9124-EF05CD71D742}"/>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15F2D3F-5DFE-044E-A2FA-67BD0023A485}"/>
              </a:ext>
            </a:extLst>
          </p:cNvPr>
          <p:cNvSpPr>
            <a:spLocks noGrp="1"/>
          </p:cNvSpPr>
          <p:nvPr>
            <p:ph type="dt" sz="half" idx="10"/>
          </p:nvPr>
        </p:nvSpPr>
        <p:spPr/>
        <p:txBody>
          <a:bodyPr/>
          <a:lstStyle/>
          <a:p>
            <a:fld id="{C70620C8-02DC-E04E-A536-C11B2F0076A5}" type="datetimeFigureOut">
              <a:rPr lang="en-US" smtClean="0"/>
              <a:t>10/8/25</a:t>
            </a:fld>
            <a:endParaRPr lang="en-US"/>
          </a:p>
        </p:txBody>
      </p:sp>
      <p:sp>
        <p:nvSpPr>
          <p:cNvPr id="5" name="Footer Placeholder 4">
            <a:extLst>
              <a:ext uri="{FF2B5EF4-FFF2-40B4-BE49-F238E27FC236}">
                <a16:creationId xmlns:a16="http://schemas.microsoft.com/office/drawing/2014/main" id="{174E91C2-812C-4447-9F98-E41D1D1AFE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E97FF7-8A0E-2145-B961-D1C7525A06BC}"/>
              </a:ext>
            </a:extLst>
          </p:cNvPr>
          <p:cNvSpPr>
            <a:spLocks noGrp="1"/>
          </p:cNvSpPr>
          <p:nvPr>
            <p:ph type="sldNum" sz="quarter" idx="12"/>
          </p:nvPr>
        </p:nvSpPr>
        <p:spPr/>
        <p:txBody>
          <a:bodyPr/>
          <a:lstStyle/>
          <a:p>
            <a:fld id="{7209D930-B29B-C740-9F82-ACA6D8CC6B89}" type="slidenum">
              <a:rPr lang="en-US" smtClean="0"/>
              <a:t>‹#›</a:t>
            </a:fld>
            <a:endParaRPr lang="en-US"/>
          </a:p>
        </p:txBody>
      </p:sp>
    </p:spTree>
    <p:extLst>
      <p:ext uri="{BB962C8B-B14F-4D97-AF65-F5344CB8AC3E}">
        <p14:creationId xmlns:p14="http://schemas.microsoft.com/office/powerpoint/2010/main" val="40220967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15AF924-FF1E-184B-BFB4-905E629451F1}"/>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CE1862B-65F5-B941-BD1C-7B89279510AD}"/>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0A87EC0-0532-6C44-947C-AEAFD10EB642}"/>
              </a:ext>
            </a:extLst>
          </p:cNvPr>
          <p:cNvSpPr>
            <a:spLocks noGrp="1"/>
          </p:cNvSpPr>
          <p:nvPr>
            <p:ph type="dt" sz="half" idx="10"/>
          </p:nvPr>
        </p:nvSpPr>
        <p:spPr/>
        <p:txBody>
          <a:bodyPr/>
          <a:lstStyle/>
          <a:p>
            <a:fld id="{C70620C8-02DC-E04E-A536-C11B2F0076A5}" type="datetimeFigureOut">
              <a:rPr lang="en-US" smtClean="0"/>
              <a:t>10/8/25</a:t>
            </a:fld>
            <a:endParaRPr lang="en-US"/>
          </a:p>
        </p:txBody>
      </p:sp>
      <p:sp>
        <p:nvSpPr>
          <p:cNvPr id="5" name="Footer Placeholder 4">
            <a:extLst>
              <a:ext uri="{FF2B5EF4-FFF2-40B4-BE49-F238E27FC236}">
                <a16:creationId xmlns:a16="http://schemas.microsoft.com/office/drawing/2014/main" id="{EF5D7594-A4DF-9846-BD32-C4CE5784682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71F4198-1361-0040-B837-2DB5FEBE53A7}"/>
              </a:ext>
            </a:extLst>
          </p:cNvPr>
          <p:cNvSpPr>
            <a:spLocks noGrp="1"/>
          </p:cNvSpPr>
          <p:nvPr>
            <p:ph type="sldNum" sz="quarter" idx="12"/>
          </p:nvPr>
        </p:nvSpPr>
        <p:spPr/>
        <p:txBody>
          <a:bodyPr/>
          <a:lstStyle/>
          <a:p>
            <a:fld id="{7209D930-B29B-C740-9F82-ACA6D8CC6B89}" type="slidenum">
              <a:rPr lang="en-US" smtClean="0"/>
              <a:t>‹#›</a:t>
            </a:fld>
            <a:endParaRPr lang="en-US"/>
          </a:p>
        </p:txBody>
      </p:sp>
    </p:spTree>
    <p:extLst>
      <p:ext uri="{BB962C8B-B14F-4D97-AF65-F5344CB8AC3E}">
        <p14:creationId xmlns:p14="http://schemas.microsoft.com/office/powerpoint/2010/main" val="42151014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74B5EAF-44CB-BD47-9CD4-DF5AF8E8B3E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785DEE6-B7FB-8245-A511-3E63EC1AABD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20952A9-47F7-7449-B97A-8BFC475C325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0620C8-02DC-E04E-A536-C11B2F0076A5}" type="datetimeFigureOut">
              <a:rPr lang="en-US" smtClean="0"/>
              <a:t>10/8/25</a:t>
            </a:fld>
            <a:endParaRPr lang="en-US"/>
          </a:p>
        </p:txBody>
      </p:sp>
      <p:sp>
        <p:nvSpPr>
          <p:cNvPr id="5" name="Footer Placeholder 4">
            <a:extLst>
              <a:ext uri="{FF2B5EF4-FFF2-40B4-BE49-F238E27FC236}">
                <a16:creationId xmlns:a16="http://schemas.microsoft.com/office/drawing/2014/main" id="{C532F3C2-1966-8346-BF52-822DEEFF159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1EDA9B8-CA14-8343-8EA9-009914C162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209D930-B29B-C740-9F82-ACA6D8CC6B89}" type="slidenum">
              <a:rPr lang="en-US" smtClean="0"/>
              <a:t>‹#›</a:t>
            </a:fld>
            <a:endParaRPr lang="en-US"/>
          </a:p>
        </p:txBody>
      </p:sp>
    </p:spTree>
    <p:extLst>
      <p:ext uri="{BB962C8B-B14F-4D97-AF65-F5344CB8AC3E}">
        <p14:creationId xmlns:p14="http://schemas.microsoft.com/office/powerpoint/2010/main" val="1376278557"/>
      </p:ext>
    </p:extLst>
  </p:cSld>
  <p:clrMap bg1="lt1" tx1="dk1" bg2="lt2" tx2="dk2" accent1="accent1" accent2="accent2" accent3="accent3" accent4="accent4" accent5="accent5" accent6="accent6" hlink="hlink" folHlink="folHlink"/>
  <p:sldLayoutIdLst>
    <p:sldLayoutId id="2147483938" r:id="rId1"/>
    <p:sldLayoutId id="2147483939" r:id="rId2"/>
    <p:sldLayoutId id="2147483940" r:id="rId3"/>
    <p:sldLayoutId id="2147483941" r:id="rId4"/>
    <p:sldLayoutId id="2147483942" r:id="rId5"/>
    <p:sldLayoutId id="2147483943" r:id="rId6"/>
    <p:sldLayoutId id="2147483944" r:id="rId7"/>
    <p:sldLayoutId id="2147483945" r:id="rId8"/>
    <p:sldLayoutId id="2147483946" r:id="rId9"/>
    <p:sldLayoutId id="2147483947" r:id="rId10"/>
    <p:sldLayoutId id="214748394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925A36B1-2881-4A46-9EA2-5F8F5AB91F6A}"/>
              </a:ext>
            </a:extLst>
          </p:cNvPr>
          <p:cNvGrpSpPr/>
          <p:nvPr/>
        </p:nvGrpSpPr>
        <p:grpSpPr>
          <a:xfrm>
            <a:off x="749709" y="364688"/>
            <a:ext cx="10698804" cy="6167087"/>
            <a:chOff x="838200" y="158209"/>
            <a:chExt cx="10698804" cy="6167087"/>
          </a:xfrm>
          <a:solidFill>
            <a:srgbClr val="F65CFF"/>
          </a:solidFill>
          <a:effectLst>
            <a:outerShdw blurRad="50800" dist="38100" dir="2700000" algn="tl" rotWithShape="0">
              <a:prstClr val="black">
                <a:alpha val="40000"/>
              </a:prstClr>
            </a:outerShdw>
          </a:effectLst>
        </p:grpSpPr>
        <p:sp>
          <p:nvSpPr>
            <p:cNvPr id="5" name="Pentagon 4">
              <a:extLst>
                <a:ext uri="{FF2B5EF4-FFF2-40B4-BE49-F238E27FC236}">
                  <a16:creationId xmlns:a16="http://schemas.microsoft.com/office/drawing/2014/main" id="{BE9F395A-7A21-924E-B0A3-7D13DF8486B5}"/>
                </a:ext>
              </a:extLst>
            </p:cNvPr>
            <p:cNvSpPr/>
            <p:nvPr/>
          </p:nvSpPr>
          <p:spPr>
            <a:xfrm>
              <a:off x="838200" y="5605296"/>
              <a:ext cx="10698804" cy="720000"/>
            </a:xfrm>
            <a:prstGeom prst="homePlate">
              <a:avLst/>
            </a:prstGeom>
            <a:grpFill/>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3000" b="1" dirty="0">
                  <a:solidFill>
                    <a:schemeClr val="tx1"/>
                  </a:solidFill>
                  <a:latin typeface="Arial" panose="020B0604020202020204" pitchFamily="34" charset="0"/>
                  <a:cs typeface="Arial" panose="020B0604020202020204" pitchFamily="34" charset="0"/>
                </a:rPr>
                <a:t>Component 1 	-	Green Haven Florists</a:t>
              </a:r>
            </a:p>
          </p:txBody>
        </p:sp>
        <p:sp>
          <p:nvSpPr>
            <p:cNvPr id="6" name="Pentagon 5">
              <a:extLst>
                <a:ext uri="{FF2B5EF4-FFF2-40B4-BE49-F238E27FC236}">
                  <a16:creationId xmlns:a16="http://schemas.microsoft.com/office/drawing/2014/main" id="{AAEBC878-BB6A-2747-BD15-FCFDFE5A6F5F}"/>
                </a:ext>
              </a:extLst>
            </p:cNvPr>
            <p:cNvSpPr/>
            <p:nvPr/>
          </p:nvSpPr>
          <p:spPr>
            <a:xfrm>
              <a:off x="838200" y="4515089"/>
              <a:ext cx="10698804" cy="720000"/>
            </a:xfrm>
            <a:prstGeom prst="homePlate">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3000" b="1" dirty="0">
                  <a:solidFill>
                    <a:schemeClr val="tx1"/>
                  </a:solidFill>
                  <a:latin typeface="Arial" panose="020B0604020202020204" pitchFamily="34" charset="0"/>
                  <a:cs typeface="Arial" panose="020B0604020202020204" pitchFamily="34" charset="0"/>
                </a:rPr>
                <a:t>Module		-	Problem Solving &amp; Decision Making</a:t>
              </a:r>
            </a:p>
          </p:txBody>
        </p:sp>
        <p:sp>
          <p:nvSpPr>
            <p:cNvPr id="7" name="Pentagon 6">
              <a:extLst>
                <a:ext uri="{FF2B5EF4-FFF2-40B4-BE49-F238E27FC236}">
                  <a16:creationId xmlns:a16="http://schemas.microsoft.com/office/drawing/2014/main" id="{7F5A4F24-A93D-0249-B9C2-EE63C860754C}"/>
                </a:ext>
              </a:extLst>
            </p:cNvPr>
            <p:cNvSpPr/>
            <p:nvPr/>
          </p:nvSpPr>
          <p:spPr>
            <a:xfrm>
              <a:off x="838200" y="3424882"/>
              <a:ext cx="10698804" cy="720000"/>
            </a:xfrm>
            <a:prstGeom prst="homePlate">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3000" b="1" dirty="0">
                  <a:solidFill>
                    <a:schemeClr val="tx1"/>
                  </a:solidFill>
                  <a:latin typeface="Arial" panose="020B0604020202020204" pitchFamily="34" charset="0"/>
                  <a:cs typeface="Arial" panose="020B0604020202020204" pitchFamily="34" charset="0"/>
                </a:rPr>
                <a:t>Module Code 	-	LCLM4004</a:t>
              </a:r>
            </a:p>
          </p:txBody>
        </p:sp>
        <p:sp>
          <p:nvSpPr>
            <p:cNvPr id="8" name="Pentagon 7">
              <a:extLst>
                <a:ext uri="{FF2B5EF4-FFF2-40B4-BE49-F238E27FC236}">
                  <a16:creationId xmlns:a16="http://schemas.microsoft.com/office/drawing/2014/main" id="{65B8CA1E-50B8-984B-A5FF-1EAC56210328}"/>
                </a:ext>
              </a:extLst>
            </p:cNvPr>
            <p:cNvSpPr/>
            <p:nvPr/>
          </p:nvSpPr>
          <p:spPr>
            <a:xfrm>
              <a:off x="838200" y="2342476"/>
              <a:ext cx="10698804" cy="720000"/>
            </a:xfrm>
            <a:prstGeom prst="homePlate">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3000" b="1" dirty="0">
                  <a:solidFill>
                    <a:schemeClr val="tx1"/>
                  </a:solidFill>
                  <a:latin typeface="Arial" panose="020B0604020202020204" pitchFamily="34" charset="0"/>
                  <a:cs typeface="Arial" panose="020B0604020202020204" pitchFamily="34" charset="0"/>
                </a:rPr>
                <a:t>Lecturer		-	Chijioke Uba</a:t>
              </a:r>
            </a:p>
          </p:txBody>
        </p:sp>
        <p:sp>
          <p:nvSpPr>
            <p:cNvPr id="10" name="Pentagon 9">
              <a:extLst>
                <a:ext uri="{FF2B5EF4-FFF2-40B4-BE49-F238E27FC236}">
                  <a16:creationId xmlns:a16="http://schemas.microsoft.com/office/drawing/2014/main" id="{964BAD25-98FB-6D43-9156-E60E681A35D3}"/>
                </a:ext>
              </a:extLst>
            </p:cNvPr>
            <p:cNvSpPr/>
            <p:nvPr/>
          </p:nvSpPr>
          <p:spPr>
            <a:xfrm>
              <a:off x="838200" y="158209"/>
              <a:ext cx="10698804" cy="720000"/>
            </a:xfrm>
            <a:prstGeom prst="homePlate">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3000" b="1" dirty="0">
                  <a:solidFill>
                    <a:schemeClr val="tx1"/>
                  </a:solidFill>
                  <a:latin typeface="Arial" panose="020B0604020202020204" pitchFamily="34" charset="0"/>
                  <a:cs typeface="Arial" panose="020B0604020202020204" pitchFamily="34" charset="0"/>
                </a:rPr>
                <a:t>Student 		-	Yusuf Khan</a:t>
              </a:r>
            </a:p>
          </p:txBody>
        </p:sp>
        <p:sp>
          <p:nvSpPr>
            <p:cNvPr id="9" name="Pentagon 8">
              <a:extLst>
                <a:ext uri="{FF2B5EF4-FFF2-40B4-BE49-F238E27FC236}">
                  <a16:creationId xmlns:a16="http://schemas.microsoft.com/office/drawing/2014/main" id="{A50E321B-9606-1D44-BCDE-DFA0445F52F0}"/>
                </a:ext>
              </a:extLst>
            </p:cNvPr>
            <p:cNvSpPr/>
            <p:nvPr/>
          </p:nvSpPr>
          <p:spPr>
            <a:xfrm>
              <a:off x="838200" y="1240615"/>
              <a:ext cx="10698804" cy="720000"/>
            </a:xfrm>
            <a:prstGeom prst="homePlate">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3000" b="1" dirty="0">
                  <a:solidFill>
                    <a:schemeClr val="tx1"/>
                  </a:solidFill>
                  <a:latin typeface="Arial" panose="020B0604020202020204" pitchFamily="34" charset="0"/>
                  <a:cs typeface="Arial" panose="020B0604020202020204" pitchFamily="34" charset="0"/>
                </a:rPr>
                <a:t>Student iD	-	2433537</a:t>
              </a:r>
            </a:p>
          </p:txBody>
        </p:sp>
      </p:grpSp>
    </p:spTree>
    <p:extLst>
      <p:ext uri="{BB962C8B-B14F-4D97-AF65-F5344CB8AC3E}">
        <p14:creationId xmlns:p14="http://schemas.microsoft.com/office/powerpoint/2010/main" val="37671033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6608262E-5A76-3742-B566-38950E0D6704}"/>
              </a:ext>
            </a:extLst>
          </p:cNvPr>
          <p:cNvGrpSpPr/>
          <p:nvPr/>
        </p:nvGrpSpPr>
        <p:grpSpPr>
          <a:xfrm>
            <a:off x="2138680" y="986613"/>
            <a:ext cx="7919720" cy="4890034"/>
            <a:chOff x="1996440" y="803733"/>
            <a:chExt cx="7919720" cy="4890034"/>
          </a:xfrm>
        </p:grpSpPr>
        <p:pic>
          <p:nvPicPr>
            <p:cNvPr id="4" name="Picture 3">
              <a:extLst>
                <a:ext uri="{FF2B5EF4-FFF2-40B4-BE49-F238E27FC236}">
                  <a16:creationId xmlns:a16="http://schemas.microsoft.com/office/drawing/2014/main" id="{A8065E7E-915B-C740-88BF-1DD553277F39}"/>
                </a:ext>
              </a:extLst>
            </p:cNvPr>
            <p:cNvPicPr>
              <a:picLocks noChangeAspect="1"/>
            </p:cNvPicPr>
            <p:nvPr/>
          </p:nvPicPr>
          <p:blipFill>
            <a:blip r:embed="rId2">
              <a:duotone>
                <a:schemeClr val="accent6">
                  <a:shade val="45000"/>
                  <a:satMod val="135000"/>
                </a:schemeClr>
                <a:prstClr val="white"/>
              </a:duotone>
            </a:blip>
            <a:stretch>
              <a:fillRect/>
            </a:stretch>
          </p:blipFill>
          <p:spPr>
            <a:xfrm>
              <a:off x="1996440" y="803733"/>
              <a:ext cx="7919720" cy="4459147"/>
            </a:xfrm>
            <a:prstGeom prst="rect">
              <a:avLst/>
            </a:prstGeom>
          </p:spPr>
        </p:pic>
        <p:sp>
          <p:nvSpPr>
            <p:cNvPr id="5" name="TextBox 4">
              <a:extLst>
                <a:ext uri="{FF2B5EF4-FFF2-40B4-BE49-F238E27FC236}">
                  <a16:creationId xmlns:a16="http://schemas.microsoft.com/office/drawing/2014/main" id="{5C635B00-01CA-9D43-B7AE-6A58CD2BC96D}"/>
                </a:ext>
              </a:extLst>
            </p:cNvPr>
            <p:cNvSpPr txBox="1"/>
            <p:nvPr/>
          </p:nvSpPr>
          <p:spPr>
            <a:xfrm>
              <a:off x="3406563" y="4831993"/>
              <a:ext cx="5099473" cy="861774"/>
            </a:xfrm>
            <a:prstGeom prst="rect">
              <a:avLst/>
            </a:prstGeom>
            <a:noFill/>
          </p:spPr>
          <p:txBody>
            <a:bodyPr wrap="none" rtlCol="0">
              <a:spAutoFit/>
            </a:bodyPr>
            <a:lstStyle/>
            <a:p>
              <a:r>
                <a:rPr lang="en-US" sz="5000" b="1" dirty="0">
                  <a:latin typeface="Arial" panose="020B0604020202020204" pitchFamily="34" charset="0"/>
                  <a:cs typeface="Arial" panose="020B0604020202020204" pitchFamily="34" charset="0"/>
                </a:rPr>
                <a:t>INTRODUCTION</a:t>
              </a:r>
            </a:p>
          </p:txBody>
        </p:sp>
      </p:grpSp>
    </p:spTree>
    <p:extLst>
      <p:ext uri="{BB962C8B-B14F-4D97-AF65-F5344CB8AC3E}">
        <p14:creationId xmlns:p14="http://schemas.microsoft.com/office/powerpoint/2010/main" val="4102064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nodeType="clickEffect">
                                  <p:stCondLst>
                                    <p:cond delay="0"/>
                                  </p:stCondLst>
                                  <p:childTnLst>
                                    <p:animEffect transition="out" filter="fade">
                                      <p:cBhvr>
                                        <p:cTn id="6" dur="500" tmFilter="0, 0; .2, .5; .8, .5; 1, 0"/>
                                        <p:tgtEl>
                                          <p:spTgt spid="6"/>
                                        </p:tgtEl>
                                      </p:cBhvr>
                                    </p:animEffect>
                                    <p:animScale>
                                      <p:cBhvr>
                                        <p:cTn id="7" dur="250" autoRev="1" fill="hold"/>
                                        <p:tgtEl>
                                          <p:spTgt spid="6"/>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4FE9FF9A-6374-4E4D-822D-B1944B172D67}"/>
              </a:ext>
            </a:extLst>
          </p:cNvPr>
          <p:cNvGrpSpPr/>
          <p:nvPr/>
        </p:nvGrpSpPr>
        <p:grpSpPr>
          <a:xfrm>
            <a:off x="749709" y="-444903"/>
            <a:ext cx="10698804" cy="7062272"/>
            <a:chOff x="749709" y="-372714"/>
            <a:chExt cx="10698804" cy="6411344"/>
          </a:xfrm>
          <a:effectLst>
            <a:outerShdw blurRad="50800" dist="38100" dir="2700000" algn="tl" rotWithShape="0">
              <a:prstClr val="black">
                <a:alpha val="40000"/>
              </a:prstClr>
            </a:outerShdw>
          </a:effectLst>
        </p:grpSpPr>
        <p:grpSp>
          <p:nvGrpSpPr>
            <p:cNvPr id="14" name="Group 13">
              <a:extLst>
                <a:ext uri="{FF2B5EF4-FFF2-40B4-BE49-F238E27FC236}">
                  <a16:creationId xmlns:a16="http://schemas.microsoft.com/office/drawing/2014/main" id="{460C2638-E1C4-1F4D-BADA-4EF3734ABA51}"/>
                </a:ext>
              </a:extLst>
            </p:cNvPr>
            <p:cNvGrpSpPr/>
            <p:nvPr/>
          </p:nvGrpSpPr>
          <p:grpSpPr>
            <a:xfrm>
              <a:off x="749709" y="-372714"/>
              <a:ext cx="10698804" cy="5666609"/>
              <a:chOff x="749709" y="-372714"/>
              <a:chExt cx="10698804" cy="7018654"/>
            </a:xfrm>
          </p:grpSpPr>
          <p:grpSp>
            <p:nvGrpSpPr>
              <p:cNvPr id="12" name="Group 11">
                <a:extLst>
                  <a:ext uri="{FF2B5EF4-FFF2-40B4-BE49-F238E27FC236}">
                    <a16:creationId xmlns:a16="http://schemas.microsoft.com/office/drawing/2014/main" id="{C68AD511-4ADB-0148-85E7-DDD8821DB766}"/>
                  </a:ext>
                </a:extLst>
              </p:cNvPr>
              <p:cNvGrpSpPr/>
              <p:nvPr/>
            </p:nvGrpSpPr>
            <p:grpSpPr>
              <a:xfrm>
                <a:off x="749709" y="-372714"/>
                <a:ext cx="10698804" cy="6096226"/>
                <a:chOff x="749709" y="238918"/>
                <a:chExt cx="10698804" cy="6096226"/>
              </a:xfrm>
            </p:grpSpPr>
            <p:sp>
              <p:nvSpPr>
                <p:cNvPr id="3" name="Rectangle 2">
                  <a:extLst>
                    <a:ext uri="{FF2B5EF4-FFF2-40B4-BE49-F238E27FC236}">
                      <a16:creationId xmlns:a16="http://schemas.microsoft.com/office/drawing/2014/main" id="{4AD25CD4-8783-5244-AB46-579289BBC25E}"/>
                    </a:ext>
                  </a:extLst>
                </p:cNvPr>
                <p:cNvSpPr/>
                <p:nvPr/>
              </p:nvSpPr>
              <p:spPr>
                <a:xfrm>
                  <a:off x="841311" y="238918"/>
                  <a:ext cx="10515600" cy="6035675"/>
                </a:xfrm>
                <a:prstGeom prst="rect">
                  <a:avLst/>
                </a:prstGeom>
                <a:noFill/>
              </p:spPr>
              <p:txBody>
                <a:bodyPr/>
                <a:lstStyle/>
                <a:p>
                  <a:pPr lvl="0"/>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p:txBody>
            </p:sp>
            <p:sp>
              <p:nvSpPr>
                <p:cNvPr id="4" name="Pentagon 3">
                  <a:extLst>
                    <a:ext uri="{FF2B5EF4-FFF2-40B4-BE49-F238E27FC236}">
                      <a16:creationId xmlns:a16="http://schemas.microsoft.com/office/drawing/2014/main" id="{25946712-0156-6F46-AEC8-929646D70684}"/>
                    </a:ext>
                  </a:extLst>
                </p:cNvPr>
                <p:cNvSpPr/>
                <p:nvPr/>
              </p:nvSpPr>
              <p:spPr>
                <a:xfrm>
                  <a:off x="749709" y="4692716"/>
                  <a:ext cx="10698804" cy="720000"/>
                </a:xfrm>
                <a:prstGeom prst="homePlate">
                  <a:avLst/>
                </a:prstGeom>
                <a:solidFill>
                  <a:srgbClr val="00B0F0"/>
                </a:solidFill>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buFont typeface="Arial" panose="020B0604020202020204" pitchFamily="34" charset="0"/>
                    <a:buChar char="•"/>
                  </a:pPr>
                  <a:r>
                    <a:rPr lang="en-US" sz="2000" dirty="0">
                      <a:solidFill>
                        <a:schemeClr val="tx1"/>
                      </a:solidFill>
                      <a:latin typeface="Arial" panose="020B0604020202020204" pitchFamily="34" charset="0"/>
                      <a:cs typeface="Arial" panose="020B0604020202020204" pitchFamily="34" charset="0"/>
                    </a:rPr>
                    <a:t>Critique &amp; Application of the </a:t>
                  </a:r>
                  <a:r>
                    <a:rPr lang="en-US" sz="2000" b="1" dirty="0">
                      <a:solidFill>
                        <a:schemeClr val="tx1"/>
                      </a:solidFill>
                      <a:latin typeface="Arial" panose="020B0604020202020204" pitchFamily="34" charset="0"/>
                      <a:cs typeface="Arial" panose="020B0604020202020204" pitchFamily="34" charset="0"/>
                    </a:rPr>
                    <a:t>CAUSE &amp; EFFECT </a:t>
                  </a:r>
                  <a:r>
                    <a:rPr lang="en-US" sz="2000" dirty="0">
                      <a:solidFill>
                        <a:schemeClr val="tx1"/>
                      </a:solidFill>
                      <a:latin typeface="Arial" panose="020B0604020202020204" pitchFamily="34" charset="0"/>
                      <a:cs typeface="Arial" panose="020B0604020202020204" pitchFamily="34" charset="0"/>
                    </a:rPr>
                    <a:t>model to identify </a:t>
                  </a:r>
                  <a:r>
                    <a:rPr lang="en-US" sz="2000" b="1" dirty="0">
                      <a:solidFill>
                        <a:schemeClr val="tx1"/>
                      </a:solidFill>
                      <a:latin typeface="Arial" panose="020B0604020202020204" pitchFamily="34" charset="0"/>
                      <a:cs typeface="Arial" panose="020B0604020202020204" pitchFamily="34" charset="0"/>
                    </a:rPr>
                    <a:t>ROOT</a:t>
                  </a:r>
                  <a:r>
                    <a:rPr lang="en-US" sz="2000" dirty="0">
                      <a:solidFill>
                        <a:schemeClr val="tx1"/>
                      </a:solidFill>
                      <a:latin typeface="Arial" panose="020B0604020202020204" pitchFamily="34" charset="0"/>
                      <a:cs typeface="Arial" panose="020B0604020202020204" pitchFamily="34" charset="0"/>
                    </a:rPr>
                    <a:t> causes of the decline in sales.</a:t>
                  </a:r>
                </a:p>
              </p:txBody>
            </p:sp>
            <p:sp>
              <p:nvSpPr>
                <p:cNvPr id="5" name="Pentagon 4">
                  <a:extLst>
                    <a:ext uri="{FF2B5EF4-FFF2-40B4-BE49-F238E27FC236}">
                      <a16:creationId xmlns:a16="http://schemas.microsoft.com/office/drawing/2014/main" id="{630025AE-9C4B-974B-B019-F38217073F52}"/>
                    </a:ext>
                  </a:extLst>
                </p:cNvPr>
                <p:cNvSpPr/>
                <p:nvPr/>
              </p:nvSpPr>
              <p:spPr>
                <a:xfrm>
                  <a:off x="749709" y="3770288"/>
                  <a:ext cx="10698804" cy="720000"/>
                </a:xfrm>
                <a:prstGeom prst="homePlate">
                  <a:avLst/>
                </a:prstGeom>
                <a:solidFill>
                  <a:srgbClr val="FF8E8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buFont typeface="Arial" panose="020B0604020202020204" pitchFamily="34" charset="0"/>
                    <a:buChar char="•"/>
                  </a:pPr>
                  <a:r>
                    <a:rPr lang="en-US" sz="2000" dirty="0">
                      <a:solidFill>
                        <a:schemeClr val="tx1"/>
                      </a:solidFill>
                      <a:latin typeface="Arial" panose="020B0604020202020204" pitchFamily="34" charset="0"/>
                      <a:cs typeface="Arial" panose="020B0604020202020204" pitchFamily="34" charset="0"/>
                    </a:rPr>
                    <a:t>Discussion &amp; Application of the </a:t>
                  </a:r>
                  <a:r>
                    <a:rPr lang="en-US" sz="2000" b="1" dirty="0">
                      <a:solidFill>
                        <a:schemeClr val="tx1"/>
                      </a:solidFill>
                      <a:latin typeface="Arial" panose="020B0604020202020204" pitchFamily="34" charset="0"/>
                      <a:cs typeface="Arial" panose="020B0604020202020204" pitchFamily="34" charset="0"/>
                    </a:rPr>
                    <a:t>PESTEL</a:t>
                  </a:r>
                  <a:r>
                    <a:rPr lang="en-US" sz="2000" dirty="0">
                      <a:solidFill>
                        <a:schemeClr val="tx1"/>
                      </a:solidFill>
                      <a:latin typeface="Arial" panose="020B0604020202020204" pitchFamily="34" charset="0"/>
                      <a:cs typeface="Arial" panose="020B0604020202020204" pitchFamily="34" charset="0"/>
                    </a:rPr>
                    <a:t> framework</a:t>
                  </a:r>
                  <a:r>
                    <a:rPr lang="en-US" sz="2000" b="1" dirty="0">
                      <a:solidFill>
                        <a:schemeClr val="tx1"/>
                      </a:solidFill>
                      <a:latin typeface="Arial" panose="020B0604020202020204" pitchFamily="34" charset="0"/>
                      <a:cs typeface="Arial" panose="020B0604020202020204" pitchFamily="34" charset="0"/>
                    </a:rPr>
                    <a:t> </a:t>
                  </a:r>
                  <a:r>
                    <a:rPr lang="en-US" sz="2000" dirty="0">
                      <a:solidFill>
                        <a:schemeClr val="tx1"/>
                      </a:solidFill>
                      <a:latin typeface="Arial" panose="020B0604020202020204" pitchFamily="34" charset="0"/>
                      <a:cs typeface="Arial" panose="020B0604020202020204" pitchFamily="34" charset="0"/>
                    </a:rPr>
                    <a:t>to assess external factors affecting the business &amp; impacting the problem.</a:t>
                  </a:r>
                </a:p>
              </p:txBody>
            </p:sp>
            <p:sp>
              <p:nvSpPr>
                <p:cNvPr id="6" name="Pentagon 5">
                  <a:extLst>
                    <a:ext uri="{FF2B5EF4-FFF2-40B4-BE49-F238E27FC236}">
                      <a16:creationId xmlns:a16="http://schemas.microsoft.com/office/drawing/2014/main" id="{D34F1D1C-8F44-FA4F-BBEB-14251EF4B3A7}"/>
                    </a:ext>
                  </a:extLst>
                </p:cNvPr>
                <p:cNvSpPr/>
                <p:nvPr/>
              </p:nvSpPr>
              <p:spPr>
                <a:xfrm>
                  <a:off x="749709" y="2847860"/>
                  <a:ext cx="10698804" cy="720000"/>
                </a:xfrm>
                <a:prstGeom prst="homePlate">
                  <a:avLst/>
                </a:prstGeom>
                <a:solidFill>
                  <a:srgbClr val="59B4CB"/>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buFont typeface="Arial" panose="020B0604020202020204" pitchFamily="34" charset="0"/>
                    <a:buChar char="•"/>
                  </a:pPr>
                  <a:r>
                    <a:rPr lang="en-US" sz="2000" dirty="0">
                      <a:solidFill>
                        <a:schemeClr val="tx1"/>
                      </a:solidFill>
                      <a:latin typeface="Arial" panose="020B0604020202020204" pitchFamily="34" charset="0"/>
                      <a:cs typeface="Arial" panose="020B0604020202020204" pitchFamily="34" charset="0"/>
                    </a:rPr>
                    <a:t>Application of the </a:t>
                  </a:r>
                  <a:r>
                    <a:rPr lang="en-US" sz="2000" b="1" dirty="0">
                      <a:solidFill>
                        <a:schemeClr val="tx1"/>
                      </a:solidFill>
                      <a:latin typeface="Arial" panose="020B0604020202020204" pitchFamily="34" charset="0"/>
                      <a:cs typeface="Arial" panose="020B0604020202020204" pitchFamily="34" charset="0"/>
                    </a:rPr>
                    <a:t>5W2H</a:t>
                  </a:r>
                  <a:r>
                    <a:rPr lang="en-US" sz="2000" dirty="0">
                      <a:solidFill>
                        <a:schemeClr val="tx1"/>
                      </a:solidFill>
                      <a:latin typeface="Arial" panose="020B0604020202020204" pitchFamily="34" charset="0"/>
                      <a:cs typeface="Arial" panose="020B0604020202020204" pitchFamily="34" charset="0"/>
                    </a:rPr>
                    <a:t> model to define the </a:t>
                  </a:r>
                  <a:r>
                    <a:rPr lang="en-US" sz="2000" b="1" dirty="0">
                      <a:solidFill>
                        <a:schemeClr val="tx1"/>
                      </a:solidFill>
                      <a:latin typeface="Arial" panose="020B0604020202020204" pitchFamily="34" charset="0"/>
                      <a:cs typeface="Arial" panose="020B0604020202020204" pitchFamily="34" charset="0"/>
                    </a:rPr>
                    <a:t>ROOT</a:t>
                  </a:r>
                  <a:r>
                    <a:rPr lang="en-US" sz="2000" dirty="0">
                      <a:solidFill>
                        <a:schemeClr val="tx1"/>
                      </a:solidFill>
                      <a:latin typeface="Arial" panose="020B0604020202020204" pitchFamily="34" charset="0"/>
                      <a:cs typeface="Arial" panose="020B0604020202020204" pitchFamily="34" charset="0"/>
                    </a:rPr>
                    <a:t> problem.</a:t>
                  </a:r>
                </a:p>
              </p:txBody>
            </p:sp>
            <p:sp>
              <p:nvSpPr>
                <p:cNvPr id="7" name="Pentagon 6">
                  <a:extLst>
                    <a:ext uri="{FF2B5EF4-FFF2-40B4-BE49-F238E27FC236}">
                      <a16:creationId xmlns:a16="http://schemas.microsoft.com/office/drawing/2014/main" id="{EDB0C24B-7B60-C042-9F22-EC5DD892D3E8}"/>
                    </a:ext>
                  </a:extLst>
                </p:cNvPr>
                <p:cNvSpPr/>
                <p:nvPr/>
              </p:nvSpPr>
              <p:spPr>
                <a:xfrm>
                  <a:off x="749709" y="1928696"/>
                  <a:ext cx="10698804" cy="720000"/>
                </a:xfrm>
                <a:prstGeom prst="homePlate">
                  <a:avLst/>
                </a:prstGeom>
                <a:solidFill>
                  <a:srgbClr val="04BC5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buFont typeface="Arial" panose="020B0604020202020204" pitchFamily="34" charset="0"/>
                    <a:buChar char="•"/>
                  </a:pPr>
                  <a:r>
                    <a:rPr lang="en-US" sz="2000" b="1" dirty="0">
                      <a:solidFill>
                        <a:schemeClr val="tx1"/>
                      </a:solidFill>
                      <a:latin typeface="Arial" panose="020B0604020202020204" pitchFamily="34" charset="0"/>
                      <a:cs typeface="Arial" panose="020B0604020202020204" pitchFamily="34" charset="0"/>
                    </a:rPr>
                    <a:t>Nature &amp; Scope </a:t>
                  </a:r>
                  <a:r>
                    <a:rPr lang="en-US" sz="2000" dirty="0">
                      <a:solidFill>
                        <a:schemeClr val="tx1"/>
                      </a:solidFill>
                      <a:latin typeface="Arial" panose="020B0604020202020204" pitchFamily="34" charset="0"/>
                      <a:cs typeface="Arial" panose="020B0604020202020204" pitchFamily="34" charset="0"/>
                    </a:rPr>
                    <a:t>of the problems they face.</a:t>
                  </a:r>
                </a:p>
              </p:txBody>
            </p:sp>
            <p:sp>
              <p:nvSpPr>
                <p:cNvPr id="9" name="Pentagon 8">
                  <a:extLst>
                    <a:ext uri="{FF2B5EF4-FFF2-40B4-BE49-F238E27FC236}">
                      <a16:creationId xmlns:a16="http://schemas.microsoft.com/office/drawing/2014/main" id="{182EDC01-CB65-B54E-974E-22385EDC9306}"/>
                    </a:ext>
                  </a:extLst>
                </p:cNvPr>
                <p:cNvSpPr/>
                <p:nvPr/>
              </p:nvSpPr>
              <p:spPr>
                <a:xfrm>
                  <a:off x="749709" y="1009532"/>
                  <a:ext cx="10698804" cy="720000"/>
                </a:xfrm>
                <a:prstGeom prst="homePlate">
                  <a:avLst/>
                </a:prstGeom>
                <a:solidFill>
                  <a:srgbClr val="FFCC0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buFont typeface="Arial" panose="020B0604020202020204" pitchFamily="34" charset="0"/>
                    <a:buChar char="•"/>
                  </a:pPr>
                  <a:r>
                    <a:rPr lang="en-US" sz="2000" dirty="0">
                      <a:solidFill>
                        <a:schemeClr val="tx1"/>
                      </a:solidFill>
                      <a:latin typeface="Arial" panose="020B0604020202020204" pitchFamily="34" charset="0"/>
                      <a:cs typeface="Arial" panose="020B0604020202020204" pitchFamily="34" charset="0"/>
                    </a:rPr>
                    <a:t>Overview of the </a:t>
                  </a:r>
                  <a:r>
                    <a:rPr lang="en-US" sz="2000" b="1" dirty="0">
                      <a:solidFill>
                        <a:schemeClr val="tx1"/>
                      </a:solidFill>
                      <a:latin typeface="Arial" panose="020B0604020202020204" pitchFamily="34" charset="0"/>
                      <a:cs typeface="Arial" panose="020B0604020202020204" pitchFamily="34" charset="0"/>
                    </a:rPr>
                    <a:t>GREEN HAVEN FLORISTS </a:t>
                  </a:r>
                  <a:r>
                    <a:rPr lang="en-US" sz="2000" dirty="0">
                      <a:solidFill>
                        <a:schemeClr val="tx1"/>
                      </a:solidFill>
                      <a:latin typeface="Arial" panose="020B0604020202020204" pitchFamily="34" charset="0"/>
                      <a:cs typeface="Arial" panose="020B0604020202020204" pitchFamily="34" charset="0"/>
                    </a:rPr>
                    <a:t>case study.</a:t>
                  </a:r>
                  <a:endParaRPr lang="en-US" sz="2000" b="1" dirty="0">
                    <a:solidFill>
                      <a:schemeClr val="tx1"/>
                    </a:solidFill>
                    <a:latin typeface="Arial" panose="020B0604020202020204" pitchFamily="34" charset="0"/>
                    <a:cs typeface="Arial" panose="020B0604020202020204" pitchFamily="34" charset="0"/>
                  </a:endParaRPr>
                </a:p>
              </p:txBody>
            </p:sp>
            <p:sp>
              <p:nvSpPr>
                <p:cNvPr id="11" name="Pentagon 10">
                  <a:extLst>
                    <a:ext uri="{FF2B5EF4-FFF2-40B4-BE49-F238E27FC236}">
                      <a16:creationId xmlns:a16="http://schemas.microsoft.com/office/drawing/2014/main" id="{7AF9DF69-0FB9-BF4A-85BD-A93C5FD1507C}"/>
                    </a:ext>
                  </a:extLst>
                </p:cNvPr>
                <p:cNvSpPr/>
                <p:nvPr/>
              </p:nvSpPr>
              <p:spPr>
                <a:xfrm>
                  <a:off x="749709" y="5615144"/>
                  <a:ext cx="10698804" cy="720000"/>
                </a:xfrm>
                <a:prstGeom prst="homePlate">
                  <a:avLst/>
                </a:prstGeom>
                <a:solidFill>
                  <a:srgbClr val="00B0F0"/>
                </a:solidFill>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buFont typeface="Arial" panose="020B0604020202020204" pitchFamily="34" charset="0"/>
                    <a:buChar char="•"/>
                  </a:pPr>
                  <a:r>
                    <a:rPr lang="en-US" sz="2000" b="1" dirty="0">
                      <a:solidFill>
                        <a:schemeClr val="tx1"/>
                      </a:solidFill>
                      <a:latin typeface="Arial" panose="020B0604020202020204" pitchFamily="34" charset="0"/>
                      <a:cs typeface="Arial" panose="020B0604020202020204" pitchFamily="34" charset="0"/>
                    </a:rPr>
                    <a:t>CAUSE &amp; EFFECT</a:t>
                  </a:r>
                  <a:r>
                    <a:rPr lang="en-US" sz="2000" dirty="0">
                      <a:solidFill>
                        <a:schemeClr val="tx1"/>
                      </a:solidFill>
                      <a:latin typeface="Arial" panose="020B0604020202020204" pitchFamily="34" charset="0"/>
                      <a:cs typeface="Arial" panose="020B0604020202020204" pitchFamily="34" charset="0"/>
                    </a:rPr>
                    <a:t> using the </a:t>
                  </a:r>
                  <a:r>
                    <a:rPr lang="en-US" sz="2000" b="1" dirty="0">
                      <a:solidFill>
                        <a:schemeClr val="tx1"/>
                      </a:solidFill>
                      <a:latin typeface="Arial" panose="020B0604020202020204" pitchFamily="34" charset="0"/>
                      <a:cs typeface="Arial" panose="020B0604020202020204" pitchFamily="34" charset="0"/>
                    </a:rPr>
                    <a:t>FISHBONE</a:t>
                  </a:r>
                  <a:r>
                    <a:rPr lang="en-US" sz="2000" dirty="0">
                      <a:solidFill>
                        <a:schemeClr val="tx1"/>
                      </a:solidFill>
                      <a:latin typeface="Arial" panose="020B0604020202020204" pitchFamily="34" charset="0"/>
                      <a:cs typeface="Arial" panose="020B0604020202020204" pitchFamily="34" charset="0"/>
                    </a:rPr>
                    <a:t> diagram.</a:t>
                  </a:r>
                </a:p>
              </p:txBody>
            </p:sp>
          </p:grpSp>
          <p:sp>
            <p:nvSpPr>
              <p:cNvPr id="13" name="Pentagon 12">
                <a:extLst>
                  <a:ext uri="{FF2B5EF4-FFF2-40B4-BE49-F238E27FC236}">
                    <a16:creationId xmlns:a16="http://schemas.microsoft.com/office/drawing/2014/main" id="{23C3BA14-676F-F742-883C-14368E10C9DD}"/>
                  </a:ext>
                </a:extLst>
              </p:cNvPr>
              <p:cNvSpPr/>
              <p:nvPr/>
            </p:nvSpPr>
            <p:spPr>
              <a:xfrm>
                <a:off x="749709" y="5925940"/>
                <a:ext cx="10698804" cy="720000"/>
              </a:xfrm>
              <a:prstGeom prst="homePlate">
                <a:avLst/>
              </a:prstGeom>
              <a:solidFill>
                <a:srgbClr val="92D050"/>
              </a:solidFill>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buFont typeface="Arial" panose="020B0604020202020204" pitchFamily="34" charset="0"/>
                  <a:buChar char="•"/>
                </a:pPr>
                <a:r>
                  <a:rPr lang="en-US" sz="2000" dirty="0">
                    <a:solidFill>
                      <a:schemeClr val="tx1"/>
                    </a:solidFill>
                    <a:latin typeface="Arial" panose="020B0604020202020204" pitchFamily="34" charset="0"/>
                    <a:cs typeface="Arial" panose="020B0604020202020204" pitchFamily="34" charset="0"/>
                  </a:rPr>
                  <a:t>Summary of the </a:t>
                </a:r>
                <a:r>
                  <a:rPr lang="en-US" sz="2000" b="1" dirty="0">
                    <a:solidFill>
                      <a:schemeClr val="tx1"/>
                    </a:solidFill>
                    <a:latin typeface="Arial" panose="020B0604020202020204" pitchFamily="34" charset="0"/>
                    <a:cs typeface="Arial" panose="020B0604020202020204" pitchFamily="34" charset="0"/>
                  </a:rPr>
                  <a:t>KEY FINDINGS </a:t>
                </a:r>
                <a:r>
                  <a:rPr lang="en-US" sz="2000" dirty="0">
                    <a:solidFill>
                      <a:schemeClr val="tx1"/>
                    </a:solidFill>
                    <a:latin typeface="Arial" panose="020B0604020202020204" pitchFamily="34" charset="0"/>
                    <a:cs typeface="Arial" panose="020B0604020202020204" pitchFamily="34" charset="0"/>
                  </a:rPr>
                  <a:t>&amp; insights from the overview.</a:t>
                </a:r>
              </a:p>
            </p:txBody>
          </p:sp>
        </p:grpSp>
        <p:sp>
          <p:nvSpPr>
            <p:cNvPr id="15" name="Pentagon 14">
              <a:extLst>
                <a:ext uri="{FF2B5EF4-FFF2-40B4-BE49-F238E27FC236}">
                  <a16:creationId xmlns:a16="http://schemas.microsoft.com/office/drawing/2014/main" id="{3496F3F5-D23E-E14F-BF03-854E4DEB5664}"/>
                </a:ext>
              </a:extLst>
            </p:cNvPr>
            <p:cNvSpPr/>
            <p:nvPr/>
          </p:nvSpPr>
          <p:spPr>
            <a:xfrm>
              <a:off x="749709" y="5457328"/>
              <a:ext cx="10698804" cy="581302"/>
            </a:xfrm>
            <a:prstGeom prst="homePlate">
              <a:avLst/>
            </a:prstGeom>
            <a:noFill/>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buFont typeface="Arial" panose="020B0604020202020204" pitchFamily="34" charset="0"/>
                <a:buChar char="•"/>
              </a:pPr>
              <a:r>
                <a:rPr lang="en-US" sz="2000" dirty="0">
                  <a:solidFill>
                    <a:schemeClr val="tx1"/>
                  </a:solidFill>
                  <a:latin typeface="Arial" panose="020B0604020202020204" pitchFamily="34" charset="0"/>
                  <a:cs typeface="Arial" panose="020B0604020202020204" pitchFamily="34" charset="0"/>
                </a:rPr>
                <a:t>References.</a:t>
              </a:r>
            </a:p>
          </p:txBody>
        </p:sp>
      </p:grpSp>
    </p:spTree>
    <p:extLst>
      <p:ext uri="{BB962C8B-B14F-4D97-AF65-F5344CB8AC3E}">
        <p14:creationId xmlns:p14="http://schemas.microsoft.com/office/powerpoint/2010/main" val="14798264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49714499-BA6A-5C44-8C0F-9D0CB24F7A2C}"/>
              </a:ext>
            </a:extLst>
          </p:cNvPr>
          <p:cNvGrpSpPr/>
          <p:nvPr/>
        </p:nvGrpSpPr>
        <p:grpSpPr>
          <a:xfrm>
            <a:off x="1942696" y="976453"/>
            <a:ext cx="8366907" cy="5659476"/>
            <a:chOff x="1769976" y="803733"/>
            <a:chExt cx="8366907" cy="5659476"/>
          </a:xfrm>
        </p:grpSpPr>
        <p:pic>
          <p:nvPicPr>
            <p:cNvPr id="4" name="Picture 3">
              <a:extLst>
                <a:ext uri="{FF2B5EF4-FFF2-40B4-BE49-F238E27FC236}">
                  <a16:creationId xmlns:a16="http://schemas.microsoft.com/office/drawing/2014/main" id="{7809C0F3-776A-3341-87F9-7631F50EA288}"/>
                </a:ext>
              </a:extLst>
            </p:cNvPr>
            <p:cNvPicPr>
              <a:picLocks noChangeAspect="1"/>
            </p:cNvPicPr>
            <p:nvPr/>
          </p:nvPicPr>
          <p:blipFill>
            <a:blip r:embed="rId2">
              <a:duotone>
                <a:schemeClr val="accent6">
                  <a:shade val="45000"/>
                  <a:satMod val="135000"/>
                </a:schemeClr>
                <a:prstClr val="white"/>
              </a:duotone>
            </a:blip>
            <a:stretch>
              <a:fillRect/>
            </a:stretch>
          </p:blipFill>
          <p:spPr>
            <a:xfrm>
              <a:off x="1996440" y="803733"/>
              <a:ext cx="7919720" cy="4459147"/>
            </a:xfrm>
            <a:prstGeom prst="rect">
              <a:avLst/>
            </a:prstGeom>
          </p:spPr>
        </p:pic>
        <p:sp>
          <p:nvSpPr>
            <p:cNvPr id="5" name="TextBox 4">
              <a:extLst>
                <a:ext uri="{FF2B5EF4-FFF2-40B4-BE49-F238E27FC236}">
                  <a16:creationId xmlns:a16="http://schemas.microsoft.com/office/drawing/2014/main" id="{5D7587B3-DC44-A840-A3B2-4BCDE785A219}"/>
                </a:ext>
              </a:extLst>
            </p:cNvPr>
            <p:cNvSpPr txBox="1"/>
            <p:nvPr/>
          </p:nvSpPr>
          <p:spPr>
            <a:xfrm>
              <a:off x="1769976" y="4831993"/>
              <a:ext cx="8366907" cy="1631216"/>
            </a:xfrm>
            <a:prstGeom prst="rect">
              <a:avLst/>
            </a:prstGeom>
            <a:noFill/>
          </p:spPr>
          <p:txBody>
            <a:bodyPr wrap="none" rtlCol="0">
              <a:spAutoFit/>
            </a:bodyPr>
            <a:lstStyle/>
            <a:p>
              <a:pPr algn="ctr"/>
              <a:r>
                <a:rPr lang="en-US" sz="5000" b="1" dirty="0">
                  <a:latin typeface="Arial" panose="020B0604020202020204" pitchFamily="34" charset="0"/>
                  <a:cs typeface="Arial" panose="020B0604020202020204" pitchFamily="34" charset="0"/>
                </a:rPr>
                <a:t>OVERVIEW OF </a:t>
              </a:r>
            </a:p>
            <a:p>
              <a:pPr algn="ctr"/>
              <a:r>
                <a:rPr lang="en-US" sz="5000" b="1" dirty="0">
                  <a:latin typeface="Arial" panose="020B0604020202020204" pitchFamily="34" charset="0"/>
                  <a:cs typeface="Arial" panose="020B0604020202020204" pitchFamily="34" charset="0"/>
                </a:rPr>
                <a:t>GREEN HAVEN FLORISTS </a:t>
              </a:r>
            </a:p>
          </p:txBody>
        </p:sp>
      </p:grpSp>
    </p:spTree>
    <p:extLst>
      <p:ext uri="{BB962C8B-B14F-4D97-AF65-F5344CB8AC3E}">
        <p14:creationId xmlns:p14="http://schemas.microsoft.com/office/powerpoint/2010/main" val="15589310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nodeType="clickEffect">
                                  <p:stCondLst>
                                    <p:cond delay="0"/>
                                  </p:stCondLst>
                                  <p:childTnLst>
                                    <p:animEffect transition="out" filter="fade">
                                      <p:cBhvr>
                                        <p:cTn id="6" dur="500" tmFilter="0, 0; .2, .5; .8, .5; 1, 0"/>
                                        <p:tgtEl>
                                          <p:spTgt spid="3"/>
                                        </p:tgtEl>
                                      </p:cBhvr>
                                    </p:animEffect>
                                    <p:animScale>
                                      <p:cBhvr>
                                        <p:cTn id="7" dur="250" autoRev="1" fill="hold"/>
                                        <p:tgtEl>
                                          <p:spTgt spid="3"/>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F9802D2C-2370-AA47-8060-B95B02345F1B}"/>
              </a:ext>
            </a:extLst>
          </p:cNvPr>
          <p:cNvGrpSpPr/>
          <p:nvPr/>
        </p:nvGrpSpPr>
        <p:grpSpPr>
          <a:xfrm>
            <a:off x="749709" y="690881"/>
            <a:ext cx="10698804" cy="7087424"/>
            <a:chOff x="749709" y="1258087"/>
            <a:chExt cx="10698804" cy="6337337"/>
          </a:xfrm>
          <a:effectLst>
            <a:outerShdw blurRad="50800" dist="38100" dir="2700000" algn="tl" rotWithShape="0">
              <a:prstClr val="black">
                <a:alpha val="40000"/>
              </a:prstClr>
            </a:outerShdw>
          </a:effectLst>
        </p:grpSpPr>
        <p:sp>
          <p:nvSpPr>
            <p:cNvPr id="3" name="Rectangle 2">
              <a:extLst>
                <a:ext uri="{FF2B5EF4-FFF2-40B4-BE49-F238E27FC236}">
                  <a16:creationId xmlns:a16="http://schemas.microsoft.com/office/drawing/2014/main" id="{DAC6F424-9DAA-2245-B708-5AF4791D6D48}"/>
                </a:ext>
              </a:extLst>
            </p:cNvPr>
            <p:cNvSpPr/>
            <p:nvPr/>
          </p:nvSpPr>
          <p:spPr>
            <a:xfrm>
              <a:off x="841311" y="1258087"/>
              <a:ext cx="10515600" cy="6337337"/>
            </a:xfrm>
            <a:prstGeom prst="rect">
              <a:avLst/>
            </a:prstGeom>
            <a:noFill/>
            <a:effectLst>
              <a:outerShdw blurRad="50800" dist="38100" dir="2700000" algn="tl" rotWithShape="0">
                <a:prstClr val="black">
                  <a:alpha val="40000"/>
                </a:prstClr>
              </a:outerShdw>
            </a:effectLst>
          </p:spPr>
          <p:txBody>
            <a:bodyPr/>
            <a:lstStyle/>
            <a:p>
              <a:pPr lvl="0"/>
              <a:br>
                <a:rPr lang="en-US" dirty="0"/>
              </a:br>
              <a:br>
                <a:rPr lang="en-US" dirty="0"/>
              </a:br>
              <a:br>
                <a:rPr lang="en-US" dirty="0"/>
              </a:br>
              <a:br>
                <a:rPr lang="en-US" dirty="0"/>
              </a:br>
              <a:br>
                <a:rPr lang="en-US" dirty="0"/>
              </a:br>
              <a:endParaRPr lang="en-GB" dirty="0"/>
            </a:p>
          </p:txBody>
        </p:sp>
        <p:sp>
          <p:nvSpPr>
            <p:cNvPr id="7" name="Pentagon 6">
              <a:extLst>
                <a:ext uri="{FF2B5EF4-FFF2-40B4-BE49-F238E27FC236}">
                  <a16:creationId xmlns:a16="http://schemas.microsoft.com/office/drawing/2014/main" id="{E7575A43-F6C4-9C45-BE76-45CC71E32530}"/>
                </a:ext>
              </a:extLst>
            </p:cNvPr>
            <p:cNvSpPr/>
            <p:nvPr/>
          </p:nvSpPr>
          <p:spPr>
            <a:xfrm>
              <a:off x="749709" y="4048600"/>
              <a:ext cx="10698804" cy="1969301"/>
            </a:xfrm>
            <a:prstGeom prst="homePlate">
              <a:avLst/>
            </a:prstGeom>
            <a:solidFill>
              <a:srgbClr val="FFCC01"/>
            </a:solid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buFont typeface="Arial" panose="020B0604020202020204" pitchFamily="34" charset="0"/>
                <a:buChar char="•"/>
              </a:pPr>
              <a:r>
                <a:rPr lang="en-US" sz="3000" dirty="0">
                  <a:solidFill>
                    <a:schemeClr val="tx1"/>
                  </a:solidFill>
                  <a:latin typeface="Arial" panose="020B0604020202020204" pitchFamily="34" charset="0"/>
                  <a:cs typeface="Arial" panose="020B0604020202020204" pitchFamily="34" charset="0"/>
                </a:rPr>
                <a:t>They have a reputation for making bespoke floral arrangements, using eco-friendly packaging &amp; having strong community ties.</a:t>
              </a:r>
            </a:p>
          </p:txBody>
        </p:sp>
        <p:sp>
          <p:nvSpPr>
            <p:cNvPr id="8" name="Pentagon 7">
              <a:extLst>
                <a:ext uri="{FF2B5EF4-FFF2-40B4-BE49-F238E27FC236}">
                  <a16:creationId xmlns:a16="http://schemas.microsoft.com/office/drawing/2014/main" id="{F3510BBC-AE89-8A4A-9366-647DBFF83701}"/>
                </a:ext>
              </a:extLst>
            </p:cNvPr>
            <p:cNvSpPr/>
            <p:nvPr/>
          </p:nvSpPr>
          <p:spPr>
            <a:xfrm>
              <a:off x="749709" y="1321568"/>
              <a:ext cx="10698804" cy="1136505"/>
            </a:xfrm>
            <a:prstGeom prst="homePlate">
              <a:avLst/>
            </a:prstGeom>
            <a:solidFill>
              <a:srgbClr val="FFCC01"/>
            </a:solid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buFont typeface="Arial" panose="020B0604020202020204" pitchFamily="34" charset="0"/>
                <a:buChar char="•"/>
              </a:pPr>
              <a:r>
                <a:rPr lang="en-US" sz="3000" dirty="0">
                  <a:solidFill>
                    <a:schemeClr val="tx1"/>
                  </a:solidFill>
                  <a:latin typeface="Arial" panose="020B0604020202020204" pitchFamily="34" charset="0"/>
                  <a:cs typeface="Arial" panose="020B0604020202020204" pitchFamily="34" charset="0"/>
                </a:rPr>
                <a:t>A small, independent flower shop based in Norwich. </a:t>
              </a:r>
            </a:p>
          </p:txBody>
        </p:sp>
        <p:sp>
          <p:nvSpPr>
            <p:cNvPr id="9" name="Pentagon 8">
              <a:extLst>
                <a:ext uri="{FF2B5EF4-FFF2-40B4-BE49-F238E27FC236}">
                  <a16:creationId xmlns:a16="http://schemas.microsoft.com/office/drawing/2014/main" id="{D4660C35-CACB-6749-BB0A-F3FE9EC89F88}"/>
                </a:ext>
              </a:extLst>
            </p:cNvPr>
            <p:cNvSpPr/>
            <p:nvPr/>
          </p:nvSpPr>
          <p:spPr>
            <a:xfrm>
              <a:off x="749709" y="2860696"/>
              <a:ext cx="10698804" cy="755986"/>
            </a:xfrm>
            <a:prstGeom prst="homePlate">
              <a:avLst/>
            </a:prstGeom>
            <a:solidFill>
              <a:srgbClr val="FFCC01"/>
            </a:solid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buFont typeface="Arial" panose="020B0604020202020204" pitchFamily="34" charset="0"/>
                <a:buChar char="•"/>
              </a:pPr>
              <a:r>
                <a:rPr lang="en-US" sz="3000" dirty="0">
                  <a:solidFill>
                    <a:schemeClr val="tx1"/>
                  </a:solidFill>
                  <a:latin typeface="Arial" panose="020B0604020202020204" pitchFamily="34" charset="0"/>
                  <a:cs typeface="Arial" panose="020B0604020202020204" pitchFamily="34" charset="0"/>
                </a:rPr>
                <a:t>Founded in 2016 by Liam and Priya Patel.</a:t>
              </a:r>
            </a:p>
          </p:txBody>
        </p:sp>
      </p:grpSp>
    </p:spTree>
    <p:extLst>
      <p:ext uri="{BB962C8B-B14F-4D97-AF65-F5344CB8AC3E}">
        <p14:creationId xmlns:p14="http://schemas.microsoft.com/office/powerpoint/2010/main" val="24387877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50B6EB72-E31A-1D41-A18B-495B53E2774C}"/>
              </a:ext>
            </a:extLst>
          </p:cNvPr>
          <p:cNvGrpSpPr/>
          <p:nvPr/>
        </p:nvGrpSpPr>
        <p:grpSpPr>
          <a:xfrm>
            <a:off x="1279441" y="976453"/>
            <a:ext cx="9756710" cy="5659476"/>
            <a:chOff x="1208321" y="803733"/>
            <a:chExt cx="9756710" cy="5659476"/>
          </a:xfrm>
        </p:grpSpPr>
        <p:pic>
          <p:nvPicPr>
            <p:cNvPr id="4" name="Picture 3">
              <a:extLst>
                <a:ext uri="{FF2B5EF4-FFF2-40B4-BE49-F238E27FC236}">
                  <a16:creationId xmlns:a16="http://schemas.microsoft.com/office/drawing/2014/main" id="{4DE98E72-4BED-5E40-B782-F3F1EDFCE959}"/>
                </a:ext>
              </a:extLst>
            </p:cNvPr>
            <p:cNvPicPr>
              <a:picLocks noChangeAspect="1"/>
            </p:cNvPicPr>
            <p:nvPr/>
          </p:nvPicPr>
          <p:blipFill>
            <a:blip r:embed="rId2">
              <a:duotone>
                <a:schemeClr val="accent6">
                  <a:shade val="45000"/>
                  <a:satMod val="135000"/>
                </a:schemeClr>
                <a:prstClr val="white"/>
              </a:duotone>
            </a:blip>
            <a:stretch>
              <a:fillRect/>
            </a:stretch>
          </p:blipFill>
          <p:spPr>
            <a:xfrm>
              <a:off x="1996440" y="803733"/>
              <a:ext cx="7919720" cy="4459147"/>
            </a:xfrm>
            <a:prstGeom prst="rect">
              <a:avLst/>
            </a:prstGeom>
          </p:spPr>
        </p:pic>
        <p:sp>
          <p:nvSpPr>
            <p:cNvPr id="5" name="TextBox 4">
              <a:extLst>
                <a:ext uri="{FF2B5EF4-FFF2-40B4-BE49-F238E27FC236}">
                  <a16:creationId xmlns:a16="http://schemas.microsoft.com/office/drawing/2014/main" id="{30CCAA19-D42C-4E46-93B3-7A36922C518C}"/>
                </a:ext>
              </a:extLst>
            </p:cNvPr>
            <p:cNvSpPr txBox="1"/>
            <p:nvPr/>
          </p:nvSpPr>
          <p:spPr>
            <a:xfrm>
              <a:off x="1208321" y="4831993"/>
              <a:ext cx="9756710" cy="1631216"/>
            </a:xfrm>
            <a:prstGeom prst="rect">
              <a:avLst/>
            </a:prstGeom>
            <a:noFill/>
          </p:spPr>
          <p:txBody>
            <a:bodyPr wrap="none" rtlCol="0">
              <a:spAutoFit/>
            </a:bodyPr>
            <a:lstStyle/>
            <a:p>
              <a:pPr algn="ctr"/>
              <a:r>
                <a:rPr lang="en-US" sz="5000" b="1" dirty="0">
                  <a:latin typeface="Arial" panose="020B0604020202020204" pitchFamily="34" charset="0"/>
                  <a:cs typeface="Arial" panose="020B0604020202020204" pitchFamily="34" charset="0"/>
                </a:rPr>
                <a:t>NATURE &amp; SCOPE OF THE </a:t>
              </a:r>
            </a:p>
            <a:p>
              <a:pPr algn="ctr"/>
              <a:r>
                <a:rPr lang="en-US" sz="5000" b="1" dirty="0">
                  <a:latin typeface="Arial" panose="020B0604020202020204" pitchFamily="34" charset="0"/>
                  <a:cs typeface="Arial" panose="020B0604020202020204" pitchFamily="34" charset="0"/>
                </a:rPr>
                <a:t>PROBLEM FOR GREEN HAVEN</a:t>
              </a:r>
            </a:p>
          </p:txBody>
        </p:sp>
      </p:grpSp>
    </p:spTree>
    <p:extLst>
      <p:ext uri="{BB962C8B-B14F-4D97-AF65-F5344CB8AC3E}">
        <p14:creationId xmlns:p14="http://schemas.microsoft.com/office/powerpoint/2010/main" val="24961575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nodeType="clickEffect">
                                  <p:stCondLst>
                                    <p:cond delay="0"/>
                                  </p:stCondLst>
                                  <p:childTnLst>
                                    <p:animEffect transition="out" filter="fade">
                                      <p:cBhvr>
                                        <p:cTn id="6" dur="500" tmFilter="0, 0; .2, .5; .8, .5; 1, 0"/>
                                        <p:tgtEl>
                                          <p:spTgt spid="3"/>
                                        </p:tgtEl>
                                      </p:cBhvr>
                                    </p:animEffect>
                                    <p:animScale>
                                      <p:cBhvr>
                                        <p:cTn id="7" dur="250" autoRev="1" fill="hold"/>
                                        <p:tgtEl>
                                          <p:spTgt spid="3"/>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7" name="Group 46">
            <a:extLst>
              <a:ext uri="{FF2B5EF4-FFF2-40B4-BE49-F238E27FC236}">
                <a16:creationId xmlns:a16="http://schemas.microsoft.com/office/drawing/2014/main" id="{829963C0-6A5A-C84A-90EC-4DC6A883A1AD}"/>
              </a:ext>
            </a:extLst>
          </p:cNvPr>
          <p:cNvGrpSpPr/>
          <p:nvPr/>
        </p:nvGrpSpPr>
        <p:grpSpPr>
          <a:xfrm>
            <a:off x="286577" y="188117"/>
            <a:ext cx="11809987" cy="6669883"/>
            <a:chOff x="286577" y="188117"/>
            <a:chExt cx="11809987" cy="6669883"/>
          </a:xfrm>
          <a:effectLst>
            <a:outerShdw blurRad="50800" dist="38100" dir="2700000" algn="tl" rotWithShape="0">
              <a:prstClr val="black">
                <a:alpha val="40000"/>
              </a:prstClr>
            </a:outerShdw>
          </a:effectLst>
        </p:grpSpPr>
        <p:grpSp>
          <p:nvGrpSpPr>
            <p:cNvPr id="38" name="Group 37">
              <a:extLst>
                <a:ext uri="{FF2B5EF4-FFF2-40B4-BE49-F238E27FC236}">
                  <a16:creationId xmlns:a16="http://schemas.microsoft.com/office/drawing/2014/main" id="{D78F6982-91F4-134F-94F8-11F799C3C62D}"/>
                </a:ext>
              </a:extLst>
            </p:cNvPr>
            <p:cNvGrpSpPr/>
            <p:nvPr/>
          </p:nvGrpSpPr>
          <p:grpSpPr>
            <a:xfrm>
              <a:off x="286577" y="822325"/>
              <a:ext cx="11747552" cy="6035675"/>
              <a:chOff x="335637" y="513238"/>
              <a:chExt cx="11747552" cy="6035675"/>
            </a:xfrm>
          </p:grpSpPr>
          <p:grpSp>
            <p:nvGrpSpPr>
              <p:cNvPr id="30" name="Group 29">
                <a:extLst>
                  <a:ext uri="{FF2B5EF4-FFF2-40B4-BE49-F238E27FC236}">
                    <a16:creationId xmlns:a16="http://schemas.microsoft.com/office/drawing/2014/main" id="{221A8DA2-674C-9940-B971-79C7262D5E04}"/>
                  </a:ext>
                </a:extLst>
              </p:cNvPr>
              <p:cNvGrpSpPr/>
              <p:nvPr/>
            </p:nvGrpSpPr>
            <p:grpSpPr>
              <a:xfrm>
                <a:off x="335637" y="513238"/>
                <a:ext cx="10481888" cy="6035675"/>
                <a:chOff x="335637" y="513238"/>
                <a:chExt cx="10607202" cy="6035675"/>
              </a:xfrm>
            </p:grpSpPr>
            <p:grpSp>
              <p:nvGrpSpPr>
                <p:cNvPr id="2" name="Group 1">
                  <a:extLst>
                    <a:ext uri="{FF2B5EF4-FFF2-40B4-BE49-F238E27FC236}">
                      <a16:creationId xmlns:a16="http://schemas.microsoft.com/office/drawing/2014/main" id="{B252E465-A965-8149-B48A-755F83A6CD4A}"/>
                    </a:ext>
                  </a:extLst>
                </p:cNvPr>
                <p:cNvGrpSpPr/>
                <p:nvPr/>
              </p:nvGrpSpPr>
              <p:grpSpPr>
                <a:xfrm>
                  <a:off x="335637" y="513238"/>
                  <a:ext cx="10607202" cy="6035675"/>
                  <a:chOff x="838200" y="306759"/>
                  <a:chExt cx="10607202" cy="6035675"/>
                </a:xfrm>
                <a:noFill/>
                <a:effectLst>
                  <a:outerShdw blurRad="50800" dist="38100" dir="2700000" algn="tl" rotWithShape="0">
                    <a:prstClr val="black">
                      <a:alpha val="40000"/>
                    </a:prstClr>
                  </a:outerShdw>
                </a:effectLst>
              </p:grpSpPr>
              <p:sp>
                <p:nvSpPr>
                  <p:cNvPr id="3" name="Rectangle 2">
                    <a:extLst>
                      <a:ext uri="{FF2B5EF4-FFF2-40B4-BE49-F238E27FC236}">
                        <a16:creationId xmlns:a16="http://schemas.microsoft.com/office/drawing/2014/main" id="{84204CC7-94CA-0946-B8FF-7A45E59D28F0}"/>
                      </a:ext>
                    </a:extLst>
                  </p:cNvPr>
                  <p:cNvSpPr/>
                  <p:nvPr/>
                </p:nvSpPr>
                <p:spPr>
                  <a:xfrm>
                    <a:off x="929802" y="306759"/>
                    <a:ext cx="10515600" cy="6035675"/>
                  </a:xfrm>
                  <a:prstGeom prst="rect">
                    <a:avLst/>
                  </a:prstGeom>
                  <a:grpFill/>
                </p:spPr>
                <p:txBody>
                  <a:bodyPr/>
                  <a:lstStyle/>
                  <a:p>
                    <a:pPr lvl="0"/>
                    <a:br>
                      <a:rPr lang="en-US" dirty="0"/>
                    </a:br>
                    <a:br>
                      <a:rPr lang="en-US" dirty="0"/>
                    </a:br>
                    <a:br>
                      <a:rPr lang="en-US" dirty="0"/>
                    </a:br>
                    <a:br>
                      <a:rPr lang="en-US" dirty="0"/>
                    </a:br>
                    <a:br>
                      <a:rPr lang="en-US" dirty="0"/>
                    </a:br>
                    <a:endParaRPr lang="en-GB" dirty="0"/>
                  </a:p>
                </p:txBody>
              </p:sp>
              <p:sp>
                <p:nvSpPr>
                  <p:cNvPr id="5" name="Pentagon 4">
                    <a:extLst>
                      <a:ext uri="{FF2B5EF4-FFF2-40B4-BE49-F238E27FC236}">
                        <a16:creationId xmlns:a16="http://schemas.microsoft.com/office/drawing/2014/main" id="{FDBA20F7-2B0A-C046-BBE1-48156F63336B}"/>
                      </a:ext>
                    </a:extLst>
                  </p:cNvPr>
                  <p:cNvSpPr/>
                  <p:nvPr/>
                </p:nvSpPr>
                <p:spPr>
                  <a:xfrm>
                    <a:off x="838200" y="4515089"/>
                    <a:ext cx="4136616" cy="1393482"/>
                  </a:xfrm>
                  <a:prstGeom prst="homePlate">
                    <a:avLst/>
                  </a:prstGeom>
                  <a:solidFill>
                    <a:srgbClr val="04BC5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3000" b="1" dirty="0">
                        <a:solidFill>
                          <a:schemeClr val="tx1"/>
                        </a:solidFill>
                        <a:latin typeface="Arial" panose="020B0604020202020204" pitchFamily="34" charset="0"/>
                        <a:cs typeface="Arial" panose="020B0604020202020204" pitchFamily="34" charset="0"/>
                      </a:rPr>
                      <a:t>Control Implications</a:t>
                    </a:r>
                  </a:p>
                </p:txBody>
              </p:sp>
              <p:sp>
                <p:nvSpPr>
                  <p:cNvPr id="6" name="Pentagon 5">
                    <a:extLst>
                      <a:ext uri="{FF2B5EF4-FFF2-40B4-BE49-F238E27FC236}">
                        <a16:creationId xmlns:a16="http://schemas.microsoft.com/office/drawing/2014/main" id="{2D3EA45E-263F-D045-923E-0E73AFE95816}"/>
                      </a:ext>
                    </a:extLst>
                  </p:cNvPr>
                  <p:cNvSpPr/>
                  <p:nvPr/>
                </p:nvSpPr>
                <p:spPr>
                  <a:xfrm>
                    <a:off x="838200" y="3424882"/>
                    <a:ext cx="3430405" cy="720000"/>
                  </a:xfrm>
                  <a:prstGeom prst="homePlate">
                    <a:avLst/>
                  </a:prstGeom>
                  <a:solidFill>
                    <a:srgbClr val="04BC5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3000" b="1" dirty="0">
                        <a:solidFill>
                          <a:schemeClr val="tx1"/>
                        </a:solidFill>
                        <a:latin typeface="Arial" panose="020B0604020202020204" pitchFamily="34" charset="0"/>
                        <a:cs typeface="Arial" panose="020B0604020202020204" pitchFamily="34" charset="0"/>
                      </a:rPr>
                      <a:t>External Context</a:t>
                    </a:r>
                  </a:p>
                </p:txBody>
              </p:sp>
              <p:sp>
                <p:nvSpPr>
                  <p:cNvPr id="7" name="Pentagon 6">
                    <a:extLst>
                      <a:ext uri="{FF2B5EF4-FFF2-40B4-BE49-F238E27FC236}">
                        <a16:creationId xmlns:a16="http://schemas.microsoft.com/office/drawing/2014/main" id="{2DDD4ED5-3C52-9A4C-862F-C78DA348D9E9}"/>
                      </a:ext>
                    </a:extLst>
                  </p:cNvPr>
                  <p:cNvSpPr/>
                  <p:nvPr/>
                </p:nvSpPr>
                <p:spPr>
                  <a:xfrm>
                    <a:off x="838200" y="2342476"/>
                    <a:ext cx="3430405" cy="720000"/>
                  </a:xfrm>
                  <a:prstGeom prst="homePlate">
                    <a:avLst/>
                  </a:prstGeom>
                  <a:solidFill>
                    <a:srgbClr val="04BC5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3000" b="1" dirty="0">
                        <a:solidFill>
                          <a:schemeClr val="tx1"/>
                        </a:solidFill>
                        <a:latin typeface="Arial" panose="020B0604020202020204" pitchFamily="34" charset="0"/>
                        <a:cs typeface="Arial" panose="020B0604020202020204" pitchFamily="34" charset="0"/>
                      </a:rPr>
                      <a:t>Internal Context</a:t>
                    </a:r>
                  </a:p>
                </p:txBody>
              </p:sp>
              <p:sp>
                <p:nvSpPr>
                  <p:cNvPr id="9" name="Pentagon 8">
                    <a:extLst>
                      <a:ext uri="{FF2B5EF4-FFF2-40B4-BE49-F238E27FC236}">
                        <a16:creationId xmlns:a16="http://schemas.microsoft.com/office/drawing/2014/main" id="{98BF5E64-A269-314D-B39E-294441CF9DE8}"/>
                      </a:ext>
                    </a:extLst>
                  </p:cNvPr>
                  <p:cNvSpPr/>
                  <p:nvPr/>
                </p:nvSpPr>
                <p:spPr>
                  <a:xfrm>
                    <a:off x="838200" y="1240615"/>
                    <a:ext cx="3430405" cy="720000"/>
                  </a:xfrm>
                  <a:prstGeom prst="homePlate">
                    <a:avLst/>
                  </a:prstGeom>
                  <a:solidFill>
                    <a:srgbClr val="04BC5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3000" b="1" dirty="0">
                        <a:solidFill>
                          <a:schemeClr val="tx1"/>
                        </a:solidFill>
                        <a:latin typeface="Arial" panose="020B0604020202020204" pitchFamily="34" charset="0"/>
                        <a:cs typeface="Arial" panose="020B0604020202020204" pitchFamily="34" charset="0"/>
                      </a:rPr>
                      <a:t>Root Problem</a:t>
                    </a:r>
                  </a:p>
                </p:txBody>
              </p:sp>
            </p:grpSp>
            <p:sp>
              <p:nvSpPr>
                <p:cNvPr id="11" name="Chevron 10">
                  <a:extLst>
                    <a:ext uri="{FF2B5EF4-FFF2-40B4-BE49-F238E27FC236}">
                      <a16:creationId xmlns:a16="http://schemas.microsoft.com/office/drawing/2014/main" id="{B9FCAC26-A8EE-6B4E-85F6-C1916C103310}"/>
                    </a:ext>
                  </a:extLst>
                </p:cNvPr>
                <p:cNvSpPr/>
                <p:nvPr/>
              </p:nvSpPr>
              <p:spPr>
                <a:xfrm>
                  <a:off x="5640665" y="1441610"/>
                  <a:ext cx="2036021" cy="720000"/>
                </a:xfrm>
                <a:prstGeom prst="chevron">
                  <a:avLst/>
                </a:prstGeom>
                <a:solidFill>
                  <a:srgbClr val="04BC58"/>
                </a:solid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Chevron 11">
                  <a:extLst>
                    <a:ext uri="{FF2B5EF4-FFF2-40B4-BE49-F238E27FC236}">
                      <a16:creationId xmlns:a16="http://schemas.microsoft.com/office/drawing/2014/main" id="{5FD1513D-FE27-7C47-8C96-02CB90295BEF}"/>
                    </a:ext>
                  </a:extLst>
                </p:cNvPr>
                <p:cNvSpPr/>
                <p:nvPr/>
              </p:nvSpPr>
              <p:spPr>
                <a:xfrm>
                  <a:off x="4313326" y="4721568"/>
                  <a:ext cx="3077739" cy="1393482"/>
                </a:xfrm>
                <a:prstGeom prst="chevron">
                  <a:avLst/>
                </a:prstGeom>
                <a:solidFill>
                  <a:srgbClr val="04BC58"/>
                </a:solid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3" name="Chevron 12">
                  <a:extLst>
                    <a:ext uri="{FF2B5EF4-FFF2-40B4-BE49-F238E27FC236}">
                      <a16:creationId xmlns:a16="http://schemas.microsoft.com/office/drawing/2014/main" id="{1A24B3CF-5B89-4D42-B153-166BE964D02C}"/>
                    </a:ext>
                  </a:extLst>
                </p:cNvPr>
                <p:cNvSpPr/>
                <p:nvPr/>
              </p:nvSpPr>
              <p:spPr>
                <a:xfrm>
                  <a:off x="3649017" y="3639162"/>
                  <a:ext cx="2036021" cy="720000"/>
                </a:xfrm>
                <a:prstGeom prst="chevron">
                  <a:avLst/>
                </a:prstGeom>
                <a:solidFill>
                  <a:srgbClr val="04BC58"/>
                </a:solid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4" name="Chevron 13">
                  <a:extLst>
                    <a:ext uri="{FF2B5EF4-FFF2-40B4-BE49-F238E27FC236}">
                      <a16:creationId xmlns:a16="http://schemas.microsoft.com/office/drawing/2014/main" id="{9EE97ABE-28B1-1F42-8EA0-2215CC050360}"/>
                    </a:ext>
                  </a:extLst>
                </p:cNvPr>
                <p:cNvSpPr/>
                <p:nvPr/>
              </p:nvSpPr>
              <p:spPr>
                <a:xfrm>
                  <a:off x="3649017" y="2548955"/>
                  <a:ext cx="2036021" cy="720000"/>
                </a:xfrm>
                <a:prstGeom prst="chevron">
                  <a:avLst/>
                </a:prstGeom>
                <a:solidFill>
                  <a:srgbClr val="04BC58"/>
                </a:solid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5" name="Chevron 14">
                  <a:extLst>
                    <a:ext uri="{FF2B5EF4-FFF2-40B4-BE49-F238E27FC236}">
                      <a16:creationId xmlns:a16="http://schemas.microsoft.com/office/drawing/2014/main" id="{76A0E646-705A-434E-8FC6-4DDEA41A5C04}"/>
                    </a:ext>
                  </a:extLst>
                </p:cNvPr>
                <p:cNvSpPr/>
                <p:nvPr/>
              </p:nvSpPr>
              <p:spPr>
                <a:xfrm>
                  <a:off x="3649018" y="1447094"/>
                  <a:ext cx="2036021" cy="720000"/>
                </a:xfrm>
                <a:prstGeom prst="chevron">
                  <a:avLst/>
                </a:prstGeom>
                <a:solidFill>
                  <a:srgbClr val="04BC58"/>
                </a:solid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Chevron 15">
                  <a:extLst>
                    <a:ext uri="{FF2B5EF4-FFF2-40B4-BE49-F238E27FC236}">
                      <a16:creationId xmlns:a16="http://schemas.microsoft.com/office/drawing/2014/main" id="{E8DF13D9-A728-6E4C-9725-B7D52B89F88F}"/>
                    </a:ext>
                  </a:extLst>
                </p:cNvPr>
                <p:cNvSpPr/>
                <p:nvPr/>
              </p:nvSpPr>
              <p:spPr>
                <a:xfrm>
                  <a:off x="5640665" y="2548955"/>
                  <a:ext cx="2036021" cy="720000"/>
                </a:xfrm>
                <a:prstGeom prst="chevron">
                  <a:avLst/>
                </a:prstGeom>
                <a:solidFill>
                  <a:srgbClr val="04BC58"/>
                </a:solid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7" name="Chevron 16">
                  <a:extLst>
                    <a:ext uri="{FF2B5EF4-FFF2-40B4-BE49-F238E27FC236}">
                      <a16:creationId xmlns:a16="http://schemas.microsoft.com/office/drawing/2014/main" id="{570B8ABE-D930-A94A-B54B-15DB29F8E5E8}"/>
                    </a:ext>
                  </a:extLst>
                </p:cNvPr>
                <p:cNvSpPr/>
                <p:nvPr/>
              </p:nvSpPr>
              <p:spPr>
                <a:xfrm>
                  <a:off x="5640665" y="3634529"/>
                  <a:ext cx="2036021" cy="720000"/>
                </a:xfrm>
                <a:prstGeom prst="chevron">
                  <a:avLst/>
                </a:prstGeom>
                <a:solidFill>
                  <a:srgbClr val="04BC58"/>
                </a:solid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9" name="TextBox 18">
                  <a:extLst>
                    <a:ext uri="{FF2B5EF4-FFF2-40B4-BE49-F238E27FC236}">
                      <a16:creationId xmlns:a16="http://schemas.microsoft.com/office/drawing/2014/main" id="{5B8DDDFC-1A36-304E-B0A8-BD909770E852}"/>
                    </a:ext>
                  </a:extLst>
                </p:cNvPr>
                <p:cNvSpPr txBox="1"/>
                <p:nvPr/>
              </p:nvSpPr>
              <p:spPr>
                <a:xfrm>
                  <a:off x="3982397" y="1486251"/>
                  <a:ext cx="1558937" cy="692497"/>
                </a:xfrm>
                <a:prstGeom prst="rect">
                  <a:avLst/>
                </a:prstGeom>
                <a:noFill/>
                <a:effectLst/>
              </p:spPr>
              <p:txBody>
                <a:bodyPr wrap="square" rtlCol="0">
                  <a:spAutoFit/>
                </a:bodyPr>
                <a:lstStyle/>
                <a:p>
                  <a:r>
                    <a:rPr lang="en-US" sz="1300" dirty="0">
                      <a:latin typeface="Arial" panose="020B0604020202020204" pitchFamily="34" charset="0"/>
                      <a:cs typeface="Arial" panose="020B0604020202020204" pitchFamily="34" charset="0"/>
                    </a:rPr>
                    <a:t>30% Decline in store sales over the past year.</a:t>
                  </a:r>
                </a:p>
              </p:txBody>
            </p:sp>
            <p:sp>
              <p:nvSpPr>
                <p:cNvPr id="20" name="TextBox 19">
                  <a:extLst>
                    <a:ext uri="{FF2B5EF4-FFF2-40B4-BE49-F238E27FC236}">
                      <a16:creationId xmlns:a16="http://schemas.microsoft.com/office/drawing/2014/main" id="{1FFD39EE-BB50-E543-96C0-387AF5457888}"/>
                    </a:ext>
                  </a:extLst>
                </p:cNvPr>
                <p:cNvSpPr txBox="1"/>
                <p:nvPr/>
              </p:nvSpPr>
              <p:spPr>
                <a:xfrm>
                  <a:off x="6000489" y="1568348"/>
                  <a:ext cx="1558937" cy="492443"/>
                </a:xfrm>
                <a:prstGeom prst="rect">
                  <a:avLst/>
                </a:prstGeom>
                <a:noFill/>
                <a:effectLst/>
              </p:spPr>
              <p:txBody>
                <a:bodyPr wrap="square" rtlCol="0">
                  <a:spAutoFit/>
                </a:bodyPr>
                <a:lstStyle/>
                <a:p>
                  <a:r>
                    <a:rPr lang="en-US" sz="1300" dirty="0">
                      <a:latin typeface="Arial" panose="020B0604020202020204" pitchFamily="34" charset="0"/>
                      <a:cs typeface="Arial" panose="020B0604020202020204" pitchFamily="34" charset="0"/>
                    </a:rPr>
                    <a:t>The future of the business is at risk.</a:t>
                  </a:r>
                </a:p>
              </p:txBody>
            </p:sp>
            <p:sp>
              <p:nvSpPr>
                <p:cNvPr id="21" name="TextBox 20">
                  <a:extLst>
                    <a:ext uri="{FF2B5EF4-FFF2-40B4-BE49-F238E27FC236}">
                      <a16:creationId xmlns:a16="http://schemas.microsoft.com/office/drawing/2014/main" id="{B8E628C7-3DF3-554B-8600-A180A25EE4F9}"/>
                    </a:ext>
                  </a:extLst>
                </p:cNvPr>
                <p:cNvSpPr txBox="1"/>
                <p:nvPr/>
              </p:nvSpPr>
              <p:spPr>
                <a:xfrm>
                  <a:off x="3975410" y="2762206"/>
                  <a:ext cx="1683690" cy="292388"/>
                </a:xfrm>
                <a:prstGeom prst="rect">
                  <a:avLst/>
                </a:prstGeom>
                <a:noFill/>
                <a:effectLst/>
              </p:spPr>
              <p:txBody>
                <a:bodyPr wrap="square" rtlCol="0">
                  <a:spAutoFit/>
                </a:bodyPr>
                <a:lstStyle/>
                <a:p>
                  <a:r>
                    <a:rPr lang="en-US" sz="1300" dirty="0">
                      <a:latin typeface="Arial" panose="020B0604020202020204" pitchFamily="34" charset="0"/>
                      <a:cs typeface="Arial" panose="020B0604020202020204" pitchFamily="34" charset="0"/>
                    </a:rPr>
                    <a:t>Outdated Website.</a:t>
                  </a:r>
                </a:p>
              </p:txBody>
            </p:sp>
            <p:sp>
              <p:nvSpPr>
                <p:cNvPr id="22" name="TextBox 21">
                  <a:extLst>
                    <a:ext uri="{FF2B5EF4-FFF2-40B4-BE49-F238E27FC236}">
                      <a16:creationId xmlns:a16="http://schemas.microsoft.com/office/drawing/2014/main" id="{5D202A6D-C7CB-934A-AAE5-0DAE16C6F180}"/>
                    </a:ext>
                  </a:extLst>
                </p:cNvPr>
                <p:cNvSpPr txBox="1"/>
                <p:nvPr/>
              </p:nvSpPr>
              <p:spPr>
                <a:xfrm>
                  <a:off x="5945597" y="2577190"/>
                  <a:ext cx="1676198" cy="692497"/>
                </a:xfrm>
                <a:prstGeom prst="rect">
                  <a:avLst/>
                </a:prstGeom>
                <a:noFill/>
                <a:effectLst/>
              </p:spPr>
              <p:txBody>
                <a:bodyPr wrap="square" rtlCol="0">
                  <a:spAutoFit/>
                </a:bodyPr>
                <a:lstStyle/>
                <a:p>
                  <a:r>
                    <a:rPr lang="en-US" sz="1300" dirty="0">
                      <a:latin typeface="Arial" panose="020B0604020202020204" pitchFamily="34" charset="0"/>
                      <a:cs typeface="Arial" panose="020B0604020202020204" pitchFamily="34" charset="0"/>
                    </a:rPr>
                    <a:t>No flexible delivery or subscription services.</a:t>
                  </a:r>
                </a:p>
              </p:txBody>
            </p:sp>
            <p:sp>
              <p:nvSpPr>
                <p:cNvPr id="23" name="Chevron 22">
                  <a:extLst>
                    <a:ext uri="{FF2B5EF4-FFF2-40B4-BE49-F238E27FC236}">
                      <a16:creationId xmlns:a16="http://schemas.microsoft.com/office/drawing/2014/main" id="{66527C7B-F1EA-0F4F-B9BE-AFACA3388DA3}"/>
                    </a:ext>
                  </a:extLst>
                </p:cNvPr>
                <p:cNvSpPr/>
                <p:nvPr/>
              </p:nvSpPr>
              <p:spPr>
                <a:xfrm>
                  <a:off x="7675052" y="2555693"/>
                  <a:ext cx="2036021" cy="720000"/>
                </a:xfrm>
                <a:prstGeom prst="chevron">
                  <a:avLst/>
                </a:prstGeom>
                <a:solidFill>
                  <a:srgbClr val="04BC58"/>
                </a:solid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4" name="TextBox 23">
                  <a:extLst>
                    <a:ext uri="{FF2B5EF4-FFF2-40B4-BE49-F238E27FC236}">
                      <a16:creationId xmlns:a16="http://schemas.microsoft.com/office/drawing/2014/main" id="{16594674-09B3-964E-A696-9AB9AF64250C}"/>
                    </a:ext>
                  </a:extLst>
                </p:cNvPr>
                <p:cNvSpPr txBox="1"/>
                <p:nvPr/>
              </p:nvSpPr>
              <p:spPr>
                <a:xfrm>
                  <a:off x="7976245" y="2687446"/>
                  <a:ext cx="1676198" cy="492443"/>
                </a:xfrm>
                <a:prstGeom prst="rect">
                  <a:avLst/>
                </a:prstGeom>
                <a:noFill/>
                <a:effectLst/>
              </p:spPr>
              <p:txBody>
                <a:bodyPr wrap="square" rtlCol="0">
                  <a:spAutoFit/>
                </a:bodyPr>
                <a:lstStyle/>
                <a:p>
                  <a:r>
                    <a:rPr lang="en-US" sz="1300" dirty="0">
                      <a:latin typeface="Arial" panose="020B0604020202020204" pitchFamily="34" charset="0"/>
                      <a:cs typeface="Arial" panose="020B0604020202020204" pitchFamily="34" charset="0"/>
                    </a:rPr>
                    <a:t>Limited online marketing.</a:t>
                  </a:r>
                </a:p>
              </p:txBody>
            </p:sp>
            <p:sp>
              <p:nvSpPr>
                <p:cNvPr id="25" name="TextBox 24">
                  <a:extLst>
                    <a:ext uri="{FF2B5EF4-FFF2-40B4-BE49-F238E27FC236}">
                      <a16:creationId xmlns:a16="http://schemas.microsoft.com/office/drawing/2014/main" id="{BBB26137-24FB-A249-8400-1DD9D1B9913B}"/>
                    </a:ext>
                  </a:extLst>
                </p:cNvPr>
                <p:cNvSpPr txBox="1"/>
                <p:nvPr/>
              </p:nvSpPr>
              <p:spPr>
                <a:xfrm>
                  <a:off x="3982397" y="3647543"/>
                  <a:ext cx="1558937" cy="692497"/>
                </a:xfrm>
                <a:prstGeom prst="rect">
                  <a:avLst/>
                </a:prstGeom>
                <a:noFill/>
                <a:effectLst/>
              </p:spPr>
              <p:txBody>
                <a:bodyPr wrap="square" rtlCol="0">
                  <a:spAutoFit/>
                </a:bodyPr>
                <a:lstStyle/>
                <a:p>
                  <a:r>
                    <a:rPr lang="en-US" sz="1300" dirty="0">
                      <a:latin typeface="Arial" panose="020B0604020202020204" pitchFamily="34" charset="0"/>
                      <a:cs typeface="Arial" panose="020B0604020202020204" pitchFamily="34" charset="0"/>
                    </a:rPr>
                    <a:t>Competition has heavy social media presence.</a:t>
                  </a:r>
                </a:p>
              </p:txBody>
            </p:sp>
            <p:sp>
              <p:nvSpPr>
                <p:cNvPr id="26" name="TextBox 25">
                  <a:extLst>
                    <a:ext uri="{FF2B5EF4-FFF2-40B4-BE49-F238E27FC236}">
                      <a16:creationId xmlns:a16="http://schemas.microsoft.com/office/drawing/2014/main" id="{91824612-3A27-B94A-9D80-215614BF64D7}"/>
                    </a:ext>
                  </a:extLst>
                </p:cNvPr>
                <p:cNvSpPr txBox="1"/>
                <p:nvPr/>
              </p:nvSpPr>
              <p:spPr>
                <a:xfrm>
                  <a:off x="5986349" y="3647264"/>
                  <a:ext cx="1558937" cy="692497"/>
                </a:xfrm>
                <a:prstGeom prst="rect">
                  <a:avLst/>
                </a:prstGeom>
                <a:noFill/>
                <a:effectLst/>
              </p:spPr>
              <p:txBody>
                <a:bodyPr wrap="square" rtlCol="0">
                  <a:spAutoFit/>
                </a:bodyPr>
                <a:lstStyle/>
                <a:p>
                  <a:r>
                    <a:rPr lang="en-US" sz="1300" dirty="0">
                      <a:latin typeface="Arial" panose="020B0604020202020204" pitchFamily="34" charset="0"/>
                      <a:cs typeface="Arial" panose="020B0604020202020204" pitchFamily="34" charset="0"/>
                    </a:rPr>
                    <a:t>Customer shift to Online purchasing.</a:t>
                  </a:r>
                </a:p>
              </p:txBody>
            </p:sp>
            <p:sp>
              <p:nvSpPr>
                <p:cNvPr id="27" name="Chevron 26">
                  <a:extLst>
                    <a:ext uri="{FF2B5EF4-FFF2-40B4-BE49-F238E27FC236}">
                      <a16:creationId xmlns:a16="http://schemas.microsoft.com/office/drawing/2014/main" id="{79ADB365-608A-1C4C-A11E-AB0BE55A8384}"/>
                    </a:ext>
                  </a:extLst>
                </p:cNvPr>
                <p:cNvSpPr/>
                <p:nvPr/>
              </p:nvSpPr>
              <p:spPr>
                <a:xfrm>
                  <a:off x="7619739" y="3650816"/>
                  <a:ext cx="2473163" cy="720000"/>
                </a:xfrm>
                <a:prstGeom prst="chevron">
                  <a:avLst/>
                </a:prstGeom>
                <a:solidFill>
                  <a:srgbClr val="04BC58"/>
                </a:solid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8" name="TextBox 27">
                  <a:extLst>
                    <a:ext uri="{FF2B5EF4-FFF2-40B4-BE49-F238E27FC236}">
                      <a16:creationId xmlns:a16="http://schemas.microsoft.com/office/drawing/2014/main" id="{BDBEF04F-68EC-254D-8ABF-EA6C962F2B32}"/>
                    </a:ext>
                  </a:extLst>
                </p:cNvPr>
                <p:cNvSpPr txBox="1"/>
                <p:nvPr/>
              </p:nvSpPr>
              <p:spPr>
                <a:xfrm>
                  <a:off x="7960894" y="3679051"/>
                  <a:ext cx="1804699" cy="692497"/>
                </a:xfrm>
                <a:prstGeom prst="rect">
                  <a:avLst/>
                </a:prstGeom>
                <a:noFill/>
                <a:effectLst/>
              </p:spPr>
              <p:txBody>
                <a:bodyPr wrap="square" rtlCol="0">
                  <a:spAutoFit/>
                </a:bodyPr>
                <a:lstStyle/>
                <a:p>
                  <a:r>
                    <a:rPr lang="en-US" sz="1300" dirty="0">
                      <a:latin typeface="Arial" panose="020B0604020202020204" pitchFamily="34" charset="0"/>
                      <a:cs typeface="Arial" panose="020B0604020202020204" pitchFamily="34" charset="0"/>
                    </a:rPr>
                    <a:t>Online florists offering same day delivery &amp; discounts.</a:t>
                  </a:r>
                </a:p>
              </p:txBody>
            </p:sp>
            <p:sp>
              <p:nvSpPr>
                <p:cNvPr id="29" name="TextBox 28">
                  <a:extLst>
                    <a:ext uri="{FF2B5EF4-FFF2-40B4-BE49-F238E27FC236}">
                      <a16:creationId xmlns:a16="http://schemas.microsoft.com/office/drawing/2014/main" id="{68590BA1-A481-F740-8F73-084E2972F7E3}"/>
                    </a:ext>
                  </a:extLst>
                </p:cNvPr>
                <p:cNvSpPr txBox="1"/>
                <p:nvPr/>
              </p:nvSpPr>
              <p:spPr>
                <a:xfrm>
                  <a:off x="5382883" y="724619"/>
                  <a:ext cx="184731" cy="369332"/>
                </a:xfrm>
                <a:prstGeom prst="rect">
                  <a:avLst/>
                </a:prstGeom>
                <a:noFill/>
              </p:spPr>
              <p:txBody>
                <a:bodyPr wrap="none" rtlCol="0">
                  <a:spAutoFit/>
                </a:bodyPr>
                <a:lstStyle/>
                <a:p>
                  <a:endParaRPr lang="en-US" dirty="0"/>
                </a:p>
              </p:txBody>
            </p:sp>
          </p:grpSp>
          <p:sp>
            <p:nvSpPr>
              <p:cNvPr id="31" name="Chevron 30">
                <a:extLst>
                  <a:ext uri="{FF2B5EF4-FFF2-40B4-BE49-F238E27FC236}">
                    <a16:creationId xmlns:a16="http://schemas.microsoft.com/office/drawing/2014/main" id="{A8B14D19-A241-CB42-9826-ABA8B165BEBA}"/>
                  </a:ext>
                </a:extLst>
              </p:cNvPr>
              <p:cNvSpPr/>
              <p:nvPr/>
            </p:nvSpPr>
            <p:spPr>
              <a:xfrm>
                <a:off x="9951967" y="3647543"/>
                <a:ext cx="2011967" cy="720000"/>
              </a:xfrm>
              <a:prstGeom prst="chevron">
                <a:avLst/>
              </a:prstGeom>
              <a:solidFill>
                <a:srgbClr val="04BC58"/>
              </a:solid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2" name="TextBox 31">
                <a:extLst>
                  <a:ext uri="{FF2B5EF4-FFF2-40B4-BE49-F238E27FC236}">
                    <a16:creationId xmlns:a16="http://schemas.microsoft.com/office/drawing/2014/main" id="{5A24A8C0-16D7-CE40-A5F7-F8589F7C0454}"/>
                  </a:ext>
                </a:extLst>
              </p:cNvPr>
              <p:cNvSpPr txBox="1"/>
              <p:nvPr/>
            </p:nvSpPr>
            <p:spPr>
              <a:xfrm>
                <a:off x="10275733" y="3658864"/>
                <a:ext cx="1783378" cy="692497"/>
              </a:xfrm>
              <a:prstGeom prst="rect">
                <a:avLst/>
              </a:prstGeom>
              <a:noFill/>
              <a:effectLst/>
            </p:spPr>
            <p:txBody>
              <a:bodyPr wrap="square" rtlCol="0">
                <a:spAutoFit/>
              </a:bodyPr>
              <a:lstStyle/>
              <a:p>
                <a:r>
                  <a:rPr lang="en-US" sz="1300" dirty="0">
                    <a:latin typeface="Arial" panose="020B0604020202020204" pitchFamily="34" charset="0"/>
                    <a:cs typeface="Arial" panose="020B0604020202020204" pitchFamily="34" charset="0"/>
                  </a:rPr>
                  <a:t>Import costs on flowers &amp; packaging reducing profits</a:t>
                </a:r>
              </a:p>
            </p:txBody>
          </p:sp>
          <p:sp>
            <p:nvSpPr>
              <p:cNvPr id="33" name="TextBox 32">
                <a:extLst>
                  <a:ext uri="{FF2B5EF4-FFF2-40B4-BE49-F238E27FC236}">
                    <a16:creationId xmlns:a16="http://schemas.microsoft.com/office/drawing/2014/main" id="{B803B426-13FC-054F-BA0C-679CCAB0E321}"/>
                  </a:ext>
                </a:extLst>
              </p:cNvPr>
              <p:cNvSpPr txBox="1"/>
              <p:nvPr/>
            </p:nvSpPr>
            <p:spPr>
              <a:xfrm>
                <a:off x="4942836" y="4771978"/>
                <a:ext cx="1958720" cy="1292662"/>
              </a:xfrm>
              <a:prstGeom prst="rect">
                <a:avLst/>
              </a:prstGeom>
              <a:noFill/>
              <a:effectLst/>
            </p:spPr>
            <p:txBody>
              <a:bodyPr wrap="square" rtlCol="0">
                <a:spAutoFit/>
              </a:bodyPr>
              <a:lstStyle/>
              <a:p>
                <a:r>
                  <a:rPr lang="en-US" sz="1300" dirty="0">
                    <a:latin typeface="Arial" panose="020B0604020202020204" pitchFamily="34" charset="0"/>
                    <a:cs typeface="Arial" panose="020B0604020202020204" pitchFamily="34" charset="0"/>
                  </a:rPr>
                  <a:t>Green Haven has very little influence over external challenges such as inflation, supply chain cost’s &amp; declining High Street..</a:t>
                </a:r>
              </a:p>
            </p:txBody>
          </p:sp>
          <p:sp>
            <p:nvSpPr>
              <p:cNvPr id="34" name="Chevron 33">
                <a:extLst>
                  <a:ext uri="{FF2B5EF4-FFF2-40B4-BE49-F238E27FC236}">
                    <a16:creationId xmlns:a16="http://schemas.microsoft.com/office/drawing/2014/main" id="{581F8005-A4B4-A840-B728-73A69C8F1767}"/>
                  </a:ext>
                </a:extLst>
              </p:cNvPr>
              <p:cNvSpPr/>
              <p:nvPr/>
            </p:nvSpPr>
            <p:spPr>
              <a:xfrm>
                <a:off x="7174700" y="4721568"/>
                <a:ext cx="2517179" cy="1393482"/>
              </a:xfrm>
              <a:prstGeom prst="chevron">
                <a:avLst/>
              </a:prstGeom>
              <a:solidFill>
                <a:srgbClr val="04BC58"/>
              </a:solid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5" name="TextBox 34">
                <a:extLst>
                  <a:ext uri="{FF2B5EF4-FFF2-40B4-BE49-F238E27FC236}">
                    <a16:creationId xmlns:a16="http://schemas.microsoft.com/office/drawing/2014/main" id="{230327A4-CE6D-0C40-BBC9-7F3993BC89BE}"/>
                  </a:ext>
                </a:extLst>
              </p:cNvPr>
              <p:cNvSpPr txBox="1"/>
              <p:nvPr/>
            </p:nvSpPr>
            <p:spPr>
              <a:xfrm>
                <a:off x="7885978" y="4972033"/>
                <a:ext cx="1517234" cy="892552"/>
              </a:xfrm>
              <a:prstGeom prst="rect">
                <a:avLst/>
              </a:prstGeom>
              <a:noFill/>
              <a:effectLst/>
            </p:spPr>
            <p:txBody>
              <a:bodyPr wrap="square" rtlCol="0">
                <a:spAutoFit/>
              </a:bodyPr>
              <a:lstStyle/>
              <a:p>
                <a:r>
                  <a:rPr lang="en-US" sz="1300" dirty="0">
                    <a:latin typeface="Arial" panose="020B0604020202020204" pitchFamily="34" charset="0"/>
                    <a:cs typeface="Arial" panose="020B0604020202020204" pitchFamily="34" charset="0"/>
                  </a:rPr>
                  <a:t>However, it has more control over digital strategy &amp; service offerings.</a:t>
                </a:r>
              </a:p>
            </p:txBody>
          </p:sp>
          <p:sp>
            <p:nvSpPr>
              <p:cNvPr id="36" name="Chevron 35">
                <a:extLst>
                  <a:ext uri="{FF2B5EF4-FFF2-40B4-BE49-F238E27FC236}">
                    <a16:creationId xmlns:a16="http://schemas.microsoft.com/office/drawing/2014/main" id="{A957DA48-87CC-FC4A-B764-A3CDEF870192}"/>
                  </a:ext>
                </a:extLst>
              </p:cNvPr>
              <p:cNvSpPr/>
              <p:nvPr/>
            </p:nvSpPr>
            <p:spPr>
              <a:xfrm>
                <a:off x="9566010" y="4721568"/>
                <a:ext cx="2517179" cy="1393482"/>
              </a:xfrm>
              <a:prstGeom prst="chevron">
                <a:avLst/>
              </a:prstGeom>
              <a:solidFill>
                <a:srgbClr val="04BC58"/>
              </a:solid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7" name="TextBox 36">
                <a:extLst>
                  <a:ext uri="{FF2B5EF4-FFF2-40B4-BE49-F238E27FC236}">
                    <a16:creationId xmlns:a16="http://schemas.microsoft.com/office/drawing/2014/main" id="{F1986F7C-7F25-B347-B55C-FB3A5DFDF5C2}"/>
                  </a:ext>
                </a:extLst>
              </p:cNvPr>
              <p:cNvSpPr txBox="1"/>
              <p:nvPr/>
            </p:nvSpPr>
            <p:spPr>
              <a:xfrm>
                <a:off x="10221706" y="4972033"/>
                <a:ext cx="1517234" cy="892552"/>
              </a:xfrm>
              <a:prstGeom prst="rect">
                <a:avLst/>
              </a:prstGeom>
              <a:noFill/>
              <a:effectLst/>
            </p:spPr>
            <p:txBody>
              <a:bodyPr wrap="square" rtlCol="0">
                <a:spAutoFit/>
              </a:bodyPr>
              <a:lstStyle/>
              <a:p>
                <a:r>
                  <a:rPr lang="en-US" sz="1300" dirty="0">
                    <a:latin typeface="Arial" panose="020B0604020202020204" pitchFamily="34" charset="0"/>
                    <a:cs typeface="Arial" panose="020B0604020202020204" pitchFamily="34" charset="0"/>
                  </a:rPr>
                  <a:t>With this combination it explains the 30% decline in sales.</a:t>
                </a:r>
              </a:p>
            </p:txBody>
          </p:sp>
        </p:grpSp>
        <p:sp>
          <p:nvSpPr>
            <p:cNvPr id="42" name="Pentagon 41">
              <a:extLst>
                <a:ext uri="{FF2B5EF4-FFF2-40B4-BE49-F238E27FC236}">
                  <a16:creationId xmlns:a16="http://schemas.microsoft.com/office/drawing/2014/main" id="{92D43103-6856-754F-A0E4-5FE19F1ADECA}"/>
                </a:ext>
              </a:extLst>
            </p:cNvPr>
            <p:cNvSpPr/>
            <p:nvPr/>
          </p:nvSpPr>
          <p:spPr>
            <a:xfrm>
              <a:off x="286577" y="188117"/>
              <a:ext cx="3323296" cy="1418181"/>
            </a:xfrm>
            <a:prstGeom prst="homePlate">
              <a:avLst/>
            </a:prstGeom>
            <a:solidFill>
              <a:srgbClr val="04BC5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3000" b="1" dirty="0">
                  <a:solidFill>
                    <a:schemeClr val="tx1"/>
                  </a:solidFill>
                  <a:latin typeface="Arial" panose="020B0604020202020204" pitchFamily="34" charset="0"/>
                  <a:cs typeface="Arial" panose="020B0604020202020204" pitchFamily="34" charset="0"/>
                </a:rPr>
                <a:t>Nature and Scope</a:t>
              </a:r>
            </a:p>
          </p:txBody>
        </p:sp>
        <p:sp>
          <p:nvSpPr>
            <p:cNvPr id="44" name="Chevron 43">
              <a:extLst>
                <a:ext uri="{FF2B5EF4-FFF2-40B4-BE49-F238E27FC236}">
                  <a16:creationId xmlns:a16="http://schemas.microsoft.com/office/drawing/2014/main" id="{181B1380-5B3E-FC41-9DE3-5CE040C23F2B}"/>
                </a:ext>
              </a:extLst>
            </p:cNvPr>
            <p:cNvSpPr/>
            <p:nvPr/>
          </p:nvSpPr>
          <p:spPr>
            <a:xfrm>
              <a:off x="3454694" y="248814"/>
              <a:ext cx="3291684" cy="1352851"/>
            </a:xfrm>
            <a:prstGeom prst="chevron">
              <a:avLst/>
            </a:prstGeom>
            <a:solidFill>
              <a:srgbClr val="04BC58"/>
            </a:solid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00" dirty="0">
                  <a:solidFill>
                    <a:schemeClr val="tx1"/>
                  </a:solidFill>
                  <a:latin typeface="Arial" panose="020B0604020202020204" pitchFamily="34" charset="0"/>
                  <a:cs typeface="Arial" panose="020B0604020202020204" pitchFamily="34" charset="0"/>
                </a:rPr>
                <a:t>The scope includes elements of effective operations and how they contribute to organisational selection (</a:t>
              </a:r>
              <a:r>
                <a:rPr lang="en-GB" sz="1400" dirty="0">
                  <a:solidFill>
                    <a:schemeClr val="tx1"/>
                  </a:solidFill>
                </a:rPr>
                <a:t>Gao, 2022)</a:t>
              </a:r>
              <a:r>
                <a:rPr lang="en-GB" sz="1300" dirty="0">
                  <a:solidFill>
                    <a:schemeClr val="tx1"/>
                  </a:solidFill>
                  <a:latin typeface="Arial" panose="020B0604020202020204" pitchFamily="34" charset="0"/>
                  <a:cs typeface="Arial" panose="020B0604020202020204" pitchFamily="34" charset="0"/>
                </a:rPr>
                <a:t>.</a:t>
              </a:r>
              <a:endParaRPr lang="en-US" sz="1300" dirty="0">
                <a:solidFill>
                  <a:schemeClr val="tx1"/>
                </a:solidFill>
                <a:latin typeface="Arial" panose="020B0604020202020204" pitchFamily="34" charset="0"/>
                <a:cs typeface="Arial" panose="020B0604020202020204" pitchFamily="34" charset="0"/>
              </a:endParaRPr>
            </a:p>
          </p:txBody>
        </p:sp>
        <p:sp>
          <p:nvSpPr>
            <p:cNvPr id="45" name="Chevron 44">
              <a:extLst>
                <a:ext uri="{FF2B5EF4-FFF2-40B4-BE49-F238E27FC236}">
                  <a16:creationId xmlns:a16="http://schemas.microsoft.com/office/drawing/2014/main" id="{C9EFAEC4-8F4D-5447-BE8F-7AEDBD983793}"/>
                </a:ext>
              </a:extLst>
            </p:cNvPr>
            <p:cNvSpPr/>
            <p:nvPr/>
          </p:nvSpPr>
          <p:spPr>
            <a:xfrm>
              <a:off x="6446391" y="257454"/>
              <a:ext cx="3104860" cy="1352851"/>
            </a:xfrm>
            <a:prstGeom prst="chevron">
              <a:avLst/>
            </a:prstGeom>
            <a:solidFill>
              <a:srgbClr val="04BC58"/>
            </a:solid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latin typeface="Arial" panose="020B0604020202020204" pitchFamily="34" charset="0"/>
                  <a:cs typeface="Arial" panose="020B0604020202020204" pitchFamily="34" charset="0"/>
                </a:rPr>
                <a:t>Microeconomics is primarily concerned with an organization's internal operations, such as cost control and pricing (De, 2025).</a:t>
              </a:r>
              <a:endParaRPr lang="en-US" sz="1200" dirty="0">
                <a:solidFill>
                  <a:schemeClr val="tx1"/>
                </a:solidFill>
                <a:latin typeface="Arial" panose="020B0604020202020204" pitchFamily="34" charset="0"/>
                <a:cs typeface="Arial" panose="020B0604020202020204" pitchFamily="34" charset="0"/>
              </a:endParaRPr>
            </a:p>
          </p:txBody>
        </p:sp>
        <p:sp>
          <p:nvSpPr>
            <p:cNvPr id="46" name="Chevron 45">
              <a:extLst>
                <a:ext uri="{FF2B5EF4-FFF2-40B4-BE49-F238E27FC236}">
                  <a16:creationId xmlns:a16="http://schemas.microsoft.com/office/drawing/2014/main" id="{1D05E04F-A152-CF44-86A0-EDC15AB89B91}"/>
                </a:ext>
              </a:extLst>
            </p:cNvPr>
            <p:cNvSpPr/>
            <p:nvPr/>
          </p:nvSpPr>
          <p:spPr>
            <a:xfrm>
              <a:off x="9229295" y="248813"/>
              <a:ext cx="2867269" cy="1352851"/>
            </a:xfrm>
            <a:prstGeom prst="chevron">
              <a:avLst/>
            </a:prstGeom>
            <a:solidFill>
              <a:srgbClr val="04BC58"/>
            </a:solid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latin typeface="Arial" panose="020B0604020202020204" pitchFamily="34" charset="0"/>
                  <a:cs typeface="Arial" panose="020B0604020202020204" pitchFamily="34" charset="0"/>
                </a:rPr>
                <a:t>Macroeconomics aids in the analysis of external variables such as employment and inflation (</a:t>
              </a:r>
              <a:r>
                <a:rPr lang="en-GB" sz="1200" dirty="0">
                  <a:solidFill>
                    <a:schemeClr val="tx1"/>
                  </a:solidFill>
                </a:rPr>
                <a:t>Goodwin et al., 2022).</a:t>
              </a:r>
              <a:endParaRPr lang="en-US" sz="1200" dirty="0">
                <a:solidFill>
                  <a:schemeClr val="tx1"/>
                </a:solidFill>
                <a:latin typeface="Arial" panose="020B0604020202020204" pitchFamily="34" charset="0"/>
                <a:cs typeface="Arial" panose="020B0604020202020204" pitchFamily="34" charset="0"/>
              </a:endParaRPr>
            </a:p>
          </p:txBody>
        </p:sp>
      </p:grpSp>
    </p:spTree>
    <p:extLst>
      <p:ext uri="{BB962C8B-B14F-4D97-AF65-F5344CB8AC3E}">
        <p14:creationId xmlns:p14="http://schemas.microsoft.com/office/powerpoint/2010/main" val="129615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A0C2F7E4-B579-CA49-92D8-C777CCB7F98D}"/>
              </a:ext>
            </a:extLst>
          </p:cNvPr>
          <p:cNvGrpSpPr/>
          <p:nvPr/>
        </p:nvGrpSpPr>
        <p:grpSpPr>
          <a:xfrm>
            <a:off x="2067560" y="976453"/>
            <a:ext cx="7919720" cy="4890034"/>
            <a:chOff x="1996440" y="803733"/>
            <a:chExt cx="7919720" cy="4890034"/>
          </a:xfrm>
        </p:grpSpPr>
        <p:pic>
          <p:nvPicPr>
            <p:cNvPr id="3" name="Picture 2">
              <a:extLst>
                <a:ext uri="{FF2B5EF4-FFF2-40B4-BE49-F238E27FC236}">
                  <a16:creationId xmlns:a16="http://schemas.microsoft.com/office/drawing/2014/main" id="{0BF39268-8EED-ED44-B78D-A59F17BE4528}"/>
                </a:ext>
              </a:extLst>
            </p:cNvPr>
            <p:cNvPicPr>
              <a:picLocks noChangeAspect="1"/>
            </p:cNvPicPr>
            <p:nvPr/>
          </p:nvPicPr>
          <p:blipFill>
            <a:blip r:embed="rId2">
              <a:duotone>
                <a:schemeClr val="accent6">
                  <a:shade val="45000"/>
                  <a:satMod val="135000"/>
                </a:schemeClr>
                <a:prstClr val="white"/>
              </a:duotone>
            </a:blip>
            <a:stretch>
              <a:fillRect/>
            </a:stretch>
          </p:blipFill>
          <p:spPr>
            <a:xfrm>
              <a:off x="1996440" y="803733"/>
              <a:ext cx="7919720" cy="4459147"/>
            </a:xfrm>
            <a:prstGeom prst="rect">
              <a:avLst/>
            </a:prstGeom>
          </p:spPr>
        </p:pic>
        <p:sp>
          <p:nvSpPr>
            <p:cNvPr id="4" name="TextBox 3">
              <a:extLst>
                <a:ext uri="{FF2B5EF4-FFF2-40B4-BE49-F238E27FC236}">
                  <a16:creationId xmlns:a16="http://schemas.microsoft.com/office/drawing/2014/main" id="{5A19AC59-EE31-3849-901C-FB7B1D4CEF3F}"/>
                </a:ext>
              </a:extLst>
            </p:cNvPr>
            <p:cNvSpPr txBox="1"/>
            <p:nvPr/>
          </p:nvSpPr>
          <p:spPr>
            <a:xfrm>
              <a:off x="3727769" y="4831993"/>
              <a:ext cx="4458272" cy="861774"/>
            </a:xfrm>
            <a:prstGeom prst="rect">
              <a:avLst/>
            </a:prstGeom>
            <a:noFill/>
          </p:spPr>
          <p:txBody>
            <a:bodyPr wrap="none" rtlCol="0">
              <a:spAutoFit/>
            </a:bodyPr>
            <a:lstStyle/>
            <a:p>
              <a:pPr algn="ctr"/>
              <a:r>
                <a:rPr lang="en-US" sz="5000" b="1" dirty="0">
                  <a:latin typeface="Arial" panose="020B0604020202020204" pitchFamily="34" charset="0"/>
                  <a:cs typeface="Arial" panose="020B0604020202020204" pitchFamily="34" charset="0"/>
                </a:rPr>
                <a:t>5W2H MODEL</a:t>
              </a:r>
            </a:p>
          </p:txBody>
        </p:sp>
      </p:grpSp>
    </p:spTree>
    <p:extLst>
      <p:ext uri="{BB962C8B-B14F-4D97-AF65-F5344CB8AC3E}">
        <p14:creationId xmlns:p14="http://schemas.microsoft.com/office/powerpoint/2010/main" val="27114766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nodeType="clickEffect">
                                  <p:stCondLst>
                                    <p:cond delay="0"/>
                                  </p:stCondLst>
                                  <p:childTnLst>
                                    <p:animEffect transition="out" filter="fade">
                                      <p:cBhvr>
                                        <p:cTn id="6" dur="500" tmFilter="0, 0; .2, .5; .8, .5; 1, 0"/>
                                        <p:tgtEl>
                                          <p:spTgt spid="2"/>
                                        </p:tgtEl>
                                      </p:cBhvr>
                                    </p:animEffect>
                                    <p:animScale>
                                      <p:cBhvr>
                                        <p:cTn id="7" dur="250" autoRev="1" fill="hold"/>
                                        <p:tgtEl>
                                          <p:spTgt spid="2"/>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B878B26D-AC50-1B4E-BCBA-78FC0ED263D2}"/>
              </a:ext>
            </a:extLst>
          </p:cNvPr>
          <p:cNvGrpSpPr/>
          <p:nvPr/>
        </p:nvGrpSpPr>
        <p:grpSpPr>
          <a:xfrm>
            <a:off x="841311" y="322015"/>
            <a:ext cx="11099391" cy="6184225"/>
            <a:chOff x="749709" y="309824"/>
            <a:chExt cx="10607201" cy="4399920"/>
          </a:xfrm>
          <a:solidFill>
            <a:srgbClr val="58B2CB"/>
          </a:solidFill>
          <a:effectLst>
            <a:outerShdw blurRad="50800" dist="38100" dir="2700000" algn="tl" rotWithShape="0">
              <a:prstClr val="black">
                <a:alpha val="40000"/>
              </a:prstClr>
            </a:outerShdw>
          </a:effectLst>
        </p:grpSpPr>
        <p:sp>
          <p:nvSpPr>
            <p:cNvPr id="9" name="Pentagon 8">
              <a:extLst>
                <a:ext uri="{FF2B5EF4-FFF2-40B4-BE49-F238E27FC236}">
                  <a16:creationId xmlns:a16="http://schemas.microsoft.com/office/drawing/2014/main" id="{CB477DBC-9E63-5947-A6F2-395467936AF2}"/>
                </a:ext>
              </a:extLst>
            </p:cNvPr>
            <p:cNvSpPr/>
            <p:nvPr/>
          </p:nvSpPr>
          <p:spPr>
            <a:xfrm>
              <a:off x="749709" y="3989744"/>
              <a:ext cx="1488165" cy="720000"/>
            </a:xfrm>
            <a:prstGeom prst="homePlate">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500" b="1" dirty="0">
                  <a:solidFill>
                    <a:schemeClr val="tx1"/>
                  </a:solidFill>
                  <a:latin typeface="Arial" panose="020B0604020202020204" pitchFamily="34" charset="0"/>
                  <a:cs typeface="Arial" panose="020B0604020202020204" pitchFamily="34" charset="0"/>
                </a:rPr>
                <a:t>SUMMARY</a:t>
              </a:r>
            </a:p>
          </p:txBody>
        </p:sp>
        <p:sp>
          <p:nvSpPr>
            <p:cNvPr id="10" name="Pentagon 9">
              <a:extLst>
                <a:ext uri="{FF2B5EF4-FFF2-40B4-BE49-F238E27FC236}">
                  <a16:creationId xmlns:a16="http://schemas.microsoft.com/office/drawing/2014/main" id="{B20A5E51-B5C1-E348-A55A-A676F0622536}"/>
                </a:ext>
              </a:extLst>
            </p:cNvPr>
            <p:cNvSpPr/>
            <p:nvPr/>
          </p:nvSpPr>
          <p:spPr>
            <a:xfrm>
              <a:off x="749709" y="3067316"/>
              <a:ext cx="1488165" cy="720000"/>
            </a:xfrm>
            <a:prstGeom prst="homePlate">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500" b="1" dirty="0">
                  <a:solidFill>
                    <a:schemeClr val="tx1"/>
                  </a:solidFill>
                  <a:latin typeface="Arial" panose="020B0604020202020204" pitchFamily="34" charset="0"/>
                  <a:cs typeface="Arial" panose="020B0604020202020204" pitchFamily="34" charset="0"/>
                </a:rPr>
                <a:t>CRITICISM</a:t>
              </a:r>
            </a:p>
          </p:txBody>
        </p:sp>
        <p:sp>
          <p:nvSpPr>
            <p:cNvPr id="11" name="Pentagon 10">
              <a:extLst>
                <a:ext uri="{FF2B5EF4-FFF2-40B4-BE49-F238E27FC236}">
                  <a16:creationId xmlns:a16="http://schemas.microsoft.com/office/drawing/2014/main" id="{E81DAD7A-6BBA-D046-977C-53779DDE6230}"/>
                </a:ext>
              </a:extLst>
            </p:cNvPr>
            <p:cNvSpPr/>
            <p:nvPr/>
          </p:nvSpPr>
          <p:spPr>
            <a:xfrm>
              <a:off x="749709" y="2148152"/>
              <a:ext cx="1488165" cy="720000"/>
            </a:xfrm>
            <a:prstGeom prst="homePlate">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500" b="1" dirty="0">
                  <a:solidFill>
                    <a:schemeClr val="tx1"/>
                  </a:solidFill>
                  <a:latin typeface="Arial" panose="020B0604020202020204" pitchFamily="34" charset="0"/>
                  <a:cs typeface="Arial" panose="020B0604020202020204" pitchFamily="34" charset="0"/>
                </a:rPr>
                <a:t>ANALYSIS</a:t>
              </a:r>
            </a:p>
          </p:txBody>
        </p:sp>
        <p:sp>
          <p:nvSpPr>
            <p:cNvPr id="12" name="Pentagon 11">
              <a:extLst>
                <a:ext uri="{FF2B5EF4-FFF2-40B4-BE49-F238E27FC236}">
                  <a16:creationId xmlns:a16="http://schemas.microsoft.com/office/drawing/2014/main" id="{73D7280F-3571-0B46-8697-590F738A50EF}"/>
                </a:ext>
              </a:extLst>
            </p:cNvPr>
            <p:cNvSpPr/>
            <p:nvPr/>
          </p:nvSpPr>
          <p:spPr>
            <a:xfrm>
              <a:off x="749709" y="309824"/>
              <a:ext cx="1488165" cy="720000"/>
            </a:xfrm>
            <a:prstGeom prst="homePlate">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500" b="1" dirty="0">
                  <a:solidFill>
                    <a:schemeClr val="tx1"/>
                  </a:solidFill>
                  <a:latin typeface="Arial" panose="020B0604020202020204" pitchFamily="34" charset="0"/>
                  <a:cs typeface="Arial" panose="020B0604020202020204" pitchFamily="34" charset="0"/>
                </a:rPr>
                <a:t>DEFINITION</a:t>
              </a:r>
            </a:p>
          </p:txBody>
        </p:sp>
        <p:sp>
          <p:nvSpPr>
            <p:cNvPr id="13" name="Pentagon 12">
              <a:extLst>
                <a:ext uri="{FF2B5EF4-FFF2-40B4-BE49-F238E27FC236}">
                  <a16:creationId xmlns:a16="http://schemas.microsoft.com/office/drawing/2014/main" id="{20C47CAF-E722-A44B-9FCB-CE2DB39C11F6}"/>
                </a:ext>
              </a:extLst>
            </p:cNvPr>
            <p:cNvSpPr/>
            <p:nvPr/>
          </p:nvSpPr>
          <p:spPr>
            <a:xfrm>
              <a:off x="749709" y="1228988"/>
              <a:ext cx="1488165" cy="720000"/>
            </a:xfrm>
            <a:prstGeom prst="homePlate">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500" b="1" dirty="0">
                  <a:solidFill>
                    <a:schemeClr val="tx1"/>
                  </a:solidFill>
                  <a:latin typeface="Arial" panose="020B0604020202020204" pitchFamily="34" charset="0"/>
                  <a:cs typeface="Arial" panose="020B0604020202020204" pitchFamily="34" charset="0"/>
                </a:rPr>
                <a:t>SEVEN KEY QUESTIONS</a:t>
              </a:r>
            </a:p>
          </p:txBody>
        </p:sp>
        <p:sp>
          <p:nvSpPr>
            <p:cNvPr id="14" name="Chevron 13">
              <a:extLst>
                <a:ext uri="{FF2B5EF4-FFF2-40B4-BE49-F238E27FC236}">
                  <a16:creationId xmlns:a16="http://schemas.microsoft.com/office/drawing/2014/main" id="{829CE686-932C-2C4F-8AB1-C3CFCE95F11C}"/>
                </a:ext>
              </a:extLst>
            </p:cNvPr>
            <p:cNvSpPr/>
            <p:nvPr/>
          </p:nvSpPr>
          <p:spPr>
            <a:xfrm>
              <a:off x="2237873" y="309824"/>
              <a:ext cx="9119037" cy="720000"/>
            </a:xfrm>
            <a:prstGeom prst="chevron">
              <a:avLst/>
            </a:prstGeom>
            <a:grp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700" dirty="0">
                  <a:solidFill>
                    <a:schemeClr val="tx1"/>
                  </a:solidFill>
                  <a:latin typeface="Arial" panose="020B0604020202020204" pitchFamily="34" charset="0"/>
                  <a:cs typeface="Arial" panose="020B0604020202020204" pitchFamily="34" charset="0"/>
                </a:rPr>
                <a:t>The "5W2H" method is a problem-solving &amp; project management technique, (Kuligovski </a:t>
              </a:r>
              <a:r>
                <a:rPr lang="en-GB" sz="1700" i="1" dirty="0">
                  <a:solidFill>
                    <a:schemeClr val="tx1"/>
                  </a:solidFill>
                  <a:latin typeface="Arial" panose="020B0604020202020204" pitchFamily="34" charset="0"/>
                  <a:cs typeface="Arial" panose="020B0604020202020204" pitchFamily="34" charset="0"/>
                </a:rPr>
                <a:t>et al., </a:t>
              </a:r>
              <a:r>
                <a:rPr lang="en-GB" sz="1700" dirty="0">
                  <a:solidFill>
                    <a:schemeClr val="tx1"/>
                  </a:solidFill>
                  <a:latin typeface="Arial" panose="020B0604020202020204" pitchFamily="34" charset="0"/>
                  <a:cs typeface="Arial" panose="020B0604020202020204" pitchFamily="34" charset="0"/>
                </a:rPr>
                <a:t>2021).</a:t>
              </a:r>
              <a:endParaRPr lang="en-US" sz="1700" dirty="0">
                <a:solidFill>
                  <a:schemeClr val="tx1"/>
                </a:solidFill>
                <a:latin typeface="Arial" panose="020B0604020202020204" pitchFamily="34" charset="0"/>
                <a:cs typeface="Arial" panose="020B0604020202020204" pitchFamily="34" charset="0"/>
              </a:endParaRPr>
            </a:p>
          </p:txBody>
        </p:sp>
        <p:sp>
          <p:nvSpPr>
            <p:cNvPr id="15" name="Chevron 14">
              <a:extLst>
                <a:ext uri="{FF2B5EF4-FFF2-40B4-BE49-F238E27FC236}">
                  <a16:creationId xmlns:a16="http://schemas.microsoft.com/office/drawing/2014/main" id="{DF260E17-41A1-5440-995F-9F3A559CC0A5}"/>
                </a:ext>
              </a:extLst>
            </p:cNvPr>
            <p:cNvSpPr/>
            <p:nvPr/>
          </p:nvSpPr>
          <p:spPr>
            <a:xfrm>
              <a:off x="2237873" y="1228988"/>
              <a:ext cx="9119037" cy="720000"/>
            </a:xfrm>
            <a:prstGeom prst="chevron">
              <a:avLst/>
            </a:prstGeom>
            <a:grp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700" dirty="0">
                  <a:solidFill>
                    <a:schemeClr val="tx1"/>
                  </a:solidFill>
                  <a:latin typeface="Arial" panose="020B0604020202020204" pitchFamily="34" charset="0"/>
                  <a:cs typeface="Arial" panose="020B0604020202020204" pitchFamily="34" charset="0"/>
                </a:rPr>
                <a:t>What, Why, Where, When, Who, How, and How much.</a:t>
              </a:r>
            </a:p>
          </p:txBody>
        </p:sp>
        <p:sp>
          <p:nvSpPr>
            <p:cNvPr id="16" name="Chevron 15">
              <a:extLst>
                <a:ext uri="{FF2B5EF4-FFF2-40B4-BE49-F238E27FC236}">
                  <a16:creationId xmlns:a16="http://schemas.microsoft.com/office/drawing/2014/main" id="{D17FBA89-4393-384C-A357-B78F3680FF42}"/>
                </a:ext>
              </a:extLst>
            </p:cNvPr>
            <p:cNvSpPr/>
            <p:nvPr/>
          </p:nvSpPr>
          <p:spPr>
            <a:xfrm>
              <a:off x="2237872" y="2148152"/>
              <a:ext cx="9119037" cy="720000"/>
            </a:xfrm>
            <a:prstGeom prst="chevron">
              <a:avLst/>
            </a:prstGeom>
            <a:grp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700" dirty="0">
                  <a:solidFill>
                    <a:schemeClr val="tx1"/>
                  </a:solidFill>
                  <a:latin typeface="Arial" panose="020B0604020202020204" pitchFamily="34" charset="0"/>
                  <a:cs typeface="Arial" panose="020B0604020202020204" pitchFamily="34" charset="0"/>
                </a:rPr>
                <a:t>To ensure a comprehensive analysis of a situation or a well-structured project plan.</a:t>
              </a:r>
            </a:p>
          </p:txBody>
        </p:sp>
        <p:sp>
          <p:nvSpPr>
            <p:cNvPr id="17" name="Chevron 16">
              <a:extLst>
                <a:ext uri="{FF2B5EF4-FFF2-40B4-BE49-F238E27FC236}">
                  <a16:creationId xmlns:a16="http://schemas.microsoft.com/office/drawing/2014/main" id="{5670B7F5-DC1F-BF4C-9C2F-D69096AD8978}"/>
                </a:ext>
              </a:extLst>
            </p:cNvPr>
            <p:cNvSpPr/>
            <p:nvPr/>
          </p:nvSpPr>
          <p:spPr>
            <a:xfrm>
              <a:off x="2237871" y="3036569"/>
              <a:ext cx="9119037" cy="720000"/>
            </a:xfrm>
            <a:prstGeom prst="chevron">
              <a:avLst/>
            </a:prstGeom>
            <a:grp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700" dirty="0">
                  <a:solidFill>
                    <a:schemeClr val="tx1"/>
                  </a:solidFill>
                  <a:latin typeface="Arial" panose="020B0604020202020204" pitchFamily="34" charset="0"/>
                  <a:cs typeface="Arial" panose="020B0604020202020204" pitchFamily="34" charset="0"/>
                </a:rPr>
                <a:t>Questions may overlap, leading to redundant information or unnecessary repetition in the analysis.</a:t>
              </a:r>
            </a:p>
          </p:txBody>
        </p:sp>
        <p:sp>
          <p:nvSpPr>
            <p:cNvPr id="18" name="Chevron 17">
              <a:extLst>
                <a:ext uri="{FF2B5EF4-FFF2-40B4-BE49-F238E27FC236}">
                  <a16:creationId xmlns:a16="http://schemas.microsoft.com/office/drawing/2014/main" id="{259F3F65-4D24-8D4C-A8F0-841FC3C578C1}"/>
                </a:ext>
              </a:extLst>
            </p:cNvPr>
            <p:cNvSpPr/>
            <p:nvPr/>
          </p:nvSpPr>
          <p:spPr>
            <a:xfrm>
              <a:off x="2237870" y="3989744"/>
              <a:ext cx="9119037" cy="720000"/>
            </a:xfrm>
            <a:prstGeom prst="chevron">
              <a:avLst/>
            </a:prstGeom>
            <a:grp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1600" dirty="0">
                <a:solidFill>
                  <a:schemeClr val="tx1"/>
                </a:solidFill>
                <a:latin typeface="Arial" panose="020B0604020202020204" pitchFamily="34" charset="0"/>
                <a:cs typeface="Arial" panose="020B0604020202020204" pitchFamily="34" charset="0"/>
              </a:endParaRPr>
            </a:p>
            <a:p>
              <a:r>
                <a:rPr lang="en-GB" sz="1600" dirty="0">
                  <a:solidFill>
                    <a:schemeClr val="tx1"/>
                  </a:solidFill>
                  <a:latin typeface="Arial" panose="020B0604020202020204" pitchFamily="34" charset="0"/>
                  <a:cs typeface="Arial" panose="020B0604020202020204" pitchFamily="34" charset="0"/>
                </a:rPr>
                <a:t>Overall, the 5W2H model, is powerful tool for identifying problems, it assists in organising, planning, executing projects efficiently, can be applied  across various industries scenarios for detailed examination and planning, (Kuligovski </a:t>
              </a:r>
              <a:r>
                <a:rPr lang="en-GB" sz="1600" i="1" dirty="0">
                  <a:solidFill>
                    <a:schemeClr val="tx1"/>
                  </a:solidFill>
                  <a:latin typeface="Arial" panose="020B0604020202020204" pitchFamily="34" charset="0"/>
                  <a:cs typeface="Arial" panose="020B0604020202020204" pitchFamily="34" charset="0"/>
                </a:rPr>
                <a:t>et al., </a:t>
              </a:r>
              <a:r>
                <a:rPr lang="en-GB" sz="1600" dirty="0">
                  <a:solidFill>
                    <a:schemeClr val="tx1"/>
                  </a:solidFill>
                  <a:latin typeface="Arial" panose="020B0604020202020204" pitchFamily="34" charset="0"/>
                  <a:cs typeface="Arial" panose="020B0604020202020204" pitchFamily="34" charset="0"/>
                </a:rPr>
                <a:t>2021; </a:t>
              </a:r>
              <a:r>
                <a:rPr lang="en-GB" sz="1600" dirty="0" err="1">
                  <a:solidFill>
                    <a:schemeClr val="tx1"/>
                  </a:solidFill>
                  <a:latin typeface="Arial" panose="020B0604020202020204" pitchFamily="34" charset="0"/>
                  <a:cs typeface="Arial" panose="020B0604020202020204" pitchFamily="34" charset="0"/>
                </a:rPr>
                <a:t>Rydhoni</a:t>
              </a:r>
              <a:r>
                <a:rPr lang="en-GB" sz="1600" dirty="0">
                  <a:solidFill>
                    <a:schemeClr val="tx1"/>
                  </a:solidFill>
                  <a:latin typeface="Arial" panose="020B0604020202020204" pitchFamily="34" charset="0"/>
                  <a:cs typeface="Arial" panose="020B0604020202020204" pitchFamily="34" charset="0"/>
                </a:rPr>
                <a:t> et al., 2024).</a:t>
              </a:r>
              <a:endParaRPr lang="en-US" sz="1600" dirty="0">
                <a:solidFill>
                  <a:schemeClr val="tx1"/>
                </a:solidFill>
                <a:latin typeface="Arial" panose="020B0604020202020204" pitchFamily="34" charset="0"/>
                <a:cs typeface="Arial" panose="020B0604020202020204" pitchFamily="34" charset="0"/>
              </a:endParaRPr>
            </a:p>
            <a:p>
              <a:endParaRPr lang="en-GB" dirty="0">
                <a:solidFill>
                  <a:schemeClr val="tx1"/>
                </a:solidFill>
                <a:latin typeface="Arial" panose="020B0604020202020204" pitchFamily="34" charset="0"/>
                <a:cs typeface="Arial" panose="020B0604020202020204" pitchFamily="34" charset="0"/>
              </a:endParaRPr>
            </a:p>
          </p:txBody>
        </p:sp>
      </p:grpSp>
    </p:spTree>
    <p:extLst>
      <p:ext uri="{BB962C8B-B14F-4D97-AF65-F5344CB8AC3E}">
        <p14:creationId xmlns:p14="http://schemas.microsoft.com/office/powerpoint/2010/main" val="23375511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53270B43-9219-394B-B6EA-9FEC34E82291}"/>
              </a:ext>
            </a:extLst>
          </p:cNvPr>
          <p:cNvGrpSpPr/>
          <p:nvPr/>
        </p:nvGrpSpPr>
        <p:grpSpPr>
          <a:xfrm>
            <a:off x="621676" y="976453"/>
            <a:ext cx="10812704" cy="5659476"/>
            <a:chOff x="550556" y="803733"/>
            <a:chExt cx="10812704" cy="5659476"/>
          </a:xfrm>
        </p:grpSpPr>
        <p:pic>
          <p:nvPicPr>
            <p:cNvPr id="6" name="Picture 5">
              <a:extLst>
                <a:ext uri="{FF2B5EF4-FFF2-40B4-BE49-F238E27FC236}">
                  <a16:creationId xmlns:a16="http://schemas.microsoft.com/office/drawing/2014/main" id="{EB824BB6-7DD8-9E42-BFA5-FBB3949770FE}"/>
                </a:ext>
              </a:extLst>
            </p:cNvPr>
            <p:cNvPicPr>
              <a:picLocks noChangeAspect="1"/>
            </p:cNvPicPr>
            <p:nvPr/>
          </p:nvPicPr>
          <p:blipFill>
            <a:blip r:embed="rId2">
              <a:duotone>
                <a:schemeClr val="accent6">
                  <a:shade val="45000"/>
                  <a:satMod val="135000"/>
                </a:schemeClr>
                <a:prstClr val="white"/>
              </a:duotone>
            </a:blip>
            <a:stretch>
              <a:fillRect/>
            </a:stretch>
          </p:blipFill>
          <p:spPr>
            <a:xfrm>
              <a:off x="1996440" y="803733"/>
              <a:ext cx="7919720" cy="4459147"/>
            </a:xfrm>
            <a:prstGeom prst="rect">
              <a:avLst/>
            </a:prstGeom>
          </p:spPr>
        </p:pic>
        <p:sp>
          <p:nvSpPr>
            <p:cNvPr id="7" name="TextBox 6">
              <a:extLst>
                <a:ext uri="{FF2B5EF4-FFF2-40B4-BE49-F238E27FC236}">
                  <a16:creationId xmlns:a16="http://schemas.microsoft.com/office/drawing/2014/main" id="{AAB68AC9-278B-A042-9856-EF620E8919D9}"/>
                </a:ext>
              </a:extLst>
            </p:cNvPr>
            <p:cNvSpPr txBox="1"/>
            <p:nvPr/>
          </p:nvSpPr>
          <p:spPr>
            <a:xfrm>
              <a:off x="550556" y="4831993"/>
              <a:ext cx="10812704" cy="1631216"/>
            </a:xfrm>
            <a:prstGeom prst="rect">
              <a:avLst/>
            </a:prstGeom>
            <a:noFill/>
          </p:spPr>
          <p:txBody>
            <a:bodyPr wrap="none" rtlCol="0">
              <a:spAutoFit/>
            </a:bodyPr>
            <a:lstStyle/>
            <a:p>
              <a:pPr algn="ctr"/>
              <a:r>
                <a:rPr lang="en-US" sz="5000" b="1" dirty="0">
                  <a:latin typeface="Arial" panose="020B0604020202020204" pitchFamily="34" charset="0"/>
                  <a:cs typeface="Arial" panose="020B0604020202020204" pitchFamily="34" charset="0"/>
                </a:rPr>
                <a:t>APPLICATION OF THE</a:t>
              </a:r>
            </a:p>
            <a:p>
              <a:pPr algn="ctr"/>
              <a:r>
                <a:rPr lang="en-US" sz="5000" b="1" dirty="0">
                  <a:latin typeface="Arial" panose="020B0604020202020204" pitchFamily="34" charset="0"/>
                  <a:cs typeface="Arial" panose="020B0604020202020204" pitchFamily="34" charset="0"/>
                </a:rPr>
                <a:t>5W2H MODEL FOR GREEN HAVEN</a:t>
              </a:r>
            </a:p>
          </p:txBody>
        </p:sp>
      </p:grpSp>
    </p:spTree>
    <p:extLst>
      <p:ext uri="{BB962C8B-B14F-4D97-AF65-F5344CB8AC3E}">
        <p14:creationId xmlns:p14="http://schemas.microsoft.com/office/powerpoint/2010/main" val="39491573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nodeType="clickEffect">
                                  <p:stCondLst>
                                    <p:cond delay="0"/>
                                  </p:stCondLst>
                                  <p:childTnLst>
                                    <p:animEffect transition="out" filter="fade">
                                      <p:cBhvr>
                                        <p:cTn id="6" dur="500" tmFilter="0, 0; .2, .5; .8, .5; 1, 0"/>
                                        <p:tgtEl>
                                          <p:spTgt spid="5"/>
                                        </p:tgtEl>
                                      </p:cBhvr>
                                    </p:animEffect>
                                    <p:animScale>
                                      <p:cBhvr>
                                        <p:cTn id="7" dur="250" autoRev="1" fill="hold"/>
                                        <p:tgtEl>
                                          <p:spTgt spid="5"/>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6" name="Group 35">
            <a:extLst>
              <a:ext uri="{FF2B5EF4-FFF2-40B4-BE49-F238E27FC236}">
                <a16:creationId xmlns:a16="http://schemas.microsoft.com/office/drawing/2014/main" id="{273E7A29-6555-2B4A-B839-1766DC354339}"/>
              </a:ext>
            </a:extLst>
          </p:cNvPr>
          <p:cNvGrpSpPr/>
          <p:nvPr/>
        </p:nvGrpSpPr>
        <p:grpSpPr>
          <a:xfrm>
            <a:off x="749709" y="279077"/>
            <a:ext cx="10607201" cy="6275523"/>
            <a:chOff x="749709" y="279077"/>
            <a:chExt cx="10607201" cy="6275523"/>
          </a:xfrm>
          <a:effectLst>
            <a:outerShdw blurRad="50800" dist="38100" dir="2700000" algn="tl" rotWithShape="0">
              <a:prstClr val="black">
                <a:alpha val="40000"/>
              </a:prstClr>
            </a:outerShdw>
          </a:effectLst>
        </p:grpSpPr>
        <p:grpSp>
          <p:nvGrpSpPr>
            <p:cNvPr id="27" name="Group 26">
              <a:extLst>
                <a:ext uri="{FF2B5EF4-FFF2-40B4-BE49-F238E27FC236}">
                  <a16:creationId xmlns:a16="http://schemas.microsoft.com/office/drawing/2014/main" id="{366AF417-C5DE-8B48-96D1-E84A3D050E27}"/>
                </a:ext>
              </a:extLst>
            </p:cNvPr>
            <p:cNvGrpSpPr/>
            <p:nvPr/>
          </p:nvGrpSpPr>
          <p:grpSpPr>
            <a:xfrm>
              <a:off x="749709" y="309824"/>
              <a:ext cx="10607201" cy="6244776"/>
              <a:chOff x="749709" y="309824"/>
              <a:chExt cx="10607201" cy="6244776"/>
            </a:xfrm>
            <a:solidFill>
              <a:srgbClr val="59B4CB"/>
            </a:solidFill>
          </p:grpSpPr>
          <p:sp>
            <p:nvSpPr>
              <p:cNvPr id="4" name="Pentagon 3">
                <a:extLst>
                  <a:ext uri="{FF2B5EF4-FFF2-40B4-BE49-F238E27FC236}">
                    <a16:creationId xmlns:a16="http://schemas.microsoft.com/office/drawing/2014/main" id="{003DD3F5-1B21-9445-AFD8-E739FD76927A}"/>
                  </a:ext>
                </a:extLst>
              </p:cNvPr>
              <p:cNvSpPr/>
              <p:nvPr/>
            </p:nvSpPr>
            <p:spPr>
              <a:xfrm>
                <a:off x="749709" y="4912172"/>
                <a:ext cx="1488165" cy="720000"/>
              </a:xfrm>
              <a:prstGeom prst="homePlate">
                <a:avLst/>
              </a:prstGeom>
              <a:grpFill/>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chemeClr val="tx1"/>
                    </a:solidFill>
                    <a:latin typeface="Arial" panose="020B0604020202020204" pitchFamily="34" charset="0"/>
                    <a:cs typeface="Arial" panose="020B0604020202020204" pitchFamily="34" charset="0"/>
                  </a:rPr>
                  <a:t>   HOW?</a:t>
                </a:r>
              </a:p>
            </p:txBody>
          </p:sp>
          <p:sp>
            <p:nvSpPr>
              <p:cNvPr id="5" name="Pentagon 4">
                <a:extLst>
                  <a:ext uri="{FF2B5EF4-FFF2-40B4-BE49-F238E27FC236}">
                    <a16:creationId xmlns:a16="http://schemas.microsoft.com/office/drawing/2014/main" id="{8583D56A-FD6E-1A4D-B646-473BACA9BFF0}"/>
                  </a:ext>
                </a:extLst>
              </p:cNvPr>
              <p:cNvSpPr/>
              <p:nvPr/>
            </p:nvSpPr>
            <p:spPr>
              <a:xfrm>
                <a:off x="749709" y="3989744"/>
                <a:ext cx="1488165" cy="720000"/>
              </a:xfrm>
              <a:prstGeom prst="homePlate">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chemeClr val="tx1"/>
                    </a:solidFill>
                    <a:latin typeface="Arial" panose="020B0604020202020204" pitchFamily="34" charset="0"/>
                    <a:cs typeface="Arial" panose="020B0604020202020204" pitchFamily="34" charset="0"/>
                  </a:rPr>
                  <a:t>   WHY?</a:t>
                </a:r>
              </a:p>
            </p:txBody>
          </p:sp>
          <p:sp>
            <p:nvSpPr>
              <p:cNvPr id="6" name="Pentagon 5">
                <a:extLst>
                  <a:ext uri="{FF2B5EF4-FFF2-40B4-BE49-F238E27FC236}">
                    <a16:creationId xmlns:a16="http://schemas.microsoft.com/office/drawing/2014/main" id="{8FD517B3-5392-5042-857F-511BF74D9F8A}"/>
                  </a:ext>
                </a:extLst>
              </p:cNvPr>
              <p:cNvSpPr/>
              <p:nvPr/>
            </p:nvSpPr>
            <p:spPr>
              <a:xfrm>
                <a:off x="749709" y="3067316"/>
                <a:ext cx="1488165" cy="720000"/>
              </a:xfrm>
              <a:prstGeom prst="homePlate">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chemeClr val="tx1"/>
                    </a:solidFill>
                    <a:latin typeface="Arial" panose="020B0604020202020204" pitchFamily="34" charset="0"/>
                    <a:cs typeface="Arial" panose="020B0604020202020204" pitchFamily="34" charset="0"/>
                  </a:rPr>
                  <a:t>   WHO?</a:t>
                </a:r>
              </a:p>
            </p:txBody>
          </p:sp>
          <p:sp>
            <p:nvSpPr>
              <p:cNvPr id="7" name="Pentagon 6">
                <a:extLst>
                  <a:ext uri="{FF2B5EF4-FFF2-40B4-BE49-F238E27FC236}">
                    <a16:creationId xmlns:a16="http://schemas.microsoft.com/office/drawing/2014/main" id="{B5DBE12C-3603-5F43-BB68-0192129BE18A}"/>
                  </a:ext>
                </a:extLst>
              </p:cNvPr>
              <p:cNvSpPr/>
              <p:nvPr/>
            </p:nvSpPr>
            <p:spPr>
              <a:xfrm>
                <a:off x="749709" y="2148152"/>
                <a:ext cx="1488165" cy="720000"/>
              </a:xfrm>
              <a:prstGeom prst="homePlate">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chemeClr val="tx1"/>
                    </a:solidFill>
                    <a:latin typeface="Arial" panose="020B0604020202020204" pitchFamily="34" charset="0"/>
                    <a:cs typeface="Arial" panose="020B0604020202020204" pitchFamily="34" charset="0"/>
                  </a:rPr>
                  <a:t>  WHEN?</a:t>
                </a:r>
              </a:p>
            </p:txBody>
          </p:sp>
          <p:sp>
            <p:nvSpPr>
              <p:cNvPr id="8" name="Pentagon 7">
                <a:extLst>
                  <a:ext uri="{FF2B5EF4-FFF2-40B4-BE49-F238E27FC236}">
                    <a16:creationId xmlns:a16="http://schemas.microsoft.com/office/drawing/2014/main" id="{0D36CE2A-F57D-5945-9806-1A0C8658B4E1}"/>
                  </a:ext>
                </a:extLst>
              </p:cNvPr>
              <p:cNvSpPr/>
              <p:nvPr/>
            </p:nvSpPr>
            <p:spPr>
              <a:xfrm>
                <a:off x="749709" y="309824"/>
                <a:ext cx="1488165" cy="720000"/>
              </a:xfrm>
              <a:prstGeom prst="homePlate">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chemeClr val="tx1"/>
                    </a:solidFill>
                    <a:latin typeface="Arial" panose="020B0604020202020204" pitchFamily="34" charset="0"/>
                    <a:cs typeface="Arial" panose="020B0604020202020204" pitchFamily="34" charset="0"/>
                  </a:rPr>
                  <a:t>  WHAT?</a:t>
                </a:r>
              </a:p>
            </p:txBody>
          </p:sp>
          <p:sp>
            <p:nvSpPr>
              <p:cNvPr id="9" name="Pentagon 8">
                <a:extLst>
                  <a:ext uri="{FF2B5EF4-FFF2-40B4-BE49-F238E27FC236}">
                    <a16:creationId xmlns:a16="http://schemas.microsoft.com/office/drawing/2014/main" id="{301667ED-06E0-CC4F-8CDB-186E1634D1F9}"/>
                  </a:ext>
                </a:extLst>
              </p:cNvPr>
              <p:cNvSpPr/>
              <p:nvPr/>
            </p:nvSpPr>
            <p:spPr>
              <a:xfrm>
                <a:off x="749709" y="1228988"/>
                <a:ext cx="1488165" cy="720000"/>
              </a:xfrm>
              <a:prstGeom prst="homePlate">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chemeClr val="tx1"/>
                    </a:solidFill>
                    <a:latin typeface="Arial" panose="020B0604020202020204" pitchFamily="34" charset="0"/>
                    <a:cs typeface="Arial" panose="020B0604020202020204" pitchFamily="34" charset="0"/>
                  </a:rPr>
                  <a:t>WHERE?</a:t>
                </a:r>
              </a:p>
            </p:txBody>
          </p:sp>
          <p:sp>
            <p:nvSpPr>
              <p:cNvPr id="10" name="Pentagon 9">
                <a:extLst>
                  <a:ext uri="{FF2B5EF4-FFF2-40B4-BE49-F238E27FC236}">
                    <a16:creationId xmlns:a16="http://schemas.microsoft.com/office/drawing/2014/main" id="{8F7EB511-691B-814C-AC58-4351D83E43D7}"/>
                  </a:ext>
                </a:extLst>
              </p:cNvPr>
              <p:cNvSpPr/>
              <p:nvPr/>
            </p:nvSpPr>
            <p:spPr>
              <a:xfrm>
                <a:off x="749709" y="5834600"/>
                <a:ext cx="1488165" cy="720000"/>
              </a:xfrm>
              <a:prstGeom prst="homePlate">
                <a:avLst/>
              </a:prstGeom>
              <a:grpFill/>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chemeClr val="tx1"/>
                    </a:solidFill>
                    <a:latin typeface="Arial" panose="020B0604020202020204" pitchFamily="34" charset="0"/>
                    <a:cs typeface="Arial" panose="020B0604020202020204" pitchFamily="34" charset="0"/>
                  </a:rPr>
                  <a:t>HOW MUCH?</a:t>
                </a:r>
              </a:p>
            </p:txBody>
          </p:sp>
          <p:sp>
            <p:nvSpPr>
              <p:cNvPr id="20" name="Chevron 19">
                <a:extLst>
                  <a:ext uri="{FF2B5EF4-FFF2-40B4-BE49-F238E27FC236}">
                    <a16:creationId xmlns:a16="http://schemas.microsoft.com/office/drawing/2014/main" id="{BA52E082-AFE7-9848-8F99-990DA2D29885}"/>
                  </a:ext>
                </a:extLst>
              </p:cNvPr>
              <p:cNvSpPr/>
              <p:nvPr/>
            </p:nvSpPr>
            <p:spPr>
              <a:xfrm>
                <a:off x="4187952" y="309824"/>
                <a:ext cx="7168958" cy="720000"/>
              </a:xfrm>
              <a:prstGeom prst="chevron">
                <a:avLst/>
              </a:prstGeom>
              <a:grp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500" dirty="0">
                    <a:solidFill>
                      <a:schemeClr val="tx1"/>
                    </a:solidFill>
                    <a:latin typeface="Arial" panose="020B0604020202020204" pitchFamily="34" charset="0"/>
                    <a:cs typeface="Arial" panose="020B0604020202020204" pitchFamily="34" charset="0"/>
                  </a:rPr>
                  <a:t>Reduced revenue - Lower foot traffic - Loss of market share - Reduced customer engagement.</a:t>
                </a:r>
              </a:p>
            </p:txBody>
          </p:sp>
          <p:sp>
            <p:nvSpPr>
              <p:cNvPr id="21" name="Chevron 20">
                <a:extLst>
                  <a:ext uri="{FF2B5EF4-FFF2-40B4-BE49-F238E27FC236}">
                    <a16:creationId xmlns:a16="http://schemas.microsoft.com/office/drawing/2014/main" id="{DB044A9F-44AC-BF4C-89CC-6009BCDEEEB9}"/>
                  </a:ext>
                </a:extLst>
              </p:cNvPr>
              <p:cNvSpPr/>
              <p:nvPr/>
            </p:nvSpPr>
            <p:spPr>
              <a:xfrm>
                <a:off x="4187952" y="1228988"/>
                <a:ext cx="7168958" cy="720000"/>
              </a:xfrm>
              <a:prstGeom prst="chevron">
                <a:avLst/>
              </a:prstGeom>
              <a:grp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500" dirty="0">
                    <a:solidFill>
                      <a:schemeClr val="tx1"/>
                    </a:solidFill>
                    <a:latin typeface="Arial" panose="020B0604020202020204" pitchFamily="34" charset="0"/>
                    <a:cs typeface="Arial" panose="020B0604020202020204" pitchFamily="34" charset="0"/>
                  </a:rPr>
                  <a:t>Norwich, UK - Specifically at the high street shop location.</a:t>
                </a:r>
              </a:p>
            </p:txBody>
          </p:sp>
          <p:sp>
            <p:nvSpPr>
              <p:cNvPr id="22" name="Chevron 21">
                <a:extLst>
                  <a:ext uri="{FF2B5EF4-FFF2-40B4-BE49-F238E27FC236}">
                    <a16:creationId xmlns:a16="http://schemas.microsoft.com/office/drawing/2014/main" id="{5511AF97-0087-6749-A322-D6550D7D082A}"/>
                  </a:ext>
                </a:extLst>
              </p:cNvPr>
              <p:cNvSpPr/>
              <p:nvPr/>
            </p:nvSpPr>
            <p:spPr>
              <a:xfrm>
                <a:off x="4187952" y="2148152"/>
                <a:ext cx="7168957" cy="720000"/>
              </a:xfrm>
              <a:prstGeom prst="chevron">
                <a:avLst/>
              </a:prstGeom>
              <a:grp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500" dirty="0">
                    <a:solidFill>
                      <a:schemeClr val="tx1"/>
                    </a:solidFill>
                    <a:latin typeface="Arial" panose="020B0604020202020204" pitchFamily="34" charset="0"/>
                    <a:cs typeface="Arial" panose="020B0604020202020204" pitchFamily="34" charset="0"/>
                  </a:rPr>
                  <a:t>Over the last 12 months - Since 2023/24.</a:t>
                </a:r>
              </a:p>
            </p:txBody>
          </p:sp>
          <p:sp>
            <p:nvSpPr>
              <p:cNvPr id="23" name="Chevron 22">
                <a:extLst>
                  <a:ext uri="{FF2B5EF4-FFF2-40B4-BE49-F238E27FC236}">
                    <a16:creationId xmlns:a16="http://schemas.microsoft.com/office/drawing/2014/main" id="{6DE1473B-F9CC-9749-8E8C-D28DAEFE0B2D}"/>
                  </a:ext>
                </a:extLst>
              </p:cNvPr>
              <p:cNvSpPr/>
              <p:nvPr/>
            </p:nvSpPr>
            <p:spPr>
              <a:xfrm>
                <a:off x="4187952" y="3036569"/>
                <a:ext cx="7168956" cy="720000"/>
              </a:xfrm>
              <a:prstGeom prst="chevron">
                <a:avLst/>
              </a:prstGeom>
              <a:grp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500" dirty="0">
                    <a:solidFill>
                      <a:schemeClr val="tx1"/>
                    </a:solidFill>
                    <a:latin typeface="Arial" panose="020B0604020202020204" pitchFamily="34" charset="0"/>
                    <a:cs typeface="Arial" panose="020B0604020202020204" pitchFamily="34" charset="0"/>
                  </a:rPr>
                  <a:t>Owners (Liam &amp; Priya) - Customers - Suppliers - Staff.</a:t>
                </a:r>
              </a:p>
            </p:txBody>
          </p:sp>
          <p:sp>
            <p:nvSpPr>
              <p:cNvPr id="24" name="Chevron 23">
                <a:extLst>
                  <a:ext uri="{FF2B5EF4-FFF2-40B4-BE49-F238E27FC236}">
                    <a16:creationId xmlns:a16="http://schemas.microsoft.com/office/drawing/2014/main" id="{ABCD4266-F096-C344-9678-F30F66A9DC9A}"/>
                  </a:ext>
                </a:extLst>
              </p:cNvPr>
              <p:cNvSpPr/>
              <p:nvPr/>
            </p:nvSpPr>
            <p:spPr>
              <a:xfrm>
                <a:off x="4187952" y="3989744"/>
                <a:ext cx="7168955" cy="720000"/>
              </a:xfrm>
              <a:prstGeom prst="chevron">
                <a:avLst/>
              </a:prstGeom>
              <a:grp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500" dirty="0">
                    <a:solidFill>
                      <a:schemeClr val="tx1"/>
                    </a:solidFill>
                    <a:latin typeface="Arial" panose="020B0604020202020204" pitchFamily="34" charset="0"/>
                    <a:cs typeface="Arial" panose="020B0604020202020204" pitchFamily="34" charset="0"/>
                  </a:rPr>
                  <a:t>Shift to online shopping - Increased competition from chains and boutique florists - Rising flower/import costs - Outdated website - Limited delivery options.</a:t>
                </a:r>
              </a:p>
            </p:txBody>
          </p:sp>
          <p:sp>
            <p:nvSpPr>
              <p:cNvPr id="25" name="Chevron 24">
                <a:extLst>
                  <a:ext uri="{FF2B5EF4-FFF2-40B4-BE49-F238E27FC236}">
                    <a16:creationId xmlns:a16="http://schemas.microsoft.com/office/drawing/2014/main" id="{9BDDAC97-78FD-DB4C-83F9-5901D50BD34A}"/>
                  </a:ext>
                </a:extLst>
              </p:cNvPr>
              <p:cNvSpPr/>
              <p:nvPr/>
            </p:nvSpPr>
            <p:spPr>
              <a:xfrm>
                <a:off x="4187952" y="4912172"/>
                <a:ext cx="7168954" cy="720000"/>
              </a:xfrm>
              <a:prstGeom prst="chevron">
                <a:avLst/>
              </a:prstGeom>
              <a:grp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500" dirty="0">
                    <a:solidFill>
                      <a:schemeClr val="tx1"/>
                    </a:solidFill>
                    <a:latin typeface="Arial" panose="020B0604020202020204" pitchFamily="34" charset="0"/>
                    <a:cs typeface="Arial" panose="020B0604020202020204" pitchFamily="34" charset="0"/>
                  </a:rPr>
                  <a:t>30% drop in in-store sales - Reduced market share - Financial pressure on operations.</a:t>
                </a:r>
                <a:endParaRPr lang="en-US" sz="1500" dirty="0">
                  <a:solidFill>
                    <a:schemeClr val="tx1"/>
                  </a:solidFill>
                  <a:latin typeface="Arial" panose="020B0604020202020204" pitchFamily="34" charset="0"/>
                  <a:cs typeface="Arial" panose="020B0604020202020204" pitchFamily="34" charset="0"/>
                </a:endParaRPr>
              </a:p>
            </p:txBody>
          </p:sp>
          <p:sp>
            <p:nvSpPr>
              <p:cNvPr id="26" name="Chevron 25">
                <a:extLst>
                  <a:ext uri="{FF2B5EF4-FFF2-40B4-BE49-F238E27FC236}">
                    <a16:creationId xmlns:a16="http://schemas.microsoft.com/office/drawing/2014/main" id="{FF9F44ED-AE53-A344-AD61-BB36FAF9B7B8}"/>
                  </a:ext>
                </a:extLst>
              </p:cNvPr>
              <p:cNvSpPr/>
              <p:nvPr/>
            </p:nvSpPr>
            <p:spPr>
              <a:xfrm>
                <a:off x="4187952" y="5834600"/>
                <a:ext cx="7168953" cy="720000"/>
              </a:xfrm>
              <a:prstGeom prst="chevron">
                <a:avLst/>
              </a:prstGeom>
              <a:grp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500" dirty="0">
                    <a:solidFill>
                      <a:schemeClr val="tx1"/>
                    </a:solidFill>
                    <a:latin typeface="Arial" panose="020B0604020202020204" pitchFamily="34" charset="0"/>
                    <a:cs typeface="Arial" panose="020B0604020202020204" pitchFamily="34" charset="0"/>
                  </a:rPr>
                  <a:t>Significantly - Exact figures not provided - Correlates with 30% drop in - In-store revenue - Rising operational costs.</a:t>
                </a:r>
              </a:p>
            </p:txBody>
          </p:sp>
        </p:grpSp>
        <p:sp>
          <p:nvSpPr>
            <p:cNvPr id="29" name="Chevron 28">
              <a:extLst>
                <a:ext uri="{FF2B5EF4-FFF2-40B4-BE49-F238E27FC236}">
                  <a16:creationId xmlns:a16="http://schemas.microsoft.com/office/drawing/2014/main" id="{41310235-118D-9849-8BB6-C74F63BDE13C}"/>
                </a:ext>
              </a:extLst>
            </p:cNvPr>
            <p:cNvSpPr/>
            <p:nvPr/>
          </p:nvSpPr>
          <p:spPr>
            <a:xfrm>
              <a:off x="2237868" y="279077"/>
              <a:ext cx="1950084" cy="720000"/>
            </a:xfrm>
            <a:prstGeom prst="chevron">
              <a:avLst/>
            </a:prstGeom>
            <a:solidFill>
              <a:srgbClr val="59B4CB"/>
            </a:solid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dirty="0">
                  <a:solidFill>
                    <a:schemeClr val="tx1"/>
                  </a:solidFill>
                  <a:latin typeface="Arial" panose="020B0604020202020204" pitchFamily="34" charset="0"/>
                  <a:cs typeface="Arial" panose="020B0604020202020204" pitchFamily="34" charset="0"/>
                </a:rPr>
                <a:t>What effect is it having?</a:t>
              </a:r>
            </a:p>
          </p:txBody>
        </p:sp>
        <p:sp>
          <p:nvSpPr>
            <p:cNvPr id="30" name="Chevron 29">
              <a:extLst>
                <a:ext uri="{FF2B5EF4-FFF2-40B4-BE49-F238E27FC236}">
                  <a16:creationId xmlns:a16="http://schemas.microsoft.com/office/drawing/2014/main" id="{96546E32-50F4-F847-A86C-B21E8D4D7C08}"/>
                </a:ext>
              </a:extLst>
            </p:cNvPr>
            <p:cNvSpPr/>
            <p:nvPr/>
          </p:nvSpPr>
          <p:spPr>
            <a:xfrm>
              <a:off x="2237868" y="1198241"/>
              <a:ext cx="1950084" cy="720000"/>
            </a:xfrm>
            <a:prstGeom prst="chevron">
              <a:avLst/>
            </a:prstGeom>
            <a:solidFill>
              <a:srgbClr val="59B4CB"/>
            </a:solid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dirty="0">
                  <a:solidFill>
                    <a:schemeClr val="tx1"/>
                  </a:solidFill>
                  <a:latin typeface="Arial" panose="020B0604020202020204" pitchFamily="34" charset="0"/>
                  <a:cs typeface="Arial" panose="020B0604020202020204" pitchFamily="34" charset="0"/>
                </a:rPr>
                <a:t>Where is the problem occurring?</a:t>
              </a:r>
            </a:p>
          </p:txBody>
        </p:sp>
        <p:sp>
          <p:nvSpPr>
            <p:cNvPr id="31" name="Chevron 30">
              <a:extLst>
                <a:ext uri="{FF2B5EF4-FFF2-40B4-BE49-F238E27FC236}">
                  <a16:creationId xmlns:a16="http://schemas.microsoft.com/office/drawing/2014/main" id="{03709551-D86F-3443-A3D6-8084732FCC8D}"/>
                </a:ext>
              </a:extLst>
            </p:cNvPr>
            <p:cNvSpPr/>
            <p:nvPr/>
          </p:nvSpPr>
          <p:spPr>
            <a:xfrm>
              <a:off x="2237868" y="2148152"/>
              <a:ext cx="1950084" cy="720000"/>
            </a:xfrm>
            <a:prstGeom prst="chevron">
              <a:avLst/>
            </a:prstGeom>
            <a:solidFill>
              <a:srgbClr val="59B4CB"/>
            </a:solid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dirty="0">
                  <a:solidFill>
                    <a:schemeClr val="tx1"/>
                  </a:solidFill>
                  <a:latin typeface="Arial" panose="020B0604020202020204" pitchFamily="34" charset="0"/>
                  <a:cs typeface="Arial" panose="020B0604020202020204" pitchFamily="34" charset="0"/>
                </a:rPr>
                <a:t>When was the problem first noticed?</a:t>
              </a:r>
            </a:p>
          </p:txBody>
        </p:sp>
        <p:sp>
          <p:nvSpPr>
            <p:cNvPr id="32" name="Chevron 31">
              <a:extLst>
                <a:ext uri="{FF2B5EF4-FFF2-40B4-BE49-F238E27FC236}">
                  <a16:creationId xmlns:a16="http://schemas.microsoft.com/office/drawing/2014/main" id="{49D145EA-C24B-2A48-ABA3-F6B0605B4EAA}"/>
                </a:ext>
              </a:extLst>
            </p:cNvPr>
            <p:cNvSpPr/>
            <p:nvPr/>
          </p:nvSpPr>
          <p:spPr>
            <a:xfrm>
              <a:off x="2237868" y="3067316"/>
              <a:ext cx="1950084" cy="720000"/>
            </a:xfrm>
            <a:prstGeom prst="chevron">
              <a:avLst/>
            </a:prstGeom>
            <a:solidFill>
              <a:srgbClr val="59B4CB"/>
            </a:solid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dirty="0">
                  <a:solidFill>
                    <a:schemeClr val="tx1"/>
                  </a:solidFill>
                  <a:latin typeface="Arial" panose="020B0604020202020204" pitchFamily="34" charset="0"/>
                  <a:cs typeface="Arial" panose="020B0604020202020204" pitchFamily="34" charset="0"/>
                </a:rPr>
                <a:t>Who is impacted by the problem?</a:t>
              </a:r>
            </a:p>
          </p:txBody>
        </p:sp>
        <p:sp>
          <p:nvSpPr>
            <p:cNvPr id="33" name="Chevron 32">
              <a:extLst>
                <a:ext uri="{FF2B5EF4-FFF2-40B4-BE49-F238E27FC236}">
                  <a16:creationId xmlns:a16="http://schemas.microsoft.com/office/drawing/2014/main" id="{D5709620-0042-2E4C-8735-6C30034ABF4F}"/>
                </a:ext>
              </a:extLst>
            </p:cNvPr>
            <p:cNvSpPr/>
            <p:nvPr/>
          </p:nvSpPr>
          <p:spPr>
            <a:xfrm>
              <a:off x="2237868" y="3989744"/>
              <a:ext cx="1950084" cy="720000"/>
            </a:xfrm>
            <a:prstGeom prst="chevron">
              <a:avLst/>
            </a:prstGeom>
            <a:solidFill>
              <a:srgbClr val="59B4CB"/>
            </a:solid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dirty="0">
                  <a:solidFill>
                    <a:schemeClr val="tx1"/>
                  </a:solidFill>
                  <a:latin typeface="Arial" panose="020B0604020202020204" pitchFamily="34" charset="0"/>
                  <a:cs typeface="Arial" panose="020B0604020202020204" pitchFamily="34" charset="0"/>
                </a:rPr>
                <a:t>Why is the problem happening?</a:t>
              </a:r>
            </a:p>
          </p:txBody>
        </p:sp>
        <p:sp>
          <p:nvSpPr>
            <p:cNvPr id="34" name="Chevron 33">
              <a:extLst>
                <a:ext uri="{FF2B5EF4-FFF2-40B4-BE49-F238E27FC236}">
                  <a16:creationId xmlns:a16="http://schemas.microsoft.com/office/drawing/2014/main" id="{B065407C-0F62-0746-8762-232F0210278F}"/>
                </a:ext>
              </a:extLst>
            </p:cNvPr>
            <p:cNvSpPr/>
            <p:nvPr/>
          </p:nvSpPr>
          <p:spPr>
            <a:xfrm>
              <a:off x="2237868" y="4912172"/>
              <a:ext cx="1950084" cy="720000"/>
            </a:xfrm>
            <a:prstGeom prst="chevron">
              <a:avLst/>
            </a:prstGeom>
            <a:solidFill>
              <a:srgbClr val="59B4CB"/>
            </a:solid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dirty="0">
                  <a:solidFill>
                    <a:schemeClr val="tx1"/>
                  </a:solidFill>
                  <a:latin typeface="Arial" panose="020B0604020202020204" pitchFamily="34" charset="0"/>
                  <a:cs typeface="Arial" panose="020B0604020202020204" pitchFamily="34" charset="0"/>
                </a:rPr>
                <a:t>How serious is the problem?</a:t>
              </a:r>
            </a:p>
          </p:txBody>
        </p:sp>
        <p:sp>
          <p:nvSpPr>
            <p:cNvPr id="35" name="Chevron 34">
              <a:extLst>
                <a:ext uri="{FF2B5EF4-FFF2-40B4-BE49-F238E27FC236}">
                  <a16:creationId xmlns:a16="http://schemas.microsoft.com/office/drawing/2014/main" id="{35CA6345-C3BC-CA46-8253-82CB828ABF41}"/>
                </a:ext>
              </a:extLst>
            </p:cNvPr>
            <p:cNvSpPr/>
            <p:nvPr/>
          </p:nvSpPr>
          <p:spPr>
            <a:xfrm>
              <a:off x="2237868" y="5834600"/>
              <a:ext cx="1950084" cy="720000"/>
            </a:xfrm>
            <a:prstGeom prst="chevron">
              <a:avLst/>
            </a:prstGeom>
            <a:solidFill>
              <a:srgbClr val="59B4CB"/>
            </a:solid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dirty="0">
                  <a:solidFill>
                    <a:schemeClr val="tx1"/>
                  </a:solidFill>
                  <a:latin typeface="Arial" panose="020B0604020202020204" pitchFamily="34" charset="0"/>
                  <a:cs typeface="Arial" panose="020B0604020202020204" pitchFamily="34" charset="0"/>
                </a:rPr>
                <a:t>How much money is being lost?</a:t>
              </a:r>
            </a:p>
          </p:txBody>
        </p:sp>
      </p:grpSp>
    </p:spTree>
    <p:extLst>
      <p:ext uri="{BB962C8B-B14F-4D97-AF65-F5344CB8AC3E}">
        <p14:creationId xmlns:p14="http://schemas.microsoft.com/office/powerpoint/2010/main" val="29322662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08C70F49-B54B-4E49-BB53-AC0D8F934BEF}"/>
              </a:ext>
            </a:extLst>
          </p:cNvPr>
          <p:cNvGrpSpPr/>
          <p:nvPr/>
        </p:nvGrpSpPr>
        <p:grpSpPr>
          <a:xfrm>
            <a:off x="2067560" y="976453"/>
            <a:ext cx="7919720" cy="4890034"/>
            <a:chOff x="1996440" y="803733"/>
            <a:chExt cx="7919720" cy="4890034"/>
          </a:xfrm>
        </p:grpSpPr>
        <p:pic>
          <p:nvPicPr>
            <p:cNvPr id="4" name="Picture 3">
              <a:extLst>
                <a:ext uri="{FF2B5EF4-FFF2-40B4-BE49-F238E27FC236}">
                  <a16:creationId xmlns:a16="http://schemas.microsoft.com/office/drawing/2014/main" id="{5A6BC56B-CEA5-0C44-8B50-9D647530C102}"/>
                </a:ext>
              </a:extLst>
            </p:cNvPr>
            <p:cNvPicPr>
              <a:picLocks noChangeAspect="1"/>
            </p:cNvPicPr>
            <p:nvPr/>
          </p:nvPicPr>
          <p:blipFill>
            <a:blip r:embed="rId2">
              <a:duotone>
                <a:schemeClr val="accent6">
                  <a:shade val="45000"/>
                  <a:satMod val="135000"/>
                </a:schemeClr>
                <a:prstClr val="white"/>
              </a:duotone>
            </a:blip>
            <a:stretch>
              <a:fillRect/>
            </a:stretch>
          </p:blipFill>
          <p:spPr>
            <a:xfrm>
              <a:off x="1996440" y="803733"/>
              <a:ext cx="7919720" cy="4459147"/>
            </a:xfrm>
            <a:prstGeom prst="rect">
              <a:avLst/>
            </a:prstGeom>
          </p:spPr>
        </p:pic>
        <p:sp>
          <p:nvSpPr>
            <p:cNvPr id="5" name="TextBox 4">
              <a:extLst>
                <a:ext uri="{FF2B5EF4-FFF2-40B4-BE49-F238E27FC236}">
                  <a16:creationId xmlns:a16="http://schemas.microsoft.com/office/drawing/2014/main" id="{61A89661-75D9-9543-B211-063180B6522C}"/>
                </a:ext>
              </a:extLst>
            </p:cNvPr>
            <p:cNvSpPr txBox="1"/>
            <p:nvPr/>
          </p:nvSpPr>
          <p:spPr>
            <a:xfrm>
              <a:off x="2370243" y="4831993"/>
              <a:ext cx="7155741" cy="861774"/>
            </a:xfrm>
            <a:prstGeom prst="rect">
              <a:avLst/>
            </a:prstGeom>
            <a:noFill/>
          </p:spPr>
          <p:txBody>
            <a:bodyPr wrap="none" rtlCol="0">
              <a:spAutoFit/>
            </a:bodyPr>
            <a:lstStyle/>
            <a:p>
              <a:r>
                <a:rPr lang="en-US" sz="5000" b="1" dirty="0">
                  <a:latin typeface="Arial" panose="020B0604020202020204" pitchFamily="34" charset="0"/>
                  <a:cs typeface="Arial" panose="020B0604020202020204" pitchFamily="34" charset="0"/>
                </a:rPr>
                <a:t>PESTEL FRAMEWORK</a:t>
              </a:r>
            </a:p>
          </p:txBody>
        </p:sp>
      </p:grpSp>
    </p:spTree>
    <p:extLst>
      <p:ext uri="{BB962C8B-B14F-4D97-AF65-F5344CB8AC3E}">
        <p14:creationId xmlns:p14="http://schemas.microsoft.com/office/powerpoint/2010/main" val="21406762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nodeType="clickEffect">
                                  <p:stCondLst>
                                    <p:cond delay="0"/>
                                  </p:stCondLst>
                                  <p:childTnLst>
                                    <p:animEffect transition="out" filter="fade">
                                      <p:cBhvr>
                                        <p:cTn id="6" dur="500" tmFilter="0, 0; .2, .5; .8, .5; 1, 0"/>
                                        <p:tgtEl>
                                          <p:spTgt spid="3"/>
                                        </p:tgtEl>
                                      </p:cBhvr>
                                    </p:animEffect>
                                    <p:animScale>
                                      <p:cBhvr>
                                        <p:cTn id="7" dur="250" autoRev="1" fill="hold"/>
                                        <p:tgtEl>
                                          <p:spTgt spid="3"/>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6472E6F7-7BAB-AF44-BF92-A00C5F8489F7}"/>
              </a:ext>
            </a:extLst>
          </p:cNvPr>
          <p:cNvGrpSpPr/>
          <p:nvPr/>
        </p:nvGrpSpPr>
        <p:grpSpPr>
          <a:xfrm>
            <a:off x="841311" y="322015"/>
            <a:ext cx="11099391" cy="6184225"/>
            <a:chOff x="749709" y="309824"/>
            <a:chExt cx="10607201" cy="4399920"/>
          </a:xfrm>
          <a:solidFill>
            <a:srgbClr val="FF8E80"/>
          </a:solidFill>
          <a:effectLst>
            <a:outerShdw blurRad="50800" dist="38100" dir="2700000" algn="tl" rotWithShape="0">
              <a:prstClr val="black">
                <a:alpha val="40000"/>
              </a:prstClr>
            </a:outerShdw>
          </a:effectLst>
        </p:grpSpPr>
        <p:sp>
          <p:nvSpPr>
            <p:cNvPr id="5" name="Pentagon 4">
              <a:extLst>
                <a:ext uri="{FF2B5EF4-FFF2-40B4-BE49-F238E27FC236}">
                  <a16:creationId xmlns:a16="http://schemas.microsoft.com/office/drawing/2014/main" id="{9CC01F5F-B0DD-1541-BA21-89239F10E42A}"/>
                </a:ext>
              </a:extLst>
            </p:cNvPr>
            <p:cNvSpPr/>
            <p:nvPr/>
          </p:nvSpPr>
          <p:spPr>
            <a:xfrm>
              <a:off x="749709" y="3989744"/>
              <a:ext cx="1488165" cy="720000"/>
            </a:xfrm>
            <a:prstGeom prst="homePlate">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500" b="1" dirty="0">
                  <a:solidFill>
                    <a:schemeClr val="tx1"/>
                  </a:solidFill>
                  <a:latin typeface="Arial" panose="020B0604020202020204" pitchFamily="34" charset="0"/>
                  <a:cs typeface="Arial" panose="020B0604020202020204" pitchFamily="34" charset="0"/>
                </a:rPr>
                <a:t>SUMMARY</a:t>
              </a:r>
            </a:p>
          </p:txBody>
        </p:sp>
        <p:sp>
          <p:nvSpPr>
            <p:cNvPr id="6" name="Pentagon 5">
              <a:extLst>
                <a:ext uri="{FF2B5EF4-FFF2-40B4-BE49-F238E27FC236}">
                  <a16:creationId xmlns:a16="http://schemas.microsoft.com/office/drawing/2014/main" id="{08655F9D-D2C4-8640-9AD8-D9FB5E69B7CF}"/>
                </a:ext>
              </a:extLst>
            </p:cNvPr>
            <p:cNvSpPr/>
            <p:nvPr/>
          </p:nvSpPr>
          <p:spPr>
            <a:xfrm>
              <a:off x="749709" y="3067316"/>
              <a:ext cx="1488165" cy="720000"/>
            </a:xfrm>
            <a:prstGeom prst="homePlate">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500" b="1" dirty="0">
                  <a:solidFill>
                    <a:schemeClr val="tx1"/>
                  </a:solidFill>
                  <a:latin typeface="Arial" panose="020B0604020202020204" pitchFamily="34" charset="0"/>
                  <a:cs typeface="Arial" panose="020B0604020202020204" pitchFamily="34" charset="0"/>
                </a:rPr>
                <a:t>CRITICISM</a:t>
              </a:r>
            </a:p>
          </p:txBody>
        </p:sp>
        <p:sp>
          <p:nvSpPr>
            <p:cNvPr id="7" name="Pentagon 6">
              <a:extLst>
                <a:ext uri="{FF2B5EF4-FFF2-40B4-BE49-F238E27FC236}">
                  <a16:creationId xmlns:a16="http://schemas.microsoft.com/office/drawing/2014/main" id="{EB224520-5FD4-684F-BBEE-3056E26E1970}"/>
                </a:ext>
              </a:extLst>
            </p:cNvPr>
            <p:cNvSpPr/>
            <p:nvPr/>
          </p:nvSpPr>
          <p:spPr>
            <a:xfrm>
              <a:off x="749709" y="2148152"/>
              <a:ext cx="1488165" cy="720000"/>
            </a:xfrm>
            <a:prstGeom prst="homePlate">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500" b="1" dirty="0">
                  <a:solidFill>
                    <a:schemeClr val="tx1"/>
                  </a:solidFill>
                  <a:latin typeface="Arial" panose="020B0604020202020204" pitchFamily="34" charset="0"/>
                  <a:cs typeface="Arial" panose="020B0604020202020204" pitchFamily="34" charset="0"/>
                </a:rPr>
                <a:t>BENEFITS</a:t>
              </a:r>
            </a:p>
          </p:txBody>
        </p:sp>
        <p:sp>
          <p:nvSpPr>
            <p:cNvPr id="8" name="Pentagon 7">
              <a:extLst>
                <a:ext uri="{FF2B5EF4-FFF2-40B4-BE49-F238E27FC236}">
                  <a16:creationId xmlns:a16="http://schemas.microsoft.com/office/drawing/2014/main" id="{DF0D3393-3BA4-AE49-B70D-E6413F69DAD9}"/>
                </a:ext>
              </a:extLst>
            </p:cNvPr>
            <p:cNvSpPr/>
            <p:nvPr/>
          </p:nvSpPr>
          <p:spPr>
            <a:xfrm>
              <a:off x="749709" y="309824"/>
              <a:ext cx="1488165" cy="720000"/>
            </a:xfrm>
            <a:prstGeom prst="homePlate">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500" b="1" dirty="0">
                  <a:solidFill>
                    <a:schemeClr val="tx1"/>
                  </a:solidFill>
                  <a:latin typeface="Arial" panose="020B0604020202020204" pitchFamily="34" charset="0"/>
                  <a:cs typeface="Arial" panose="020B0604020202020204" pitchFamily="34" charset="0"/>
                </a:rPr>
                <a:t>DEFINITION</a:t>
              </a:r>
            </a:p>
          </p:txBody>
        </p:sp>
        <p:sp>
          <p:nvSpPr>
            <p:cNvPr id="9" name="Pentagon 8">
              <a:extLst>
                <a:ext uri="{FF2B5EF4-FFF2-40B4-BE49-F238E27FC236}">
                  <a16:creationId xmlns:a16="http://schemas.microsoft.com/office/drawing/2014/main" id="{67673494-86D4-6E41-AB1A-21A5BCBF3806}"/>
                </a:ext>
              </a:extLst>
            </p:cNvPr>
            <p:cNvSpPr/>
            <p:nvPr/>
          </p:nvSpPr>
          <p:spPr>
            <a:xfrm>
              <a:off x="749709" y="1228988"/>
              <a:ext cx="1488165" cy="720000"/>
            </a:xfrm>
            <a:prstGeom prst="homePlate">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500" b="1" dirty="0">
                  <a:solidFill>
                    <a:schemeClr val="tx1"/>
                  </a:solidFill>
                  <a:latin typeface="Arial" panose="020B0604020202020204" pitchFamily="34" charset="0"/>
                  <a:cs typeface="Arial" panose="020B0604020202020204" pitchFamily="34" charset="0"/>
                </a:rPr>
                <a:t>WHERE </a:t>
              </a:r>
            </a:p>
            <a:p>
              <a:r>
                <a:rPr lang="en-US" sz="1500" b="1" dirty="0">
                  <a:solidFill>
                    <a:schemeClr val="tx1"/>
                  </a:solidFill>
                  <a:latin typeface="Arial" panose="020B0604020202020204" pitchFamily="34" charset="0"/>
                  <a:cs typeface="Arial" panose="020B0604020202020204" pitchFamily="34" charset="0"/>
                </a:rPr>
                <a:t>&amp; HOW</a:t>
              </a:r>
            </a:p>
          </p:txBody>
        </p:sp>
        <p:sp>
          <p:nvSpPr>
            <p:cNvPr id="11" name="Chevron 10">
              <a:extLst>
                <a:ext uri="{FF2B5EF4-FFF2-40B4-BE49-F238E27FC236}">
                  <a16:creationId xmlns:a16="http://schemas.microsoft.com/office/drawing/2014/main" id="{A7F81CD2-9A2C-3D4D-B292-0334337EED55}"/>
                </a:ext>
              </a:extLst>
            </p:cNvPr>
            <p:cNvSpPr/>
            <p:nvPr/>
          </p:nvSpPr>
          <p:spPr>
            <a:xfrm>
              <a:off x="2237873" y="309824"/>
              <a:ext cx="9119037" cy="720000"/>
            </a:xfrm>
            <a:prstGeom prst="chevron">
              <a:avLst/>
            </a:prstGeom>
            <a:grp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300" dirty="0">
                  <a:solidFill>
                    <a:schemeClr val="tx1"/>
                  </a:solidFill>
                  <a:latin typeface="Arial" panose="020B0604020202020204" pitchFamily="34" charset="0"/>
                  <a:cs typeface="Arial" panose="020B0604020202020204" pitchFamily="34" charset="0"/>
                </a:rPr>
                <a:t>The PESTEL framework is a strategic tool used to analyse the Political, Economic, Social, Technological, Environmental, and Legal factors that influence an organisation’s external environment (Bou </a:t>
              </a:r>
              <a:r>
                <a:rPr lang="en-GB" sz="1300" i="1" dirty="0">
                  <a:solidFill>
                    <a:schemeClr val="tx1"/>
                  </a:solidFill>
                  <a:latin typeface="Arial" panose="020B0604020202020204" pitchFamily="34" charset="0"/>
                  <a:cs typeface="Arial" panose="020B0604020202020204" pitchFamily="34" charset="0"/>
                </a:rPr>
                <a:t>et al., </a:t>
              </a:r>
              <a:r>
                <a:rPr lang="en-GB" sz="1300" dirty="0">
                  <a:solidFill>
                    <a:schemeClr val="tx1"/>
                  </a:solidFill>
                  <a:latin typeface="Arial" panose="020B0604020202020204" pitchFamily="34" charset="0"/>
                  <a:cs typeface="Arial" panose="020B0604020202020204" pitchFamily="34" charset="0"/>
                </a:rPr>
                <a:t>2023).</a:t>
              </a:r>
            </a:p>
          </p:txBody>
        </p:sp>
        <p:sp>
          <p:nvSpPr>
            <p:cNvPr id="12" name="Chevron 11">
              <a:extLst>
                <a:ext uri="{FF2B5EF4-FFF2-40B4-BE49-F238E27FC236}">
                  <a16:creationId xmlns:a16="http://schemas.microsoft.com/office/drawing/2014/main" id="{2DB4BE52-F9A1-7240-A0A2-4EB573891A0F}"/>
                </a:ext>
              </a:extLst>
            </p:cNvPr>
            <p:cNvSpPr/>
            <p:nvPr/>
          </p:nvSpPr>
          <p:spPr>
            <a:xfrm>
              <a:off x="2237873" y="1228988"/>
              <a:ext cx="9119037" cy="720000"/>
            </a:xfrm>
            <a:prstGeom prst="chevron">
              <a:avLst/>
            </a:prstGeom>
            <a:grp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300" dirty="0">
                  <a:solidFill>
                    <a:schemeClr val="tx1"/>
                  </a:solidFill>
                  <a:latin typeface="Arial" panose="020B0604020202020204" pitchFamily="34" charset="0"/>
                  <a:cs typeface="Arial" panose="020B0604020202020204" pitchFamily="34" charset="0"/>
                </a:rPr>
                <a:t>It is used to identify opportunities and threats, making it valuable in strategic planning, market entry, and risk management. Organisations across industries use it during market research and business planning to anticipate changes and adapt effectively (Yüksel, 2012).</a:t>
              </a:r>
            </a:p>
          </p:txBody>
        </p:sp>
        <p:sp>
          <p:nvSpPr>
            <p:cNvPr id="13" name="Chevron 12">
              <a:extLst>
                <a:ext uri="{FF2B5EF4-FFF2-40B4-BE49-F238E27FC236}">
                  <a16:creationId xmlns:a16="http://schemas.microsoft.com/office/drawing/2014/main" id="{B7420DF7-3A26-EE42-BEAF-4D4ECA1D5B49}"/>
                </a:ext>
              </a:extLst>
            </p:cNvPr>
            <p:cNvSpPr/>
            <p:nvPr/>
          </p:nvSpPr>
          <p:spPr>
            <a:xfrm>
              <a:off x="2237872" y="2148152"/>
              <a:ext cx="9119037" cy="720000"/>
            </a:xfrm>
            <a:prstGeom prst="chevron">
              <a:avLst/>
            </a:prstGeom>
            <a:grp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300" dirty="0">
                  <a:solidFill>
                    <a:schemeClr val="tx1"/>
                  </a:solidFill>
                  <a:latin typeface="Arial" panose="020B0604020202020204" pitchFamily="34" charset="0"/>
                  <a:cs typeface="Arial" panose="020B0604020202020204" pitchFamily="34" charset="0"/>
                </a:rPr>
                <a:t>The benefits of PESTEL include offering a comprehensive overview of external influences, supporting long-term strategic thinking, and helping businesses respond proactively to change (</a:t>
              </a:r>
              <a:r>
                <a:rPr lang="en-GB" sz="1400" dirty="0">
                  <a:solidFill>
                    <a:schemeClr val="tx1"/>
                  </a:solidFill>
                </a:rPr>
                <a:t>Zidane, 2025</a:t>
              </a:r>
              <a:r>
                <a:rPr lang="en-GB" sz="1300" dirty="0">
                  <a:solidFill>
                    <a:schemeClr val="tx1"/>
                  </a:solidFill>
                  <a:latin typeface="Arial" panose="020B0604020202020204" pitchFamily="34" charset="0"/>
                  <a:cs typeface="Arial" panose="020B0604020202020204" pitchFamily="34" charset="0"/>
                </a:rPr>
                <a:t>).</a:t>
              </a:r>
            </a:p>
          </p:txBody>
        </p:sp>
        <p:sp>
          <p:nvSpPr>
            <p:cNvPr id="14" name="Chevron 13">
              <a:extLst>
                <a:ext uri="{FF2B5EF4-FFF2-40B4-BE49-F238E27FC236}">
                  <a16:creationId xmlns:a16="http://schemas.microsoft.com/office/drawing/2014/main" id="{63FDD27E-9B6A-7746-97BF-FB2961C59962}"/>
                </a:ext>
              </a:extLst>
            </p:cNvPr>
            <p:cNvSpPr/>
            <p:nvPr/>
          </p:nvSpPr>
          <p:spPr>
            <a:xfrm>
              <a:off x="2237871" y="3036569"/>
              <a:ext cx="9119037" cy="720000"/>
            </a:xfrm>
            <a:prstGeom prst="chevron">
              <a:avLst/>
            </a:prstGeom>
            <a:grp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300" dirty="0">
                  <a:solidFill>
                    <a:schemeClr val="tx1"/>
                  </a:solidFill>
                  <a:latin typeface="Arial" panose="020B0604020202020204" pitchFamily="34" charset="0"/>
                  <a:cs typeface="Arial" panose="020B0604020202020204" pitchFamily="34" charset="0"/>
                </a:rPr>
                <a:t>However, it has key criticisms. The framework can be time-consuming, subjective, and quickly becomes outdated in dynamic markets. It also risks producing an overload of information without clear prioritisation (Rastogi &amp; Trivedi, 2016). </a:t>
              </a:r>
            </a:p>
          </p:txBody>
        </p:sp>
        <p:sp>
          <p:nvSpPr>
            <p:cNvPr id="15" name="Chevron 14">
              <a:extLst>
                <a:ext uri="{FF2B5EF4-FFF2-40B4-BE49-F238E27FC236}">
                  <a16:creationId xmlns:a16="http://schemas.microsoft.com/office/drawing/2014/main" id="{039BFD93-C82C-A945-AFB6-AF663DF87D78}"/>
                </a:ext>
              </a:extLst>
            </p:cNvPr>
            <p:cNvSpPr/>
            <p:nvPr/>
          </p:nvSpPr>
          <p:spPr>
            <a:xfrm>
              <a:off x="2237870" y="3989744"/>
              <a:ext cx="9119037" cy="720000"/>
            </a:xfrm>
            <a:prstGeom prst="chevron">
              <a:avLst/>
            </a:prstGeom>
            <a:grp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300" dirty="0">
                  <a:solidFill>
                    <a:schemeClr val="tx1"/>
                  </a:solidFill>
                  <a:latin typeface="Arial" panose="020B0604020202020204" pitchFamily="34" charset="0"/>
                  <a:cs typeface="Arial" panose="020B0604020202020204" pitchFamily="34" charset="0"/>
                </a:rPr>
                <a:t>PESTEL is a useful starting point for environmental scanning, but it should be combined with other strategic tools to gain deeper insights.</a:t>
              </a:r>
            </a:p>
          </p:txBody>
        </p:sp>
      </p:grpSp>
    </p:spTree>
    <p:extLst>
      <p:ext uri="{BB962C8B-B14F-4D97-AF65-F5344CB8AC3E}">
        <p14:creationId xmlns:p14="http://schemas.microsoft.com/office/powerpoint/2010/main" val="28700304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B4162181-FA57-D448-B740-50F9F2737D47}"/>
              </a:ext>
            </a:extLst>
          </p:cNvPr>
          <p:cNvGrpSpPr/>
          <p:nvPr/>
        </p:nvGrpSpPr>
        <p:grpSpPr>
          <a:xfrm>
            <a:off x="250491" y="976453"/>
            <a:ext cx="11514435" cy="5659476"/>
            <a:chOff x="179371" y="803733"/>
            <a:chExt cx="11514435" cy="5659476"/>
          </a:xfrm>
        </p:grpSpPr>
        <p:pic>
          <p:nvPicPr>
            <p:cNvPr id="4" name="Picture 3">
              <a:extLst>
                <a:ext uri="{FF2B5EF4-FFF2-40B4-BE49-F238E27FC236}">
                  <a16:creationId xmlns:a16="http://schemas.microsoft.com/office/drawing/2014/main" id="{79E0B81F-BB92-2E41-B2E9-21FAF856647A}"/>
                </a:ext>
              </a:extLst>
            </p:cNvPr>
            <p:cNvPicPr>
              <a:picLocks noChangeAspect="1"/>
            </p:cNvPicPr>
            <p:nvPr/>
          </p:nvPicPr>
          <p:blipFill>
            <a:blip r:embed="rId2">
              <a:duotone>
                <a:schemeClr val="accent6">
                  <a:shade val="45000"/>
                  <a:satMod val="135000"/>
                </a:schemeClr>
                <a:prstClr val="white"/>
              </a:duotone>
            </a:blip>
            <a:stretch>
              <a:fillRect/>
            </a:stretch>
          </p:blipFill>
          <p:spPr>
            <a:xfrm>
              <a:off x="1996440" y="803733"/>
              <a:ext cx="7919720" cy="4459147"/>
            </a:xfrm>
            <a:prstGeom prst="rect">
              <a:avLst/>
            </a:prstGeom>
          </p:spPr>
        </p:pic>
        <p:sp>
          <p:nvSpPr>
            <p:cNvPr id="5" name="TextBox 4">
              <a:extLst>
                <a:ext uri="{FF2B5EF4-FFF2-40B4-BE49-F238E27FC236}">
                  <a16:creationId xmlns:a16="http://schemas.microsoft.com/office/drawing/2014/main" id="{9C07FF49-1D45-B14B-8CB4-1EF517D6832E}"/>
                </a:ext>
              </a:extLst>
            </p:cNvPr>
            <p:cNvSpPr txBox="1"/>
            <p:nvPr/>
          </p:nvSpPr>
          <p:spPr>
            <a:xfrm>
              <a:off x="179371" y="4831993"/>
              <a:ext cx="11514435" cy="1631216"/>
            </a:xfrm>
            <a:prstGeom prst="rect">
              <a:avLst/>
            </a:prstGeom>
            <a:noFill/>
          </p:spPr>
          <p:txBody>
            <a:bodyPr wrap="none" rtlCol="0">
              <a:spAutoFit/>
            </a:bodyPr>
            <a:lstStyle/>
            <a:p>
              <a:pPr algn="ctr"/>
              <a:r>
                <a:rPr lang="en-US" sz="5000" b="1" dirty="0">
                  <a:latin typeface="Arial" panose="020B0604020202020204" pitchFamily="34" charset="0"/>
                  <a:cs typeface="Arial" panose="020B0604020202020204" pitchFamily="34" charset="0"/>
                </a:rPr>
                <a:t>APPLICATION OF THE</a:t>
              </a:r>
            </a:p>
            <a:p>
              <a:pPr algn="ctr"/>
              <a:r>
                <a:rPr lang="en-US" sz="5000" b="1" dirty="0">
                  <a:latin typeface="Arial" panose="020B0604020202020204" pitchFamily="34" charset="0"/>
                  <a:cs typeface="Arial" panose="020B0604020202020204" pitchFamily="34" charset="0"/>
                </a:rPr>
                <a:t>PESTEL MODEL FOR GREEN HAVEN</a:t>
              </a:r>
            </a:p>
          </p:txBody>
        </p:sp>
      </p:grpSp>
    </p:spTree>
    <p:extLst>
      <p:ext uri="{BB962C8B-B14F-4D97-AF65-F5344CB8AC3E}">
        <p14:creationId xmlns:p14="http://schemas.microsoft.com/office/powerpoint/2010/main" val="3159513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nodeType="clickEffect">
                                  <p:stCondLst>
                                    <p:cond delay="0"/>
                                  </p:stCondLst>
                                  <p:childTnLst>
                                    <p:animEffect transition="out" filter="fade">
                                      <p:cBhvr>
                                        <p:cTn id="6" dur="500" tmFilter="0, 0; .2, .5; .8, .5; 1, 0"/>
                                        <p:tgtEl>
                                          <p:spTgt spid="3"/>
                                        </p:tgtEl>
                                      </p:cBhvr>
                                    </p:animEffect>
                                    <p:animScale>
                                      <p:cBhvr>
                                        <p:cTn id="7" dur="250" autoRev="1" fill="hold"/>
                                        <p:tgtEl>
                                          <p:spTgt spid="3"/>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4" name="Group 23">
            <a:extLst>
              <a:ext uri="{FF2B5EF4-FFF2-40B4-BE49-F238E27FC236}">
                <a16:creationId xmlns:a16="http://schemas.microsoft.com/office/drawing/2014/main" id="{2A5D9CAE-DDDF-CC4E-BD0F-DB473554CC55}"/>
              </a:ext>
            </a:extLst>
          </p:cNvPr>
          <p:cNvGrpSpPr/>
          <p:nvPr/>
        </p:nvGrpSpPr>
        <p:grpSpPr>
          <a:xfrm>
            <a:off x="749709" y="364688"/>
            <a:ext cx="10943344" cy="6167087"/>
            <a:chOff x="749709" y="364688"/>
            <a:chExt cx="10943344" cy="6167087"/>
          </a:xfrm>
          <a:solidFill>
            <a:srgbClr val="FF8E80"/>
          </a:solidFill>
          <a:effectLst>
            <a:outerShdw blurRad="50800" dist="38100" dir="2700000" algn="tl" rotWithShape="0">
              <a:prstClr val="black">
                <a:alpha val="40000"/>
              </a:prstClr>
            </a:outerShdw>
          </a:effectLst>
        </p:grpSpPr>
        <p:sp>
          <p:nvSpPr>
            <p:cNvPr id="4" name="Pentagon 3">
              <a:extLst>
                <a:ext uri="{FF2B5EF4-FFF2-40B4-BE49-F238E27FC236}">
                  <a16:creationId xmlns:a16="http://schemas.microsoft.com/office/drawing/2014/main" id="{960CB086-B052-9E48-B6F7-CFB7F54E427A}"/>
                </a:ext>
              </a:extLst>
            </p:cNvPr>
            <p:cNvSpPr/>
            <p:nvPr/>
          </p:nvSpPr>
          <p:spPr>
            <a:xfrm>
              <a:off x="749709" y="5811775"/>
              <a:ext cx="831441" cy="720000"/>
            </a:xfrm>
            <a:prstGeom prst="homePlate">
              <a:avLst/>
            </a:prstGeom>
            <a:grpFill/>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3000" b="1" dirty="0">
                  <a:solidFill>
                    <a:schemeClr val="tx1"/>
                  </a:solidFill>
                  <a:latin typeface="Arial" panose="020B0604020202020204" pitchFamily="34" charset="0"/>
                  <a:cs typeface="Arial" panose="020B0604020202020204" pitchFamily="34" charset="0"/>
                </a:rPr>
                <a:t>L</a:t>
              </a:r>
            </a:p>
          </p:txBody>
        </p:sp>
        <p:sp>
          <p:nvSpPr>
            <p:cNvPr id="5" name="Pentagon 4">
              <a:extLst>
                <a:ext uri="{FF2B5EF4-FFF2-40B4-BE49-F238E27FC236}">
                  <a16:creationId xmlns:a16="http://schemas.microsoft.com/office/drawing/2014/main" id="{311644AB-4114-4F46-B0E6-2D972D93E4F0}"/>
                </a:ext>
              </a:extLst>
            </p:cNvPr>
            <p:cNvSpPr/>
            <p:nvPr/>
          </p:nvSpPr>
          <p:spPr>
            <a:xfrm>
              <a:off x="749709" y="4721568"/>
              <a:ext cx="831441" cy="720000"/>
            </a:xfrm>
            <a:prstGeom prst="homePlate">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3000" b="1" dirty="0">
                  <a:solidFill>
                    <a:schemeClr val="tx1"/>
                  </a:solidFill>
                  <a:latin typeface="Arial" panose="020B0604020202020204" pitchFamily="34" charset="0"/>
                  <a:cs typeface="Arial" panose="020B0604020202020204" pitchFamily="34" charset="0"/>
                </a:rPr>
                <a:t>E</a:t>
              </a:r>
            </a:p>
          </p:txBody>
        </p:sp>
        <p:sp>
          <p:nvSpPr>
            <p:cNvPr id="6" name="Pentagon 5">
              <a:extLst>
                <a:ext uri="{FF2B5EF4-FFF2-40B4-BE49-F238E27FC236}">
                  <a16:creationId xmlns:a16="http://schemas.microsoft.com/office/drawing/2014/main" id="{41DE8E3A-8748-D641-9438-B04C8BFA65BC}"/>
                </a:ext>
              </a:extLst>
            </p:cNvPr>
            <p:cNvSpPr/>
            <p:nvPr/>
          </p:nvSpPr>
          <p:spPr>
            <a:xfrm>
              <a:off x="749709" y="3631361"/>
              <a:ext cx="831441" cy="720000"/>
            </a:xfrm>
            <a:prstGeom prst="homePlate">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3000" b="1" dirty="0">
                  <a:solidFill>
                    <a:schemeClr val="tx1"/>
                  </a:solidFill>
                  <a:latin typeface="Arial" panose="020B0604020202020204" pitchFamily="34" charset="0"/>
                  <a:cs typeface="Arial" panose="020B0604020202020204" pitchFamily="34" charset="0"/>
                </a:rPr>
                <a:t>T</a:t>
              </a:r>
            </a:p>
          </p:txBody>
        </p:sp>
        <p:sp>
          <p:nvSpPr>
            <p:cNvPr id="7" name="Pentagon 6">
              <a:extLst>
                <a:ext uri="{FF2B5EF4-FFF2-40B4-BE49-F238E27FC236}">
                  <a16:creationId xmlns:a16="http://schemas.microsoft.com/office/drawing/2014/main" id="{9D093441-49A4-FF41-8178-B12AD2200AF7}"/>
                </a:ext>
              </a:extLst>
            </p:cNvPr>
            <p:cNvSpPr/>
            <p:nvPr/>
          </p:nvSpPr>
          <p:spPr>
            <a:xfrm>
              <a:off x="749709" y="2548955"/>
              <a:ext cx="831441" cy="720000"/>
            </a:xfrm>
            <a:prstGeom prst="homePlate">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3000" b="1" dirty="0">
                  <a:solidFill>
                    <a:schemeClr val="tx1"/>
                  </a:solidFill>
                  <a:latin typeface="Arial" panose="020B0604020202020204" pitchFamily="34" charset="0"/>
                  <a:cs typeface="Arial" panose="020B0604020202020204" pitchFamily="34" charset="0"/>
                </a:rPr>
                <a:t>S</a:t>
              </a:r>
            </a:p>
          </p:txBody>
        </p:sp>
        <p:sp>
          <p:nvSpPr>
            <p:cNvPr id="8" name="Pentagon 7">
              <a:extLst>
                <a:ext uri="{FF2B5EF4-FFF2-40B4-BE49-F238E27FC236}">
                  <a16:creationId xmlns:a16="http://schemas.microsoft.com/office/drawing/2014/main" id="{A379ED3E-0CD9-4444-94F3-79955A1BA6E6}"/>
                </a:ext>
              </a:extLst>
            </p:cNvPr>
            <p:cNvSpPr/>
            <p:nvPr/>
          </p:nvSpPr>
          <p:spPr>
            <a:xfrm>
              <a:off x="749709" y="364688"/>
              <a:ext cx="831441" cy="720000"/>
            </a:xfrm>
            <a:prstGeom prst="homePlate">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3000" b="1" dirty="0">
                  <a:solidFill>
                    <a:schemeClr val="tx1"/>
                  </a:solidFill>
                  <a:latin typeface="Arial" panose="020B0604020202020204" pitchFamily="34" charset="0"/>
                  <a:cs typeface="Arial" panose="020B0604020202020204" pitchFamily="34" charset="0"/>
                </a:rPr>
                <a:t>P</a:t>
              </a:r>
            </a:p>
          </p:txBody>
        </p:sp>
        <p:sp>
          <p:nvSpPr>
            <p:cNvPr id="9" name="Pentagon 8">
              <a:extLst>
                <a:ext uri="{FF2B5EF4-FFF2-40B4-BE49-F238E27FC236}">
                  <a16:creationId xmlns:a16="http://schemas.microsoft.com/office/drawing/2014/main" id="{BFBB5965-FB53-EF45-B92A-20FC17029FF0}"/>
                </a:ext>
              </a:extLst>
            </p:cNvPr>
            <p:cNvSpPr/>
            <p:nvPr/>
          </p:nvSpPr>
          <p:spPr>
            <a:xfrm>
              <a:off x="749709" y="1447094"/>
              <a:ext cx="831441" cy="720000"/>
            </a:xfrm>
            <a:prstGeom prst="homePlate">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3000" b="1" dirty="0">
                  <a:solidFill>
                    <a:schemeClr val="tx1"/>
                  </a:solidFill>
                  <a:latin typeface="Arial" panose="020B0604020202020204" pitchFamily="34" charset="0"/>
                  <a:cs typeface="Arial" panose="020B0604020202020204" pitchFamily="34" charset="0"/>
                </a:rPr>
                <a:t>E</a:t>
              </a:r>
            </a:p>
          </p:txBody>
        </p:sp>
        <p:sp>
          <p:nvSpPr>
            <p:cNvPr id="10" name="Chevron 9">
              <a:extLst>
                <a:ext uri="{FF2B5EF4-FFF2-40B4-BE49-F238E27FC236}">
                  <a16:creationId xmlns:a16="http://schemas.microsoft.com/office/drawing/2014/main" id="{F64E082A-D7C6-BB48-ACBA-D8AD868E0376}"/>
                </a:ext>
              </a:extLst>
            </p:cNvPr>
            <p:cNvSpPr/>
            <p:nvPr/>
          </p:nvSpPr>
          <p:spPr>
            <a:xfrm>
              <a:off x="1390650" y="364688"/>
              <a:ext cx="2419349" cy="720000"/>
            </a:xfrm>
            <a:prstGeom prst="chevron">
              <a:avLst/>
            </a:prstGeom>
            <a:grp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500" b="1" dirty="0">
                  <a:solidFill>
                    <a:schemeClr val="tx1"/>
                  </a:solidFill>
                  <a:latin typeface="Arial" panose="020B0604020202020204" pitchFamily="34" charset="0"/>
                  <a:cs typeface="Arial" panose="020B0604020202020204" pitchFamily="34" charset="0"/>
                </a:rPr>
                <a:t>POLITICAL</a:t>
              </a:r>
            </a:p>
          </p:txBody>
        </p:sp>
        <p:sp>
          <p:nvSpPr>
            <p:cNvPr id="12" name="Chevron 11">
              <a:extLst>
                <a:ext uri="{FF2B5EF4-FFF2-40B4-BE49-F238E27FC236}">
                  <a16:creationId xmlns:a16="http://schemas.microsoft.com/office/drawing/2014/main" id="{A84158B7-10AF-674A-A5A9-E5D80D37216A}"/>
                </a:ext>
              </a:extLst>
            </p:cNvPr>
            <p:cNvSpPr/>
            <p:nvPr/>
          </p:nvSpPr>
          <p:spPr>
            <a:xfrm>
              <a:off x="1390651" y="1447094"/>
              <a:ext cx="2419348" cy="720000"/>
            </a:xfrm>
            <a:prstGeom prst="chevron">
              <a:avLst/>
            </a:prstGeom>
            <a:grp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500" b="1" dirty="0">
                  <a:solidFill>
                    <a:schemeClr val="tx1"/>
                  </a:solidFill>
                  <a:latin typeface="Arial" panose="020B0604020202020204" pitchFamily="34" charset="0"/>
                  <a:cs typeface="Arial" panose="020B0604020202020204" pitchFamily="34" charset="0"/>
                </a:rPr>
                <a:t>ECONOMIC</a:t>
              </a:r>
            </a:p>
          </p:txBody>
        </p:sp>
        <p:sp>
          <p:nvSpPr>
            <p:cNvPr id="13" name="Chevron 12">
              <a:extLst>
                <a:ext uri="{FF2B5EF4-FFF2-40B4-BE49-F238E27FC236}">
                  <a16:creationId xmlns:a16="http://schemas.microsoft.com/office/drawing/2014/main" id="{6BEBFB7B-BD04-F043-97AA-CCACB10B5E12}"/>
                </a:ext>
              </a:extLst>
            </p:cNvPr>
            <p:cNvSpPr/>
            <p:nvPr/>
          </p:nvSpPr>
          <p:spPr>
            <a:xfrm>
              <a:off x="1390650" y="2548955"/>
              <a:ext cx="2419348" cy="720000"/>
            </a:xfrm>
            <a:prstGeom prst="chevron">
              <a:avLst/>
            </a:prstGeom>
            <a:grp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500" b="1" dirty="0">
                  <a:solidFill>
                    <a:schemeClr val="tx1"/>
                  </a:solidFill>
                  <a:latin typeface="Arial" panose="020B0604020202020204" pitchFamily="34" charset="0"/>
                  <a:cs typeface="Arial" panose="020B0604020202020204" pitchFamily="34" charset="0"/>
                </a:rPr>
                <a:t>SOCIAL</a:t>
              </a:r>
            </a:p>
          </p:txBody>
        </p:sp>
        <p:sp>
          <p:nvSpPr>
            <p:cNvPr id="14" name="Chevron 13">
              <a:extLst>
                <a:ext uri="{FF2B5EF4-FFF2-40B4-BE49-F238E27FC236}">
                  <a16:creationId xmlns:a16="http://schemas.microsoft.com/office/drawing/2014/main" id="{CF5865B4-1FA7-DB4D-9268-F08F68B2FA13}"/>
                </a:ext>
              </a:extLst>
            </p:cNvPr>
            <p:cNvSpPr/>
            <p:nvPr/>
          </p:nvSpPr>
          <p:spPr>
            <a:xfrm>
              <a:off x="1390650" y="3631361"/>
              <a:ext cx="2419348" cy="720000"/>
            </a:xfrm>
            <a:prstGeom prst="chevron">
              <a:avLst/>
            </a:prstGeom>
            <a:grp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300" b="1" dirty="0">
                  <a:solidFill>
                    <a:schemeClr val="tx1"/>
                  </a:solidFill>
                  <a:latin typeface="Arial" panose="020B0604020202020204" pitchFamily="34" charset="0"/>
                  <a:cs typeface="Arial" panose="020B0604020202020204" pitchFamily="34" charset="0"/>
                </a:rPr>
                <a:t>TECHNOLOGICAL</a:t>
              </a:r>
            </a:p>
          </p:txBody>
        </p:sp>
        <p:sp>
          <p:nvSpPr>
            <p:cNvPr id="15" name="Chevron 14">
              <a:extLst>
                <a:ext uri="{FF2B5EF4-FFF2-40B4-BE49-F238E27FC236}">
                  <a16:creationId xmlns:a16="http://schemas.microsoft.com/office/drawing/2014/main" id="{0C2211BA-04A5-4E4C-A500-138F0F39592E}"/>
                </a:ext>
              </a:extLst>
            </p:cNvPr>
            <p:cNvSpPr/>
            <p:nvPr/>
          </p:nvSpPr>
          <p:spPr>
            <a:xfrm>
              <a:off x="1390650" y="4713767"/>
              <a:ext cx="2419348" cy="720000"/>
            </a:xfrm>
            <a:prstGeom prst="chevron">
              <a:avLst/>
            </a:prstGeom>
            <a:grp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300" b="1" dirty="0">
                  <a:solidFill>
                    <a:schemeClr val="tx1"/>
                  </a:solidFill>
                  <a:latin typeface="Arial" panose="020B0604020202020204" pitchFamily="34" charset="0"/>
                  <a:cs typeface="Arial" panose="020B0604020202020204" pitchFamily="34" charset="0"/>
                </a:rPr>
                <a:t>ENVIRONMENTAL</a:t>
              </a:r>
            </a:p>
          </p:txBody>
        </p:sp>
        <p:sp>
          <p:nvSpPr>
            <p:cNvPr id="16" name="Chevron 15">
              <a:extLst>
                <a:ext uri="{FF2B5EF4-FFF2-40B4-BE49-F238E27FC236}">
                  <a16:creationId xmlns:a16="http://schemas.microsoft.com/office/drawing/2014/main" id="{AA66065B-241A-C447-8DEE-EACC63D0B091}"/>
                </a:ext>
              </a:extLst>
            </p:cNvPr>
            <p:cNvSpPr/>
            <p:nvPr/>
          </p:nvSpPr>
          <p:spPr>
            <a:xfrm>
              <a:off x="1390650" y="5811775"/>
              <a:ext cx="2419348" cy="720000"/>
            </a:xfrm>
            <a:prstGeom prst="chevron">
              <a:avLst/>
            </a:prstGeom>
            <a:grp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500" b="1" dirty="0">
                  <a:solidFill>
                    <a:schemeClr val="tx1"/>
                  </a:solidFill>
                  <a:latin typeface="Arial" panose="020B0604020202020204" pitchFamily="34" charset="0"/>
                  <a:cs typeface="Arial" panose="020B0604020202020204" pitchFamily="34" charset="0"/>
                </a:rPr>
                <a:t>LEGAL</a:t>
              </a:r>
            </a:p>
          </p:txBody>
        </p:sp>
        <p:sp>
          <p:nvSpPr>
            <p:cNvPr id="17" name="Chevron 16">
              <a:extLst>
                <a:ext uri="{FF2B5EF4-FFF2-40B4-BE49-F238E27FC236}">
                  <a16:creationId xmlns:a16="http://schemas.microsoft.com/office/drawing/2014/main" id="{5387A72A-232E-4145-93F4-98AA3366157F}"/>
                </a:ext>
              </a:extLst>
            </p:cNvPr>
            <p:cNvSpPr/>
            <p:nvPr/>
          </p:nvSpPr>
          <p:spPr>
            <a:xfrm>
              <a:off x="3596804" y="364688"/>
              <a:ext cx="8096249" cy="720000"/>
            </a:xfrm>
            <a:prstGeom prst="chevron">
              <a:avLst/>
            </a:prstGeom>
            <a:grp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300" dirty="0">
                  <a:solidFill>
                    <a:schemeClr val="tx1"/>
                  </a:solidFill>
                </a:rPr>
                <a:t>Import regulations have made flower imports more costly and unpredictable - Directly affects Green Haven’s supply chain.</a:t>
              </a:r>
            </a:p>
          </p:txBody>
        </p:sp>
        <p:sp>
          <p:nvSpPr>
            <p:cNvPr id="19" name="Chevron 18">
              <a:extLst>
                <a:ext uri="{FF2B5EF4-FFF2-40B4-BE49-F238E27FC236}">
                  <a16:creationId xmlns:a16="http://schemas.microsoft.com/office/drawing/2014/main" id="{A9DD9E3C-56A2-6340-80A6-907501A137B3}"/>
                </a:ext>
              </a:extLst>
            </p:cNvPr>
            <p:cNvSpPr/>
            <p:nvPr/>
          </p:nvSpPr>
          <p:spPr>
            <a:xfrm>
              <a:off x="3596804" y="1447094"/>
              <a:ext cx="8096249" cy="720000"/>
            </a:xfrm>
            <a:prstGeom prst="chevron">
              <a:avLst/>
            </a:prstGeom>
            <a:grp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300" dirty="0">
                  <a:solidFill>
                    <a:schemeClr val="tx1"/>
                  </a:solidFill>
                </a:rPr>
                <a:t>Inflation and supply chain disruptions - Increased costs for imported flowers and sustainable packaging - Harder to maintain profitability.</a:t>
              </a:r>
            </a:p>
          </p:txBody>
        </p:sp>
        <p:sp>
          <p:nvSpPr>
            <p:cNvPr id="20" name="Chevron 19">
              <a:extLst>
                <a:ext uri="{FF2B5EF4-FFF2-40B4-BE49-F238E27FC236}">
                  <a16:creationId xmlns:a16="http://schemas.microsoft.com/office/drawing/2014/main" id="{1C50E94F-F8F5-6C4B-A1C6-55E6C9D1BC18}"/>
                </a:ext>
              </a:extLst>
            </p:cNvPr>
            <p:cNvSpPr/>
            <p:nvPr/>
          </p:nvSpPr>
          <p:spPr>
            <a:xfrm>
              <a:off x="3596804" y="2546246"/>
              <a:ext cx="8096249" cy="720000"/>
            </a:xfrm>
            <a:prstGeom prst="chevron">
              <a:avLst/>
            </a:prstGeom>
            <a:grp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300" dirty="0">
                  <a:solidFill>
                    <a:schemeClr val="tx1"/>
                  </a:solidFill>
                </a:rPr>
                <a:t>Customers now prioritise convenience and online subscriptions - Eco-conscious buyers still want sustainable options.</a:t>
              </a:r>
            </a:p>
          </p:txBody>
        </p:sp>
        <p:sp>
          <p:nvSpPr>
            <p:cNvPr id="21" name="Chevron 20">
              <a:extLst>
                <a:ext uri="{FF2B5EF4-FFF2-40B4-BE49-F238E27FC236}">
                  <a16:creationId xmlns:a16="http://schemas.microsoft.com/office/drawing/2014/main" id="{607ECCD4-5528-3443-A918-7FB2D113718B}"/>
                </a:ext>
              </a:extLst>
            </p:cNvPr>
            <p:cNvSpPr/>
            <p:nvPr/>
          </p:nvSpPr>
          <p:spPr>
            <a:xfrm>
              <a:off x="3596804" y="3629794"/>
              <a:ext cx="8096249" cy="720000"/>
            </a:xfrm>
            <a:prstGeom prst="chevron">
              <a:avLst/>
            </a:prstGeom>
            <a:grp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300" dirty="0">
                  <a:solidFill>
                    <a:schemeClr val="tx1"/>
                  </a:solidFill>
                </a:rPr>
                <a:t>Competitors are excelling through strong websites and social media marketing - Green Haven’s outdated online presence limits visibility and customer reach.</a:t>
              </a:r>
            </a:p>
          </p:txBody>
        </p:sp>
        <p:sp>
          <p:nvSpPr>
            <p:cNvPr id="22" name="Chevron 21">
              <a:extLst>
                <a:ext uri="{FF2B5EF4-FFF2-40B4-BE49-F238E27FC236}">
                  <a16:creationId xmlns:a16="http://schemas.microsoft.com/office/drawing/2014/main" id="{D358DFB9-357F-0C4A-BCE8-0F7D26E3F61D}"/>
                </a:ext>
              </a:extLst>
            </p:cNvPr>
            <p:cNvSpPr/>
            <p:nvPr/>
          </p:nvSpPr>
          <p:spPr>
            <a:xfrm>
              <a:off x="3596804" y="4713342"/>
              <a:ext cx="8096249" cy="720000"/>
            </a:xfrm>
            <a:prstGeom prst="chevron">
              <a:avLst/>
            </a:prstGeom>
            <a:grp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300" dirty="0">
                  <a:solidFill>
                    <a:schemeClr val="tx1"/>
                  </a:solidFill>
                </a:rPr>
                <a:t>Creates both challenges and opportunities - Demand for eco-friendly packaging and locally sourced flowers is rising - Carrying higher costs.</a:t>
              </a:r>
            </a:p>
          </p:txBody>
        </p:sp>
        <p:sp>
          <p:nvSpPr>
            <p:cNvPr id="23" name="Chevron 22">
              <a:extLst>
                <a:ext uri="{FF2B5EF4-FFF2-40B4-BE49-F238E27FC236}">
                  <a16:creationId xmlns:a16="http://schemas.microsoft.com/office/drawing/2014/main" id="{8E2CD8BB-CC2A-C040-AE83-D72D2792489A}"/>
                </a:ext>
              </a:extLst>
            </p:cNvPr>
            <p:cNvSpPr/>
            <p:nvPr/>
          </p:nvSpPr>
          <p:spPr>
            <a:xfrm>
              <a:off x="3596804" y="5796890"/>
              <a:ext cx="8096249" cy="720000"/>
            </a:xfrm>
            <a:prstGeom prst="chevron">
              <a:avLst/>
            </a:prstGeom>
            <a:grp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300" dirty="0">
                  <a:solidFill>
                    <a:schemeClr val="tx1"/>
                  </a:solidFill>
                </a:rPr>
                <a:t>Employment laws - Consumer rights - Online trading regulations.</a:t>
              </a:r>
            </a:p>
          </p:txBody>
        </p:sp>
      </p:grpSp>
    </p:spTree>
    <p:extLst>
      <p:ext uri="{BB962C8B-B14F-4D97-AF65-F5344CB8AC3E}">
        <p14:creationId xmlns:p14="http://schemas.microsoft.com/office/powerpoint/2010/main" val="8016426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67BD1C3B-9C85-6A42-B405-7947BADD1CF4}"/>
              </a:ext>
            </a:extLst>
          </p:cNvPr>
          <p:cNvGrpSpPr/>
          <p:nvPr/>
        </p:nvGrpSpPr>
        <p:grpSpPr>
          <a:xfrm>
            <a:off x="348367" y="976453"/>
            <a:ext cx="11689418" cy="5659476"/>
            <a:chOff x="277247" y="803733"/>
            <a:chExt cx="11689418" cy="5659476"/>
          </a:xfrm>
        </p:grpSpPr>
        <p:pic>
          <p:nvPicPr>
            <p:cNvPr id="4" name="Picture 3">
              <a:extLst>
                <a:ext uri="{FF2B5EF4-FFF2-40B4-BE49-F238E27FC236}">
                  <a16:creationId xmlns:a16="http://schemas.microsoft.com/office/drawing/2014/main" id="{2963BA1B-1CC1-8F47-A6DE-8B7CF595E245}"/>
                </a:ext>
              </a:extLst>
            </p:cNvPr>
            <p:cNvPicPr>
              <a:picLocks noChangeAspect="1"/>
            </p:cNvPicPr>
            <p:nvPr/>
          </p:nvPicPr>
          <p:blipFill>
            <a:blip r:embed="rId2">
              <a:duotone>
                <a:schemeClr val="accent6">
                  <a:shade val="45000"/>
                  <a:satMod val="135000"/>
                </a:schemeClr>
                <a:prstClr val="white"/>
              </a:duotone>
            </a:blip>
            <a:stretch>
              <a:fillRect/>
            </a:stretch>
          </p:blipFill>
          <p:spPr>
            <a:xfrm>
              <a:off x="1996440" y="803733"/>
              <a:ext cx="7919720" cy="4459147"/>
            </a:xfrm>
            <a:prstGeom prst="rect">
              <a:avLst/>
            </a:prstGeom>
          </p:spPr>
        </p:pic>
        <p:sp>
          <p:nvSpPr>
            <p:cNvPr id="5" name="TextBox 4">
              <a:extLst>
                <a:ext uri="{FF2B5EF4-FFF2-40B4-BE49-F238E27FC236}">
                  <a16:creationId xmlns:a16="http://schemas.microsoft.com/office/drawing/2014/main" id="{D63E53AC-2A17-8840-AED5-600D8B3D4CB3}"/>
                </a:ext>
              </a:extLst>
            </p:cNvPr>
            <p:cNvSpPr txBox="1"/>
            <p:nvPr/>
          </p:nvSpPr>
          <p:spPr>
            <a:xfrm>
              <a:off x="277247" y="4831993"/>
              <a:ext cx="11689418" cy="1631216"/>
            </a:xfrm>
            <a:prstGeom prst="rect">
              <a:avLst/>
            </a:prstGeom>
            <a:noFill/>
          </p:spPr>
          <p:txBody>
            <a:bodyPr wrap="none" rtlCol="0">
              <a:spAutoFit/>
            </a:bodyPr>
            <a:lstStyle/>
            <a:p>
              <a:pPr algn="ctr"/>
              <a:r>
                <a:rPr lang="en-US" sz="5000" b="1" dirty="0">
                  <a:latin typeface="Arial" panose="020B0604020202020204" pitchFamily="34" charset="0"/>
                  <a:cs typeface="Arial" panose="020B0604020202020204" pitchFamily="34" charset="0"/>
                </a:rPr>
                <a:t>CRITIQUE OF THE CAUSE &amp; EFFECT </a:t>
              </a:r>
            </a:p>
            <a:p>
              <a:pPr algn="ctr"/>
              <a:r>
                <a:rPr lang="en-US" sz="5000" b="1" dirty="0">
                  <a:latin typeface="Arial" panose="020B0604020202020204" pitchFamily="34" charset="0"/>
                  <a:cs typeface="Arial" panose="020B0604020202020204" pitchFamily="34" charset="0"/>
                </a:rPr>
                <a:t>MODEL FOR GREEN HAVEN</a:t>
              </a:r>
            </a:p>
          </p:txBody>
        </p:sp>
      </p:grpSp>
    </p:spTree>
    <p:extLst>
      <p:ext uri="{BB962C8B-B14F-4D97-AF65-F5344CB8AC3E}">
        <p14:creationId xmlns:p14="http://schemas.microsoft.com/office/powerpoint/2010/main" val="3041289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nodeType="clickEffect">
                                  <p:stCondLst>
                                    <p:cond delay="0"/>
                                  </p:stCondLst>
                                  <p:childTnLst>
                                    <p:animEffect transition="out" filter="fade">
                                      <p:cBhvr>
                                        <p:cTn id="6" dur="500" tmFilter="0, 0; .2, .5; .8, .5; 1, 0"/>
                                        <p:tgtEl>
                                          <p:spTgt spid="3"/>
                                        </p:tgtEl>
                                      </p:cBhvr>
                                    </p:animEffect>
                                    <p:animScale>
                                      <p:cBhvr>
                                        <p:cTn id="7" dur="250" autoRev="1" fill="hold"/>
                                        <p:tgtEl>
                                          <p:spTgt spid="3"/>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1AE7F1B0-E407-074B-91F2-808C1BD88C70}"/>
              </a:ext>
            </a:extLst>
          </p:cNvPr>
          <p:cNvGrpSpPr/>
          <p:nvPr/>
        </p:nvGrpSpPr>
        <p:grpSpPr>
          <a:xfrm>
            <a:off x="749710" y="408305"/>
            <a:ext cx="10607202" cy="6085743"/>
            <a:chOff x="749710" y="408305"/>
            <a:chExt cx="10607202" cy="6085743"/>
          </a:xfrm>
          <a:solidFill>
            <a:srgbClr val="00B0F0"/>
          </a:solidFill>
          <a:effectLst>
            <a:outerShdw blurRad="50800" dist="38100" dir="2700000" algn="tl" rotWithShape="0">
              <a:prstClr val="black">
                <a:alpha val="40000"/>
              </a:prstClr>
            </a:outerShdw>
          </a:effectLst>
        </p:grpSpPr>
        <p:grpSp>
          <p:nvGrpSpPr>
            <p:cNvPr id="3" name="Group 2">
              <a:extLst>
                <a:ext uri="{FF2B5EF4-FFF2-40B4-BE49-F238E27FC236}">
                  <a16:creationId xmlns:a16="http://schemas.microsoft.com/office/drawing/2014/main" id="{9813446C-C66B-AE44-B1F8-7592D674F841}"/>
                </a:ext>
              </a:extLst>
            </p:cNvPr>
            <p:cNvGrpSpPr/>
            <p:nvPr/>
          </p:nvGrpSpPr>
          <p:grpSpPr>
            <a:xfrm>
              <a:off x="749710" y="1463040"/>
              <a:ext cx="10607202" cy="5031008"/>
              <a:chOff x="749709" y="309824"/>
              <a:chExt cx="10607201" cy="4399920"/>
            </a:xfrm>
            <a:grpFill/>
          </p:grpSpPr>
          <p:sp>
            <p:nvSpPr>
              <p:cNvPr id="4" name="Pentagon 3">
                <a:extLst>
                  <a:ext uri="{FF2B5EF4-FFF2-40B4-BE49-F238E27FC236}">
                    <a16:creationId xmlns:a16="http://schemas.microsoft.com/office/drawing/2014/main" id="{5694DF8F-C937-2444-B500-8BD4D42EE5DF}"/>
                  </a:ext>
                </a:extLst>
              </p:cNvPr>
              <p:cNvSpPr/>
              <p:nvPr/>
            </p:nvSpPr>
            <p:spPr>
              <a:xfrm>
                <a:off x="749709" y="3989744"/>
                <a:ext cx="1488165" cy="720000"/>
              </a:xfrm>
              <a:prstGeom prst="homePlate">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600" b="1" dirty="0">
                    <a:solidFill>
                      <a:schemeClr val="tx1"/>
                    </a:solidFill>
                    <a:latin typeface="Arial" panose="020B0604020202020204" pitchFamily="34" charset="0"/>
                    <a:cs typeface="Arial" panose="020B0604020202020204" pitchFamily="34" charset="0"/>
                  </a:rPr>
                  <a:t>SUMMARY</a:t>
                </a:r>
              </a:p>
            </p:txBody>
          </p:sp>
          <p:sp>
            <p:nvSpPr>
              <p:cNvPr id="5" name="Pentagon 4">
                <a:extLst>
                  <a:ext uri="{FF2B5EF4-FFF2-40B4-BE49-F238E27FC236}">
                    <a16:creationId xmlns:a16="http://schemas.microsoft.com/office/drawing/2014/main" id="{C9B3BF60-3598-DD48-80AD-1544B0E53C54}"/>
                  </a:ext>
                </a:extLst>
              </p:cNvPr>
              <p:cNvSpPr/>
              <p:nvPr/>
            </p:nvSpPr>
            <p:spPr>
              <a:xfrm>
                <a:off x="749709" y="3067316"/>
                <a:ext cx="1488165" cy="720000"/>
              </a:xfrm>
              <a:prstGeom prst="homePlate">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600" b="1" dirty="0">
                    <a:solidFill>
                      <a:schemeClr val="tx1"/>
                    </a:solidFill>
                    <a:latin typeface="Arial" panose="020B0604020202020204" pitchFamily="34" charset="0"/>
                    <a:cs typeface="Arial" panose="020B0604020202020204" pitchFamily="34" charset="0"/>
                  </a:rPr>
                  <a:t>CRITICISM</a:t>
                </a:r>
              </a:p>
            </p:txBody>
          </p:sp>
          <p:sp>
            <p:nvSpPr>
              <p:cNvPr id="6" name="Pentagon 5">
                <a:extLst>
                  <a:ext uri="{FF2B5EF4-FFF2-40B4-BE49-F238E27FC236}">
                    <a16:creationId xmlns:a16="http://schemas.microsoft.com/office/drawing/2014/main" id="{31109217-1F78-F74A-80E0-9EBC56E731B5}"/>
                  </a:ext>
                </a:extLst>
              </p:cNvPr>
              <p:cNvSpPr/>
              <p:nvPr/>
            </p:nvSpPr>
            <p:spPr>
              <a:xfrm>
                <a:off x="749709" y="2148152"/>
                <a:ext cx="1488165" cy="720000"/>
              </a:xfrm>
              <a:prstGeom prst="homePlate">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600" b="1" dirty="0">
                    <a:solidFill>
                      <a:schemeClr val="tx1"/>
                    </a:solidFill>
                    <a:latin typeface="Arial" panose="020B0604020202020204" pitchFamily="34" charset="0"/>
                    <a:cs typeface="Arial" panose="020B0604020202020204" pitchFamily="34" charset="0"/>
                  </a:rPr>
                  <a:t>BENEFITS</a:t>
                </a:r>
              </a:p>
            </p:txBody>
          </p:sp>
          <p:sp>
            <p:nvSpPr>
              <p:cNvPr id="7" name="Pentagon 6">
                <a:extLst>
                  <a:ext uri="{FF2B5EF4-FFF2-40B4-BE49-F238E27FC236}">
                    <a16:creationId xmlns:a16="http://schemas.microsoft.com/office/drawing/2014/main" id="{B4874CC1-D45D-8944-AC76-3446B83DD09C}"/>
                  </a:ext>
                </a:extLst>
              </p:cNvPr>
              <p:cNvSpPr/>
              <p:nvPr/>
            </p:nvSpPr>
            <p:spPr>
              <a:xfrm>
                <a:off x="749709" y="309824"/>
                <a:ext cx="1488165" cy="720000"/>
              </a:xfrm>
              <a:prstGeom prst="homePlate">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b="1" dirty="0">
                  <a:solidFill>
                    <a:schemeClr val="tx1"/>
                  </a:solidFill>
                  <a:latin typeface="Arial" panose="020B0604020202020204" pitchFamily="34" charset="0"/>
                  <a:cs typeface="Arial" panose="020B0604020202020204" pitchFamily="34" charset="0"/>
                </a:endParaRPr>
              </a:p>
              <a:p>
                <a:r>
                  <a:rPr lang="en-GB" sz="1600" b="1" dirty="0">
                    <a:solidFill>
                      <a:schemeClr val="tx1"/>
                    </a:solidFill>
                    <a:latin typeface="Arial" panose="020B0604020202020204" pitchFamily="34" charset="0"/>
                    <a:cs typeface="Arial" panose="020B0604020202020204" pitchFamily="34" charset="0"/>
                  </a:rPr>
                  <a:t>WHY IS IT USED</a:t>
                </a:r>
                <a:endParaRPr lang="en-US" sz="1600" b="1" dirty="0">
                  <a:solidFill>
                    <a:schemeClr val="tx1"/>
                  </a:solidFill>
                  <a:latin typeface="Arial" panose="020B0604020202020204" pitchFamily="34" charset="0"/>
                  <a:cs typeface="Arial" panose="020B0604020202020204" pitchFamily="34" charset="0"/>
                </a:endParaRPr>
              </a:p>
              <a:p>
                <a:endParaRPr lang="en-US" b="1" dirty="0">
                  <a:solidFill>
                    <a:schemeClr val="tx1"/>
                  </a:solidFill>
                  <a:latin typeface="Arial" panose="020B0604020202020204" pitchFamily="34" charset="0"/>
                  <a:cs typeface="Arial" panose="020B0604020202020204" pitchFamily="34" charset="0"/>
                </a:endParaRPr>
              </a:p>
            </p:txBody>
          </p:sp>
          <p:sp>
            <p:nvSpPr>
              <p:cNvPr id="8" name="Pentagon 7">
                <a:extLst>
                  <a:ext uri="{FF2B5EF4-FFF2-40B4-BE49-F238E27FC236}">
                    <a16:creationId xmlns:a16="http://schemas.microsoft.com/office/drawing/2014/main" id="{ACB844DC-C27D-3C48-A8B3-08DA66B6091D}"/>
                  </a:ext>
                </a:extLst>
              </p:cNvPr>
              <p:cNvSpPr/>
              <p:nvPr/>
            </p:nvSpPr>
            <p:spPr>
              <a:xfrm>
                <a:off x="749709" y="1228988"/>
                <a:ext cx="1488165" cy="720000"/>
              </a:xfrm>
              <a:prstGeom prst="homePlate">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600" b="1" dirty="0">
                    <a:solidFill>
                      <a:schemeClr val="tx1"/>
                    </a:solidFill>
                    <a:latin typeface="Arial" panose="020B0604020202020204" pitchFamily="34" charset="0"/>
                    <a:cs typeface="Arial" panose="020B0604020202020204" pitchFamily="34" charset="0"/>
                  </a:rPr>
                  <a:t>WHERE &amp; HOW IT IS USED</a:t>
                </a:r>
                <a:endParaRPr lang="en-US" sz="1600" b="1" dirty="0">
                  <a:solidFill>
                    <a:schemeClr val="tx1"/>
                  </a:solidFill>
                  <a:latin typeface="Arial" panose="020B0604020202020204" pitchFamily="34" charset="0"/>
                  <a:cs typeface="Arial" panose="020B0604020202020204" pitchFamily="34" charset="0"/>
                </a:endParaRPr>
              </a:p>
            </p:txBody>
          </p:sp>
          <p:sp>
            <p:nvSpPr>
              <p:cNvPr id="9" name="Chevron 8">
                <a:extLst>
                  <a:ext uri="{FF2B5EF4-FFF2-40B4-BE49-F238E27FC236}">
                    <a16:creationId xmlns:a16="http://schemas.microsoft.com/office/drawing/2014/main" id="{83BE1F65-5FD7-5742-B1AC-604DD757A0B1}"/>
                  </a:ext>
                </a:extLst>
              </p:cNvPr>
              <p:cNvSpPr/>
              <p:nvPr/>
            </p:nvSpPr>
            <p:spPr>
              <a:xfrm>
                <a:off x="2237873" y="309824"/>
                <a:ext cx="9119037" cy="720000"/>
              </a:xfrm>
              <a:prstGeom prst="chevron">
                <a:avLst/>
              </a:prstGeom>
              <a:grp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500" dirty="0">
                    <a:solidFill>
                      <a:schemeClr val="tx1"/>
                    </a:solidFill>
                    <a:latin typeface="Arial" panose="020B0604020202020204" pitchFamily="34" charset="0"/>
                    <a:cs typeface="Arial" panose="020B0604020202020204" pitchFamily="34" charset="0"/>
                  </a:rPr>
                  <a:t>To identify the root causes of the problem by visualising potential contributing factors (</a:t>
                </a:r>
                <a:r>
                  <a:rPr lang="en-GB" dirty="0">
                    <a:solidFill>
                      <a:schemeClr val="tx1"/>
                    </a:solidFill>
                  </a:rPr>
                  <a:t>Kumah </a:t>
                </a:r>
                <a:r>
                  <a:rPr lang="en-GB" i="1" dirty="0">
                    <a:solidFill>
                      <a:schemeClr val="tx1"/>
                    </a:solidFill>
                  </a:rPr>
                  <a:t>et al</a:t>
                </a:r>
                <a:r>
                  <a:rPr lang="en-GB" dirty="0">
                    <a:solidFill>
                      <a:schemeClr val="tx1"/>
                    </a:solidFill>
                  </a:rPr>
                  <a:t>., 2024).</a:t>
                </a:r>
                <a:endParaRPr lang="en-GB" sz="1500" dirty="0">
                  <a:solidFill>
                    <a:schemeClr val="tx1"/>
                  </a:solidFill>
                  <a:latin typeface="Arial" panose="020B0604020202020204" pitchFamily="34" charset="0"/>
                  <a:cs typeface="Arial" panose="020B0604020202020204" pitchFamily="34" charset="0"/>
                </a:endParaRPr>
              </a:p>
            </p:txBody>
          </p:sp>
          <p:sp>
            <p:nvSpPr>
              <p:cNvPr id="10" name="Chevron 9">
                <a:extLst>
                  <a:ext uri="{FF2B5EF4-FFF2-40B4-BE49-F238E27FC236}">
                    <a16:creationId xmlns:a16="http://schemas.microsoft.com/office/drawing/2014/main" id="{307FD8F1-AD7B-8243-9521-78BA6BC7D4E9}"/>
                  </a:ext>
                </a:extLst>
              </p:cNvPr>
              <p:cNvSpPr/>
              <p:nvPr/>
            </p:nvSpPr>
            <p:spPr>
              <a:xfrm>
                <a:off x="2237873" y="1228988"/>
                <a:ext cx="9119037" cy="720000"/>
              </a:xfrm>
              <a:prstGeom prst="chevron">
                <a:avLst/>
              </a:prstGeom>
              <a:grp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500" dirty="0">
                    <a:solidFill>
                      <a:schemeClr val="tx1"/>
                    </a:solidFill>
                    <a:latin typeface="Arial" panose="020B0604020202020204" pitchFamily="34" charset="0"/>
                    <a:cs typeface="Arial" panose="020B0604020202020204" pitchFamily="34" charset="0"/>
                  </a:rPr>
                  <a:t>Quality management, process improvement, and problem-solving to structure brainstorming and ensure all potential causes are considered (Kumah </a:t>
                </a:r>
                <a:r>
                  <a:rPr lang="en-GB" sz="1500" i="1" dirty="0">
                    <a:solidFill>
                      <a:schemeClr val="tx1"/>
                    </a:solidFill>
                    <a:latin typeface="Arial" panose="020B0604020202020204" pitchFamily="34" charset="0"/>
                    <a:cs typeface="Arial" panose="020B0604020202020204" pitchFamily="34" charset="0"/>
                  </a:rPr>
                  <a:t>et al., </a:t>
                </a:r>
                <a:r>
                  <a:rPr lang="en-GB" sz="1500" dirty="0">
                    <a:solidFill>
                      <a:schemeClr val="tx1"/>
                    </a:solidFill>
                    <a:latin typeface="Arial" panose="020B0604020202020204" pitchFamily="34" charset="0"/>
                    <a:cs typeface="Arial" panose="020B0604020202020204" pitchFamily="34" charset="0"/>
                  </a:rPr>
                  <a:t>2024).</a:t>
                </a:r>
              </a:p>
            </p:txBody>
          </p:sp>
          <p:sp>
            <p:nvSpPr>
              <p:cNvPr id="11" name="Chevron 10">
                <a:extLst>
                  <a:ext uri="{FF2B5EF4-FFF2-40B4-BE49-F238E27FC236}">
                    <a16:creationId xmlns:a16="http://schemas.microsoft.com/office/drawing/2014/main" id="{6A25F37C-BB90-0A40-99E3-C167A21CD38F}"/>
                  </a:ext>
                </a:extLst>
              </p:cNvPr>
              <p:cNvSpPr/>
              <p:nvPr/>
            </p:nvSpPr>
            <p:spPr>
              <a:xfrm>
                <a:off x="2237872" y="2148152"/>
                <a:ext cx="9119037" cy="720000"/>
              </a:xfrm>
              <a:prstGeom prst="chevron">
                <a:avLst/>
              </a:prstGeom>
              <a:grp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500" dirty="0">
                    <a:solidFill>
                      <a:schemeClr val="tx1"/>
                    </a:solidFill>
                    <a:latin typeface="Arial" panose="020B0604020202020204" pitchFamily="34" charset="0"/>
                    <a:cs typeface="Arial" panose="020B0604020202020204" pitchFamily="34" charset="0"/>
                  </a:rPr>
                  <a:t>Include providing a clear visual structure, encouraging team collaboration, and helping organisations move beyond symptoms to underlying causes (Rizqi </a:t>
                </a:r>
                <a:r>
                  <a:rPr lang="en-GB" sz="1500" i="1" dirty="0">
                    <a:solidFill>
                      <a:schemeClr val="tx1"/>
                    </a:solidFill>
                    <a:latin typeface="Arial" panose="020B0604020202020204" pitchFamily="34" charset="0"/>
                    <a:cs typeface="Arial" panose="020B0604020202020204" pitchFamily="34" charset="0"/>
                  </a:rPr>
                  <a:t>et al., </a:t>
                </a:r>
                <a:r>
                  <a:rPr lang="en-GB" sz="1500" dirty="0">
                    <a:solidFill>
                      <a:schemeClr val="tx1"/>
                    </a:solidFill>
                    <a:latin typeface="Arial" panose="020B0604020202020204" pitchFamily="34" charset="0"/>
                    <a:cs typeface="Arial" panose="020B0604020202020204" pitchFamily="34" charset="0"/>
                  </a:rPr>
                  <a:t>2025).</a:t>
                </a:r>
              </a:p>
            </p:txBody>
          </p:sp>
          <p:sp>
            <p:nvSpPr>
              <p:cNvPr id="12" name="Chevron 11">
                <a:extLst>
                  <a:ext uri="{FF2B5EF4-FFF2-40B4-BE49-F238E27FC236}">
                    <a16:creationId xmlns:a16="http://schemas.microsoft.com/office/drawing/2014/main" id="{089ABDD1-B752-F84A-941F-6F654DE383FC}"/>
                  </a:ext>
                </a:extLst>
              </p:cNvPr>
              <p:cNvSpPr/>
              <p:nvPr/>
            </p:nvSpPr>
            <p:spPr>
              <a:xfrm>
                <a:off x="2237871" y="3036569"/>
                <a:ext cx="9119037" cy="720000"/>
              </a:xfrm>
              <a:prstGeom prst="chevron">
                <a:avLst/>
              </a:prstGeom>
              <a:grp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500" dirty="0">
                    <a:solidFill>
                      <a:schemeClr val="tx1"/>
                    </a:solidFill>
                    <a:latin typeface="Arial" panose="020B0604020202020204" pitchFamily="34" charset="0"/>
                    <a:cs typeface="Arial" panose="020B0604020202020204" pitchFamily="34" charset="0"/>
                  </a:rPr>
                  <a:t>The model can be time-consuming, and results often depend on the knowledge and bias of the participants. It does not quantify the significance of causes, and without follow-up analysis, it risks becoming a descriptive rather than an actionable tool (</a:t>
                </a:r>
                <a:r>
                  <a:rPr lang="en-GB" sz="1600" dirty="0">
                    <a:solidFill>
                      <a:srgbClr val="222222"/>
                    </a:solidFill>
                    <a:latin typeface="Arial" panose="020B0604020202020204" pitchFamily="34" charset="0"/>
                  </a:rPr>
                  <a:t>Sakdiyah </a:t>
                </a:r>
                <a:r>
                  <a:rPr lang="en-GB" sz="1600" i="1" dirty="0">
                    <a:solidFill>
                      <a:srgbClr val="222222"/>
                    </a:solidFill>
                    <a:latin typeface="Arial" panose="020B0604020202020204" pitchFamily="34" charset="0"/>
                  </a:rPr>
                  <a:t>et al., </a:t>
                </a:r>
                <a:r>
                  <a:rPr lang="en-GB" sz="1600" dirty="0">
                    <a:solidFill>
                      <a:srgbClr val="222222"/>
                    </a:solidFill>
                    <a:latin typeface="Arial" panose="020B0604020202020204" pitchFamily="34" charset="0"/>
                  </a:rPr>
                  <a:t>2022</a:t>
                </a:r>
                <a:r>
                  <a:rPr lang="en-GB" sz="1500" dirty="0">
                    <a:solidFill>
                      <a:schemeClr val="tx1"/>
                    </a:solidFill>
                    <a:latin typeface="Arial" panose="020B0604020202020204" pitchFamily="34" charset="0"/>
                    <a:cs typeface="Arial" panose="020B0604020202020204" pitchFamily="34" charset="0"/>
                  </a:rPr>
                  <a:t>).</a:t>
                </a:r>
              </a:p>
            </p:txBody>
          </p:sp>
          <p:sp>
            <p:nvSpPr>
              <p:cNvPr id="13" name="Chevron 12">
                <a:extLst>
                  <a:ext uri="{FF2B5EF4-FFF2-40B4-BE49-F238E27FC236}">
                    <a16:creationId xmlns:a16="http://schemas.microsoft.com/office/drawing/2014/main" id="{6518F352-AED5-C54E-9F87-58E02BFDF70C}"/>
                  </a:ext>
                </a:extLst>
              </p:cNvPr>
              <p:cNvSpPr/>
              <p:nvPr/>
            </p:nvSpPr>
            <p:spPr>
              <a:xfrm>
                <a:off x="2237870" y="3989744"/>
                <a:ext cx="9119037" cy="720000"/>
              </a:xfrm>
              <a:prstGeom prst="chevron">
                <a:avLst/>
              </a:prstGeom>
              <a:grp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500" dirty="0">
                    <a:solidFill>
                      <a:schemeClr val="tx1"/>
                    </a:solidFill>
                    <a:latin typeface="Arial" panose="020B0604020202020204" pitchFamily="34" charset="0"/>
                    <a:cs typeface="Arial" panose="020B0604020202020204" pitchFamily="34" charset="0"/>
                  </a:rPr>
                  <a:t>The Cause-and-Effect model is effective for root cause exploration but must be combined with other analytical methods to prioritise and validate findings (</a:t>
                </a:r>
                <a:r>
                  <a:rPr lang="en-GB" sz="1400" dirty="0">
                    <a:solidFill>
                      <a:schemeClr val="tx1"/>
                    </a:solidFill>
                    <a:latin typeface="Arial" panose="020B0604020202020204" pitchFamily="34" charset="0"/>
                    <a:cs typeface="Arial" panose="020B0604020202020204" pitchFamily="34" charset="0"/>
                  </a:rPr>
                  <a:t>Carvalho </a:t>
                </a:r>
                <a:r>
                  <a:rPr lang="en-GB" sz="1400" i="1" dirty="0">
                    <a:solidFill>
                      <a:schemeClr val="tx1"/>
                    </a:solidFill>
                    <a:latin typeface="Arial" panose="020B0604020202020204" pitchFamily="34" charset="0"/>
                    <a:cs typeface="Arial" panose="020B0604020202020204" pitchFamily="34" charset="0"/>
                  </a:rPr>
                  <a:t>et al., </a:t>
                </a:r>
                <a:r>
                  <a:rPr lang="en-GB" sz="1400" dirty="0">
                    <a:solidFill>
                      <a:schemeClr val="tx1"/>
                    </a:solidFill>
                    <a:latin typeface="Arial" panose="020B0604020202020204" pitchFamily="34" charset="0"/>
                    <a:cs typeface="Arial" panose="020B0604020202020204" pitchFamily="34" charset="0"/>
                  </a:rPr>
                  <a:t>2021).</a:t>
                </a:r>
                <a:endParaRPr lang="en-GB" sz="1500" dirty="0">
                  <a:solidFill>
                    <a:schemeClr val="tx1"/>
                  </a:solidFill>
                  <a:latin typeface="Arial" panose="020B0604020202020204" pitchFamily="34" charset="0"/>
                  <a:cs typeface="Arial" panose="020B0604020202020204" pitchFamily="34" charset="0"/>
                </a:endParaRPr>
              </a:p>
            </p:txBody>
          </p:sp>
        </p:grpSp>
        <p:sp>
          <p:nvSpPr>
            <p:cNvPr id="14" name="Pentagon 13">
              <a:extLst>
                <a:ext uri="{FF2B5EF4-FFF2-40B4-BE49-F238E27FC236}">
                  <a16:creationId xmlns:a16="http://schemas.microsoft.com/office/drawing/2014/main" id="{F2319593-2540-F54E-A4CB-CF388AE00ED4}"/>
                </a:ext>
              </a:extLst>
            </p:cNvPr>
            <p:cNvSpPr/>
            <p:nvPr/>
          </p:nvSpPr>
          <p:spPr>
            <a:xfrm>
              <a:off x="749710" y="408306"/>
              <a:ext cx="1488165" cy="823271"/>
            </a:xfrm>
            <a:prstGeom prst="homePlate">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b="1" dirty="0">
                <a:solidFill>
                  <a:schemeClr val="tx1"/>
                </a:solidFill>
                <a:latin typeface="Arial" panose="020B0604020202020204" pitchFamily="34" charset="0"/>
                <a:cs typeface="Arial" panose="020B0604020202020204" pitchFamily="34" charset="0"/>
              </a:endParaRPr>
            </a:p>
            <a:p>
              <a:r>
                <a:rPr lang="en-GB" sz="1600" b="1" dirty="0">
                  <a:solidFill>
                    <a:schemeClr val="tx1"/>
                  </a:solidFill>
                  <a:latin typeface="Arial" panose="020B0604020202020204" pitchFamily="34" charset="0"/>
                  <a:cs typeface="Arial" panose="020B0604020202020204" pitchFamily="34" charset="0"/>
                </a:rPr>
                <a:t>CAUSE &amp; EFFECT</a:t>
              </a:r>
              <a:endParaRPr lang="en-US" sz="1600" b="1" dirty="0">
                <a:solidFill>
                  <a:schemeClr val="tx1"/>
                </a:solidFill>
                <a:latin typeface="Arial" panose="020B0604020202020204" pitchFamily="34" charset="0"/>
                <a:cs typeface="Arial" panose="020B0604020202020204" pitchFamily="34" charset="0"/>
              </a:endParaRPr>
            </a:p>
            <a:p>
              <a:endParaRPr lang="en-US" b="1" dirty="0">
                <a:solidFill>
                  <a:schemeClr val="tx1"/>
                </a:solidFill>
                <a:latin typeface="Arial" panose="020B0604020202020204" pitchFamily="34" charset="0"/>
                <a:cs typeface="Arial" panose="020B0604020202020204" pitchFamily="34" charset="0"/>
              </a:endParaRPr>
            </a:p>
          </p:txBody>
        </p:sp>
        <p:sp>
          <p:nvSpPr>
            <p:cNvPr id="15" name="Chevron 14">
              <a:extLst>
                <a:ext uri="{FF2B5EF4-FFF2-40B4-BE49-F238E27FC236}">
                  <a16:creationId xmlns:a16="http://schemas.microsoft.com/office/drawing/2014/main" id="{76F39AC8-D7DC-BE4D-ADB3-C997A0CCA537}"/>
                </a:ext>
              </a:extLst>
            </p:cNvPr>
            <p:cNvSpPr/>
            <p:nvPr/>
          </p:nvSpPr>
          <p:spPr>
            <a:xfrm>
              <a:off x="2237871" y="408305"/>
              <a:ext cx="9119038" cy="823271"/>
            </a:xfrm>
            <a:prstGeom prst="chevron">
              <a:avLst/>
            </a:prstGeom>
            <a:grp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500" dirty="0">
                  <a:solidFill>
                    <a:schemeClr val="tx1"/>
                  </a:solidFill>
                  <a:latin typeface="Arial" panose="020B0604020202020204" pitchFamily="34" charset="0"/>
                  <a:cs typeface="Arial" panose="020B0604020202020204" pitchFamily="34" charset="0"/>
                </a:rPr>
                <a:t>Also known as the Fishbone or Ishikawa (1986) diagram, is a visual tool used to identify, categorise, and analyse the root causes of a problem (</a:t>
              </a:r>
              <a:r>
                <a:rPr lang="en-GB" sz="1600" dirty="0">
                  <a:solidFill>
                    <a:schemeClr val="tx1"/>
                  </a:solidFill>
                </a:rPr>
                <a:t>Carvalho </a:t>
              </a:r>
              <a:r>
                <a:rPr lang="en-GB" sz="1600" i="1" dirty="0">
                  <a:solidFill>
                    <a:schemeClr val="tx1"/>
                  </a:solidFill>
                </a:rPr>
                <a:t>et al</a:t>
              </a:r>
              <a:r>
                <a:rPr lang="en-GB" sz="1600" dirty="0">
                  <a:solidFill>
                    <a:schemeClr val="tx1"/>
                  </a:solidFill>
                </a:rPr>
                <a:t>., 2021</a:t>
              </a:r>
              <a:r>
                <a:rPr lang="en-GB" sz="1500" dirty="0">
                  <a:solidFill>
                    <a:schemeClr val="tx1"/>
                  </a:solidFill>
                  <a:latin typeface="Arial" panose="020B0604020202020204" pitchFamily="34" charset="0"/>
                  <a:cs typeface="Arial" panose="020B0604020202020204" pitchFamily="34" charset="0"/>
                </a:rPr>
                <a:t>).</a:t>
              </a:r>
            </a:p>
          </p:txBody>
        </p:sp>
      </p:grpSp>
    </p:spTree>
    <p:extLst>
      <p:ext uri="{BB962C8B-B14F-4D97-AF65-F5344CB8AC3E}">
        <p14:creationId xmlns:p14="http://schemas.microsoft.com/office/powerpoint/2010/main" val="36426576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F87DF5DE-2907-324F-8179-FF6DC91A20DC}"/>
              </a:ext>
            </a:extLst>
          </p:cNvPr>
          <p:cNvGrpSpPr/>
          <p:nvPr/>
        </p:nvGrpSpPr>
        <p:grpSpPr>
          <a:xfrm>
            <a:off x="133577" y="361328"/>
            <a:ext cx="12119023" cy="6428917"/>
            <a:chOff x="62457" y="803733"/>
            <a:chExt cx="12119023" cy="6428917"/>
          </a:xfrm>
        </p:grpSpPr>
        <p:pic>
          <p:nvPicPr>
            <p:cNvPr id="4" name="Picture 3">
              <a:extLst>
                <a:ext uri="{FF2B5EF4-FFF2-40B4-BE49-F238E27FC236}">
                  <a16:creationId xmlns:a16="http://schemas.microsoft.com/office/drawing/2014/main" id="{48779B26-CB54-C249-A90C-4E578F882C97}"/>
                </a:ext>
              </a:extLst>
            </p:cNvPr>
            <p:cNvPicPr>
              <a:picLocks noChangeAspect="1"/>
            </p:cNvPicPr>
            <p:nvPr/>
          </p:nvPicPr>
          <p:blipFill>
            <a:blip r:embed="rId2">
              <a:duotone>
                <a:schemeClr val="accent6">
                  <a:shade val="45000"/>
                  <a:satMod val="135000"/>
                </a:schemeClr>
                <a:prstClr val="white"/>
              </a:duotone>
            </a:blip>
            <a:stretch>
              <a:fillRect/>
            </a:stretch>
          </p:blipFill>
          <p:spPr>
            <a:xfrm>
              <a:off x="1996440" y="803733"/>
              <a:ext cx="7919720" cy="4459147"/>
            </a:xfrm>
            <a:prstGeom prst="rect">
              <a:avLst/>
            </a:prstGeom>
          </p:spPr>
        </p:pic>
        <p:sp>
          <p:nvSpPr>
            <p:cNvPr id="5" name="TextBox 4">
              <a:extLst>
                <a:ext uri="{FF2B5EF4-FFF2-40B4-BE49-F238E27FC236}">
                  <a16:creationId xmlns:a16="http://schemas.microsoft.com/office/drawing/2014/main" id="{60489459-FD5E-444A-A038-0874CD59DD15}"/>
                </a:ext>
              </a:extLst>
            </p:cNvPr>
            <p:cNvSpPr txBox="1"/>
            <p:nvPr/>
          </p:nvSpPr>
          <p:spPr>
            <a:xfrm>
              <a:off x="62457" y="4831993"/>
              <a:ext cx="12119023" cy="2400657"/>
            </a:xfrm>
            <a:prstGeom prst="rect">
              <a:avLst/>
            </a:prstGeom>
            <a:noFill/>
          </p:spPr>
          <p:txBody>
            <a:bodyPr wrap="none" rtlCol="0">
              <a:spAutoFit/>
            </a:bodyPr>
            <a:lstStyle/>
            <a:p>
              <a:pPr algn="ctr"/>
              <a:r>
                <a:rPr lang="en-US" sz="5000" b="1" dirty="0">
                  <a:latin typeface="Arial" panose="020B0604020202020204" pitchFamily="34" charset="0"/>
                  <a:cs typeface="Arial" panose="020B0604020202020204" pitchFamily="34" charset="0"/>
                </a:rPr>
                <a:t>THE  FISHBONE DIAGRAM, </a:t>
              </a:r>
            </a:p>
            <a:p>
              <a:pPr algn="ctr"/>
              <a:r>
                <a:rPr lang="en-US" sz="5000" b="1" dirty="0">
                  <a:latin typeface="Arial" panose="020B0604020202020204" pitchFamily="34" charset="0"/>
                  <a:cs typeface="Arial" panose="020B0604020202020204" pitchFamily="34" charset="0"/>
                </a:rPr>
                <a:t>IDENTIFYING THE CAUSES OF SALES </a:t>
              </a:r>
            </a:p>
            <a:p>
              <a:pPr algn="ctr"/>
              <a:r>
                <a:rPr lang="en-US" sz="5000" b="1" dirty="0">
                  <a:latin typeface="Arial" panose="020B0604020202020204" pitchFamily="34" charset="0"/>
                  <a:cs typeface="Arial" panose="020B0604020202020204" pitchFamily="34" charset="0"/>
                </a:rPr>
                <a:t>DECLINE IN GREEN HAVEN</a:t>
              </a:r>
            </a:p>
          </p:txBody>
        </p:sp>
      </p:grpSp>
    </p:spTree>
    <p:extLst>
      <p:ext uri="{BB962C8B-B14F-4D97-AF65-F5344CB8AC3E}">
        <p14:creationId xmlns:p14="http://schemas.microsoft.com/office/powerpoint/2010/main" val="26975416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nodeType="clickEffect">
                                  <p:stCondLst>
                                    <p:cond delay="0"/>
                                  </p:stCondLst>
                                  <p:childTnLst>
                                    <p:animEffect transition="out" filter="fade">
                                      <p:cBhvr>
                                        <p:cTn id="6" dur="500" tmFilter="0, 0; .2, .5; .8, .5; 1, 0"/>
                                        <p:tgtEl>
                                          <p:spTgt spid="3"/>
                                        </p:tgtEl>
                                      </p:cBhvr>
                                    </p:animEffect>
                                    <p:animScale>
                                      <p:cBhvr>
                                        <p:cTn id="7" dur="250" autoRev="1" fill="hold"/>
                                        <p:tgtEl>
                                          <p:spTgt spid="3"/>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94AA18ED-30D7-A64F-B560-DEE0DFA79E1B}"/>
              </a:ext>
            </a:extLst>
          </p:cNvPr>
          <p:cNvGrpSpPr/>
          <p:nvPr/>
        </p:nvGrpSpPr>
        <p:grpSpPr>
          <a:xfrm>
            <a:off x="253325" y="557561"/>
            <a:ext cx="11673499" cy="5924269"/>
            <a:chOff x="253325" y="1615440"/>
            <a:chExt cx="11673499" cy="4859903"/>
          </a:xfrm>
        </p:grpSpPr>
        <p:grpSp>
          <p:nvGrpSpPr>
            <p:cNvPr id="3" name="Group 2">
              <a:extLst>
                <a:ext uri="{FF2B5EF4-FFF2-40B4-BE49-F238E27FC236}">
                  <a16:creationId xmlns:a16="http://schemas.microsoft.com/office/drawing/2014/main" id="{1921FE34-D687-FF40-94B8-CED32A92CDC2}"/>
                </a:ext>
              </a:extLst>
            </p:cNvPr>
            <p:cNvGrpSpPr/>
            <p:nvPr/>
          </p:nvGrpSpPr>
          <p:grpSpPr>
            <a:xfrm>
              <a:off x="253325" y="1615440"/>
              <a:ext cx="11618635" cy="4859903"/>
              <a:chOff x="-310555" y="1478788"/>
              <a:chExt cx="12006486" cy="5000355"/>
            </a:xfrm>
            <a:effectLst>
              <a:outerShdw blurRad="50800" dist="38100" dir="2700000" algn="tl" rotWithShape="0">
                <a:prstClr val="black">
                  <a:alpha val="40000"/>
                </a:prstClr>
              </a:outerShdw>
            </a:effectLst>
          </p:grpSpPr>
          <p:grpSp>
            <p:nvGrpSpPr>
              <p:cNvPr id="6" name="Group 5">
                <a:extLst>
                  <a:ext uri="{FF2B5EF4-FFF2-40B4-BE49-F238E27FC236}">
                    <a16:creationId xmlns:a16="http://schemas.microsoft.com/office/drawing/2014/main" id="{54CC34FB-FA9D-0646-ADA4-E20593F9C935}"/>
                  </a:ext>
                </a:extLst>
              </p:cNvPr>
              <p:cNvGrpSpPr/>
              <p:nvPr/>
            </p:nvGrpSpPr>
            <p:grpSpPr>
              <a:xfrm>
                <a:off x="1144351" y="1478788"/>
                <a:ext cx="8329930" cy="5000355"/>
                <a:chOff x="1460881" y="1478788"/>
                <a:chExt cx="8329930" cy="5000355"/>
              </a:xfrm>
            </p:grpSpPr>
            <p:grpSp>
              <p:nvGrpSpPr>
                <p:cNvPr id="9" name="Group 8">
                  <a:extLst>
                    <a:ext uri="{FF2B5EF4-FFF2-40B4-BE49-F238E27FC236}">
                      <a16:creationId xmlns:a16="http://schemas.microsoft.com/office/drawing/2014/main" id="{BE5D9353-BEF6-3E4C-8B44-4BB64C0134C9}"/>
                    </a:ext>
                  </a:extLst>
                </p:cNvPr>
                <p:cNvGrpSpPr/>
                <p:nvPr/>
              </p:nvGrpSpPr>
              <p:grpSpPr>
                <a:xfrm>
                  <a:off x="1460881" y="2005838"/>
                  <a:ext cx="8329930" cy="3832225"/>
                  <a:chOff x="1460881" y="2005838"/>
                  <a:chExt cx="8329930" cy="3832225"/>
                </a:xfrm>
                <a:effectLst>
                  <a:outerShdw blurRad="50800" dist="38100" dir="2700000" algn="tl" rotWithShape="0">
                    <a:prstClr val="black">
                      <a:alpha val="40000"/>
                    </a:prstClr>
                  </a:outerShdw>
                </a:effectLst>
              </p:grpSpPr>
              <p:cxnSp>
                <p:nvCxnSpPr>
                  <p:cNvPr id="20" name="Line 85">
                    <a:extLst>
                      <a:ext uri="{FF2B5EF4-FFF2-40B4-BE49-F238E27FC236}">
                        <a16:creationId xmlns:a16="http://schemas.microsoft.com/office/drawing/2014/main" id="{0149FFC4-B2F3-4741-B95D-F267F2F52E6A}"/>
                      </a:ext>
                    </a:extLst>
                  </p:cNvPr>
                  <p:cNvCxnSpPr>
                    <a:cxnSpLocks noChangeShapeType="1"/>
                  </p:cNvCxnSpPr>
                  <p:nvPr/>
                </p:nvCxnSpPr>
                <p:spPr bwMode="auto">
                  <a:xfrm>
                    <a:off x="2535301" y="2422398"/>
                    <a:ext cx="507365"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21" name="Text Box 86">
                    <a:extLst>
                      <a:ext uri="{FF2B5EF4-FFF2-40B4-BE49-F238E27FC236}">
                        <a16:creationId xmlns:a16="http://schemas.microsoft.com/office/drawing/2014/main" id="{A45546A2-12B2-FC4A-ABE3-8922FDACF1AD}"/>
                      </a:ext>
                    </a:extLst>
                  </p:cNvPr>
                  <p:cNvSpPr txBox="1">
                    <a:spLocks noChangeArrowheads="1"/>
                  </p:cNvSpPr>
                  <p:nvPr/>
                </p:nvSpPr>
                <p:spPr bwMode="auto">
                  <a:xfrm>
                    <a:off x="1460881" y="2245673"/>
                    <a:ext cx="1059815" cy="307975"/>
                  </a:xfrm>
                  <a:prstGeom prst="rect">
                    <a:avLst/>
                  </a:prstGeom>
                  <a:solidFill>
                    <a:srgbClr val="FFCC01"/>
                  </a:solidFill>
                  <a:ln w="9525" cap="rnd">
                    <a:solidFill>
                      <a:srgbClr val="000000"/>
                    </a:solidFill>
                    <a:prstDash val="sysDot"/>
                    <a:miter lim="800000"/>
                    <a:headEnd/>
                    <a:tailEnd/>
                  </a:ln>
                  <a:extLst/>
                </p:spPr>
                <p:txBody>
                  <a:bodyPr rot="0" vert="horz" wrap="square" lIns="91440" tIns="45720" rIns="91440" bIns="45720" anchor="t" anchorCtr="0" upright="1">
                    <a:noAutofit/>
                  </a:bodyPr>
                  <a:lstStyle/>
                  <a:p>
                    <a:pPr algn="ctr"/>
                    <a:r>
                      <a:rPr lang="en-US" sz="1100" dirty="0">
                        <a:effectLst/>
                        <a:latin typeface="Arial" panose="020B0604020202020204" pitchFamily="34" charset="0"/>
                        <a:ea typeface="Times New Roman" panose="02020603050405020304" pitchFamily="18" charset="0"/>
                        <a:cs typeface="Arial" panose="020B0604020202020204" pitchFamily="34" charset="0"/>
                      </a:rPr>
                      <a:t> </a:t>
                    </a:r>
                    <a:r>
                      <a:rPr lang="en-GB" sz="1100" dirty="0">
                        <a:latin typeface="Arial" panose="020B0604020202020204" pitchFamily="34" charset="0"/>
                        <a:ea typeface="Times New Roman" panose="02020603050405020304" pitchFamily="18" charset="0"/>
                        <a:cs typeface="Arial" panose="020B0604020202020204" pitchFamily="34" charset="0"/>
                      </a:rPr>
                      <a:t>Competition</a:t>
                    </a:r>
                  </a:p>
                  <a:p>
                    <a:pPr>
                      <a:spcAft>
                        <a:spcPts val="0"/>
                      </a:spcAft>
                    </a:pPr>
                    <a:endParaRPr lang="en-GB" sz="1200" dirty="0">
                      <a:effectLst/>
                      <a:latin typeface="Times New Roman" panose="02020603050405020304" pitchFamily="18" charset="0"/>
                      <a:ea typeface="Times New Roman" panose="02020603050405020304" pitchFamily="18" charset="0"/>
                    </a:endParaRPr>
                  </a:p>
                </p:txBody>
              </p:sp>
              <p:cxnSp>
                <p:nvCxnSpPr>
                  <p:cNvPr id="22" name="Line 87">
                    <a:extLst>
                      <a:ext uri="{FF2B5EF4-FFF2-40B4-BE49-F238E27FC236}">
                        <a16:creationId xmlns:a16="http://schemas.microsoft.com/office/drawing/2014/main" id="{66F03D75-CBDB-904C-8030-A83A5140BC0B}"/>
                      </a:ext>
                    </a:extLst>
                  </p:cNvPr>
                  <p:cNvCxnSpPr>
                    <a:cxnSpLocks noChangeShapeType="1"/>
                  </p:cNvCxnSpPr>
                  <p:nvPr/>
                </p:nvCxnSpPr>
                <p:spPr bwMode="auto">
                  <a:xfrm>
                    <a:off x="3136646" y="3023743"/>
                    <a:ext cx="507365"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23" name="Text Box 88">
                    <a:extLst>
                      <a:ext uri="{FF2B5EF4-FFF2-40B4-BE49-F238E27FC236}">
                        <a16:creationId xmlns:a16="http://schemas.microsoft.com/office/drawing/2014/main" id="{A601AD08-CC3B-304B-9C06-075027B29990}"/>
                      </a:ext>
                    </a:extLst>
                  </p:cNvPr>
                  <p:cNvSpPr txBox="1">
                    <a:spLocks noChangeArrowheads="1"/>
                  </p:cNvSpPr>
                  <p:nvPr/>
                </p:nvSpPr>
                <p:spPr bwMode="auto">
                  <a:xfrm>
                    <a:off x="1792352" y="2827528"/>
                    <a:ext cx="1329691" cy="429478"/>
                  </a:xfrm>
                  <a:prstGeom prst="rect">
                    <a:avLst/>
                  </a:prstGeom>
                  <a:solidFill>
                    <a:srgbClr val="FFCC01"/>
                  </a:solidFill>
                  <a:ln w="9525" cap="rnd">
                    <a:solidFill>
                      <a:srgbClr val="000000"/>
                    </a:solidFill>
                    <a:prstDash val="sysDot"/>
                    <a:miter lim="800000"/>
                    <a:headEnd/>
                    <a:tailEnd/>
                  </a:ln>
                  <a:extLst/>
                </p:spPr>
                <p:txBody>
                  <a:bodyPr rot="0" vert="horz" wrap="square" lIns="91440" tIns="45720" rIns="91440" bIns="45720" anchor="t" anchorCtr="0" upright="1">
                    <a:noAutofit/>
                  </a:bodyPr>
                  <a:lstStyle/>
                  <a:p>
                    <a:pPr algn="ctr"/>
                    <a:r>
                      <a:rPr lang="en-GB" sz="1100" dirty="0">
                        <a:latin typeface="Arial" panose="020B0604020202020204" pitchFamily="34" charset="0"/>
                        <a:ea typeface="Times New Roman" panose="02020603050405020304" pitchFamily="18" charset="0"/>
                        <a:cs typeface="Arial" panose="020B0604020202020204" pitchFamily="34" charset="0"/>
                      </a:rPr>
                      <a:t>Buying Local Increases Cost</a:t>
                    </a:r>
                  </a:p>
                  <a:p>
                    <a:pPr>
                      <a:spcAft>
                        <a:spcPts val="0"/>
                      </a:spcAft>
                    </a:pPr>
                    <a:endParaRPr lang="en-GB" sz="1200" dirty="0">
                      <a:effectLst/>
                      <a:latin typeface="Times New Roman" panose="02020603050405020304" pitchFamily="18" charset="0"/>
                      <a:ea typeface="Times New Roman" panose="02020603050405020304" pitchFamily="18" charset="0"/>
                    </a:endParaRPr>
                  </a:p>
                </p:txBody>
              </p:sp>
              <p:cxnSp>
                <p:nvCxnSpPr>
                  <p:cNvPr id="24" name="Line 89">
                    <a:extLst>
                      <a:ext uri="{FF2B5EF4-FFF2-40B4-BE49-F238E27FC236}">
                        <a16:creationId xmlns:a16="http://schemas.microsoft.com/office/drawing/2014/main" id="{DEC76F5D-BF0A-254D-BFD1-927571FC8EE9}"/>
                      </a:ext>
                    </a:extLst>
                  </p:cNvPr>
                  <p:cNvCxnSpPr>
                    <a:cxnSpLocks noChangeShapeType="1"/>
                  </p:cNvCxnSpPr>
                  <p:nvPr/>
                </p:nvCxnSpPr>
                <p:spPr bwMode="auto">
                  <a:xfrm>
                    <a:off x="3689096" y="3576193"/>
                    <a:ext cx="507365"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25" name="Text Box 90">
                    <a:extLst>
                      <a:ext uri="{FF2B5EF4-FFF2-40B4-BE49-F238E27FC236}">
                        <a16:creationId xmlns:a16="http://schemas.microsoft.com/office/drawing/2014/main" id="{98667821-325F-6845-B9D3-8E7265D15255}"/>
                      </a:ext>
                    </a:extLst>
                  </p:cNvPr>
                  <p:cNvSpPr txBox="1">
                    <a:spLocks noChangeArrowheads="1"/>
                  </p:cNvSpPr>
                  <p:nvPr/>
                </p:nvSpPr>
                <p:spPr bwMode="auto">
                  <a:xfrm>
                    <a:off x="2496570" y="3379977"/>
                    <a:ext cx="1177920" cy="418700"/>
                  </a:xfrm>
                  <a:prstGeom prst="rect">
                    <a:avLst/>
                  </a:prstGeom>
                  <a:solidFill>
                    <a:srgbClr val="FFCC01"/>
                  </a:solidFill>
                  <a:ln w="9525" cap="rnd">
                    <a:solidFill>
                      <a:srgbClr val="000000"/>
                    </a:solidFill>
                    <a:prstDash val="sysDot"/>
                    <a:miter lim="800000"/>
                    <a:headEnd/>
                    <a:tailEnd/>
                  </a:ln>
                  <a:extLst/>
                </p:spPr>
                <p:txBody>
                  <a:bodyPr rot="0" vert="horz" wrap="square" lIns="91440" tIns="45720" rIns="91440" bIns="45720" anchor="t" anchorCtr="0" upright="1">
                    <a:noAutofit/>
                  </a:bodyPr>
                  <a:lstStyle/>
                  <a:p>
                    <a:pPr algn="ctr"/>
                    <a:r>
                      <a:rPr lang="en-GB" sz="1100" dirty="0">
                        <a:latin typeface="Arial" panose="020B0604020202020204" pitchFamily="34" charset="0"/>
                        <a:ea typeface="Times New Roman" panose="02020603050405020304" pitchFamily="18" charset="0"/>
                        <a:cs typeface="Arial" panose="020B0604020202020204" pitchFamily="34" charset="0"/>
                      </a:rPr>
                      <a:t>Shift to Online Buying</a:t>
                    </a:r>
                  </a:p>
                  <a:p>
                    <a:pPr>
                      <a:spcAft>
                        <a:spcPts val="0"/>
                      </a:spcAft>
                    </a:pPr>
                    <a:endParaRPr lang="en-GB" sz="1200" dirty="0">
                      <a:effectLst/>
                      <a:latin typeface="Times New Roman" panose="02020603050405020304" pitchFamily="18" charset="0"/>
                      <a:ea typeface="Times New Roman" panose="02020603050405020304" pitchFamily="18" charset="0"/>
                    </a:endParaRPr>
                  </a:p>
                </p:txBody>
              </p:sp>
              <p:cxnSp>
                <p:nvCxnSpPr>
                  <p:cNvPr id="26" name="Line 91">
                    <a:extLst>
                      <a:ext uri="{FF2B5EF4-FFF2-40B4-BE49-F238E27FC236}">
                        <a16:creationId xmlns:a16="http://schemas.microsoft.com/office/drawing/2014/main" id="{D5B073C6-BCBE-AA40-B5A3-06A653A20316}"/>
                      </a:ext>
                    </a:extLst>
                  </p:cNvPr>
                  <p:cNvCxnSpPr>
                    <a:cxnSpLocks noChangeShapeType="1"/>
                  </p:cNvCxnSpPr>
                  <p:nvPr/>
                </p:nvCxnSpPr>
                <p:spPr bwMode="auto">
                  <a:xfrm>
                    <a:off x="4879721" y="2429383"/>
                    <a:ext cx="507365"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27" name="Text Box 92">
                    <a:extLst>
                      <a:ext uri="{FF2B5EF4-FFF2-40B4-BE49-F238E27FC236}">
                        <a16:creationId xmlns:a16="http://schemas.microsoft.com/office/drawing/2014/main" id="{8EAFBC7A-61D5-A94B-AA55-22ECDEA698B9}"/>
                      </a:ext>
                    </a:extLst>
                  </p:cNvPr>
                  <p:cNvSpPr txBox="1">
                    <a:spLocks noChangeArrowheads="1"/>
                  </p:cNvSpPr>
                  <p:nvPr/>
                </p:nvSpPr>
                <p:spPr bwMode="auto">
                  <a:xfrm>
                    <a:off x="3805301" y="2226183"/>
                    <a:ext cx="1059815" cy="427950"/>
                  </a:xfrm>
                  <a:prstGeom prst="rect">
                    <a:avLst/>
                  </a:prstGeom>
                  <a:solidFill>
                    <a:srgbClr val="00B050"/>
                  </a:solidFill>
                  <a:ln w="9525" cap="rnd">
                    <a:solidFill>
                      <a:srgbClr val="000000"/>
                    </a:solidFill>
                    <a:prstDash val="sysDot"/>
                    <a:miter lim="800000"/>
                    <a:headEnd/>
                    <a:tailEnd/>
                  </a:ln>
                  <a:extLst/>
                </p:spPr>
                <p:txBody>
                  <a:bodyPr rot="0" vert="horz" wrap="square" lIns="91440" tIns="45720" rIns="91440" bIns="45720" anchor="t" anchorCtr="0" upright="1">
                    <a:noAutofit/>
                  </a:bodyPr>
                  <a:lstStyle/>
                  <a:p>
                    <a:pPr algn="ctr"/>
                    <a:r>
                      <a:rPr lang="en-GB" sz="1100" dirty="0">
                        <a:effectLst/>
                        <a:latin typeface="Arial" panose="020B0604020202020204" pitchFamily="34" charset="0"/>
                        <a:ea typeface="Times New Roman" panose="02020603050405020304" pitchFamily="18" charset="0"/>
                        <a:cs typeface="Arial" panose="020B0604020202020204" pitchFamily="34" charset="0"/>
                      </a:rPr>
                      <a:t>Declining High Street</a:t>
                    </a:r>
                    <a:endParaRPr lang="en-GB" sz="1100" dirty="0">
                      <a:latin typeface="Arial" panose="020B0604020202020204" pitchFamily="34" charset="0"/>
                      <a:ea typeface="Times New Roman" panose="02020603050405020304" pitchFamily="18" charset="0"/>
                      <a:cs typeface="Arial" panose="020B0604020202020204" pitchFamily="34" charset="0"/>
                    </a:endParaRPr>
                  </a:p>
                  <a:p>
                    <a:pPr>
                      <a:spcAft>
                        <a:spcPts val="0"/>
                      </a:spcAft>
                    </a:pPr>
                    <a:endParaRPr lang="en-GB" sz="1200" dirty="0">
                      <a:effectLst/>
                      <a:latin typeface="Times New Roman" panose="02020603050405020304" pitchFamily="18" charset="0"/>
                      <a:ea typeface="Times New Roman" panose="02020603050405020304" pitchFamily="18" charset="0"/>
                    </a:endParaRPr>
                  </a:p>
                </p:txBody>
              </p:sp>
              <p:cxnSp>
                <p:nvCxnSpPr>
                  <p:cNvPr id="28" name="Line 93">
                    <a:extLst>
                      <a:ext uri="{FF2B5EF4-FFF2-40B4-BE49-F238E27FC236}">
                        <a16:creationId xmlns:a16="http://schemas.microsoft.com/office/drawing/2014/main" id="{1ED681D5-A480-9F48-A148-5CF7F9D99F84}"/>
                      </a:ext>
                    </a:extLst>
                  </p:cNvPr>
                  <p:cNvCxnSpPr>
                    <a:cxnSpLocks noChangeShapeType="1"/>
                  </p:cNvCxnSpPr>
                  <p:nvPr/>
                </p:nvCxnSpPr>
                <p:spPr bwMode="auto">
                  <a:xfrm>
                    <a:off x="5634939" y="3257006"/>
                    <a:ext cx="507365"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29" name="Text Box 94">
                    <a:extLst>
                      <a:ext uri="{FF2B5EF4-FFF2-40B4-BE49-F238E27FC236}">
                        <a16:creationId xmlns:a16="http://schemas.microsoft.com/office/drawing/2014/main" id="{F4869C0D-B8BA-DE45-81FB-16D380F9B308}"/>
                      </a:ext>
                    </a:extLst>
                  </p:cNvPr>
                  <p:cNvSpPr txBox="1">
                    <a:spLocks noChangeArrowheads="1"/>
                  </p:cNvSpPr>
                  <p:nvPr/>
                </p:nvSpPr>
                <p:spPr bwMode="auto">
                  <a:xfrm>
                    <a:off x="4566681" y="3048078"/>
                    <a:ext cx="1059815" cy="410896"/>
                  </a:xfrm>
                  <a:prstGeom prst="rect">
                    <a:avLst/>
                  </a:prstGeom>
                  <a:solidFill>
                    <a:srgbClr val="00B050"/>
                  </a:solidFill>
                  <a:ln w="9525" cap="rnd">
                    <a:solidFill>
                      <a:srgbClr val="000000"/>
                    </a:solidFill>
                    <a:prstDash val="sysDot"/>
                    <a:miter lim="800000"/>
                    <a:headEnd/>
                    <a:tailEnd/>
                  </a:ln>
                  <a:extLst/>
                </p:spPr>
                <p:txBody>
                  <a:bodyPr rot="0" vert="horz" wrap="square" lIns="91440" tIns="45720" rIns="91440" bIns="45720" anchor="t" anchorCtr="0" upright="1">
                    <a:noAutofit/>
                  </a:bodyPr>
                  <a:lstStyle/>
                  <a:p>
                    <a:pPr algn="ctr"/>
                    <a:r>
                      <a:rPr lang="en-GB" sz="1100" dirty="0">
                        <a:effectLst/>
                        <a:latin typeface="Arial" panose="020B0604020202020204" pitchFamily="34" charset="0"/>
                        <a:ea typeface="Times New Roman" panose="02020603050405020304" pitchFamily="18" charset="0"/>
                        <a:cs typeface="Arial" panose="020B0604020202020204" pitchFamily="34" charset="0"/>
                      </a:rPr>
                      <a:t>Reduced Foot Fall</a:t>
                    </a:r>
                    <a:endParaRPr lang="en-GB" sz="1100" dirty="0">
                      <a:latin typeface="Arial" panose="020B0604020202020204" pitchFamily="34" charset="0"/>
                      <a:ea typeface="Times New Roman" panose="02020603050405020304" pitchFamily="18" charset="0"/>
                      <a:cs typeface="Arial" panose="020B0604020202020204" pitchFamily="34" charset="0"/>
                    </a:endParaRPr>
                  </a:p>
                  <a:p>
                    <a:pPr>
                      <a:spcAft>
                        <a:spcPts val="0"/>
                      </a:spcAft>
                    </a:pPr>
                    <a:endParaRPr lang="en-GB" sz="1200" dirty="0">
                      <a:effectLst/>
                      <a:latin typeface="Times New Roman" panose="02020603050405020304" pitchFamily="18" charset="0"/>
                      <a:ea typeface="Times New Roman" panose="02020603050405020304" pitchFamily="18" charset="0"/>
                    </a:endParaRPr>
                  </a:p>
                </p:txBody>
              </p:sp>
              <p:cxnSp>
                <p:nvCxnSpPr>
                  <p:cNvPr id="30" name="Line 97">
                    <a:extLst>
                      <a:ext uri="{FF2B5EF4-FFF2-40B4-BE49-F238E27FC236}">
                        <a16:creationId xmlns:a16="http://schemas.microsoft.com/office/drawing/2014/main" id="{EFA8D78E-D85A-3A4E-81BB-DCCD9FAD9A49}"/>
                      </a:ext>
                    </a:extLst>
                  </p:cNvPr>
                  <p:cNvCxnSpPr>
                    <a:cxnSpLocks noChangeShapeType="1"/>
                  </p:cNvCxnSpPr>
                  <p:nvPr/>
                </p:nvCxnSpPr>
                <p:spPr bwMode="auto">
                  <a:xfrm>
                    <a:off x="7085711" y="2414778"/>
                    <a:ext cx="507365"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31" name="Text Box 98">
                    <a:extLst>
                      <a:ext uri="{FF2B5EF4-FFF2-40B4-BE49-F238E27FC236}">
                        <a16:creationId xmlns:a16="http://schemas.microsoft.com/office/drawing/2014/main" id="{4FDD2C17-128F-9345-B357-F89386B09ABC}"/>
                      </a:ext>
                    </a:extLst>
                  </p:cNvPr>
                  <p:cNvSpPr txBox="1">
                    <a:spLocks noChangeArrowheads="1"/>
                  </p:cNvSpPr>
                  <p:nvPr/>
                </p:nvSpPr>
                <p:spPr bwMode="auto">
                  <a:xfrm>
                    <a:off x="6011291" y="2226182"/>
                    <a:ext cx="1059815" cy="415387"/>
                  </a:xfrm>
                  <a:prstGeom prst="rect">
                    <a:avLst/>
                  </a:prstGeom>
                  <a:solidFill>
                    <a:srgbClr val="FF8E80"/>
                  </a:solidFill>
                  <a:ln w="9525" cap="rnd">
                    <a:solidFill>
                      <a:srgbClr val="000000"/>
                    </a:solidFill>
                    <a:prstDash val="sysDot"/>
                    <a:miter lim="800000"/>
                    <a:headEnd/>
                    <a:tailEnd/>
                  </a:ln>
                  <a:effectLst>
                    <a:outerShdw blurRad="50800" dist="38100" dir="2700000" algn="tl" rotWithShape="0">
                      <a:prstClr val="black">
                        <a:alpha val="40000"/>
                      </a:prstClr>
                    </a:outerShdw>
                  </a:effectLst>
                  <a:extLst/>
                </p:spPr>
                <p:txBody>
                  <a:bodyPr rot="0" vert="horz" wrap="square" lIns="91440" tIns="45720" rIns="91440" bIns="45720" anchor="t" anchorCtr="0" upright="1">
                    <a:noAutofit/>
                  </a:bodyPr>
                  <a:lstStyle/>
                  <a:p>
                    <a:pPr algn="ctr">
                      <a:spcAft>
                        <a:spcPts val="0"/>
                      </a:spcAft>
                    </a:pPr>
                    <a:r>
                      <a:rPr lang="en-US" sz="900" dirty="0">
                        <a:effectLst/>
                        <a:latin typeface="Times New Roman" panose="02020603050405020304" pitchFamily="18" charset="0"/>
                        <a:ea typeface="Times New Roman" panose="02020603050405020304" pitchFamily="18" charset="0"/>
                      </a:rPr>
                      <a:t> </a:t>
                    </a:r>
                    <a:r>
                      <a:rPr lang="en-US" sz="1100" dirty="0">
                        <a:effectLst/>
                        <a:latin typeface="Arial" panose="020B0604020202020204" pitchFamily="34" charset="0"/>
                        <a:ea typeface="Times New Roman" panose="02020603050405020304" pitchFamily="18" charset="0"/>
                        <a:cs typeface="Arial" panose="020B0604020202020204" pitchFamily="34" charset="0"/>
                      </a:rPr>
                      <a:t>Rising Import Costs</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p:txBody>
              </p:sp>
              <p:cxnSp>
                <p:nvCxnSpPr>
                  <p:cNvPr id="32" name="Line 99">
                    <a:extLst>
                      <a:ext uri="{FF2B5EF4-FFF2-40B4-BE49-F238E27FC236}">
                        <a16:creationId xmlns:a16="http://schemas.microsoft.com/office/drawing/2014/main" id="{FB9B4EB8-0A77-724D-8FA3-9CFE81C974E1}"/>
                      </a:ext>
                    </a:extLst>
                  </p:cNvPr>
                  <p:cNvCxnSpPr>
                    <a:cxnSpLocks noChangeShapeType="1"/>
                  </p:cNvCxnSpPr>
                  <p:nvPr/>
                </p:nvCxnSpPr>
                <p:spPr bwMode="auto">
                  <a:xfrm>
                    <a:off x="7687056" y="3016123"/>
                    <a:ext cx="507365"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33" name="Text Box 100">
                    <a:extLst>
                      <a:ext uri="{FF2B5EF4-FFF2-40B4-BE49-F238E27FC236}">
                        <a16:creationId xmlns:a16="http://schemas.microsoft.com/office/drawing/2014/main" id="{DF8CA567-F5A0-534C-8D86-7691A0D2F1BE}"/>
                      </a:ext>
                    </a:extLst>
                  </p:cNvPr>
                  <p:cNvSpPr txBox="1">
                    <a:spLocks noChangeArrowheads="1"/>
                  </p:cNvSpPr>
                  <p:nvPr/>
                </p:nvSpPr>
                <p:spPr bwMode="auto">
                  <a:xfrm>
                    <a:off x="6371973" y="2827528"/>
                    <a:ext cx="1300480" cy="410896"/>
                  </a:xfrm>
                  <a:prstGeom prst="rect">
                    <a:avLst/>
                  </a:prstGeom>
                  <a:solidFill>
                    <a:srgbClr val="FF8E80"/>
                  </a:solidFill>
                  <a:ln w="9525" cap="rnd">
                    <a:solidFill>
                      <a:srgbClr val="000000"/>
                    </a:solidFill>
                    <a:prstDash val="sysDot"/>
                    <a:miter lim="800000"/>
                    <a:headEnd/>
                    <a:tailEnd/>
                  </a:ln>
                  <a:extLst/>
                </p:spPr>
                <p:txBody>
                  <a:bodyPr rot="0" vert="horz" wrap="square" lIns="91440" tIns="45720" rIns="91440" bIns="45720" anchor="t" anchorCtr="0" upright="1">
                    <a:noAutofit/>
                  </a:bodyPr>
                  <a:lstStyle/>
                  <a:p>
                    <a:pPr algn="ctr"/>
                    <a:r>
                      <a:rPr lang="en-GB" sz="1100" dirty="0">
                        <a:latin typeface="Arial" panose="020B0604020202020204" pitchFamily="34" charset="0"/>
                        <a:ea typeface="Times New Roman" panose="02020603050405020304" pitchFamily="18" charset="0"/>
                        <a:cs typeface="Arial" panose="020B0604020202020204" pitchFamily="34" charset="0"/>
                      </a:rPr>
                      <a:t>Increase in Packaging costs</a:t>
                    </a:r>
                  </a:p>
                  <a:p>
                    <a:pPr>
                      <a:spcAft>
                        <a:spcPts val="0"/>
                      </a:spcAft>
                    </a:pPr>
                    <a:endParaRPr lang="en-GB" sz="1200" dirty="0">
                      <a:effectLst/>
                      <a:latin typeface="Times New Roman" panose="02020603050405020304" pitchFamily="18" charset="0"/>
                      <a:ea typeface="Times New Roman" panose="02020603050405020304" pitchFamily="18" charset="0"/>
                    </a:endParaRPr>
                  </a:p>
                </p:txBody>
              </p:sp>
              <p:cxnSp>
                <p:nvCxnSpPr>
                  <p:cNvPr id="34" name="Line 101">
                    <a:extLst>
                      <a:ext uri="{FF2B5EF4-FFF2-40B4-BE49-F238E27FC236}">
                        <a16:creationId xmlns:a16="http://schemas.microsoft.com/office/drawing/2014/main" id="{F1172BE0-F3BB-2E46-AB94-B91656A669F8}"/>
                      </a:ext>
                    </a:extLst>
                  </p:cNvPr>
                  <p:cNvCxnSpPr>
                    <a:cxnSpLocks noChangeShapeType="1"/>
                  </p:cNvCxnSpPr>
                  <p:nvPr/>
                </p:nvCxnSpPr>
                <p:spPr bwMode="auto">
                  <a:xfrm>
                    <a:off x="8239506" y="3568573"/>
                    <a:ext cx="507365"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35" name="Text Box 102">
                    <a:extLst>
                      <a:ext uri="{FF2B5EF4-FFF2-40B4-BE49-F238E27FC236}">
                        <a16:creationId xmlns:a16="http://schemas.microsoft.com/office/drawing/2014/main" id="{E37D6040-BADD-B044-B6CC-C9FBBF80D880}"/>
                      </a:ext>
                    </a:extLst>
                  </p:cNvPr>
                  <p:cNvSpPr txBox="1">
                    <a:spLocks noChangeArrowheads="1"/>
                  </p:cNvSpPr>
                  <p:nvPr/>
                </p:nvSpPr>
                <p:spPr bwMode="auto">
                  <a:xfrm>
                    <a:off x="6783707" y="3379978"/>
                    <a:ext cx="1488441" cy="422911"/>
                  </a:xfrm>
                  <a:prstGeom prst="rect">
                    <a:avLst/>
                  </a:prstGeom>
                  <a:solidFill>
                    <a:srgbClr val="FF8E80"/>
                  </a:solidFill>
                  <a:ln w="9525" cap="rnd">
                    <a:solidFill>
                      <a:schemeClr val="tx1"/>
                    </a:solidFill>
                    <a:prstDash val="sysDot"/>
                    <a:miter lim="800000"/>
                    <a:headEnd/>
                    <a:tailEnd/>
                  </a:ln>
                  <a:extLst/>
                </p:spPr>
                <p:txBody>
                  <a:bodyPr rot="0" vert="horz" wrap="square" lIns="91440" tIns="45720" rIns="91440" bIns="45720" anchor="t" anchorCtr="0" upright="1">
                    <a:noAutofit/>
                  </a:bodyPr>
                  <a:lstStyle/>
                  <a:p>
                    <a:pPr algn="ctr"/>
                    <a:r>
                      <a:rPr lang="en-GB" sz="1100" dirty="0">
                        <a:latin typeface="Arial" panose="020B0604020202020204" pitchFamily="34" charset="0"/>
                        <a:ea typeface="Times New Roman" panose="02020603050405020304" pitchFamily="18" charset="0"/>
                        <a:cs typeface="Arial" panose="020B0604020202020204" pitchFamily="34" charset="0"/>
                      </a:rPr>
                      <a:t>Same Day Delivery &amp; Discounts</a:t>
                    </a:r>
                  </a:p>
                  <a:p>
                    <a:pPr>
                      <a:spcAft>
                        <a:spcPts val="0"/>
                      </a:spcAft>
                    </a:pPr>
                    <a:endParaRPr lang="en-GB" sz="1200" dirty="0">
                      <a:effectLst/>
                      <a:latin typeface="Times New Roman" panose="02020603050405020304" pitchFamily="18" charset="0"/>
                      <a:ea typeface="Times New Roman" panose="02020603050405020304" pitchFamily="18" charset="0"/>
                    </a:endParaRPr>
                  </a:p>
                </p:txBody>
              </p:sp>
              <p:cxnSp>
                <p:nvCxnSpPr>
                  <p:cNvPr id="36" name="Line 103">
                    <a:extLst>
                      <a:ext uri="{FF2B5EF4-FFF2-40B4-BE49-F238E27FC236}">
                        <a16:creationId xmlns:a16="http://schemas.microsoft.com/office/drawing/2014/main" id="{8DFD8B71-CEDE-0747-A01F-D13E9F727BB8}"/>
                      </a:ext>
                    </a:extLst>
                  </p:cNvPr>
                  <p:cNvCxnSpPr>
                    <a:cxnSpLocks noChangeShapeType="1"/>
                  </p:cNvCxnSpPr>
                  <p:nvPr/>
                </p:nvCxnSpPr>
                <p:spPr bwMode="auto">
                  <a:xfrm>
                    <a:off x="7274306" y="4359783"/>
                    <a:ext cx="507365"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37" name="Text Box 104">
                    <a:extLst>
                      <a:ext uri="{FF2B5EF4-FFF2-40B4-BE49-F238E27FC236}">
                        <a16:creationId xmlns:a16="http://schemas.microsoft.com/office/drawing/2014/main" id="{894DED76-0455-5A4A-BC43-C204E7941073}"/>
                      </a:ext>
                    </a:extLst>
                  </p:cNvPr>
                  <p:cNvSpPr txBox="1">
                    <a:spLocks noChangeArrowheads="1"/>
                  </p:cNvSpPr>
                  <p:nvPr/>
                </p:nvSpPr>
                <p:spPr bwMode="auto">
                  <a:xfrm>
                    <a:off x="6199886" y="4171188"/>
                    <a:ext cx="1059815" cy="405766"/>
                  </a:xfrm>
                  <a:prstGeom prst="rect">
                    <a:avLst/>
                  </a:prstGeom>
                  <a:solidFill>
                    <a:srgbClr val="FF8E80"/>
                  </a:solidFill>
                  <a:ln w="9525" cap="rnd">
                    <a:solidFill>
                      <a:srgbClr val="000000"/>
                    </a:solidFill>
                    <a:prstDash val="sysDot"/>
                    <a:miter lim="800000"/>
                    <a:headEnd/>
                    <a:tailEnd/>
                  </a:ln>
                  <a:extLst/>
                </p:spPr>
                <p:txBody>
                  <a:bodyPr rot="0" vert="horz" wrap="square" lIns="91440" tIns="45720" rIns="91440" bIns="45720" anchor="t" anchorCtr="0" upright="1">
                    <a:noAutofit/>
                  </a:bodyPr>
                  <a:lstStyle/>
                  <a:p>
                    <a:pPr algn="ctr"/>
                    <a:r>
                      <a:rPr lang="en-GB" sz="1100" dirty="0">
                        <a:latin typeface="Arial" panose="020B0604020202020204" pitchFamily="34" charset="0"/>
                        <a:ea typeface="Times New Roman" panose="02020603050405020304" pitchFamily="18" charset="0"/>
                        <a:cs typeface="Arial" panose="020B0604020202020204" pitchFamily="34" charset="0"/>
                      </a:rPr>
                      <a:t>Outdated Website</a:t>
                    </a:r>
                  </a:p>
                  <a:p>
                    <a:pPr>
                      <a:spcAft>
                        <a:spcPts val="0"/>
                      </a:spcAft>
                    </a:pPr>
                    <a:endParaRPr lang="en-GB" sz="1200" dirty="0">
                      <a:effectLst/>
                      <a:latin typeface="Times New Roman" panose="02020603050405020304" pitchFamily="18" charset="0"/>
                      <a:ea typeface="Times New Roman" panose="02020603050405020304" pitchFamily="18" charset="0"/>
                    </a:endParaRPr>
                  </a:p>
                </p:txBody>
              </p:sp>
              <p:cxnSp>
                <p:nvCxnSpPr>
                  <p:cNvPr id="38" name="Line 105">
                    <a:extLst>
                      <a:ext uri="{FF2B5EF4-FFF2-40B4-BE49-F238E27FC236}">
                        <a16:creationId xmlns:a16="http://schemas.microsoft.com/office/drawing/2014/main" id="{3B4AAEB0-88B2-3948-9AFD-5A6FCD46AD9C}"/>
                      </a:ext>
                    </a:extLst>
                  </p:cNvPr>
                  <p:cNvCxnSpPr>
                    <a:cxnSpLocks noChangeShapeType="1"/>
                  </p:cNvCxnSpPr>
                  <p:nvPr/>
                </p:nvCxnSpPr>
                <p:spPr bwMode="auto">
                  <a:xfrm>
                    <a:off x="6751066" y="4917313"/>
                    <a:ext cx="507365"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39" name="Text Box 106">
                    <a:extLst>
                      <a:ext uri="{FF2B5EF4-FFF2-40B4-BE49-F238E27FC236}">
                        <a16:creationId xmlns:a16="http://schemas.microsoft.com/office/drawing/2014/main" id="{902233B0-DDED-3945-BA60-F8A20D99FD14}"/>
                      </a:ext>
                    </a:extLst>
                  </p:cNvPr>
                  <p:cNvSpPr txBox="1">
                    <a:spLocks noChangeArrowheads="1"/>
                  </p:cNvSpPr>
                  <p:nvPr/>
                </p:nvSpPr>
                <p:spPr bwMode="auto">
                  <a:xfrm>
                    <a:off x="5676646" y="4728717"/>
                    <a:ext cx="1059815" cy="408674"/>
                  </a:xfrm>
                  <a:prstGeom prst="rect">
                    <a:avLst/>
                  </a:prstGeom>
                  <a:solidFill>
                    <a:srgbClr val="FF8E80"/>
                  </a:solidFill>
                  <a:ln w="9525" cap="rnd">
                    <a:solidFill>
                      <a:srgbClr val="000000"/>
                    </a:solidFill>
                    <a:prstDash val="sysDot"/>
                    <a:miter lim="800000"/>
                    <a:headEnd/>
                    <a:tailEnd/>
                  </a:ln>
                  <a:extLst/>
                </p:spPr>
                <p:txBody>
                  <a:bodyPr rot="0" vert="horz" wrap="square" lIns="91440" tIns="45720" rIns="91440" bIns="45720" anchor="t" anchorCtr="0" upright="1">
                    <a:noAutofit/>
                  </a:bodyPr>
                  <a:lstStyle/>
                  <a:p>
                    <a:pPr algn="ctr"/>
                    <a:r>
                      <a:rPr lang="en-GB" sz="1100" dirty="0">
                        <a:latin typeface="Arial" panose="020B0604020202020204" pitchFamily="34" charset="0"/>
                        <a:ea typeface="Times New Roman" panose="02020603050405020304" pitchFamily="18" charset="0"/>
                        <a:cs typeface="Arial" panose="020B0604020202020204" pitchFamily="34" charset="0"/>
                      </a:rPr>
                      <a:t>Weak Online Presence</a:t>
                    </a:r>
                  </a:p>
                  <a:p>
                    <a:pPr>
                      <a:spcAft>
                        <a:spcPts val="0"/>
                      </a:spcAft>
                    </a:pPr>
                    <a:endParaRPr lang="en-GB" sz="1200" dirty="0">
                      <a:effectLst/>
                      <a:latin typeface="Times New Roman" panose="02020603050405020304" pitchFamily="18" charset="0"/>
                      <a:ea typeface="Times New Roman" panose="02020603050405020304" pitchFamily="18" charset="0"/>
                    </a:endParaRPr>
                  </a:p>
                </p:txBody>
              </p:sp>
              <p:cxnSp>
                <p:nvCxnSpPr>
                  <p:cNvPr id="40" name="Line 107">
                    <a:extLst>
                      <a:ext uri="{FF2B5EF4-FFF2-40B4-BE49-F238E27FC236}">
                        <a16:creationId xmlns:a16="http://schemas.microsoft.com/office/drawing/2014/main" id="{6BEEEE38-6734-E143-A694-FC91C62FB065}"/>
                      </a:ext>
                    </a:extLst>
                  </p:cNvPr>
                  <p:cNvCxnSpPr>
                    <a:cxnSpLocks noChangeShapeType="1"/>
                  </p:cNvCxnSpPr>
                  <p:nvPr/>
                </p:nvCxnSpPr>
                <p:spPr bwMode="auto">
                  <a:xfrm>
                    <a:off x="6251956" y="5469763"/>
                    <a:ext cx="507365"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41" name="Text Box 108">
                    <a:extLst>
                      <a:ext uri="{FF2B5EF4-FFF2-40B4-BE49-F238E27FC236}">
                        <a16:creationId xmlns:a16="http://schemas.microsoft.com/office/drawing/2014/main" id="{818BC9FA-1F16-DE4E-976F-639B4D440DDD}"/>
                      </a:ext>
                    </a:extLst>
                  </p:cNvPr>
                  <p:cNvSpPr txBox="1">
                    <a:spLocks noChangeArrowheads="1"/>
                  </p:cNvSpPr>
                  <p:nvPr/>
                </p:nvSpPr>
                <p:spPr bwMode="auto">
                  <a:xfrm>
                    <a:off x="4851780" y="5281167"/>
                    <a:ext cx="1385571" cy="437210"/>
                  </a:xfrm>
                  <a:prstGeom prst="rect">
                    <a:avLst/>
                  </a:prstGeom>
                  <a:solidFill>
                    <a:srgbClr val="FF8E80"/>
                  </a:solidFill>
                  <a:ln w="9525" cap="rnd">
                    <a:solidFill>
                      <a:srgbClr val="000000"/>
                    </a:solidFill>
                    <a:prstDash val="sysDot"/>
                    <a:miter lim="800000"/>
                    <a:headEnd/>
                    <a:tailEnd/>
                  </a:ln>
                  <a:extLst/>
                </p:spPr>
                <p:txBody>
                  <a:bodyPr rot="0" vert="horz" wrap="square" lIns="91440" tIns="45720" rIns="91440" bIns="45720" anchor="t" anchorCtr="0" upright="1">
                    <a:noAutofit/>
                  </a:bodyPr>
                  <a:lstStyle/>
                  <a:p>
                    <a:pPr algn="ctr"/>
                    <a:r>
                      <a:rPr lang="en-GB" sz="1100" dirty="0">
                        <a:effectLst/>
                        <a:latin typeface="Arial" panose="020B0604020202020204" pitchFamily="34" charset="0"/>
                        <a:ea typeface="Times New Roman" panose="02020603050405020304" pitchFamily="18" charset="0"/>
                        <a:cs typeface="Arial" panose="020B0604020202020204" pitchFamily="34" charset="0"/>
                      </a:rPr>
                      <a:t>Limited Delivery Options</a:t>
                    </a:r>
                    <a:endParaRPr lang="en-GB" sz="1100" dirty="0">
                      <a:latin typeface="Arial" panose="020B0604020202020204" pitchFamily="34" charset="0"/>
                      <a:ea typeface="Times New Roman" panose="02020603050405020304" pitchFamily="18" charset="0"/>
                      <a:cs typeface="Arial" panose="020B0604020202020204" pitchFamily="34" charset="0"/>
                    </a:endParaRPr>
                  </a:p>
                  <a:p>
                    <a:pPr>
                      <a:spcAft>
                        <a:spcPts val="0"/>
                      </a:spcAft>
                    </a:pPr>
                    <a:endParaRPr lang="en-GB" sz="1200" dirty="0">
                      <a:effectLst/>
                      <a:latin typeface="Times New Roman" panose="02020603050405020304" pitchFamily="18" charset="0"/>
                      <a:ea typeface="Times New Roman" panose="02020603050405020304" pitchFamily="18" charset="0"/>
                    </a:endParaRPr>
                  </a:p>
                </p:txBody>
              </p:sp>
              <p:cxnSp>
                <p:nvCxnSpPr>
                  <p:cNvPr id="42" name="Line 109">
                    <a:extLst>
                      <a:ext uri="{FF2B5EF4-FFF2-40B4-BE49-F238E27FC236}">
                        <a16:creationId xmlns:a16="http://schemas.microsoft.com/office/drawing/2014/main" id="{863CA877-CC21-9D4E-8910-5F29542C72D7}"/>
                      </a:ext>
                    </a:extLst>
                  </p:cNvPr>
                  <p:cNvCxnSpPr>
                    <a:cxnSpLocks noChangeShapeType="1"/>
                  </p:cNvCxnSpPr>
                  <p:nvPr/>
                </p:nvCxnSpPr>
                <p:spPr bwMode="auto">
                  <a:xfrm>
                    <a:off x="4622287" y="4487377"/>
                    <a:ext cx="507365"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43" name="Text Box 112">
                    <a:extLst>
                      <a:ext uri="{FF2B5EF4-FFF2-40B4-BE49-F238E27FC236}">
                        <a16:creationId xmlns:a16="http://schemas.microsoft.com/office/drawing/2014/main" id="{37C8B489-BA6A-D846-B356-38B50F97EF03}"/>
                      </a:ext>
                    </a:extLst>
                  </p:cNvPr>
                  <p:cNvSpPr txBox="1">
                    <a:spLocks noChangeArrowheads="1"/>
                  </p:cNvSpPr>
                  <p:nvPr/>
                </p:nvSpPr>
                <p:spPr bwMode="auto">
                  <a:xfrm>
                    <a:off x="3357446" y="4291815"/>
                    <a:ext cx="1240985" cy="415926"/>
                  </a:xfrm>
                  <a:prstGeom prst="rect">
                    <a:avLst/>
                  </a:prstGeom>
                  <a:solidFill>
                    <a:srgbClr val="FFCC01"/>
                  </a:solidFill>
                  <a:ln w="9525" cap="rnd">
                    <a:solidFill>
                      <a:srgbClr val="000000"/>
                    </a:solidFill>
                    <a:prstDash val="sysDot"/>
                    <a:miter lim="800000"/>
                    <a:headEnd/>
                    <a:tailEnd/>
                  </a:ln>
                  <a:extLst/>
                </p:spPr>
                <p:txBody>
                  <a:bodyPr rot="0" vert="horz" wrap="square" lIns="91440" tIns="45720" rIns="91440" bIns="45720" anchor="t" anchorCtr="0" upright="1">
                    <a:noAutofit/>
                  </a:bodyPr>
                  <a:lstStyle/>
                  <a:p>
                    <a:pPr algn="ctr"/>
                    <a:r>
                      <a:rPr lang="en-US" sz="1100" dirty="0">
                        <a:effectLst/>
                        <a:latin typeface="Arial" panose="020B0604020202020204" pitchFamily="34" charset="0"/>
                        <a:ea typeface="Times New Roman" panose="02020603050405020304" pitchFamily="18" charset="0"/>
                        <a:cs typeface="Arial" panose="020B0604020202020204" pitchFamily="34" charset="0"/>
                      </a:rPr>
                      <a:t> </a:t>
                    </a:r>
                    <a:r>
                      <a:rPr lang="en-GB" sz="1100" dirty="0">
                        <a:latin typeface="Arial" panose="020B0604020202020204" pitchFamily="34" charset="0"/>
                        <a:ea typeface="Times New Roman" panose="02020603050405020304" pitchFamily="18" charset="0"/>
                        <a:cs typeface="Arial" panose="020B0604020202020204" pitchFamily="34" charset="0"/>
                      </a:rPr>
                      <a:t>Lack of Flexible Delivery</a:t>
                    </a:r>
                    <a:endParaRPr lang="en-GB" sz="1200" dirty="0">
                      <a:effectLst/>
                      <a:latin typeface="Times New Roman" panose="02020603050405020304" pitchFamily="18" charset="0"/>
                      <a:ea typeface="Times New Roman" panose="02020603050405020304" pitchFamily="18" charset="0"/>
                    </a:endParaRPr>
                  </a:p>
                </p:txBody>
              </p:sp>
              <p:cxnSp>
                <p:nvCxnSpPr>
                  <p:cNvPr id="44" name="Line 113">
                    <a:extLst>
                      <a:ext uri="{FF2B5EF4-FFF2-40B4-BE49-F238E27FC236}">
                        <a16:creationId xmlns:a16="http://schemas.microsoft.com/office/drawing/2014/main" id="{9636DD46-9C86-3848-92D7-FC00B90E94E9}"/>
                      </a:ext>
                    </a:extLst>
                  </p:cNvPr>
                  <p:cNvCxnSpPr>
                    <a:cxnSpLocks noChangeShapeType="1"/>
                  </p:cNvCxnSpPr>
                  <p:nvPr/>
                </p:nvCxnSpPr>
                <p:spPr bwMode="auto">
                  <a:xfrm>
                    <a:off x="4025646" y="5230892"/>
                    <a:ext cx="507365"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45" name="Text Box 114">
                    <a:extLst>
                      <a:ext uri="{FF2B5EF4-FFF2-40B4-BE49-F238E27FC236}">
                        <a16:creationId xmlns:a16="http://schemas.microsoft.com/office/drawing/2014/main" id="{B50D191D-3271-E545-832C-F893F8B5525A}"/>
                      </a:ext>
                    </a:extLst>
                  </p:cNvPr>
                  <p:cNvSpPr txBox="1">
                    <a:spLocks noChangeArrowheads="1"/>
                  </p:cNvSpPr>
                  <p:nvPr/>
                </p:nvSpPr>
                <p:spPr bwMode="auto">
                  <a:xfrm>
                    <a:off x="2680081" y="5024077"/>
                    <a:ext cx="1326514" cy="445686"/>
                  </a:xfrm>
                  <a:prstGeom prst="rect">
                    <a:avLst/>
                  </a:prstGeom>
                  <a:solidFill>
                    <a:srgbClr val="FFCC01"/>
                  </a:solidFill>
                  <a:ln w="9525" cap="rnd">
                    <a:solidFill>
                      <a:schemeClr val="tx1"/>
                    </a:solidFill>
                    <a:prstDash val="sysDot"/>
                    <a:miter lim="800000"/>
                    <a:headEnd/>
                    <a:tailEnd/>
                  </a:ln>
                  <a:extLst/>
                </p:spPr>
                <p:txBody>
                  <a:bodyPr rot="0" vert="horz" wrap="square" lIns="91440" tIns="45720" rIns="91440" bIns="45720" anchor="t" anchorCtr="0" upright="1">
                    <a:noAutofit/>
                  </a:bodyPr>
                  <a:lstStyle/>
                  <a:p>
                    <a:pPr algn="ctr"/>
                    <a:r>
                      <a:rPr lang="en-GB" sz="1100" dirty="0">
                        <a:effectLst/>
                        <a:latin typeface="Arial" panose="020B0604020202020204" pitchFamily="34" charset="0"/>
                        <a:ea typeface="Times New Roman" panose="02020603050405020304" pitchFamily="18" charset="0"/>
                        <a:cs typeface="Arial" panose="020B0604020202020204" pitchFamily="34" charset="0"/>
                      </a:rPr>
                      <a:t>No Subscriptions Services</a:t>
                    </a:r>
                    <a:endParaRPr lang="en-GB" sz="1100" dirty="0">
                      <a:latin typeface="Arial" panose="020B0604020202020204" pitchFamily="34" charset="0"/>
                      <a:ea typeface="Times New Roman" panose="02020603050405020304" pitchFamily="18" charset="0"/>
                      <a:cs typeface="Arial" panose="020B0604020202020204" pitchFamily="34" charset="0"/>
                    </a:endParaRPr>
                  </a:p>
                  <a:p>
                    <a:pPr>
                      <a:spcAft>
                        <a:spcPts val="0"/>
                      </a:spcAft>
                    </a:pPr>
                    <a:endParaRPr lang="en-GB" sz="1200" dirty="0">
                      <a:effectLst/>
                      <a:latin typeface="Times New Roman" panose="02020603050405020304" pitchFamily="18" charset="0"/>
                      <a:ea typeface="Times New Roman" panose="02020603050405020304" pitchFamily="18" charset="0"/>
                    </a:endParaRPr>
                  </a:p>
                </p:txBody>
              </p:sp>
              <p:cxnSp>
                <p:nvCxnSpPr>
                  <p:cNvPr id="46" name="Line 156">
                    <a:extLst>
                      <a:ext uri="{FF2B5EF4-FFF2-40B4-BE49-F238E27FC236}">
                        <a16:creationId xmlns:a16="http://schemas.microsoft.com/office/drawing/2014/main" id="{B5A9D178-4F7B-ED44-932D-AF9E8190508E}"/>
                      </a:ext>
                    </a:extLst>
                  </p:cNvPr>
                  <p:cNvCxnSpPr>
                    <a:cxnSpLocks noChangeShapeType="1"/>
                  </p:cNvCxnSpPr>
                  <p:nvPr/>
                </p:nvCxnSpPr>
                <p:spPr bwMode="auto">
                  <a:xfrm>
                    <a:off x="1778381" y="3908298"/>
                    <a:ext cx="8012430" cy="63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cxnSp>
              <p:cxnSp>
                <p:nvCxnSpPr>
                  <p:cNvPr id="47" name="Line 157">
                    <a:extLst>
                      <a:ext uri="{FF2B5EF4-FFF2-40B4-BE49-F238E27FC236}">
                        <a16:creationId xmlns:a16="http://schemas.microsoft.com/office/drawing/2014/main" id="{88428E39-3AB6-4C44-8A88-BD7FEE6568FA}"/>
                      </a:ext>
                    </a:extLst>
                  </p:cNvPr>
                  <p:cNvCxnSpPr>
                    <a:cxnSpLocks noChangeShapeType="1"/>
                  </p:cNvCxnSpPr>
                  <p:nvPr/>
                </p:nvCxnSpPr>
                <p:spPr bwMode="auto">
                  <a:xfrm>
                    <a:off x="2684526" y="2005838"/>
                    <a:ext cx="1864995" cy="190246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cxnSp>
              <p:cxnSp>
                <p:nvCxnSpPr>
                  <p:cNvPr id="48" name="Line 158">
                    <a:extLst>
                      <a:ext uri="{FF2B5EF4-FFF2-40B4-BE49-F238E27FC236}">
                        <a16:creationId xmlns:a16="http://schemas.microsoft.com/office/drawing/2014/main" id="{DE3E5FC4-3619-8646-AA20-9417F3ED7228}"/>
                      </a:ext>
                    </a:extLst>
                  </p:cNvPr>
                  <p:cNvCxnSpPr>
                    <a:cxnSpLocks noChangeShapeType="1"/>
                  </p:cNvCxnSpPr>
                  <p:nvPr/>
                </p:nvCxnSpPr>
                <p:spPr bwMode="auto">
                  <a:xfrm>
                    <a:off x="5020056" y="2005838"/>
                    <a:ext cx="1798320" cy="190246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cxnSp>
              <p:cxnSp>
                <p:nvCxnSpPr>
                  <p:cNvPr id="49" name="Line 159">
                    <a:extLst>
                      <a:ext uri="{FF2B5EF4-FFF2-40B4-BE49-F238E27FC236}">
                        <a16:creationId xmlns:a16="http://schemas.microsoft.com/office/drawing/2014/main" id="{06547F5B-C6AB-5C46-8C46-7F83FD1049C6}"/>
                      </a:ext>
                    </a:extLst>
                  </p:cNvPr>
                  <p:cNvCxnSpPr>
                    <a:cxnSpLocks noChangeShapeType="1"/>
                  </p:cNvCxnSpPr>
                  <p:nvPr/>
                </p:nvCxnSpPr>
                <p:spPr bwMode="auto">
                  <a:xfrm>
                    <a:off x="7260336" y="2005838"/>
                    <a:ext cx="1826260" cy="190246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cxnSp>
              <p:cxnSp>
                <p:nvCxnSpPr>
                  <p:cNvPr id="50" name="Line 162">
                    <a:extLst>
                      <a:ext uri="{FF2B5EF4-FFF2-40B4-BE49-F238E27FC236}">
                        <a16:creationId xmlns:a16="http://schemas.microsoft.com/office/drawing/2014/main" id="{A257C218-2F7B-464A-B64F-EC16C299246E}"/>
                      </a:ext>
                    </a:extLst>
                  </p:cNvPr>
                  <p:cNvCxnSpPr>
                    <a:cxnSpLocks noChangeShapeType="1"/>
                  </p:cNvCxnSpPr>
                  <p:nvPr/>
                </p:nvCxnSpPr>
                <p:spPr bwMode="auto">
                  <a:xfrm flipV="1">
                    <a:off x="4025646" y="3908298"/>
                    <a:ext cx="1612900" cy="192976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cxnSp>
              <p:cxnSp>
                <p:nvCxnSpPr>
                  <p:cNvPr id="51" name="Line 165">
                    <a:extLst>
                      <a:ext uri="{FF2B5EF4-FFF2-40B4-BE49-F238E27FC236}">
                        <a16:creationId xmlns:a16="http://schemas.microsoft.com/office/drawing/2014/main" id="{2352A97C-0471-664E-8154-665242D39537}"/>
                      </a:ext>
                    </a:extLst>
                  </p:cNvPr>
                  <p:cNvCxnSpPr>
                    <a:cxnSpLocks noChangeShapeType="1"/>
                  </p:cNvCxnSpPr>
                  <p:nvPr/>
                </p:nvCxnSpPr>
                <p:spPr bwMode="auto">
                  <a:xfrm flipV="1">
                    <a:off x="6487541" y="3908298"/>
                    <a:ext cx="1671955" cy="192976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cxnSp>
            </p:grpSp>
            <p:sp>
              <p:nvSpPr>
                <p:cNvPr id="11" name="Rectangle 10">
                  <a:extLst>
                    <a:ext uri="{FF2B5EF4-FFF2-40B4-BE49-F238E27FC236}">
                      <a16:creationId xmlns:a16="http://schemas.microsoft.com/office/drawing/2014/main" id="{92477F3E-49B6-F548-91D3-8EE40994160F}"/>
                    </a:ext>
                  </a:extLst>
                </p:cNvPr>
                <p:cNvSpPr>
                  <a:spLocks noChangeArrowheads="1"/>
                </p:cNvSpPr>
                <p:nvPr/>
              </p:nvSpPr>
              <p:spPr bwMode="auto">
                <a:xfrm>
                  <a:off x="6360386" y="1501595"/>
                  <a:ext cx="1827212" cy="500380"/>
                </a:xfrm>
                <a:prstGeom prst="rect">
                  <a:avLst/>
                </a:prstGeom>
                <a:solidFill>
                  <a:srgbClr val="00B0F0"/>
                </a:solidFill>
                <a:ln w="10160">
                  <a:solidFill>
                    <a:schemeClr val="tx1"/>
                  </a:solidFill>
                  <a:miter lim="800000"/>
                  <a:headEnd/>
                  <a:tailEnd/>
                </a:ln>
                <a:effectLst>
                  <a:outerShdw blurRad="50800" dist="38100" dir="2700000" algn="tl" rotWithShape="0">
                    <a:prstClr val="black">
                      <a:alpha val="40000"/>
                    </a:prstClr>
                  </a:outerShdw>
                </a:effectLst>
              </p:spPr>
              <p:txBody>
                <a:bodyPr rot="0" vert="horz" wrap="square" lIns="91440" tIns="45720" rIns="91440" bIns="45720" anchor="t" anchorCtr="0" upright="1">
                  <a:noAutofit/>
                </a:bodyPr>
                <a:lstStyle/>
                <a:p>
                  <a:endParaRPr lang="en-US" dirty="0"/>
                </a:p>
              </p:txBody>
            </p:sp>
            <p:sp>
              <p:nvSpPr>
                <p:cNvPr id="12" name="Rectangle 11">
                  <a:extLst>
                    <a:ext uri="{FF2B5EF4-FFF2-40B4-BE49-F238E27FC236}">
                      <a16:creationId xmlns:a16="http://schemas.microsoft.com/office/drawing/2014/main" id="{8C367C27-5437-AD41-A28E-649D764CD225}"/>
                    </a:ext>
                  </a:extLst>
                </p:cNvPr>
                <p:cNvSpPr>
                  <a:spLocks noChangeArrowheads="1"/>
                </p:cNvSpPr>
                <p:nvPr/>
              </p:nvSpPr>
              <p:spPr bwMode="auto">
                <a:xfrm>
                  <a:off x="1779960" y="1478788"/>
                  <a:ext cx="1827212" cy="500380"/>
                </a:xfrm>
                <a:prstGeom prst="rect">
                  <a:avLst/>
                </a:prstGeom>
                <a:solidFill>
                  <a:srgbClr val="00B0F0"/>
                </a:solidFill>
                <a:ln w="10160">
                  <a:solidFill>
                    <a:schemeClr val="tx1"/>
                  </a:solidFill>
                  <a:miter lim="800000"/>
                  <a:headEnd/>
                  <a:tailEnd/>
                </a:ln>
                <a:effectLst>
                  <a:outerShdw blurRad="50800" dist="38100" dir="2700000" algn="tl" rotWithShape="0">
                    <a:prstClr val="black">
                      <a:alpha val="40000"/>
                    </a:prstClr>
                  </a:outerShdw>
                </a:effectLst>
              </p:spPr>
              <p:txBody>
                <a:bodyPr rot="0" vert="horz" wrap="square" lIns="91440" tIns="45720" rIns="91440" bIns="45720" anchor="t" anchorCtr="0" upright="1">
                  <a:noAutofit/>
                </a:bodyPr>
                <a:lstStyle/>
                <a:p>
                  <a:endParaRPr lang="en-US" dirty="0"/>
                </a:p>
              </p:txBody>
            </p:sp>
            <p:sp>
              <p:nvSpPr>
                <p:cNvPr id="13" name="Rectangle 12">
                  <a:extLst>
                    <a:ext uri="{FF2B5EF4-FFF2-40B4-BE49-F238E27FC236}">
                      <a16:creationId xmlns:a16="http://schemas.microsoft.com/office/drawing/2014/main" id="{7B3E8C3B-F18B-8D43-9ECB-58DA08C2499A}"/>
                    </a:ext>
                  </a:extLst>
                </p:cNvPr>
                <p:cNvSpPr>
                  <a:spLocks noChangeArrowheads="1"/>
                </p:cNvSpPr>
                <p:nvPr/>
              </p:nvSpPr>
              <p:spPr bwMode="auto">
                <a:xfrm>
                  <a:off x="4127750" y="1508951"/>
                  <a:ext cx="1827212" cy="500380"/>
                </a:xfrm>
                <a:prstGeom prst="rect">
                  <a:avLst/>
                </a:prstGeom>
                <a:solidFill>
                  <a:srgbClr val="00B0F0"/>
                </a:solidFill>
                <a:ln w="10160">
                  <a:solidFill>
                    <a:schemeClr val="tx1"/>
                  </a:solidFill>
                  <a:miter lim="800000"/>
                  <a:headEnd/>
                  <a:tailEnd/>
                </a:ln>
                <a:effectLst>
                  <a:outerShdw blurRad="50800" dist="38100" dir="2700000" algn="tl" rotWithShape="0">
                    <a:prstClr val="black">
                      <a:alpha val="40000"/>
                    </a:prstClr>
                  </a:outerShdw>
                </a:effectLst>
              </p:spPr>
              <p:txBody>
                <a:bodyPr rot="0" vert="horz" wrap="square" lIns="91440" tIns="45720" rIns="91440" bIns="45720" anchor="t" anchorCtr="0" upright="1">
                  <a:noAutofit/>
                </a:bodyPr>
                <a:lstStyle/>
                <a:p>
                  <a:endParaRPr lang="en-US" dirty="0"/>
                </a:p>
              </p:txBody>
            </p:sp>
            <p:sp>
              <p:nvSpPr>
                <p:cNvPr id="14" name="TextBox 13">
                  <a:extLst>
                    <a:ext uri="{FF2B5EF4-FFF2-40B4-BE49-F238E27FC236}">
                      <a16:creationId xmlns:a16="http://schemas.microsoft.com/office/drawing/2014/main" id="{10CB8AA4-3B4D-5B4B-B55F-DD716B5E5AA9}"/>
                    </a:ext>
                  </a:extLst>
                </p:cNvPr>
                <p:cNvSpPr txBox="1"/>
                <p:nvPr/>
              </p:nvSpPr>
              <p:spPr>
                <a:xfrm>
                  <a:off x="1738708" y="1575089"/>
                  <a:ext cx="1977707" cy="337711"/>
                </a:xfrm>
                <a:prstGeom prst="rect">
                  <a:avLst/>
                </a:prstGeom>
                <a:noFill/>
                <a:effectLst/>
              </p:spPr>
              <p:txBody>
                <a:bodyPr wrap="square" rtlCol="0">
                  <a:spAutoFit/>
                </a:bodyPr>
                <a:lstStyle/>
                <a:p>
                  <a:pPr algn="ctr"/>
                  <a:r>
                    <a:rPr lang="en-US" sz="2000" b="1" dirty="0">
                      <a:latin typeface="Arial" panose="020B0604020202020204" pitchFamily="34" charset="0"/>
                      <a:cs typeface="Arial" panose="020B0604020202020204" pitchFamily="34" charset="0"/>
                    </a:rPr>
                    <a:t>MARKET</a:t>
                  </a:r>
                </a:p>
              </p:txBody>
            </p:sp>
            <p:sp>
              <p:nvSpPr>
                <p:cNvPr id="15" name="TextBox 14">
                  <a:extLst>
                    <a:ext uri="{FF2B5EF4-FFF2-40B4-BE49-F238E27FC236}">
                      <a16:creationId xmlns:a16="http://schemas.microsoft.com/office/drawing/2014/main" id="{1CA2D807-16DE-0148-B6A0-4A053E09AD28}"/>
                    </a:ext>
                  </a:extLst>
                </p:cNvPr>
                <p:cNvSpPr txBox="1"/>
                <p:nvPr/>
              </p:nvSpPr>
              <p:spPr>
                <a:xfrm>
                  <a:off x="3042471" y="5881655"/>
                  <a:ext cx="1977707" cy="597488"/>
                </a:xfrm>
                <a:prstGeom prst="rect">
                  <a:avLst/>
                </a:prstGeom>
                <a:solidFill>
                  <a:srgbClr val="00B0F0"/>
                </a:solidFill>
                <a:ln>
                  <a:solidFill>
                    <a:schemeClr val="tx1"/>
                  </a:solidFill>
                </a:ln>
                <a:effectLst>
                  <a:outerShdw blurRad="50800" dist="38100" dir="2700000" algn="tl" rotWithShape="0">
                    <a:prstClr val="black">
                      <a:alpha val="40000"/>
                    </a:prstClr>
                  </a:outerShdw>
                </a:effectLst>
              </p:spPr>
              <p:txBody>
                <a:bodyPr wrap="square" rtlCol="0">
                  <a:spAutoFit/>
                </a:bodyPr>
                <a:lstStyle/>
                <a:p>
                  <a:pPr algn="ctr"/>
                  <a:r>
                    <a:rPr lang="en-US" sz="2000" b="1" dirty="0">
                      <a:latin typeface="Arial" panose="020B0604020202020204" pitchFamily="34" charset="0"/>
                      <a:cs typeface="Arial" panose="020B0604020202020204" pitchFamily="34" charset="0"/>
                    </a:rPr>
                    <a:t>CUSTOMER </a:t>
                  </a:r>
                </a:p>
                <a:p>
                  <a:pPr algn="ctr"/>
                  <a:r>
                    <a:rPr lang="en-US" sz="2000" b="1" dirty="0">
                      <a:latin typeface="Arial" panose="020B0604020202020204" pitchFamily="34" charset="0"/>
                      <a:cs typeface="Arial" panose="020B0604020202020204" pitchFamily="34" charset="0"/>
                    </a:rPr>
                    <a:t>NEEDS</a:t>
                  </a:r>
                </a:p>
              </p:txBody>
            </p:sp>
            <p:sp>
              <p:nvSpPr>
                <p:cNvPr id="16" name="TextBox 15">
                  <a:extLst>
                    <a:ext uri="{FF2B5EF4-FFF2-40B4-BE49-F238E27FC236}">
                      <a16:creationId xmlns:a16="http://schemas.microsoft.com/office/drawing/2014/main" id="{F1141B88-8849-B244-A524-7E0B231575D5}"/>
                    </a:ext>
                  </a:extLst>
                </p:cNvPr>
                <p:cNvSpPr txBox="1"/>
                <p:nvPr/>
              </p:nvSpPr>
              <p:spPr>
                <a:xfrm>
                  <a:off x="6300304" y="1577660"/>
                  <a:ext cx="1977707" cy="337711"/>
                </a:xfrm>
                <a:prstGeom prst="rect">
                  <a:avLst/>
                </a:prstGeom>
                <a:noFill/>
                <a:effectLst/>
              </p:spPr>
              <p:txBody>
                <a:bodyPr wrap="square" rtlCol="0">
                  <a:spAutoFit/>
                </a:bodyPr>
                <a:lstStyle/>
                <a:p>
                  <a:pPr algn="ctr"/>
                  <a:r>
                    <a:rPr lang="en-US" sz="2000" b="1" dirty="0">
                      <a:latin typeface="Arial" panose="020B0604020202020204" pitchFamily="34" charset="0"/>
                      <a:cs typeface="Arial" panose="020B0604020202020204" pitchFamily="34" charset="0"/>
                    </a:rPr>
                    <a:t>COST</a:t>
                  </a:r>
                </a:p>
              </p:txBody>
            </p:sp>
            <p:sp>
              <p:nvSpPr>
                <p:cNvPr id="17" name="TextBox 16">
                  <a:extLst>
                    <a:ext uri="{FF2B5EF4-FFF2-40B4-BE49-F238E27FC236}">
                      <a16:creationId xmlns:a16="http://schemas.microsoft.com/office/drawing/2014/main" id="{ADDD8BD0-90E0-3B42-9D6D-743E6573739E}"/>
                    </a:ext>
                  </a:extLst>
                </p:cNvPr>
                <p:cNvSpPr txBox="1"/>
                <p:nvPr/>
              </p:nvSpPr>
              <p:spPr>
                <a:xfrm>
                  <a:off x="4101137" y="1601887"/>
                  <a:ext cx="1977707" cy="337711"/>
                </a:xfrm>
                <a:prstGeom prst="rect">
                  <a:avLst/>
                </a:prstGeom>
                <a:noFill/>
                <a:effectLst/>
              </p:spPr>
              <p:txBody>
                <a:bodyPr wrap="square" rtlCol="0">
                  <a:spAutoFit/>
                </a:bodyPr>
                <a:lstStyle/>
                <a:p>
                  <a:pPr algn="ctr"/>
                  <a:r>
                    <a:rPr lang="en-US" sz="2000" b="1" dirty="0">
                      <a:latin typeface="Arial" panose="020B0604020202020204" pitchFamily="34" charset="0"/>
                      <a:cs typeface="Arial" panose="020B0604020202020204" pitchFamily="34" charset="0"/>
                    </a:rPr>
                    <a:t>LOCATION</a:t>
                  </a:r>
                </a:p>
              </p:txBody>
            </p:sp>
            <p:sp>
              <p:nvSpPr>
                <p:cNvPr id="18" name="Rectangle 17">
                  <a:extLst>
                    <a:ext uri="{FF2B5EF4-FFF2-40B4-BE49-F238E27FC236}">
                      <a16:creationId xmlns:a16="http://schemas.microsoft.com/office/drawing/2014/main" id="{9D5ED605-185C-914C-BBF0-34834B3AF769}"/>
                    </a:ext>
                  </a:extLst>
                </p:cNvPr>
                <p:cNvSpPr>
                  <a:spLocks noChangeArrowheads="1"/>
                </p:cNvSpPr>
                <p:nvPr/>
              </p:nvSpPr>
              <p:spPr bwMode="auto">
                <a:xfrm>
                  <a:off x="5387085" y="5843500"/>
                  <a:ext cx="2024357" cy="500380"/>
                </a:xfrm>
                <a:prstGeom prst="rect">
                  <a:avLst/>
                </a:prstGeom>
                <a:solidFill>
                  <a:srgbClr val="00B0F0"/>
                </a:solidFill>
                <a:ln w="10160">
                  <a:solidFill>
                    <a:schemeClr val="tx1"/>
                  </a:solidFill>
                  <a:miter lim="800000"/>
                  <a:headEnd/>
                  <a:tailEnd/>
                </a:ln>
                <a:effectLst>
                  <a:outerShdw blurRad="50800" dist="38100" dir="2700000" algn="tl" rotWithShape="0">
                    <a:prstClr val="black">
                      <a:alpha val="40000"/>
                    </a:prstClr>
                  </a:outerShdw>
                </a:effectLst>
              </p:spPr>
              <p:txBody>
                <a:bodyPr rot="0" vert="horz" wrap="square" lIns="91440" tIns="45720" rIns="91440" bIns="45720" anchor="t" anchorCtr="0" upright="1">
                  <a:noAutofit/>
                </a:bodyPr>
                <a:lstStyle/>
                <a:p>
                  <a:endParaRPr lang="en-US" dirty="0"/>
                </a:p>
              </p:txBody>
            </p:sp>
            <p:sp>
              <p:nvSpPr>
                <p:cNvPr id="19" name="TextBox 18">
                  <a:extLst>
                    <a:ext uri="{FF2B5EF4-FFF2-40B4-BE49-F238E27FC236}">
                      <a16:creationId xmlns:a16="http://schemas.microsoft.com/office/drawing/2014/main" id="{5CC8A158-FE5B-E042-9034-598CA51E47C5}"/>
                    </a:ext>
                  </a:extLst>
                </p:cNvPr>
                <p:cNvSpPr txBox="1"/>
                <p:nvPr/>
              </p:nvSpPr>
              <p:spPr>
                <a:xfrm>
                  <a:off x="5378670" y="5932397"/>
                  <a:ext cx="2067866" cy="337711"/>
                </a:xfrm>
                <a:prstGeom prst="rect">
                  <a:avLst/>
                </a:prstGeom>
                <a:noFill/>
                <a:effectLst/>
              </p:spPr>
              <p:txBody>
                <a:bodyPr wrap="square" rtlCol="0">
                  <a:spAutoFit/>
                </a:bodyPr>
                <a:lstStyle/>
                <a:p>
                  <a:pPr algn="ctr"/>
                  <a:r>
                    <a:rPr lang="en-US" sz="2000" b="1" dirty="0">
                      <a:latin typeface="Arial" panose="020B0604020202020204" pitchFamily="34" charset="0"/>
                      <a:cs typeface="Arial" panose="020B0604020202020204" pitchFamily="34" charset="0"/>
                    </a:rPr>
                    <a:t>TECHNOLOGY</a:t>
                  </a:r>
                </a:p>
              </p:txBody>
            </p:sp>
          </p:grpSp>
          <p:sp>
            <p:nvSpPr>
              <p:cNvPr id="7" name="Chevron 6">
                <a:extLst>
                  <a:ext uri="{FF2B5EF4-FFF2-40B4-BE49-F238E27FC236}">
                    <a16:creationId xmlns:a16="http://schemas.microsoft.com/office/drawing/2014/main" id="{FEE29883-25AB-F747-897D-CE9B9FF7165D}"/>
                  </a:ext>
                </a:extLst>
              </p:cNvPr>
              <p:cNvSpPr/>
              <p:nvPr/>
            </p:nvSpPr>
            <p:spPr>
              <a:xfrm>
                <a:off x="-310555" y="3133364"/>
                <a:ext cx="2189350" cy="1549867"/>
              </a:xfrm>
              <a:prstGeom prst="chevron">
                <a:avLst/>
              </a:prstGeom>
              <a:solidFill>
                <a:srgbClr val="E957FF"/>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8" name="Pentagon 7">
                <a:extLst>
                  <a:ext uri="{FF2B5EF4-FFF2-40B4-BE49-F238E27FC236}">
                    <a16:creationId xmlns:a16="http://schemas.microsoft.com/office/drawing/2014/main" id="{7F89EC1D-202B-BB43-9B27-56B99DCC98E8}"/>
                  </a:ext>
                </a:extLst>
              </p:cNvPr>
              <p:cNvSpPr/>
              <p:nvPr/>
            </p:nvSpPr>
            <p:spPr>
              <a:xfrm>
                <a:off x="9184085" y="3149640"/>
                <a:ext cx="2511846" cy="1549867"/>
              </a:xfrm>
              <a:prstGeom prst="homePlate">
                <a:avLst/>
              </a:prstGeom>
              <a:solidFill>
                <a:srgbClr val="E957FF"/>
              </a:solidFill>
              <a:ln>
                <a:solidFill>
                  <a:schemeClr val="tx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eaLnBrk="0" fontAlgn="base" hangingPunct="0">
                  <a:spcBef>
                    <a:spcPct val="0"/>
                  </a:spcBef>
                  <a:spcAft>
                    <a:spcPct val="0"/>
                  </a:spcAft>
                </a:pPr>
                <a:endParaRPr lang="en-US" altLang="en-US" b="1" dirty="0">
                  <a:latin typeface="Arial" panose="020B0604020202020204" pitchFamily="34" charset="0"/>
                  <a:ea typeface="Times New Roman" panose="02020603050405020304" pitchFamily="18" charset="0"/>
                  <a:cs typeface="Arial" panose="020B0604020202020204" pitchFamily="34" charset="0"/>
                </a:endParaRPr>
              </a:p>
              <a:p>
                <a:pPr algn="ctr"/>
                <a:endParaRPr lang="en-US" dirty="0"/>
              </a:p>
            </p:txBody>
          </p:sp>
        </p:grpSp>
        <p:sp>
          <p:nvSpPr>
            <p:cNvPr id="5" name="TextBox 4">
              <a:extLst>
                <a:ext uri="{FF2B5EF4-FFF2-40B4-BE49-F238E27FC236}">
                  <a16:creationId xmlns:a16="http://schemas.microsoft.com/office/drawing/2014/main" id="{311383CE-2501-9F44-A543-79734646C5A0}"/>
                </a:ext>
              </a:extLst>
            </p:cNvPr>
            <p:cNvSpPr txBox="1"/>
            <p:nvPr/>
          </p:nvSpPr>
          <p:spPr>
            <a:xfrm>
              <a:off x="9445958" y="3486016"/>
              <a:ext cx="2480866" cy="1287652"/>
            </a:xfrm>
            <a:prstGeom prst="rect">
              <a:avLst/>
            </a:prstGeom>
            <a:noFill/>
            <a:effectLst/>
          </p:spPr>
          <p:txBody>
            <a:bodyPr wrap="square" rtlCol="0">
              <a:spAutoFit/>
            </a:bodyPr>
            <a:lstStyle/>
            <a:p>
              <a:r>
                <a:rPr lang="en-US" altLang="en-US" sz="2600" b="1" dirty="0">
                  <a:latin typeface="Arial" panose="020B0604020202020204" pitchFamily="34" charset="0"/>
                  <a:ea typeface="Times New Roman" panose="02020603050405020304" pitchFamily="18" charset="0"/>
                  <a:cs typeface="Arial" panose="020B0604020202020204" pitchFamily="34" charset="0"/>
                </a:rPr>
                <a:t>Decline </a:t>
              </a:r>
            </a:p>
            <a:p>
              <a:r>
                <a:rPr lang="en-US" altLang="en-US" sz="2600" b="1" dirty="0">
                  <a:latin typeface="Arial" panose="020B0604020202020204" pitchFamily="34" charset="0"/>
                  <a:ea typeface="Times New Roman" panose="02020603050405020304" pitchFamily="18" charset="0"/>
                  <a:cs typeface="Arial" panose="020B0604020202020204" pitchFamily="34" charset="0"/>
                </a:rPr>
                <a:t>in Revenue </a:t>
              </a:r>
              <a:r>
                <a:rPr lang="en-US" altLang="en-US" sz="2600" b="1" dirty="0">
                  <a:latin typeface="Arial" panose="020B0604020202020204" pitchFamily="34" charset="0"/>
                  <a:cs typeface="Arial" panose="020B0604020202020204" pitchFamily="34" charset="0"/>
                </a:rPr>
                <a:t>&amp; </a:t>
              </a:r>
            </a:p>
            <a:p>
              <a:r>
                <a:rPr lang="en-US" altLang="en-US" sz="2600" b="1" dirty="0">
                  <a:latin typeface="Arial" panose="020B0604020202020204" pitchFamily="34" charset="0"/>
                  <a:cs typeface="Arial" panose="020B0604020202020204" pitchFamily="34" charset="0"/>
                </a:rPr>
                <a:t>Foot Fall</a:t>
              </a:r>
              <a:endParaRPr lang="en-US" altLang="en-US" sz="2600" b="1" dirty="0">
                <a:latin typeface="Arial" panose="020B0604020202020204" pitchFamily="34" charset="0"/>
              </a:endParaRPr>
            </a:p>
            <a:p>
              <a:endParaRPr lang="en-US" dirty="0"/>
            </a:p>
          </p:txBody>
        </p:sp>
      </p:grpSp>
    </p:spTree>
    <p:extLst>
      <p:ext uri="{BB962C8B-B14F-4D97-AF65-F5344CB8AC3E}">
        <p14:creationId xmlns:p14="http://schemas.microsoft.com/office/powerpoint/2010/main" val="8695275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0506E0CB-71B2-6E47-8201-C94228FE93C7}"/>
              </a:ext>
            </a:extLst>
          </p:cNvPr>
          <p:cNvGrpSpPr/>
          <p:nvPr/>
        </p:nvGrpSpPr>
        <p:grpSpPr>
          <a:xfrm>
            <a:off x="2067560" y="976453"/>
            <a:ext cx="7919720" cy="5659476"/>
            <a:chOff x="1996440" y="803733"/>
            <a:chExt cx="7919720" cy="5659476"/>
          </a:xfrm>
        </p:grpSpPr>
        <p:pic>
          <p:nvPicPr>
            <p:cNvPr id="4" name="Picture 3">
              <a:extLst>
                <a:ext uri="{FF2B5EF4-FFF2-40B4-BE49-F238E27FC236}">
                  <a16:creationId xmlns:a16="http://schemas.microsoft.com/office/drawing/2014/main" id="{05FA7457-2F07-B94E-9B1E-76EF6542C7A4}"/>
                </a:ext>
              </a:extLst>
            </p:cNvPr>
            <p:cNvPicPr>
              <a:picLocks noChangeAspect="1"/>
            </p:cNvPicPr>
            <p:nvPr/>
          </p:nvPicPr>
          <p:blipFill>
            <a:blip r:embed="rId2">
              <a:duotone>
                <a:schemeClr val="accent6">
                  <a:shade val="45000"/>
                  <a:satMod val="135000"/>
                </a:schemeClr>
                <a:prstClr val="white"/>
              </a:duotone>
            </a:blip>
            <a:stretch>
              <a:fillRect/>
            </a:stretch>
          </p:blipFill>
          <p:spPr>
            <a:xfrm>
              <a:off x="1996440" y="803733"/>
              <a:ext cx="7919720" cy="4459147"/>
            </a:xfrm>
            <a:prstGeom prst="rect">
              <a:avLst/>
            </a:prstGeom>
          </p:spPr>
        </p:pic>
        <p:sp>
          <p:nvSpPr>
            <p:cNvPr id="5" name="TextBox 4">
              <a:extLst>
                <a:ext uri="{FF2B5EF4-FFF2-40B4-BE49-F238E27FC236}">
                  <a16:creationId xmlns:a16="http://schemas.microsoft.com/office/drawing/2014/main" id="{EBF25C6F-7080-EE40-B7A3-FDEA505324BA}"/>
                </a:ext>
              </a:extLst>
            </p:cNvPr>
            <p:cNvSpPr txBox="1"/>
            <p:nvPr/>
          </p:nvSpPr>
          <p:spPr>
            <a:xfrm>
              <a:off x="2774802" y="4831993"/>
              <a:ext cx="6372770" cy="1631216"/>
            </a:xfrm>
            <a:prstGeom prst="rect">
              <a:avLst/>
            </a:prstGeom>
            <a:noFill/>
          </p:spPr>
          <p:txBody>
            <a:bodyPr wrap="none" rtlCol="0">
              <a:spAutoFit/>
            </a:bodyPr>
            <a:lstStyle/>
            <a:p>
              <a:pPr algn="ctr"/>
              <a:r>
                <a:rPr lang="en-US" sz="5000" b="1" dirty="0">
                  <a:latin typeface="Arial" panose="020B0604020202020204" pitchFamily="34" charset="0"/>
                  <a:cs typeface="Arial" panose="020B0604020202020204" pitchFamily="34" charset="0"/>
                </a:rPr>
                <a:t>KEY FINDINGS </a:t>
              </a:r>
            </a:p>
            <a:p>
              <a:pPr algn="ctr"/>
              <a:r>
                <a:rPr lang="en-US" sz="5000" b="1" dirty="0">
                  <a:latin typeface="Arial" panose="020B0604020202020204" pitchFamily="34" charset="0"/>
                  <a:cs typeface="Arial" panose="020B0604020202020204" pitchFamily="34" charset="0"/>
                </a:rPr>
                <a:t>FOR GREEN HAVEN</a:t>
              </a:r>
            </a:p>
          </p:txBody>
        </p:sp>
      </p:grpSp>
    </p:spTree>
    <p:extLst>
      <p:ext uri="{BB962C8B-B14F-4D97-AF65-F5344CB8AC3E}">
        <p14:creationId xmlns:p14="http://schemas.microsoft.com/office/powerpoint/2010/main" val="3333697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nodeType="clickEffect">
                                  <p:stCondLst>
                                    <p:cond delay="0"/>
                                  </p:stCondLst>
                                  <p:childTnLst>
                                    <p:animEffect transition="out" filter="fade">
                                      <p:cBhvr>
                                        <p:cTn id="6" dur="500" tmFilter="0, 0; .2, .5; .8, .5; 1, 0"/>
                                        <p:tgtEl>
                                          <p:spTgt spid="3"/>
                                        </p:tgtEl>
                                      </p:cBhvr>
                                    </p:animEffect>
                                    <p:animScale>
                                      <p:cBhvr>
                                        <p:cTn id="7" dur="250" autoRev="1" fill="hold"/>
                                        <p:tgtEl>
                                          <p:spTgt spid="3"/>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4" name="Group 53">
            <a:extLst>
              <a:ext uri="{FF2B5EF4-FFF2-40B4-BE49-F238E27FC236}">
                <a16:creationId xmlns:a16="http://schemas.microsoft.com/office/drawing/2014/main" id="{EC9A12AD-C3D3-A84A-893B-862AF7131A00}"/>
              </a:ext>
            </a:extLst>
          </p:cNvPr>
          <p:cNvGrpSpPr/>
          <p:nvPr/>
        </p:nvGrpSpPr>
        <p:grpSpPr>
          <a:xfrm>
            <a:off x="749709" y="364688"/>
            <a:ext cx="10943344" cy="6170655"/>
            <a:chOff x="749709" y="364688"/>
            <a:chExt cx="10943344" cy="5076880"/>
          </a:xfrm>
          <a:solidFill>
            <a:srgbClr val="92D050"/>
          </a:solidFill>
          <a:effectLst>
            <a:outerShdw blurRad="50800" dist="38100" dir="2700000" algn="tl" rotWithShape="0">
              <a:prstClr val="black">
                <a:alpha val="40000"/>
              </a:prstClr>
            </a:outerShdw>
          </a:effectLst>
        </p:grpSpPr>
        <p:sp>
          <p:nvSpPr>
            <p:cNvPr id="37" name="Pentagon 36">
              <a:extLst>
                <a:ext uri="{FF2B5EF4-FFF2-40B4-BE49-F238E27FC236}">
                  <a16:creationId xmlns:a16="http://schemas.microsoft.com/office/drawing/2014/main" id="{B6C4F435-4022-BC41-B191-F6CF7B8A5C3E}"/>
                </a:ext>
              </a:extLst>
            </p:cNvPr>
            <p:cNvSpPr/>
            <p:nvPr/>
          </p:nvSpPr>
          <p:spPr>
            <a:xfrm>
              <a:off x="749709" y="4721568"/>
              <a:ext cx="831441" cy="720000"/>
            </a:xfrm>
            <a:prstGeom prst="homePlate">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000" b="1" dirty="0">
                  <a:solidFill>
                    <a:schemeClr val="tx1"/>
                  </a:solidFill>
                  <a:latin typeface="Arial" panose="020B0604020202020204" pitchFamily="34" charset="0"/>
                  <a:cs typeface="Arial" panose="020B0604020202020204" pitchFamily="34" charset="0"/>
                </a:rPr>
                <a:t>5</a:t>
              </a:r>
            </a:p>
          </p:txBody>
        </p:sp>
        <p:sp>
          <p:nvSpPr>
            <p:cNvPr id="38" name="Pentagon 37">
              <a:extLst>
                <a:ext uri="{FF2B5EF4-FFF2-40B4-BE49-F238E27FC236}">
                  <a16:creationId xmlns:a16="http://schemas.microsoft.com/office/drawing/2014/main" id="{636639CA-67B5-1E4A-BA98-09E9A5F1FBC1}"/>
                </a:ext>
              </a:extLst>
            </p:cNvPr>
            <p:cNvSpPr/>
            <p:nvPr/>
          </p:nvSpPr>
          <p:spPr>
            <a:xfrm>
              <a:off x="749709" y="3631361"/>
              <a:ext cx="831441" cy="720000"/>
            </a:xfrm>
            <a:prstGeom prst="homePlate">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000" b="1" dirty="0">
                  <a:solidFill>
                    <a:schemeClr val="tx1"/>
                  </a:solidFill>
                  <a:latin typeface="Arial" panose="020B0604020202020204" pitchFamily="34" charset="0"/>
                  <a:cs typeface="Arial" panose="020B0604020202020204" pitchFamily="34" charset="0"/>
                </a:rPr>
                <a:t>4</a:t>
              </a:r>
            </a:p>
          </p:txBody>
        </p:sp>
        <p:sp>
          <p:nvSpPr>
            <p:cNvPr id="39" name="Pentagon 38">
              <a:extLst>
                <a:ext uri="{FF2B5EF4-FFF2-40B4-BE49-F238E27FC236}">
                  <a16:creationId xmlns:a16="http://schemas.microsoft.com/office/drawing/2014/main" id="{FFF5B4EC-5270-AB40-9B3D-62A97C948FEA}"/>
                </a:ext>
              </a:extLst>
            </p:cNvPr>
            <p:cNvSpPr/>
            <p:nvPr/>
          </p:nvSpPr>
          <p:spPr>
            <a:xfrm>
              <a:off x="749709" y="2548955"/>
              <a:ext cx="831441" cy="720000"/>
            </a:xfrm>
            <a:prstGeom prst="homePlate">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000" b="1" dirty="0">
                  <a:solidFill>
                    <a:schemeClr val="tx1"/>
                  </a:solidFill>
                  <a:latin typeface="Arial" panose="020B0604020202020204" pitchFamily="34" charset="0"/>
                  <a:cs typeface="Arial" panose="020B0604020202020204" pitchFamily="34" charset="0"/>
                </a:rPr>
                <a:t>3</a:t>
              </a:r>
            </a:p>
          </p:txBody>
        </p:sp>
        <p:sp>
          <p:nvSpPr>
            <p:cNvPr id="40" name="Pentagon 39">
              <a:extLst>
                <a:ext uri="{FF2B5EF4-FFF2-40B4-BE49-F238E27FC236}">
                  <a16:creationId xmlns:a16="http://schemas.microsoft.com/office/drawing/2014/main" id="{6643D382-2EAE-574B-8CF1-791046C3F71C}"/>
                </a:ext>
              </a:extLst>
            </p:cNvPr>
            <p:cNvSpPr/>
            <p:nvPr/>
          </p:nvSpPr>
          <p:spPr>
            <a:xfrm>
              <a:off x="749709" y="364688"/>
              <a:ext cx="831441" cy="720000"/>
            </a:xfrm>
            <a:prstGeom prst="homePlate">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000" b="1" dirty="0">
                  <a:solidFill>
                    <a:schemeClr val="tx1"/>
                  </a:solidFill>
                  <a:latin typeface="Arial" panose="020B0604020202020204" pitchFamily="34" charset="0"/>
                  <a:cs typeface="Arial" panose="020B0604020202020204" pitchFamily="34" charset="0"/>
                </a:rPr>
                <a:t>1</a:t>
              </a:r>
            </a:p>
          </p:txBody>
        </p:sp>
        <p:sp>
          <p:nvSpPr>
            <p:cNvPr id="41" name="Pentagon 40">
              <a:extLst>
                <a:ext uri="{FF2B5EF4-FFF2-40B4-BE49-F238E27FC236}">
                  <a16:creationId xmlns:a16="http://schemas.microsoft.com/office/drawing/2014/main" id="{74C5BEA9-8E3E-064C-A778-D22D2DD21700}"/>
                </a:ext>
              </a:extLst>
            </p:cNvPr>
            <p:cNvSpPr/>
            <p:nvPr/>
          </p:nvSpPr>
          <p:spPr>
            <a:xfrm>
              <a:off x="749709" y="1447094"/>
              <a:ext cx="831441" cy="720000"/>
            </a:xfrm>
            <a:prstGeom prst="homePlate">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000" b="1" dirty="0">
                  <a:solidFill>
                    <a:schemeClr val="tx1"/>
                  </a:solidFill>
                  <a:latin typeface="Arial" panose="020B0604020202020204" pitchFamily="34" charset="0"/>
                  <a:cs typeface="Arial" panose="020B0604020202020204" pitchFamily="34" charset="0"/>
                </a:rPr>
                <a:t>2</a:t>
              </a:r>
            </a:p>
          </p:txBody>
        </p:sp>
        <p:sp>
          <p:nvSpPr>
            <p:cNvPr id="42" name="Chevron 41">
              <a:extLst>
                <a:ext uri="{FF2B5EF4-FFF2-40B4-BE49-F238E27FC236}">
                  <a16:creationId xmlns:a16="http://schemas.microsoft.com/office/drawing/2014/main" id="{52E910B1-35BD-3F49-9782-E5C4F250DD5A}"/>
                </a:ext>
              </a:extLst>
            </p:cNvPr>
            <p:cNvSpPr/>
            <p:nvPr/>
          </p:nvSpPr>
          <p:spPr>
            <a:xfrm>
              <a:off x="1390650" y="364688"/>
              <a:ext cx="2419349" cy="720000"/>
            </a:xfrm>
            <a:prstGeom prst="chevron">
              <a:avLst/>
            </a:prstGeom>
            <a:grp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300" b="1" dirty="0">
                  <a:solidFill>
                    <a:schemeClr val="tx1"/>
                  </a:solidFill>
                  <a:latin typeface="Arial" panose="020B0604020202020204" pitchFamily="34" charset="0"/>
                  <a:cs typeface="Arial" panose="020B0604020202020204" pitchFamily="34" charset="0"/>
                </a:rPr>
                <a:t>DECLINING IN-STORE SALES</a:t>
              </a:r>
            </a:p>
          </p:txBody>
        </p:sp>
        <p:sp>
          <p:nvSpPr>
            <p:cNvPr id="43" name="Chevron 42">
              <a:extLst>
                <a:ext uri="{FF2B5EF4-FFF2-40B4-BE49-F238E27FC236}">
                  <a16:creationId xmlns:a16="http://schemas.microsoft.com/office/drawing/2014/main" id="{40322835-3435-504D-9B5B-6050BF0C87F4}"/>
                </a:ext>
              </a:extLst>
            </p:cNvPr>
            <p:cNvSpPr/>
            <p:nvPr/>
          </p:nvSpPr>
          <p:spPr>
            <a:xfrm>
              <a:off x="1390651" y="1447094"/>
              <a:ext cx="2419348" cy="720000"/>
            </a:xfrm>
            <a:prstGeom prst="chevron">
              <a:avLst/>
            </a:prstGeom>
            <a:grp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300" b="1" dirty="0">
                  <a:solidFill>
                    <a:schemeClr val="tx1"/>
                  </a:solidFill>
                  <a:latin typeface="Arial" panose="020B0604020202020204" pitchFamily="34" charset="0"/>
                  <a:cs typeface="Arial" panose="020B0604020202020204" pitchFamily="34" charset="0"/>
                </a:rPr>
                <a:t>SHIFTING MARKET DYNAMICS</a:t>
              </a:r>
            </a:p>
          </p:txBody>
        </p:sp>
        <p:sp>
          <p:nvSpPr>
            <p:cNvPr id="44" name="Chevron 43">
              <a:extLst>
                <a:ext uri="{FF2B5EF4-FFF2-40B4-BE49-F238E27FC236}">
                  <a16:creationId xmlns:a16="http://schemas.microsoft.com/office/drawing/2014/main" id="{60EB82C7-DAC4-8948-9486-D8312D7C2863}"/>
                </a:ext>
              </a:extLst>
            </p:cNvPr>
            <p:cNvSpPr/>
            <p:nvPr/>
          </p:nvSpPr>
          <p:spPr>
            <a:xfrm>
              <a:off x="1390650" y="2548955"/>
              <a:ext cx="2419348" cy="720000"/>
            </a:xfrm>
            <a:prstGeom prst="chevron">
              <a:avLst/>
            </a:prstGeom>
            <a:grp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300" b="1" dirty="0">
                  <a:solidFill>
                    <a:schemeClr val="tx1"/>
                  </a:solidFill>
                  <a:latin typeface="Arial" panose="020B0604020202020204" pitchFamily="34" charset="0"/>
                  <a:cs typeface="Arial" panose="020B0604020202020204" pitchFamily="34" charset="0"/>
                </a:rPr>
                <a:t>INCREASED COMPETITION</a:t>
              </a:r>
            </a:p>
          </p:txBody>
        </p:sp>
        <p:sp>
          <p:nvSpPr>
            <p:cNvPr id="45" name="Chevron 44">
              <a:extLst>
                <a:ext uri="{FF2B5EF4-FFF2-40B4-BE49-F238E27FC236}">
                  <a16:creationId xmlns:a16="http://schemas.microsoft.com/office/drawing/2014/main" id="{971B9A31-BF63-434F-A7D5-7EB5151D67F7}"/>
                </a:ext>
              </a:extLst>
            </p:cNvPr>
            <p:cNvSpPr/>
            <p:nvPr/>
          </p:nvSpPr>
          <p:spPr>
            <a:xfrm>
              <a:off x="1390650" y="3631361"/>
              <a:ext cx="2419348" cy="720000"/>
            </a:xfrm>
            <a:prstGeom prst="chevron">
              <a:avLst/>
            </a:prstGeom>
            <a:grp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300" b="1" dirty="0">
                  <a:solidFill>
                    <a:schemeClr val="tx1"/>
                  </a:solidFill>
                  <a:latin typeface="Arial" panose="020B0604020202020204" pitchFamily="34" charset="0"/>
                  <a:cs typeface="Arial" panose="020B0604020202020204" pitchFamily="34" charset="0"/>
                </a:rPr>
                <a:t>DIGITAL WEAKNESS</a:t>
              </a:r>
            </a:p>
          </p:txBody>
        </p:sp>
        <p:sp>
          <p:nvSpPr>
            <p:cNvPr id="46" name="Chevron 45">
              <a:extLst>
                <a:ext uri="{FF2B5EF4-FFF2-40B4-BE49-F238E27FC236}">
                  <a16:creationId xmlns:a16="http://schemas.microsoft.com/office/drawing/2014/main" id="{2EF3D245-4FFD-804E-825A-F0840A32A255}"/>
                </a:ext>
              </a:extLst>
            </p:cNvPr>
            <p:cNvSpPr/>
            <p:nvPr/>
          </p:nvSpPr>
          <p:spPr>
            <a:xfrm>
              <a:off x="1390650" y="4713767"/>
              <a:ext cx="2419348" cy="720000"/>
            </a:xfrm>
            <a:prstGeom prst="chevron">
              <a:avLst/>
            </a:prstGeom>
            <a:grp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300" b="1" dirty="0">
                  <a:solidFill>
                    <a:schemeClr val="tx1"/>
                  </a:solidFill>
                  <a:latin typeface="Arial" panose="020B0604020202020204" pitchFamily="34" charset="0"/>
                  <a:cs typeface="Arial" panose="020B0604020202020204" pitchFamily="34" charset="0"/>
                </a:rPr>
                <a:t>RISING COST &amp; EXTERNAL PRESSURES</a:t>
              </a:r>
            </a:p>
          </p:txBody>
        </p:sp>
        <p:sp>
          <p:nvSpPr>
            <p:cNvPr id="48" name="Chevron 47">
              <a:extLst>
                <a:ext uri="{FF2B5EF4-FFF2-40B4-BE49-F238E27FC236}">
                  <a16:creationId xmlns:a16="http://schemas.microsoft.com/office/drawing/2014/main" id="{7289585C-76D6-DF4A-9D9D-1D11DA3C3AA9}"/>
                </a:ext>
              </a:extLst>
            </p:cNvPr>
            <p:cNvSpPr/>
            <p:nvPr/>
          </p:nvSpPr>
          <p:spPr>
            <a:xfrm>
              <a:off x="3596804" y="364688"/>
              <a:ext cx="8096249" cy="720000"/>
            </a:xfrm>
            <a:prstGeom prst="chevron">
              <a:avLst/>
            </a:prstGeom>
            <a:grp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300" dirty="0">
                  <a:solidFill>
                    <a:schemeClr val="tx1"/>
                  </a:solidFill>
                </a:rPr>
                <a:t>Having experienced a 30% decline in in-store sales over the past year indicates a major problem.</a:t>
              </a:r>
            </a:p>
          </p:txBody>
        </p:sp>
        <p:sp>
          <p:nvSpPr>
            <p:cNvPr id="49" name="Chevron 48">
              <a:extLst>
                <a:ext uri="{FF2B5EF4-FFF2-40B4-BE49-F238E27FC236}">
                  <a16:creationId xmlns:a16="http://schemas.microsoft.com/office/drawing/2014/main" id="{85363BBF-5505-8647-BBCE-CF59207801CB}"/>
                </a:ext>
              </a:extLst>
            </p:cNvPr>
            <p:cNvSpPr/>
            <p:nvPr/>
          </p:nvSpPr>
          <p:spPr>
            <a:xfrm>
              <a:off x="3596804" y="1447094"/>
              <a:ext cx="8096249" cy="720000"/>
            </a:xfrm>
            <a:prstGeom prst="chevron">
              <a:avLst/>
            </a:prstGeom>
            <a:grp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300" dirty="0">
                  <a:solidFill>
                    <a:schemeClr val="tx1"/>
                  </a:solidFill>
                </a:rPr>
                <a:t>Customers have been shifting towards on-line buying, with the option of subscription services &amp; same day delivery. Green Haven is finding it difficult to adapt.</a:t>
              </a:r>
            </a:p>
          </p:txBody>
        </p:sp>
        <p:sp>
          <p:nvSpPr>
            <p:cNvPr id="50" name="Chevron 49">
              <a:extLst>
                <a:ext uri="{FF2B5EF4-FFF2-40B4-BE49-F238E27FC236}">
                  <a16:creationId xmlns:a16="http://schemas.microsoft.com/office/drawing/2014/main" id="{549027CD-8A64-B245-9236-711B9DB5FB6C}"/>
                </a:ext>
              </a:extLst>
            </p:cNvPr>
            <p:cNvSpPr/>
            <p:nvPr/>
          </p:nvSpPr>
          <p:spPr>
            <a:xfrm>
              <a:off x="3596804" y="2546246"/>
              <a:ext cx="8096249" cy="720000"/>
            </a:xfrm>
            <a:prstGeom prst="chevron">
              <a:avLst/>
            </a:prstGeom>
            <a:grp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300" dirty="0">
                  <a:solidFill>
                    <a:schemeClr val="tx1"/>
                  </a:solidFill>
                </a:rPr>
                <a:t>With national chain stores &amp; Digitally oriented boutique florists, Green Haven is under pressure due to their aggressive pricing strategies. </a:t>
              </a:r>
            </a:p>
          </p:txBody>
        </p:sp>
        <p:sp>
          <p:nvSpPr>
            <p:cNvPr id="51" name="Chevron 50">
              <a:extLst>
                <a:ext uri="{FF2B5EF4-FFF2-40B4-BE49-F238E27FC236}">
                  <a16:creationId xmlns:a16="http://schemas.microsoft.com/office/drawing/2014/main" id="{E53528F5-0E51-FF4A-B48B-D80F6AF45CF1}"/>
                </a:ext>
              </a:extLst>
            </p:cNvPr>
            <p:cNvSpPr/>
            <p:nvPr/>
          </p:nvSpPr>
          <p:spPr>
            <a:xfrm>
              <a:off x="3596804" y="3629794"/>
              <a:ext cx="8096249" cy="720000"/>
            </a:xfrm>
            <a:prstGeom prst="chevron">
              <a:avLst/>
            </a:prstGeom>
            <a:grp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300" dirty="0">
                  <a:solidFill>
                    <a:schemeClr val="tx1"/>
                  </a:solidFill>
                </a:rPr>
                <a:t>The decline of Green Haven has been due to Poor online presence, lack of online marketing &amp; an outdated website </a:t>
              </a:r>
            </a:p>
          </p:txBody>
        </p:sp>
        <p:sp>
          <p:nvSpPr>
            <p:cNvPr id="52" name="Chevron 51">
              <a:extLst>
                <a:ext uri="{FF2B5EF4-FFF2-40B4-BE49-F238E27FC236}">
                  <a16:creationId xmlns:a16="http://schemas.microsoft.com/office/drawing/2014/main" id="{A9ECD92C-C370-7342-9848-A044E255D0D4}"/>
                </a:ext>
              </a:extLst>
            </p:cNvPr>
            <p:cNvSpPr/>
            <p:nvPr/>
          </p:nvSpPr>
          <p:spPr>
            <a:xfrm>
              <a:off x="3596804" y="4713342"/>
              <a:ext cx="8096249" cy="720000"/>
            </a:xfrm>
            <a:prstGeom prst="chevron">
              <a:avLst/>
            </a:prstGeom>
            <a:grp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300" dirty="0">
                  <a:solidFill>
                    <a:schemeClr val="tx1"/>
                  </a:solidFill>
                </a:rPr>
                <a:t>Green Haven is battling the rising costs of imported flowers &amp; sustainable packaging, with the added ever changing customer preferences &amp; external pressures from economic factors.</a:t>
              </a:r>
            </a:p>
          </p:txBody>
        </p:sp>
      </p:grpSp>
    </p:spTree>
    <p:extLst>
      <p:ext uri="{BB962C8B-B14F-4D97-AF65-F5344CB8AC3E}">
        <p14:creationId xmlns:p14="http://schemas.microsoft.com/office/powerpoint/2010/main" val="8319744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3BFEFF46-7DEE-774E-B381-C105D3C547A0}"/>
              </a:ext>
            </a:extLst>
          </p:cNvPr>
          <p:cNvGrpSpPr/>
          <p:nvPr/>
        </p:nvGrpSpPr>
        <p:grpSpPr>
          <a:xfrm>
            <a:off x="2067560" y="976453"/>
            <a:ext cx="7919720" cy="4890034"/>
            <a:chOff x="1996440" y="803733"/>
            <a:chExt cx="7919720" cy="4890034"/>
          </a:xfrm>
        </p:grpSpPr>
        <p:pic>
          <p:nvPicPr>
            <p:cNvPr id="4" name="Picture 3">
              <a:extLst>
                <a:ext uri="{FF2B5EF4-FFF2-40B4-BE49-F238E27FC236}">
                  <a16:creationId xmlns:a16="http://schemas.microsoft.com/office/drawing/2014/main" id="{549C914E-5E77-5644-99F4-8D08F58319CB}"/>
                </a:ext>
              </a:extLst>
            </p:cNvPr>
            <p:cNvPicPr>
              <a:picLocks noChangeAspect="1"/>
            </p:cNvPicPr>
            <p:nvPr/>
          </p:nvPicPr>
          <p:blipFill>
            <a:blip r:embed="rId2">
              <a:duotone>
                <a:schemeClr val="accent6">
                  <a:shade val="45000"/>
                  <a:satMod val="135000"/>
                </a:schemeClr>
                <a:prstClr val="white"/>
              </a:duotone>
            </a:blip>
            <a:stretch>
              <a:fillRect/>
            </a:stretch>
          </p:blipFill>
          <p:spPr>
            <a:xfrm>
              <a:off x="1996440" y="803733"/>
              <a:ext cx="7919720" cy="4459147"/>
            </a:xfrm>
            <a:prstGeom prst="rect">
              <a:avLst/>
            </a:prstGeom>
          </p:spPr>
        </p:pic>
        <p:sp>
          <p:nvSpPr>
            <p:cNvPr id="5" name="TextBox 4">
              <a:extLst>
                <a:ext uri="{FF2B5EF4-FFF2-40B4-BE49-F238E27FC236}">
                  <a16:creationId xmlns:a16="http://schemas.microsoft.com/office/drawing/2014/main" id="{64FEFF71-E8B5-264A-AF63-4CB1173C69F4}"/>
                </a:ext>
              </a:extLst>
            </p:cNvPr>
            <p:cNvSpPr txBox="1"/>
            <p:nvPr/>
          </p:nvSpPr>
          <p:spPr>
            <a:xfrm>
              <a:off x="3670723" y="4831993"/>
              <a:ext cx="4568879" cy="861774"/>
            </a:xfrm>
            <a:prstGeom prst="rect">
              <a:avLst/>
            </a:prstGeom>
            <a:noFill/>
          </p:spPr>
          <p:txBody>
            <a:bodyPr wrap="none" rtlCol="0">
              <a:spAutoFit/>
            </a:bodyPr>
            <a:lstStyle/>
            <a:p>
              <a:r>
                <a:rPr lang="en-US" sz="5000" b="1" dirty="0">
                  <a:latin typeface="Arial" panose="020B0604020202020204" pitchFamily="34" charset="0"/>
                  <a:cs typeface="Arial" panose="020B0604020202020204" pitchFamily="34" charset="0"/>
                </a:rPr>
                <a:t>REFERENCES</a:t>
              </a:r>
            </a:p>
          </p:txBody>
        </p:sp>
      </p:grpSp>
    </p:spTree>
    <p:extLst>
      <p:ext uri="{BB962C8B-B14F-4D97-AF65-F5344CB8AC3E}">
        <p14:creationId xmlns:p14="http://schemas.microsoft.com/office/powerpoint/2010/main" val="30606044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nodeType="clickEffect">
                                  <p:stCondLst>
                                    <p:cond delay="0"/>
                                  </p:stCondLst>
                                  <p:childTnLst>
                                    <p:animEffect transition="out" filter="fade">
                                      <p:cBhvr>
                                        <p:cTn id="6" dur="500" tmFilter="0, 0; .2, .5; .8, .5; 1, 0"/>
                                        <p:tgtEl>
                                          <p:spTgt spid="3"/>
                                        </p:tgtEl>
                                      </p:cBhvr>
                                    </p:animEffect>
                                    <p:animScale>
                                      <p:cBhvr>
                                        <p:cTn id="7" dur="250" autoRev="1" fill="hold"/>
                                        <p:tgtEl>
                                          <p:spTgt spid="3"/>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05ABF5A-884D-2044-ABB0-8B19830DEE32}"/>
              </a:ext>
            </a:extLst>
          </p:cNvPr>
          <p:cNvSpPr/>
          <p:nvPr/>
        </p:nvSpPr>
        <p:spPr>
          <a:xfrm>
            <a:off x="436666" y="578480"/>
            <a:ext cx="11320272" cy="5909310"/>
          </a:xfrm>
          <a:prstGeom prst="rect">
            <a:avLst/>
          </a:prstGeom>
        </p:spPr>
        <p:txBody>
          <a:bodyPr wrap="square">
            <a:spAutoFit/>
          </a:bodyPr>
          <a:lstStyle/>
          <a:p>
            <a:r>
              <a:rPr lang="en-GB" dirty="0">
                <a:latin typeface="Arial" panose="020B0604020202020204" pitchFamily="34" charset="0"/>
                <a:cs typeface="Arial" panose="020B0604020202020204" pitchFamily="34" charset="0"/>
              </a:rPr>
              <a:t>Bou Hatoum, M., Nassereddine, H., Musick, S. and El-Jazzar, M. (2023) ‘Investigation of PESTEL factors driving change in capital project organizations’, </a:t>
            </a:r>
            <a:r>
              <a:rPr lang="en-GB" i="1" dirty="0">
                <a:latin typeface="Arial" panose="020B0604020202020204" pitchFamily="34" charset="0"/>
                <a:cs typeface="Arial" panose="020B0604020202020204" pitchFamily="34" charset="0"/>
              </a:rPr>
              <a:t>Frontiers in Built Environment</a:t>
            </a:r>
            <a:r>
              <a:rPr lang="en-GB" dirty="0">
                <a:latin typeface="Arial" panose="020B0604020202020204" pitchFamily="34" charset="0"/>
                <a:cs typeface="Arial" panose="020B0604020202020204" pitchFamily="34" charset="0"/>
              </a:rPr>
              <a:t>, 9, p.1207564.</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Carvalho, R., Lobo, M., Oliveira, M., Oliveira, A.R., Lopes, F., Souza, J., Ramalho, A., Viana, J., Alonso, V., Caballero, I. and Santos, J.V. (2021) ‘Analysis of root causes of problems affecting the quality of hospital administrative data: A systematic review and Ishikawa diagram’, </a:t>
            </a:r>
            <a:r>
              <a:rPr lang="en-GB" i="1" dirty="0">
                <a:latin typeface="Arial" panose="020B0604020202020204" pitchFamily="34" charset="0"/>
                <a:cs typeface="Arial" panose="020B0604020202020204" pitchFamily="34" charset="0"/>
              </a:rPr>
              <a:t>International journal of medical informatics</a:t>
            </a:r>
            <a:r>
              <a:rPr lang="en-GB" dirty="0">
                <a:latin typeface="Arial" panose="020B0604020202020204" pitchFamily="34" charset="0"/>
                <a:cs typeface="Arial" panose="020B0604020202020204" pitchFamily="34" charset="0"/>
              </a:rPr>
              <a:t>, 156, p.104584.</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De Mesnard, L. (2025) Are Operating Margin, Markup and Unit Margin Good for Profit? An Approach Based on Microeconomic Theory. </a:t>
            </a:r>
            <a:r>
              <a:rPr lang="en-GB" i="1" dirty="0">
                <a:latin typeface="Arial" panose="020B0604020202020204" pitchFamily="34" charset="0"/>
                <a:cs typeface="Arial" panose="020B0604020202020204" pitchFamily="34" charset="0"/>
              </a:rPr>
              <a:t>Managerial and Decision Economics</a:t>
            </a:r>
            <a:r>
              <a:rPr lang="en-GB" dirty="0">
                <a:latin typeface="Arial" panose="020B0604020202020204" pitchFamily="34" charset="0"/>
                <a:cs typeface="Arial" panose="020B0604020202020204" pitchFamily="34" charset="0"/>
              </a:rPr>
              <a:t>.</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Gao, S. (2022) ‘The Nature, Scope and Role of Managerial Economics in Business. In </a:t>
            </a:r>
            <a:r>
              <a:rPr lang="en-GB" i="1" dirty="0">
                <a:latin typeface="Arial" panose="020B0604020202020204" pitchFamily="34" charset="0"/>
                <a:cs typeface="Arial" panose="020B0604020202020204" pitchFamily="34" charset="0"/>
              </a:rPr>
              <a:t>2022 4th International Conference on Economic Management and Cultural Industry, </a:t>
            </a:r>
            <a:r>
              <a:rPr lang="en-GB" dirty="0">
                <a:latin typeface="Arial" panose="020B0604020202020204" pitchFamily="34" charset="0"/>
                <a:cs typeface="Arial" panose="020B0604020202020204" pitchFamily="34" charset="0"/>
              </a:rPr>
              <a:t>pp. 836-843.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Goodwin, N., Harris, J.M., Nelson, J.A., Rajkarnikar, P.J., Roach, B. and Torras, M. (2022) </a:t>
            </a:r>
            <a:r>
              <a:rPr lang="en-GB" i="1" dirty="0">
                <a:latin typeface="Arial" panose="020B0604020202020204" pitchFamily="34" charset="0"/>
                <a:cs typeface="Arial" panose="020B0604020202020204" pitchFamily="34" charset="0"/>
              </a:rPr>
              <a:t>Macroeconomics in context</a:t>
            </a:r>
            <a:r>
              <a:rPr lang="en-GB" dirty="0">
                <a:latin typeface="Arial" panose="020B0604020202020204" pitchFamily="34" charset="0"/>
                <a:cs typeface="Arial" panose="020B0604020202020204" pitchFamily="34" charset="0"/>
              </a:rPr>
              <a:t>. Routledge.</a:t>
            </a:r>
            <a:endParaRPr lang="en-GB" dirty="0">
              <a:solidFill>
                <a:srgbClr val="222222"/>
              </a:solidFill>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Kuligovski, C., Robert, A.W., Azeredo, C.M.O.D., Setti, J.A.P. and Aguiar, A.M.D. (2021) ’5S and 5W2H tools applied to research laboratories: experience from Instituto Carlos Chagas-FIOCRUZ/PR for cell culture practices’, </a:t>
            </a:r>
            <a:r>
              <a:rPr lang="en-GB" i="1" dirty="0">
                <a:latin typeface="Arial" panose="020B0604020202020204" pitchFamily="34" charset="0"/>
                <a:cs typeface="Arial" panose="020B0604020202020204" pitchFamily="34" charset="0"/>
              </a:rPr>
              <a:t>Brazilian Archives of Biology and Technology</a:t>
            </a:r>
            <a:r>
              <a:rPr lang="en-GB" dirty="0">
                <a:latin typeface="Arial" panose="020B0604020202020204" pitchFamily="34" charset="0"/>
                <a:cs typeface="Arial" panose="020B0604020202020204" pitchFamily="34" charset="0"/>
              </a:rPr>
              <a:t>, 64(spe), p.e21200723.</a:t>
            </a:r>
          </a:p>
          <a:p>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279935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5940C3A-A0BE-0E4B-B634-85A50F23AF77}"/>
              </a:ext>
            </a:extLst>
          </p:cNvPr>
          <p:cNvSpPr/>
          <p:nvPr/>
        </p:nvSpPr>
        <p:spPr>
          <a:xfrm>
            <a:off x="460944" y="299454"/>
            <a:ext cx="11216640" cy="6463308"/>
          </a:xfrm>
          <a:prstGeom prst="rect">
            <a:avLst/>
          </a:prstGeom>
        </p:spPr>
        <p:txBody>
          <a:bodyPr wrap="square">
            <a:spAutoFit/>
          </a:bodyPr>
          <a:lstStyle/>
          <a:p>
            <a:r>
              <a:rPr lang="en-GB" dirty="0">
                <a:latin typeface="Arial" panose="020B0604020202020204" pitchFamily="34" charset="0"/>
                <a:cs typeface="Arial" panose="020B0604020202020204" pitchFamily="34" charset="0"/>
              </a:rPr>
              <a:t>Kumah, A., Nwogu, C.N., Issah, A.R., Obot, E., Kanamitie, D.T., Sifa, J.S. and Aidoo, L.A. (2024) ‘Cause-and-effect (fishbone) diagram: a tool for generating and organizing quality improvement ideas’, </a:t>
            </a:r>
            <a:r>
              <a:rPr lang="en-GB" i="1" dirty="0">
                <a:latin typeface="Arial" panose="020B0604020202020204" pitchFamily="34" charset="0"/>
                <a:cs typeface="Arial" panose="020B0604020202020204" pitchFamily="34" charset="0"/>
              </a:rPr>
              <a:t>Global journal on quality and safety in healthcare</a:t>
            </a:r>
            <a:r>
              <a:rPr lang="en-GB" dirty="0">
                <a:latin typeface="Arial" panose="020B0604020202020204" pitchFamily="34" charset="0"/>
                <a:cs typeface="Arial" panose="020B0604020202020204" pitchFamily="34" charset="0"/>
              </a:rPr>
              <a:t>, 7(2), pp.85-87.</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Rastogi, N. and Trivedi, M.K. (2016) ‘PESTLE technique – a tool to identify external risks in construction projects’, </a:t>
            </a:r>
            <a:r>
              <a:rPr lang="en-GB" i="1" dirty="0">
                <a:latin typeface="Arial" panose="020B0604020202020204" pitchFamily="34" charset="0"/>
                <a:cs typeface="Arial" panose="020B0604020202020204" pitchFamily="34" charset="0"/>
              </a:rPr>
              <a:t>International Research Journal of Engineering and Technology</a:t>
            </a:r>
            <a:r>
              <a:rPr lang="en-GB" dirty="0">
                <a:latin typeface="Arial" panose="020B0604020202020204" pitchFamily="34" charset="0"/>
                <a:cs typeface="Arial" panose="020B0604020202020204" pitchFamily="34" charset="0"/>
              </a:rPr>
              <a:t>, 3(1), pp. 384–388.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Rizqi, M.A.N., Murtadho, F. and Eriyani, R.N. (2025) ‘THE EFFECT OF THE FISHBONE METHOD ON EXPLANATORY TEXT WRITING SKILLS OF ELEVENTH-GRADE STUDENTS AT SMK MANDALA TIARA BANGSA’, In </a:t>
            </a:r>
            <a:r>
              <a:rPr lang="en-GB" i="1" dirty="0">
                <a:latin typeface="Arial" panose="020B0604020202020204" pitchFamily="34" charset="0"/>
                <a:cs typeface="Arial" panose="020B0604020202020204" pitchFamily="34" charset="0"/>
              </a:rPr>
              <a:t>International Seminar on Humanity, Education, and Language, </a:t>
            </a:r>
            <a:r>
              <a:rPr lang="en-GB" dirty="0">
                <a:latin typeface="Arial" panose="020B0604020202020204" pitchFamily="34" charset="0"/>
                <a:cs typeface="Arial" panose="020B0604020202020204" pitchFamily="34" charset="0"/>
              </a:rPr>
              <a:t>pp. 1071-1082.</a:t>
            </a:r>
            <a:endParaRPr lang="en-GB" dirty="0">
              <a:solidFill>
                <a:srgbClr val="222222"/>
              </a:solidFill>
              <a:latin typeface="Arial" panose="020B0604020202020204" pitchFamily="34" charset="0"/>
              <a:cs typeface="Arial" panose="020B0604020202020204" pitchFamily="34" charset="0"/>
            </a:endParaRPr>
          </a:p>
          <a:p>
            <a:endParaRPr lang="en-GB" dirty="0">
              <a:solidFill>
                <a:srgbClr val="222222"/>
              </a:solidFill>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Rydhoni</a:t>
            </a:r>
            <a:r>
              <a:rPr lang="en-GB" dirty="0">
                <a:latin typeface="Arial" panose="020B0604020202020204" pitchFamily="34" charset="0"/>
                <a:cs typeface="Arial" panose="020B0604020202020204" pitchFamily="34" charset="0"/>
              </a:rPr>
              <a:t>, R., </a:t>
            </a:r>
            <a:r>
              <a:rPr lang="en-GB" dirty="0" err="1">
                <a:latin typeface="Arial" panose="020B0604020202020204" pitchFamily="34" charset="0"/>
                <a:cs typeface="Arial" panose="020B0604020202020204" pitchFamily="34" charset="0"/>
              </a:rPr>
              <a:t>Aribowo</a:t>
            </a:r>
            <a:r>
              <a:rPr lang="en-GB" dirty="0">
                <a:latin typeface="Arial" panose="020B0604020202020204" pitchFamily="34" charset="0"/>
                <a:cs typeface="Arial" panose="020B0604020202020204" pitchFamily="34" charset="0"/>
              </a:rPr>
              <a:t>, B. and </a:t>
            </a:r>
            <a:r>
              <a:rPr lang="en-GB" dirty="0" err="1">
                <a:latin typeface="Arial" panose="020B0604020202020204" pitchFamily="34" charset="0"/>
                <a:cs typeface="Arial" panose="020B0604020202020204" pitchFamily="34" charset="0"/>
              </a:rPr>
              <a:t>Nurhasanah</a:t>
            </a:r>
            <a:r>
              <a:rPr lang="en-GB" dirty="0">
                <a:latin typeface="Arial" panose="020B0604020202020204" pitchFamily="34" charset="0"/>
                <a:cs typeface="Arial" panose="020B0604020202020204" pitchFamily="34" charset="0"/>
              </a:rPr>
              <a:t>, N. (2024) ‘Analysis of The Effectiveness of Casting Machine Using OEE Method and 5 Whys Analysis’, </a:t>
            </a:r>
            <a:r>
              <a:rPr lang="en-GB" i="1" dirty="0">
                <a:latin typeface="Arial" panose="020B0604020202020204" pitchFamily="34" charset="0"/>
                <a:cs typeface="Arial" panose="020B0604020202020204" pitchFamily="34" charset="0"/>
              </a:rPr>
              <a:t>EXSACT-A</a:t>
            </a:r>
            <a:r>
              <a:rPr lang="en-GB" dirty="0">
                <a:latin typeface="Arial" panose="020B0604020202020204" pitchFamily="34" charset="0"/>
                <a:cs typeface="Arial" panose="020B0604020202020204" pitchFamily="34" charset="0"/>
              </a:rPr>
              <a:t>, 2(1), pp.13-18.</a:t>
            </a:r>
          </a:p>
          <a:p>
            <a:endParaRPr lang="en-GB" dirty="0">
              <a:solidFill>
                <a:srgbClr val="222222"/>
              </a:solidFill>
              <a:latin typeface="Arial" panose="020B0604020202020204" pitchFamily="34" charset="0"/>
              <a:cs typeface="Arial" panose="020B0604020202020204" pitchFamily="34" charset="0"/>
            </a:endParaRPr>
          </a:p>
          <a:p>
            <a:r>
              <a:rPr lang="en-GB" dirty="0">
                <a:solidFill>
                  <a:srgbClr val="222222"/>
                </a:solidFill>
                <a:latin typeface="Arial" panose="020B0604020202020204" pitchFamily="34" charset="0"/>
                <a:cs typeface="Arial" panose="020B0604020202020204" pitchFamily="34" charset="0"/>
              </a:rPr>
              <a:t>Sakdiyah, S.H., Eltivia, N. and Afandi, A. (2022) ‘Root cause analysis using fishbone diagram: company management decision making’, </a:t>
            </a:r>
            <a:r>
              <a:rPr lang="en-GB" i="1" dirty="0">
                <a:solidFill>
                  <a:srgbClr val="222222"/>
                </a:solidFill>
                <a:latin typeface="Arial" panose="020B0604020202020204" pitchFamily="34" charset="0"/>
                <a:cs typeface="Arial" panose="020B0604020202020204" pitchFamily="34" charset="0"/>
              </a:rPr>
              <a:t>Journal of Applied Business, Taxation and Economics Research</a:t>
            </a:r>
            <a:r>
              <a:rPr lang="en-GB" dirty="0">
                <a:solidFill>
                  <a:srgbClr val="222222"/>
                </a:solidFill>
                <a:latin typeface="Arial" panose="020B0604020202020204" pitchFamily="34" charset="0"/>
                <a:cs typeface="Arial" panose="020B0604020202020204" pitchFamily="34" charset="0"/>
              </a:rPr>
              <a:t>, 1(6), pp.566-576.</a:t>
            </a:r>
          </a:p>
          <a:p>
            <a:endParaRPr lang="en-GB" dirty="0">
              <a:solidFill>
                <a:srgbClr val="222222"/>
              </a:solidFill>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Yüksel, İ. (2012) ‘Developing a multi-criteria decision making model for PESTEL analysis’, </a:t>
            </a:r>
            <a:r>
              <a:rPr lang="en-GB" i="1" dirty="0">
                <a:latin typeface="Arial" panose="020B0604020202020204" pitchFamily="34" charset="0"/>
                <a:cs typeface="Arial" panose="020B0604020202020204" pitchFamily="34" charset="0"/>
              </a:rPr>
              <a:t>International Journal of Business and Management</a:t>
            </a:r>
            <a:r>
              <a:rPr lang="en-GB" dirty="0">
                <a:latin typeface="Arial" panose="020B0604020202020204" pitchFamily="34" charset="0"/>
                <a:cs typeface="Arial" panose="020B0604020202020204" pitchFamily="34" charset="0"/>
              </a:rPr>
              <a:t>, 7(24), pp. 52–66.</a:t>
            </a:r>
          </a:p>
          <a:p>
            <a:endParaRPr lang="en-GB" dirty="0">
              <a:solidFill>
                <a:srgbClr val="222222"/>
              </a:solidFill>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Zidane, Y.J. (2025) ‘Strategic Planning Framework for Universities: A Comprehensive Approach1’, pp. 1-21.</a:t>
            </a:r>
            <a:endParaRPr lang="en-GB" dirty="0">
              <a:solidFill>
                <a:srgbClr val="222222"/>
              </a:solidFill>
              <a:latin typeface="Arial" panose="020B0604020202020204" pitchFamily="34" charset="0"/>
              <a:cs typeface="Arial" panose="020B0604020202020204" pitchFamily="34" charset="0"/>
            </a:endParaRPr>
          </a:p>
          <a:p>
            <a:endParaRPr lang="en-GB" dirty="0">
              <a:solidFill>
                <a:srgbClr val="22222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4864991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56E7FAB0-93AC-EE44-9BD1-3C7A81342033}"/>
              </a:ext>
            </a:extLst>
          </p:cNvPr>
          <p:cNvGrpSpPr/>
          <p:nvPr/>
        </p:nvGrpSpPr>
        <p:grpSpPr>
          <a:xfrm>
            <a:off x="2067560" y="976453"/>
            <a:ext cx="7919720" cy="5659476"/>
            <a:chOff x="1996440" y="803733"/>
            <a:chExt cx="7919720" cy="5659476"/>
          </a:xfrm>
        </p:grpSpPr>
        <p:pic>
          <p:nvPicPr>
            <p:cNvPr id="4" name="Picture 3">
              <a:extLst>
                <a:ext uri="{FF2B5EF4-FFF2-40B4-BE49-F238E27FC236}">
                  <a16:creationId xmlns:a16="http://schemas.microsoft.com/office/drawing/2014/main" id="{AECEB50C-9146-994E-8F5C-B7B04C5F142C}"/>
                </a:ext>
              </a:extLst>
            </p:cNvPr>
            <p:cNvPicPr>
              <a:picLocks noChangeAspect="1"/>
            </p:cNvPicPr>
            <p:nvPr/>
          </p:nvPicPr>
          <p:blipFill>
            <a:blip r:embed="rId2">
              <a:duotone>
                <a:schemeClr val="accent6">
                  <a:shade val="45000"/>
                  <a:satMod val="135000"/>
                </a:schemeClr>
                <a:prstClr val="white"/>
              </a:duotone>
            </a:blip>
            <a:stretch>
              <a:fillRect/>
            </a:stretch>
          </p:blipFill>
          <p:spPr>
            <a:xfrm>
              <a:off x="1996440" y="803733"/>
              <a:ext cx="7919720" cy="4459147"/>
            </a:xfrm>
            <a:prstGeom prst="rect">
              <a:avLst/>
            </a:prstGeom>
          </p:spPr>
        </p:pic>
        <p:sp>
          <p:nvSpPr>
            <p:cNvPr id="5" name="TextBox 4">
              <a:extLst>
                <a:ext uri="{FF2B5EF4-FFF2-40B4-BE49-F238E27FC236}">
                  <a16:creationId xmlns:a16="http://schemas.microsoft.com/office/drawing/2014/main" id="{31040C2E-88E9-D34D-A25C-0456143BD037}"/>
                </a:ext>
              </a:extLst>
            </p:cNvPr>
            <p:cNvSpPr txBox="1"/>
            <p:nvPr/>
          </p:nvSpPr>
          <p:spPr>
            <a:xfrm>
              <a:off x="2026078" y="4831993"/>
              <a:ext cx="7866641" cy="1631216"/>
            </a:xfrm>
            <a:prstGeom prst="rect">
              <a:avLst/>
            </a:prstGeom>
            <a:noFill/>
          </p:spPr>
          <p:txBody>
            <a:bodyPr wrap="none" rtlCol="0">
              <a:spAutoFit/>
            </a:bodyPr>
            <a:lstStyle/>
            <a:p>
              <a:pPr algn="ctr"/>
              <a:r>
                <a:rPr lang="en-US" sz="5000" b="1" dirty="0">
                  <a:latin typeface="Arial" panose="020B0604020202020204" pitchFamily="34" charset="0"/>
                  <a:cs typeface="Arial" panose="020B0604020202020204" pitchFamily="34" charset="0"/>
                </a:rPr>
                <a:t>THANK YOU FOR</a:t>
              </a:r>
            </a:p>
            <a:p>
              <a:pPr algn="ctr"/>
              <a:r>
                <a:rPr lang="en-US" sz="5000" b="1" dirty="0">
                  <a:latin typeface="Arial" panose="020B0604020202020204" pitchFamily="34" charset="0"/>
                  <a:cs typeface="Arial" panose="020B0604020202020204" pitchFamily="34" charset="0"/>
                </a:rPr>
                <a:t>WATCHING &amp; LISTENING</a:t>
              </a:r>
            </a:p>
          </p:txBody>
        </p:sp>
      </p:grpSp>
    </p:spTree>
    <p:extLst>
      <p:ext uri="{BB962C8B-B14F-4D97-AF65-F5344CB8AC3E}">
        <p14:creationId xmlns:p14="http://schemas.microsoft.com/office/powerpoint/2010/main" val="14687779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nodeType="clickEffect">
                                  <p:stCondLst>
                                    <p:cond delay="0"/>
                                  </p:stCondLst>
                                  <p:childTnLst>
                                    <p:animEffect transition="out" filter="fade">
                                      <p:cBhvr>
                                        <p:cTn id="6" dur="500" tmFilter="0, 0; .2, .5; .8, .5; 1, 0"/>
                                        <p:tgtEl>
                                          <p:spTgt spid="3"/>
                                        </p:tgtEl>
                                      </p:cBhvr>
                                    </p:animEffect>
                                    <p:animScale>
                                      <p:cBhvr>
                                        <p:cTn id="7" dur="250" autoRev="1" fill="hold"/>
                                        <p:tgtEl>
                                          <p:spTgt spid="3"/>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5A5CC285-82A1-7547-8511-394EE1314043}"/>
              </a:ext>
            </a:extLst>
          </p:cNvPr>
          <p:cNvGrpSpPr/>
          <p:nvPr/>
        </p:nvGrpSpPr>
        <p:grpSpPr>
          <a:xfrm>
            <a:off x="2067560" y="976453"/>
            <a:ext cx="7919720" cy="5659476"/>
            <a:chOff x="1996440" y="803733"/>
            <a:chExt cx="7919720" cy="5659476"/>
          </a:xfrm>
        </p:grpSpPr>
        <p:pic>
          <p:nvPicPr>
            <p:cNvPr id="4" name="Picture 3">
              <a:extLst>
                <a:ext uri="{FF2B5EF4-FFF2-40B4-BE49-F238E27FC236}">
                  <a16:creationId xmlns:a16="http://schemas.microsoft.com/office/drawing/2014/main" id="{A99EC59A-1279-9C45-9E7A-FB672C18213B}"/>
                </a:ext>
              </a:extLst>
            </p:cNvPr>
            <p:cNvPicPr>
              <a:picLocks noChangeAspect="1"/>
            </p:cNvPicPr>
            <p:nvPr/>
          </p:nvPicPr>
          <p:blipFill>
            <a:blip r:embed="rId2">
              <a:duotone>
                <a:schemeClr val="accent6">
                  <a:shade val="45000"/>
                  <a:satMod val="135000"/>
                </a:schemeClr>
                <a:prstClr val="white"/>
              </a:duotone>
            </a:blip>
            <a:stretch>
              <a:fillRect/>
            </a:stretch>
          </p:blipFill>
          <p:spPr>
            <a:xfrm>
              <a:off x="1996440" y="803733"/>
              <a:ext cx="7919720" cy="4459147"/>
            </a:xfrm>
            <a:prstGeom prst="rect">
              <a:avLst/>
            </a:prstGeom>
          </p:spPr>
        </p:pic>
        <p:sp>
          <p:nvSpPr>
            <p:cNvPr id="5" name="TextBox 4">
              <a:extLst>
                <a:ext uri="{FF2B5EF4-FFF2-40B4-BE49-F238E27FC236}">
                  <a16:creationId xmlns:a16="http://schemas.microsoft.com/office/drawing/2014/main" id="{5FCC4123-90EA-714E-9D8B-E90669050BEA}"/>
                </a:ext>
              </a:extLst>
            </p:cNvPr>
            <p:cNvSpPr txBox="1"/>
            <p:nvPr/>
          </p:nvSpPr>
          <p:spPr>
            <a:xfrm>
              <a:off x="3586792" y="4831993"/>
              <a:ext cx="4745210" cy="1631216"/>
            </a:xfrm>
            <a:prstGeom prst="rect">
              <a:avLst/>
            </a:prstGeom>
            <a:noFill/>
          </p:spPr>
          <p:txBody>
            <a:bodyPr wrap="none" rtlCol="0">
              <a:spAutoFit/>
            </a:bodyPr>
            <a:lstStyle/>
            <a:p>
              <a:pPr algn="ctr"/>
              <a:r>
                <a:rPr lang="en-US" sz="5000" b="1" dirty="0">
                  <a:latin typeface="Arial" panose="020B0604020202020204" pitchFamily="34" charset="0"/>
                  <a:cs typeface="Arial" panose="020B0604020202020204" pitchFamily="34" charset="0"/>
                </a:rPr>
                <a:t>QUESTION &amp;</a:t>
              </a:r>
            </a:p>
            <a:p>
              <a:pPr algn="ctr"/>
              <a:r>
                <a:rPr lang="en-US" sz="5000" b="1" dirty="0">
                  <a:latin typeface="Arial" panose="020B0604020202020204" pitchFamily="34" charset="0"/>
                  <a:cs typeface="Arial" panose="020B0604020202020204" pitchFamily="34" charset="0"/>
                </a:rPr>
                <a:t>ANSWER TIME</a:t>
              </a:r>
            </a:p>
          </p:txBody>
        </p:sp>
      </p:grpSp>
    </p:spTree>
    <p:extLst>
      <p:ext uri="{BB962C8B-B14F-4D97-AF65-F5344CB8AC3E}">
        <p14:creationId xmlns:p14="http://schemas.microsoft.com/office/powerpoint/2010/main" val="2866757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xit" presetSubtype="32" fill="hold" nodeType="clickEffect">
                                  <p:stCondLst>
                                    <p:cond delay="0"/>
                                  </p:stCondLst>
                                  <p:childTnLst>
                                    <p:anim calcmode="lin" valueType="num">
                                      <p:cBhvr>
                                        <p:cTn id="6" dur="500"/>
                                        <p:tgtEl>
                                          <p:spTgt spid="3"/>
                                        </p:tgtEl>
                                        <p:attrNameLst>
                                          <p:attrName>ppt_w</p:attrName>
                                        </p:attrNameLst>
                                      </p:cBhvr>
                                      <p:tavLst>
                                        <p:tav tm="0">
                                          <p:val>
                                            <p:strVal val="ppt_w"/>
                                          </p:val>
                                        </p:tav>
                                        <p:tav tm="100000">
                                          <p:val>
                                            <p:fltVal val="0"/>
                                          </p:val>
                                        </p:tav>
                                      </p:tavLst>
                                    </p:anim>
                                    <p:anim calcmode="lin" valueType="num">
                                      <p:cBhvr>
                                        <p:cTn id="7" dur="500"/>
                                        <p:tgtEl>
                                          <p:spTgt spid="3"/>
                                        </p:tgtEl>
                                        <p:attrNameLst>
                                          <p:attrName>ppt_h</p:attrName>
                                        </p:attrNameLst>
                                      </p:cBhvr>
                                      <p:tavLst>
                                        <p:tav tm="0">
                                          <p:val>
                                            <p:strVal val="ppt_h"/>
                                          </p:val>
                                        </p:tav>
                                        <p:tav tm="100000">
                                          <p:val>
                                            <p:fltVal val="0"/>
                                          </p:val>
                                        </p:tav>
                                      </p:tavLst>
                                    </p:anim>
                                    <p:animEffect transition="out" filter="fade">
                                      <p:cBhvr>
                                        <p:cTn id="8" dur="500"/>
                                        <p:tgtEl>
                                          <p:spTgt spid="3"/>
                                        </p:tgtEl>
                                      </p:cBhvr>
                                    </p:animEffect>
                                    <p:set>
                                      <p:cBhvr>
                                        <p:cTn id="9" dur="1" fill="hold">
                                          <p:stCondLst>
                                            <p:cond delay="499"/>
                                          </p:stCondLst>
                                        </p:cTn>
                                        <p:tgtEl>
                                          <p:spTgt spid="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13084</TotalTime>
  <Words>1471</Words>
  <Application>Microsoft Macintosh PowerPoint</Application>
  <PresentationFormat>Widescreen</PresentationFormat>
  <Paragraphs>199</Paragraphs>
  <Slides>26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Arial</vt:lpstr>
      <vt:lpstr>Calibri</vt:lpstr>
      <vt:lpstr>Calibri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 Yusuf Khan Student iD  - 2433537 Lecturer   - Chijioke Uba Module Code  - LCLM4004 </dc:title>
  <dc:creator>Microsoft Office User</dc:creator>
  <cp:lastModifiedBy>Microsoft Office User</cp:lastModifiedBy>
  <cp:revision>71</cp:revision>
  <dcterms:created xsi:type="dcterms:W3CDTF">2025-09-25T10:42:05Z</dcterms:created>
  <dcterms:modified xsi:type="dcterms:W3CDTF">2025-10-12T12:27:57Z</dcterms:modified>
</cp:coreProperties>
</file>