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3" r:id="rId1"/>
  </p:sldMasterIdLst>
  <p:sldIdLst>
    <p:sldId id="256" r:id="rId2"/>
    <p:sldId id="257" r:id="rId3"/>
    <p:sldId id="258" r:id="rId4"/>
    <p:sldId id="261" r:id="rId5"/>
    <p:sldId id="259" r:id="rId6"/>
    <p:sldId id="260"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155"/>
    <p:restoredTop sz="94719"/>
  </p:normalViewPr>
  <p:slideViewPr>
    <p:cSldViewPr snapToGrid="0" snapToObjects="1">
      <p:cViewPr>
        <p:scale>
          <a:sx n="100" d="100"/>
          <a:sy n="100" d="100"/>
        </p:scale>
        <p:origin x="-3704" y="12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rm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rm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lstStyle/>
          <a:p>
            <a:fld id="{72EA7947-E287-4738-8C82-07CE4F01EF03}" type="datetime2">
              <a:rPr lang="en-US" smtClean="0"/>
              <a:t>Monday, October 19, 2020</a:t>
            </a:fld>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2054224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rm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lstStyle/>
          <a:p>
            <a:fld id="{6FE8C025-CD7A-4966-867E-81CF82B15267}" type="datetime2">
              <a:rPr lang="en-US" smtClean="0"/>
              <a:t>Monday, October 19, 2020</a:t>
            </a:fld>
            <a:endParaRPr lang="en-US"/>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1959202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48" name="Group 47">
            <a:extLst>
              <a:ext uri="{FF2B5EF4-FFF2-40B4-BE49-F238E27FC236}">
                <a16:creationId xmlns:a16="http://schemas.microsoft.com/office/drawing/2014/main" id="{4644CBB8-40B8-42F8-9172-07A476341DDA}"/>
              </a:ext>
            </a:extLst>
          </p:cNvPr>
          <p:cNvGrpSpPr/>
          <p:nvPr/>
        </p:nvGrpSpPr>
        <p:grpSpPr>
          <a:xfrm>
            <a:off x="356481" y="879007"/>
            <a:ext cx="734257" cy="760506"/>
            <a:chOff x="5243759" y="1363788"/>
            <a:chExt cx="734257" cy="760506"/>
          </a:xfrm>
        </p:grpSpPr>
        <p:sp>
          <p:nvSpPr>
            <p:cNvPr id="49" name="Freeform 5">
              <a:extLst>
                <a:ext uri="{FF2B5EF4-FFF2-40B4-BE49-F238E27FC236}">
                  <a16:creationId xmlns:a16="http://schemas.microsoft.com/office/drawing/2014/main" id="{35CE073E-302A-4AA7-98C7-8667DDDCFA18}"/>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0" name="Freeform 6">
              <a:extLst>
                <a:ext uri="{FF2B5EF4-FFF2-40B4-BE49-F238E27FC236}">
                  <a16:creationId xmlns:a16="http://schemas.microsoft.com/office/drawing/2014/main" id="{4FD1AE2F-DD70-4E93-B905-E052A23F0B1C}"/>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1" name="Freeform 8">
              <a:extLst>
                <a:ext uri="{FF2B5EF4-FFF2-40B4-BE49-F238E27FC236}">
                  <a16:creationId xmlns:a16="http://schemas.microsoft.com/office/drawing/2014/main" id="{E8D529E5-8838-47F0-98A4-2D46F11E499C}"/>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5DA2564-D3DB-48AD-83F0-6CC6B5743960}"/>
              </a:ext>
            </a:extLst>
          </p:cNvPr>
          <p:cNvSpPr>
            <a:spLocks noGrp="1"/>
          </p:cNvSpPr>
          <p:nvPr>
            <p:ph type="title"/>
          </p:nvPr>
        </p:nvSpPr>
        <p:spPr>
          <a:xfrm>
            <a:off x="563563" y="474345"/>
            <a:ext cx="11077574" cy="2954655"/>
          </a:xfrm>
        </p:spPr>
        <p:txBody>
          <a:bodyPr vert="horz" wrap="square" lIns="0" tIns="0" rIns="0" bIns="0" rtlCol="0" anchor="b" anchorCtr="0">
            <a:normAutofit/>
          </a:bodyPr>
          <a:lstStyle>
            <a:lvl1pPr>
              <a:defRPr lang="en-US" sz="6400" dirty="0"/>
            </a:lvl1pPr>
          </a:lstStyle>
          <a:p>
            <a:pPr lvl="0">
              <a:lnSpc>
                <a:spcPct val="100000"/>
              </a:lnSpc>
            </a:pPr>
            <a:r>
              <a:rPr lang="en-US"/>
              <a:t>Click to edit Master title style</a:t>
            </a:r>
            <a:endParaRPr lang="en-US" dirty="0"/>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fld id="{FE809929-0719-4517-94D6-FDF7F99E70F6}" type="datetime2">
              <a:rPr lang="en-US" smtClean="0"/>
              <a:t>Monday, October 19, 2020</a:t>
            </a:fld>
            <a:endParaRPr lang="en-US"/>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 name="Text Placeholder 2">
            <a:extLst>
              <a:ext uri="{FF2B5EF4-FFF2-40B4-BE49-F238E27FC236}">
                <a16:creationId xmlns:a16="http://schemas.microsoft.com/office/drawing/2014/main" id="{76EEA752-36DA-440B-8747-0EB2914080EE}"/>
              </a:ext>
            </a:extLst>
          </p:cNvPr>
          <p:cNvSpPr>
            <a:spLocks noGrp="1"/>
          </p:cNvSpPr>
          <p:nvPr>
            <p:ph type="body" idx="1"/>
          </p:nvPr>
        </p:nvSpPr>
        <p:spPr>
          <a:xfrm>
            <a:off x="566271" y="3629772"/>
            <a:ext cx="11074866" cy="2678953"/>
          </a:xfrm>
        </p:spPr>
        <p:txBody>
          <a:bodyPr>
            <a:normAutofit/>
          </a:bodyPr>
          <a:lstStyle>
            <a:lvl1pPr marL="0" indent="0">
              <a:lnSpc>
                <a:spcPct val="110000"/>
              </a:lnSpc>
              <a:spcBef>
                <a:spcPts val="0"/>
              </a:spcBef>
              <a:buNone/>
              <a:defRPr sz="2400">
                <a:solidFill>
                  <a:schemeClr val="tx1">
                    <a:alpha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1" name="Freeform: Shape 40">
            <a:extLst>
              <a:ext uri="{FF2B5EF4-FFF2-40B4-BE49-F238E27FC236}">
                <a16:creationId xmlns:a16="http://schemas.microsoft.com/office/drawing/2014/main" id="{0BCC02B0-8581-4752-B7BC-3CE1EF17B9F7}"/>
              </a:ext>
            </a:extLst>
          </p:cNvPr>
          <p:cNvSpPr>
            <a:spLocks noChangeAspect="1"/>
          </p:cNvSpPr>
          <p:nvPr/>
        </p:nvSpPr>
        <p:spPr>
          <a:xfrm rot="18900000">
            <a:off x="11209132" y="4448189"/>
            <a:ext cx="999200" cy="1262947"/>
          </a:xfrm>
          <a:custGeom>
            <a:avLst/>
            <a:gdLst>
              <a:gd name="connsiteX0" fmla="*/ 540000 w 999200"/>
              <a:gd name="connsiteY0" fmla="*/ 0 h 1262947"/>
              <a:gd name="connsiteX1" fmla="*/ 999200 w 999200"/>
              <a:gd name="connsiteY1" fmla="*/ 815317 h 1262947"/>
              <a:gd name="connsiteX2" fmla="*/ 552185 w 999200"/>
              <a:gd name="connsiteY2" fmla="*/ 1262333 h 1262947"/>
              <a:gd name="connsiteX3" fmla="*/ 540000 w 999200"/>
              <a:gd name="connsiteY3" fmla="*/ 1262947 h 1262947"/>
              <a:gd name="connsiteX4" fmla="*/ 0 w 999200"/>
              <a:gd name="connsiteY4" fmla="*/ 992947 h 1262947"/>
              <a:gd name="connsiteX5" fmla="*/ 10971 w 999200"/>
              <a:gd name="connsiteY5" fmla="*/ 938533 h 1262947"/>
              <a:gd name="connsiteX6" fmla="*/ 15626 w 999200"/>
              <a:gd name="connsiteY6" fmla="*/ 931034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9200" h="1262947">
                <a:moveTo>
                  <a:pt x="540000" y="0"/>
                </a:moveTo>
                <a:lnTo>
                  <a:pt x="999200" y="815317"/>
                </a:lnTo>
                <a:lnTo>
                  <a:pt x="552185" y="1262333"/>
                </a:lnTo>
                <a:lnTo>
                  <a:pt x="540000" y="1262947"/>
                </a:lnTo>
                <a:cubicBezTo>
                  <a:pt x="241766" y="1262947"/>
                  <a:pt x="0" y="1142064"/>
                  <a:pt x="0" y="992947"/>
                </a:cubicBezTo>
                <a:cubicBezTo>
                  <a:pt x="0" y="974307"/>
                  <a:pt x="3778" y="956109"/>
                  <a:pt x="10971" y="938533"/>
                </a:cubicBezTo>
                <a:lnTo>
                  <a:pt x="15626" y="931034"/>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254000" dist="101600" dir="42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3" name="Freeform: Shape 42">
            <a:extLst>
              <a:ext uri="{FF2B5EF4-FFF2-40B4-BE49-F238E27FC236}">
                <a16:creationId xmlns:a16="http://schemas.microsoft.com/office/drawing/2014/main" id="{EA0FF4DB-8180-4D26-AEAE-7ECDB670F71D}"/>
              </a:ext>
            </a:extLst>
          </p:cNvPr>
          <p:cNvSpPr/>
          <p:nvPr/>
        </p:nvSpPr>
        <p:spPr>
          <a:xfrm rot="2700000">
            <a:off x="11686937" y="4853516"/>
            <a:ext cx="540000" cy="978284"/>
          </a:xfrm>
          <a:custGeom>
            <a:avLst/>
            <a:gdLst>
              <a:gd name="connsiteX0" fmla="*/ 113288 w 540000"/>
              <a:gd name="connsiteY0" fmla="*/ 0 h 978284"/>
              <a:gd name="connsiteX1" fmla="*/ 539386 w 540000"/>
              <a:gd name="connsiteY1" fmla="*/ 426099 h 978284"/>
              <a:gd name="connsiteX2" fmla="*/ 540000 w 540000"/>
              <a:gd name="connsiteY2" fmla="*/ 438284 h 978284"/>
              <a:gd name="connsiteX3" fmla="*/ 270000 w 540000"/>
              <a:gd name="connsiteY3" fmla="*/ 978284 h 978284"/>
              <a:gd name="connsiteX4" fmla="*/ 0 w 540000"/>
              <a:gd name="connsiteY4" fmla="*/ 438284 h 978284"/>
              <a:gd name="connsiteX5" fmla="*/ 79081 w 540000"/>
              <a:gd name="connsiteY5" fmla="*/ 56446 h 978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000" h="978284">
                <a:moveTo>
                  <a:pt x="113288" y="0"/>
                </a:moveTo>
                <a:lnTo>
                  <a:pt x="539386" y="426099"/>
                </a:lnTo>
                <a:lnTo>
                  <a:pt x="540000" y="438284"/>
                </a:lnTo>
                <a:cubicBezTo>
                  <a:pt x="540000" y="736518"/>
                  <a:pt x="419117" y="978284"/>
                  <a:pt x="270000" y="978284"/>
                </a:cubicBezTo>
                <a:cubicBezTo>
                  <a:pt x="120883" y="978284"/>
                  <a:pt x="0" y="736518"/>
                  <a:pt x="0" y="438284"/>
                </a:cubicBezTo>
                <a:cubicBezTo>
                  <a:pt x="0" y="289167"/>
                  <a:pt x="30220" y="154167"/>
                  <a:pt x="79081" y="56446"/>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342257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lstStyle/>
          <a:p>
            <a:fld id="{20E95673-5512-4AAA-9AEB-E00C61EC65D5}" type="datetime2">
              <a:rPr lang="en-US" smtClean="0"/>
              <a:t>Monday, October 19, 2020</a:t>
            </a:fld>
            <a:endParaRPr lang="en-US"/>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1544278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881275"/>
            <a:ext cx="5437186" cy="535354"/>
          </a:xfrm>
        </p:spPr>
        <p:txBody>
          <a:bodyPr anchor="b">
            <a:norm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577270"/>
            <a:ext cx="5429114"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881275"/>
            <a:ext cx="5436392" cy="535354"/>
          </a:xfrm>
        </p:spPr>
        <p:txBody>
          <a:bodyPr vert="horz" wrap="square" lIns="0" tIns="0" rIns="0" bIns="0" rtlCol="0" anchor="b">
            <a:normAutofit/>
          </a:bodyPr>
          <a:lstStyle>
            <a:lvl1pPr>
              <a:defRPr lang="en-US" sz="1400" b="0" cap="all" spc="200" baseline="0" dirty="0">
                <a:solidFill>
                  <a:schemeClr val="tx1"/>
                </a:solidFill>
              </a:defRPr>
            </a:lvl1pPr>
          </a:lstStyle>
          <a:p>
            <a:pPr marL="0" lvl="0" indent="0">
              <a:buNone/>
            </a:pPr>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577270"/>
            <a:ext cx="5436391"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lstStyle/>
          <a:p>
            <a:fld id="{C13138FA-2E87-4873-8BBA-13E447C9A99A}" type="datetime2">
              <a:rPr lang="en-US" smtClean="0"/>
              <a:t>Monday, October 19, 2020</a:t>
            </a:fld>
            <a:endParaRPr lang="en-US"/>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lstStyle/>
          <a:p>
            <a:r>
              <a:rPr lang="en-US"/>
              <a:t>Sample Footer</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940791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2053C-0E9C-4159-B7C9-6AB74343918D}"/>
              </a:ext>
            </a:extLst>
          </p:cNvPr>
          <p:cNvSpPr>
            <a:spLocks noGrp="1"/>
          </p:cNvSpPr>
          <p:nvPr>
            <p:ph type="title"/>
          </p:nvPr>
        </p:nvSpPr>
        <p:spPr>
          <a:xfrm>
            <a:off x="3359149" y="550799"/>
            <a:ext cx="8283313" cy="5542025"/>
          </a:xfrm>
        </p:spPr>
        <p:txBody>
          <a:bodyPr vert="horz" wrap="square" lIns="0" tIns="0" rIns="0" bIns="0" rtlCol="0" anchor="ctr" anchorCtr="0">
            <a:normAutofit/>
          </a:bodyPr>
          <a:lstStyle>
            <a:lvl1pPr>
              <a:defRPr lang="en-US" dirty="0"/>
            </a:lvl1pPr>
          </a:lstStyle>
          <a:p>
            <a:pPr lvl="0">
              <a:lnSpc>
                <a:spcPct val="100000"/>
              </a:lnSpc>
            </a:pPr>
            <a:r>
              <a:rPr lang="en-US"/>
              <a:t>Click to edit Master title style</a:t>
            </a:r>
            <a:endParaRPr lang="en-US" dirty="0"/>
          </a:p>
        </p:txBody>
      </p:sp>
      <p:sp>
        <p:nvSpPr>
          <p:cNvPr id="3" name="Date Placeholder 2">
            <a:extLst>
              <a:ext uri="{FF2B5EF4-FFF2-40B4-BE49-F238E27FC236}">
                <a16:creationId xmlns:a16="http://schemas.microsoft.com/office/drawing/2014/main" id="{D4F51F65-E111-4656-83BE-CFCDE2DD6CD6}"/>
              </a:ext>
            </a:extLst>
          </p:cNvPr>
          <p:cNvSpPr>
            <a:spLocks noGrp="1"/>
          </p:cNvSpPr>
          <p:nvPr>
            <p:ph type="dt" sz="half" idx="10"/>
          </p:nvPr>
        </p:nvSpPr>
        <p:spPr/>
        <p:txBody>
          <a:bodyPr/>
          <a:lstStyle/>
          <a:p>
            <a:fld id="{D75BB40A-97BD-4BFB-B639-0BFF95FDE8B7}" type="datetime2">
              <a:rPr lang="en-US" smtClean="0"/>
              <a:t>Monday, October 19, 2020</a:t>
            </a:fld>
            <a:endParaRPr lang="en-US"/>
          </a:p>
        </p:txBody>
      </p:sp>
      <p:sp>
        <p:nvSpPr>
          <p:cNvPr id="4" name="Footer Placeholder 3">
            <a:extLst>
              <a:ext uri="{FF2B5EF4-FFF2-40B4-BE49-F238E27FC236}">
                <a16:creationId xmlns:a16="http://schemas.microsoft.com/office/drawing/2014/main" id="{F9FF82CB-2D17-4918-821E-485475CF243B}"/>
              </a:ext>
            </a:extLst>
          </p:cNvPr>
          <p:cNvSpPr>
            <a:spLocks noGrp="1"/>
          </p:cNvSpPr>
          <p:nvPr>
            <p:ph type="ftr" sz="quarter" idx="11"/>
          </p:nvPr>
        </p:nvSpPr>
        <p:spPr/>
        <p:txBody>
          <a:bodyPr/>
          <a:lstStyle/>
          <a:p>
            <a:r>
              <a:rPr lang="en-US"/>
              <a:t>Sample Footer</a:t>
            </a:r>
          </a:p>
        </p:txBody>
      </p:sp>
      <p:sp>
        <p:nvSpPr>
          <p:cNvPr id="5" name="Slide Number Placeholder 4">
            <a:extLst>
              <a:ext uri="{FF2B5EF4-FFF2-40B4-BE49-F238E27FC236}">
                <a16:creationId xmlns:a16="http://schemas.microsoft.com/office/drawing/2014/main" id="{7B66589D-A056-4817-AE15-39D87FE13169}"/>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39" name="Freeform: Shape 38">
            <a:extLst>
              <a:ext uri="{FF2B5EF4-FFF2-40B4-BE49-F238E27FC236}">
                <a16:creationId xmlns:a16="http://schemas.microsoft.com/office/drawing/2014/main" id="{E489F067-39E1-4757-BC11-6169A343F2E1}"/>
              </a:ext>
            </a:extLst>
          </p:cNvPr>
          <p:cNvSpPr>
            <a:spLocks noChangeAspect="1"/>
          </p:cNvSpPr>
          <p:nvPr/>
        </p:nvSpPr>
        <p:spPr>
          <a:xfrm rot="18900000" flipV="1">
            <a:off x="-410727" y="3958416"/>
            <a:ext cx="3536330" cy="1853969"/>
          </a:xfrm>
          <a:custGeom>
            <a:avLst/>
            <a:gdLst>
              <a:gd name="connsiteX0" fmla="*/ 3536330 w 3536330"/>
              <a:gd name="connsiteY0" fmla="*/ 1853969 h 1853969"/>
              <a:gd name="connsiteX1" fmla="*/ 1682362 w 3536330"/>
              <a:gd name="connsiteY1" fmla="*/ 0 h 1853969"/>
              <a:gd name="connsiteX2" fmla="*/ 52157 w 3536330"/>
              <a:gd name="connsiteY2" fmla="*/ 970257 h 1853969"/>
              <a:gd name="connsiteX3" fmla="*/ 0 w 3536330"/>
              <a:gd name="connsiteY3" fmla="*/ 1078528 h 1853969"/>
              <a:gd name="connsiteX4" fmla="*/ 757215 w 3536330"/>
              <a:gd name="connsiteY4" fmla="*/ 1835743 h 1853969"/>
              <a:gd name="connsiteX5" fmla="*/ 774211 w 3536330"/>
              <a:gd name="connsiteY5" fmla="*/ 1667149 h 1853969"/>
              <a:gd name="connsiteX6" fmla="*/ 1682362 w 3536330"/>
              <a:gd name="connsiteY6" fmla="*/ 926985 h 1853969"/>
              <a:gd name="connsiteX7" fmla="*/ 2609345 w 3536330"/>
              <a:gd name="connsiteY7" fmla="*/ 1853969 h 1853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6330" h="1853969">
                <a:moveTo>
                  <a:pt x="3536330" y="1853969"/>
                </a:moveTo>
                <a:cubicBezTo>
                  <a:pt x="3536330" y="830051"/>
                  <a:pt x="2706280" y="0"/>
                  <a:pt x="1682362" y="0"/>
                </a:cubicBezTo>
                <a:cubicBezTo>
                  <a:pt x="978418" y="0"/>
                  <a:pt x="366107" y="392328"/>
                  <a:pt x="52157" y="970257"/>
                </a:cubicBezTo>
                <a:lnTo>
                  <a:pt x="0" y="1078528"/>
                </a:lnTo>
                <a:lnTo>
                  <a:pt x="757215" y="1835743"/>
                </a:lnTo>
                <a:lnTo>
                  <a:pt x="774211" y="1667149"/>
                </a:lnTo>
                <a:cubicBezTo>
                  <a:pt x="860649" y="1244739"/>
                  <a:pt x="1234397" y="926985"/>
                  <a:pt x="1682362" y="926985"/>
                </a:cubicBezTo>
                <a:cubicBezTo>
                  <a:pt x="2194320" y="926985"/>
                  <a:pt x="2609345" y="1342010"/>
                  <a:pt x="2609345" y="1853969"/>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355600" dist="101600" dir="162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id="{DD231011-607F-42F1-B2D9-2BA8E91CC6AF}"/>
              </a:ext>
            </a:extLst>
          </p:cNvPr>
          <p:cNvSpPr>
            <a:spLocks noChangeAspect="1"/>
          </p:cNvSpPr>
          <p:nvPr/>
        </p:nvSpPr>
        <p:spPr>
          <a:xfrm rot="18900000" flipV="1">
            <a:off x="-481151" y="3649708"/>
            <a:ext cx="3478701" cy="2164843"/>
          </a:xfrm>
          <a:custGeom>
            <a:avLst/>
            <a:gdLst>
              <a:gd name="connsiteX0" fmla="*/ 3478701 w 3478701"/>
              <a:gd name="connsiteY0" fmla="*/ 2164843 h 2164843"/>
              <a:gd name="connsiteX1" fmla="*/ 1624733 w 3478701"/>
              <a:gd name="connsiteY1" fmla="*/ 0 h 2164843"/>
              <a:gd name="connsiteX2" fmla="*/ 87393 w 3478701"/>
              <a:gd name="connsiteY2" fmla="*/ 954459 h 2164843"/>
              <a:gd name="connsiteX3" fmla="*/ 0 w 3478701"/>
              <a:gd name="connsiteY3" fmla="*/ 1122434 h 2164843"/>
              <a:gd name="connsiteX4" fmla="*/ 736015 w 3478701"/>
              <a:gd name="connsiteY4" fmla="*/ 1858449 h 2164843"/>
              <a:gd name="connsiteX5" fmla="*/ 739424 w 3478701"/>
              <a:gd name="connsiteY5" fmla="*/ 1842964 h 2164843"/>
              <a:gd name="connsiteX6" fmla="*/ 1624733 w 3478701"/>
              <a:gd name="connsiteY6" fmla="*/ 1082422 h 2164843"/>
              <a:gd name="connsiteX7" fmla="*/ 2551716 w 3478701"/>
              <a:gd name="connsiteY7" fmla="*/ 2164843 h 2164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78701" h="2164843">
                <a:moveTo>
                  <a:pt x="3478701" y="2164843"/>
                </a:moveTo>
                <a:cubicBezTo>
                  <a:pt x="3478701" y="969234"/>
                  <a:pt x="2648651" y="0"/>
                  <a:pt x="1624733" y="0"/>
                </a:cubicBezTo>
                <a:cubicBezTo>
                  <a:pt x="984784" y="0"/>
                  <a:pt x="420564" y="378607"/>
                  <a:pt x="87393" y="954459"/>
                </a:cubicBezTo>
                <a:lnTo>
                  <a:pt x="0" y="1122434"/>
                </a:lnTo>
                <a:lnTo>
                  <a:pt x="736015" y="1858449"/>
                </a:lnTo>
                <a:lnTo>
                  <a:pt x="739424" y="1842964"/>
                </a:lnTo>
                <a:cubicBezTo>
                  <a:pt x="856791" y="1402344"/>
                  <a:pt x="1208766" y="1082422"/>
                  <a:pt x="1624733" y="1082422"/>
                </a:cubicBezTo>
                <a:cubicBezTo>
                  <a:pt x="2136692" y="1082422"/>
                  <a:pt x="2551716" y="1567038"/>
                  <a:pt x="2551716" y="2164843"/>
                </a:cubicBezTo>
                <a:close/>
              </a:path>
            </a:pathLst>
          </a:custGeom>
          <a:solidFill>
            <a:schemeClr val="bg2">
              <a:lumMod val="50000"/>
              <a:lumOff val="50000"/>
              <a:alpha val="4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Oval 23">
            <a:extLst>
              <a:ext uri="{FF2B5EF4-FFF2-40B4-BE49-F238E27FC236}">
                <a16:creationId xmlns:a16="http://schemas.microsoft.com/office/drawing/2014/main" id="{EC472EFA-56B5-4A41-8D4B-E9F37727F34D}"/>
              </a:ext>
            </a:extLst>
          </p:cNvPr>
          <p:cNvSpPr/>
          <p:nvPr/>
        </p:nvSpPr>
        <p:spPr>
          <a:xfrm rot="13500000" flipV="1">
            <a:off x="1512277" y="2840042"/>
            <a:ext cx="214196" cy="933178"/>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Oval 41">
            <a:extLst>
              <a:ext uri="{FF2B5EF4-FFF2-40B4-BE49-F238E27FC236}">
                <a16:creationId xmlns:a16="http://schemas.microsoft.com/office/drawing/2014/main" id="{33781B6C-21AD-489D-A3CB-522BB2AC543F}"/>
              </a:ext>
            </a:extLst>
          </p:cNvPr>
          <p:cNvSpPr>
            <a:spLocks noChangeAspect="1"/>
          </p:cNvSpPr>
          <p:nvPr/>
        </p:nvSpPr>
        <p:spPr>
          <a:xfrm>
            <a:off x="1780661" y="385236"/>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51" name="Group 50">
            <a:extLst>
              <a:ext uri="{FF2B5EF4-FFF2-40B4-BE49-F238E27FC236}">
                <a16:creationId xmlns:a16="http://schemas.microsoft.com/office/drawing/2014/main" id="{01AD5B80-530E-44CD-8D4A-2796FB214CBF}"/>
              </a:ext>
            </a:extLst>
          </p:cNvPr>
          <p:cNvGrpSpPr/>
          <p:nvPr/>
        </p:nvGrpSpPr>
        <p:grpSpPr>
          <a:xfrm>
            <a:off x="623181" y="1514007"/>
            <a:ext cx="734257" cy="760506"/>
            <a:chOff x="5243759" y="1363788"/>
            <a:chExt cx="734257" cy="760506"/>
          </a:xfrm>
        </p:grpSpPr>
        <p:sp>
          <p:nvSpPr>
            <p:cNvPr id="52" name="Freeform 5">
              <a:extLst>
                <a:ext uri="{FF2B5EF4-FFF2-40B4-BE49-F238E27FC236}">
                  <a16:creationId xmlns:a16="http://schemas.microsoft.com/office/drawing/2014/main" id="{2F746AA8-9050-4515-9B17-BC850368529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3" name="Freeform 6">
              <a:extLst>
                <a:ext uri="{FF2B5EF4-FFF2-40B4-BE49-F238E27FC236}">
                  <a16:creationId xmlns:a16="http://schemas.microsoft.com/office/drawing/2014/main" id="{23EC1AC3-1698-46D5-80B7-F22F15E1A5E4}"/>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4" name="Freeform 8">
              <a:extLst>
                <a:ext uri="{FF2B5EF4-FFF2-40B4-BE49-F238E27FC236}">
                  <a16:creationId xmlns:a16="http://schemas.microsoft.com/office/drawing/2014/main" id="{73766156-553C-46EB-93FA-4F37CC0FF5CF}"/>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2790315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lstStyle/>
          <a:p>
            <a:fld id="{9EE9E0E3-ECF6-4CFE-8698-AEFEBCECC3C0}" type="datetime2">
              <a:rPr lang="en-US" smtClean="0"/>
              <a:t>Monday, October 19, 2020</a:t>
            </a:fld>
            <a:endParaRPr lang="en-US"/>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lstStyle/>
          <a:p>
            <a:r>
              <a:rPr lang="en-US"/>
              <a:t>Sample Footer</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3063984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rm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rm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lstStyle/>
          <a:p>
            <a:fld id="{251462FC-960E-4740-921F-B36862979F21}" type="datetime2">
              <a:rPr lang="en-US" smtClean="0"/>
              <a:t>Monday, October 19, 2020</a:t>
            </a:fld>
            <a:endParaRPr lang="en-US"/>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83923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98F1FBA-F8BB-42CF-8B3E-D19AAFEE96C1}"/>
              </a:ext>
            </a:extLst>
          </p:cNvPr>
          <p:cNvGrpSpPr/>
          <p:nvPr/>
        </p:nvGrpSpPr>
        <p:grpSpPr>
          <a:xfrm>
            <a:off x="334964" y="5115518"/>
            <a:ext cx="734257" cy="760506"/>
            <a:chOff x="5243759" y="1363788"/>
            <a:chExt cx="734257" cy="760506"/>
          </a:xfrm>
        </p:grpSpPr>
        <p:sp>
          <p:nvSpPr>
            <p:cNvPr id="18" name="Freeform 5">
              <a:extLst>
                <a:ext uri="{FF2B5EF4-FFF2-40B4-BE49-F238E27FC236}">
                  <a16:creationId xmlns:a16="http://schemas.microsoft.com/office/drawing/2014/main" id="{60EE09DD-C3DB-4266-BCC3-A765CFFBF37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Freeform 6">
              <a:extLst>
                <a:ext uri="{FF2B5EF4-FFF2-40B4-BE49-F238E27FC236}">
                  <a16:creationId xmlns:a16="http://schemas.microsoft.com/office/drawing/2014/main" id="{5F301FE0-96DC-4EFB-BBEE-AED762C337C9}"/>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Freeform 8">
              <a:extLst>
                <a:ext uri="{FF2B5EF4-FFF2-40B4-BE49-F238E27FC236}">
                  <a16:creationId xmlns:a16="http://schemas.microsoft.com/office/drawing/2014/main" id="{3BEAD276-8850-4C0C-9777-8537000D522A}"/>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4E5EE0A0-B07E-479B-9684-4BD09FA4376C}"/>
              </a:ext>
            </a:extLst>
          </p:cNvPr>
          <p:cNvSpPr>
            <a:spLocks noGrp="1"/>
          </p:cNvSpPr>
          <p:nvPr>
            <p:ph type="title"/>
          </p:nvPr>
        </p:nvSpPr>
        <p:spPr>
          <a:xfrm>
            <a:off x="550863" y="575409"/>
            <a:ext cx="4500562" cy="984885"/>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Picture Placeholder 2">
            <a:extLst>
              <a:ext uri="{FF2B5EF4-FFF2-40B4-BE49-F238E27FC236}">
                <a16:creationId xmlns:a16="http://schemas.microsoft.com/office/drawing/2014/main" id="{C11893A9-3462-4F51-83AE-5D2F124B985F}"/>
              </a:ext>
            </a:extLst>
          </p:cNvPr>
          <p:cNvSpPr>
            <a:spLocks noGrp="1"/>
          </p:cNvSpPr>
          <p:nvPr>
            <p:ph type="pic" idx="1"/>
          </p:nvPr>
        </p:nvSpPr>
        <p:spPr>
          <a:xfrm>
            <a:off x="5267324" y="575409"/>
            <a:ext cx="6373813" cy="5733316"/>
          </a:xfrm>
        </p:spPr>
        <p:txBody>
          <a:bodyPr>
            <a:normAutofit/>
          </a:bodyPr>
          <a:lstStyle>
            <a:lvl1pPr marL="0" indent="0">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BA9240C-79C0-4A88-A476-725DE1B9C28F}"/>
              </a:ext>
            </a:extLst>
          </p:cNvPr>
          <p:cNvSpPr>
            <a:spLocks noGrp="1"/>
          </p:cNvSpPr>
          <p:nvPr>
            <p:ph type="body" sz="half" idx="2"/>
          </p:nvPr>
        </p:nvSpPr>
        <p:spPr>
          <a:xfrm>
            <a:off x="550863" y="1776195"/>
            <a:ext cx="4500562" cy="4532530"/>
          </a:xfrm>
        </p:spPr>
        <p:txBody>
          <a:bodyPr anchor="t" anchorCtr="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lstStyle/>
          <a:p>
            <a:fld id="{E50BC9E2-CB44-4C05-9BB5-496C18A241E0}" type="datetime2">
              <a:rPr lang="en-US" smtClean="0"/>
              <a:t>Monday, October 19, 2020</a:t>
            </a:fld>
            <a:endParaRPr lang="en-US"/>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lstStyle/>
          <a:p>
            <a:r>
              <a:rPr lang="en-US"/>
              <a:t>Sample Footer</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845430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79361-B9A1-48F2-9473-23DE30E2D151}"/>
              </a:ext>
            </a:extLst>
          </p:cNvPr>
          <p:cNvSpPr>
            <a:spLocks noGrp="1"/>
          </p:cNvSpPr>
          <p:nvPr>
            <p:ph type="title"/>
          </p:nvPr>
        </p:nvSpPr>
        <p:spPr>
          <a:xfrm>
            <a:off x="550862" y="503906"/>
            <a:ext cx="11090275" cy="1333057"/>
          </a:xfrm>
        </p:spPr>
        <p:txBody>
          <a:bodyPr vert="horz" wrap="square" lIns="0" tIns="0" rIns="0" bIns="0" rtlCol="0" anchor="t" anchorCtr="0">
            <a:normAutofit/>
          </a:bodyPr>
          <a:lstStyle>
            <a:lvl1pPr>
              <a:defRPr lang="en-US" dirty="0"/>
            </a:lvl1pPr>
          </a:lstStyle>
          <a:p>
            <a:pPr lvl="0"/>
            <a:r>
              <a:rPr lang="en-US"/>
              <a:t>Click to edit Master title style</a:t>
            </a:r>
            <a:endParaRPr lang="en-US" dirty="0"/>
          </a:p>
        </p:txBody>
      </p:sp>
      <p:sp>
        <p:nvSpPr>
          <p:cNvPr id="3" name="Vertical Text Placeholder 2">
            <a:extLst>
              <a:ext uri="{FF2B5EF4-FFF2-40B4-BE49-F238E27FC236}">
                <a16:creationId xmlns:a16="http://schemas.microsoft.com/office/drawing/2014/main" id="{FD986779-C2F3-447D-85F7-F6B0E2C97D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lstStyle/>
          <a:p>
            <a:fld id="{EE2EBD84-71F4-4271-8C46-0D47C0A9B12E}" type="datetime2">
              <a:rPr lang="en-US" smtClean="0"/>
              <a:t>Monday, October 19, 2020</a:t>
            </a:fld>
            <a:endParaRPr lang="en-US"/>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299254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E56583A-514F-4632-820D-E7EE236A46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173CBBB-7DDC-4437-8C7D-22A1C352027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C69EBF-DA20-4024-8006-B158D571E08E}"/>
              </a:ext>
            </a:extLst>
          </p:cNvPr>
          <p:cNvSpPr>
            <a:spLocks noGrp="1"/>
          </p:cNvSpPr>
          <p:nvPr>
            <p:ph type="dt" sz="half" idx="10"/>
          </p:nvPr>
        </p:nvSpPr>
        <p:spPr/>
        <p:txBody>
          <a:bodyPr/>
          <a:lstStyle/>
          <a:p>
            <a:fld id="{ABAE0CE1-F450-4107-B2CB-17B18F8A3F4A}" type="datetime2">
              <a:rPr lang="en-US" smtClean="0"/>
              <a:t>Monday, October 19, 2020</a:t>
            </a:fld>
            <a:endParaRPr lang="en-US"/>
          </a:p>
        </p:txBody>
      </p:sp>
      <p:sp>
        <p:nvSpPr>
          <p:cNvPr id="5" name="Footer Placeholder 4">
            <a:extLst>
              <a:ext uri="{FF2B5EF4-FFF2-40B4-BE49-F238E27FC236}">
                <a16:creationId xmlns:a16="http://schemas.microsoft.com/office/drawing/2014/main" id="{ADBAC8B9-14B5-4DF1-994D-AB47DB3BA0C5}"/>
              </a:ext>
            </a:extLst>
          </p:cNvPr>
          <p:cNvSpPr>
            <a:spLocks noGrp="1"/>
          </p:cNvSpPr>
          <p:nvPr>
            <p:ph type="ftr" sz="quarter" idx="11"/>
          </p:nvPr>
        </p:nvSpPr>
        <p:spPr/>
        <p:txBody>
          <a:bodyPr/>
          <a:lstStyle/>
          <a:p>
            <a:r>
              <a:rPr lang="en-US"/>
              <a:t>Sample Footer</a:t>
            </a:r>
          </a:p>
        </p:txBody>
      </p:sp>
      <p:sp>
        <p:nvSpPr>
          <p:cNvPr id="6" name="Slide Number Placeholder 5">
            <a:extLst>
              <a:ext uri="{FF2B5EF4-FFF2-40B4-BE49-F238E27FC236}">
                <a16:creationId xmlns:a16="http://schemas.microsoft.com/office/drawing/2014/main" id="{C7876582-5F9B-4F5E-AAD5-D608CB68EA3D}"/>
              </a:ext>
            </a:extLst>
          </p:cNvPr>
          <p:cNvSpPr>
            <a:spLocks noGrp="1"/>
          </p:cNvSpPr>
          <p:nvPr>
            <p:ph type="sldNum" sz="quarter" idx="12"/>
          </p:nvPr>
        </p:nvSpPr>
        <p:spPr/>
        <p:txBody>
          <a:bodyPr/>
          <a:lstStyle/>
          <a:p>
            <a:fld id="{DBA1B0FB-D917-4C8C-928F-313BD683BF39}" type="slidenum">
              <a:rPr lang="en-US" smtClean="0"/>
              <a:t>‹#›</a:t>
            </a:fld>
            <a:endParaRPr lang="en-US"/>
          </a:p>
        </p:txBody>
      </p:sp>
    </p:spTree>
    <p:extLst>
      <p:ext uri="{BB962C8B-B14F-4D97-AF65-F5344CB8AC3E}">
        <p14:creationId xmlns:p14="http://schemas.microsoft.com/office/powerpoint/2010/main" val="1227086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rm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900">
                <a:solidFill>
                  <a:schemeClr val="tx1">
                    <a:alpha val="80000"/>
                  </a:schemeClr>
                </a:solidFill>
              </a:defRPr>
            </a:lvl1pPr>
          </a:lstStyle>
          <a:p>
            <a:fld id="{246CB39B-5F4C-4A7E-9BE3-AAFD45576D16}" type="datetime2">
              <a:rPr lang="en-US" smtClean="0"/>
              <a:t>Monday, October 19, 2020</a:t>
            </a:fld>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900">
                <a:solidFill>
                  <a:schemeClr val="tx1">
                    <a:alpha val="80000"/>
                  </a:schemeClr>
                </a:solidFill>
              </a:defRPr>
            </a:lvl1pPr>
          </a:lstStyle>
          <a:p>
            <a:r>
              <a:rPr lang="en-US"/>
              <a:t>Sample Footer</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900">
                <a:solidFill>
                  <a:schemeClr val="tx1">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2005572288"/>
      </p:ext>
    </p:extLst>
  </p:cSld>
  <p:clrMap bg1="dk1" tx1="lt1" bg2="dk2" tx2="lt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22" r:id="rId6"/>
    <p:sldLayoutId id="2147483717" r:id="rId7"/>
    <p:sldLayoutId id="2147483718" r:id="rId8"/>
    <p:sldLayoutId id="2147483719" r:id="rId9"/>
    <p:sldLayoutId id="2147483721" r:id="rId10"/>
    <p:sldLayoutId id="2147483720" r:id="rId11"/>
  </p:sldLayoutIdLst>
  <p:hf sldNum="0" hdr="0" ftr="0" dt="0"/>
  <p:txStyles>
    <p:titleStyle>
      <a:lvl1pPr algn="l" defTabSz="914400" rtl="0" eaLnBrk="1" latinLnBrk="0" hangingPunct="1">
        <a:lnSpc>
          <a:spcPct val="10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9.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8.xml"/><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8.xml"/><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3">
            <a:extLst>
              <a:ext uri="{FF2B5EF4-FFF2-40B4-BE49-F238E27FC236}">
                <a16:creationId xmlns:a16="http://schemas.microsoft.com/office/drawing/2014/main" id="{20AAB952-E8A7-4CBB-BF32-61F6DF90CA16}"/>
              </a:ext>
            </a:extLst>
          </p:cNvPr>
          <p:cNvPicPr>
            <a:picLocks noChangeAspect="1"/>
          </p:cNvPicPr>
          <p:nvPr/>
        </p:nvPicPr>
        <p:blipFill rotWithShape="1">
          <a:blip r:embed="rId2"/>
          <a:srcRect b="15730"/>
          <a:stretch/>
        </p:blipFill>
        <p:spPr>
          <a:xfrm>
            <a:off x="20" y="1"/>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29" name="Rectangle 28">
            <a:extLst>
              <a:ext uri="{FF2B5EF4-FFF2-40B4-BE49-F238E27FC236}">
                <a16:creationId xmlns:a16="http://schemas.microsoft.com/office/drawing/2014/main" id="{AD4EA4DF-0E7C-4098-86F6-7D0ACAEFC0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7859713"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0D658D-06EE-6440-AB72-841BD474E8C2}"/>
              </a:ext>
            </a:extLst>
          </p:cNvPr>
          <p:cNvSpPr>
            <a:spLocks noGrp="1"/>
          </p:cNvSpPr>
          <p:nvPr>
            <p:ph type="ctrTitle"/>
          </p:nvPr>
        </p:nvSpPr>
        <p:spPr>
          <a:xfrm>
            <a:off x="550864" y="549275"/>
            <a:ext cx="3565524" cy="2887174"/>
          </a:xfrm>
        </p:spPr>
        <p:txBody>
          <a:bodyPr anchor="b">
            <a:normAutofit/>
          </a:bodyPr>
          <a:lstStyle/>
          <a:p>
            <a:r>
              <a:rPr lang="en-US" sz="4800"/>
              <a:t>sustainable Cities		</a:t>
            </a:r>
          </a:p>
        </p:txBody>
      </p:sp>
      <p:sp>
        <p:nvSpPr>
          <p:cNvPr id="31" name="Rectangle 30">
            <a:extLst>
              <a:ext uri="{FF2B5EF4-FFF2-40B4-BE49-F238E27FC236}">
                <a16:creationId xmlns:a16="http://schemas.microsoft.com/office/drawing/2014/main" id="{FE05BC49-0F00-4C85-9AF5-A0CC5B39C8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42F6B18D-0FE2-0740-84CB-455A740139BE}"/>
              </a:ext>
            </a:extLst>
          </p:cNvPr>
          <p:cNvSpPr>
            <a:spLocks noGrp="1"/>
          </p:cNvSpPr>
          <p:nvPr>
            <p:ph type="subTitle" idx="1"/>
          </p:nvPr>
        </p:nvSpPr>
        <p:spPr>
          <a:xfrm>
            <a:off x="550863" y="3569007"/>
            <a:ext cx="3565525" cy="2523817"/>
          </a:xfrm>
        </p:spPr>
        <p:txBody>
          <a:bodyPr>
            <a:normAutofit/>
          </a:bodyPr>
          <a:lstStyle/>
          <a:p>
            <a:r>
              <a:rPr lang="en-US" sz="2000" dirty="0">
                <a:solidFill>
                  <a:schemeClr val="tx1">
                    <a:alpha val="60000"/>
                  </a:schemeClr>
                </a:solidFill>
              </a:rPr>
              <a:t>Sustainable Development Goals</a:t>
            </a:r>
          </a:p>
          <a:p>
            <a:r>
              <a:rPr lang="en-US" sz="2000" dirty="0">
                <a:solidFill>
                  <a:schemeClr val="tx1">
                    <a:alpha val="60000"/>
                  </a:schemeClr>
                </a:solidFill>
              </a:rPr>
              <a:t>Make Cities and Human Settlements Inclusive, Safe, Resilient and Sustainable</a:t>
            </a:r>
          </a:p>
          <a:p>
            <a:r>
              <a:rPr lang="en-US" sz="2000" dirty="0">
                <a:solidFill>
                  <a:schemeClr val="tx1">
                    <a:alpha val="60000"/>
                  </a:schemeClr>
                </a:solidFill>
              </a:rPr>
              <a:t>Trace King</a:t>
            </a:r>
          </a:p>
        </p:txBody>
      </p:sp>
    </p:spTree>
    <p:extLst>
      <p:ext uri="{BB962C8B-B14F-4D97-AF65-F5344CB8AC3E}">
        <p14:creationId xmlns:p14="http://schemas.microsoft.com/office/powerpoint/2010/main" val="1206909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7" name="Group 76">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78" name="Freeform: Shape 77">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9" name="Oval 78">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0" name="Oval 79">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1" name="Freeform: Shape 80">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useBgFill="1">
        <p:nvSpPr>
          <p:cNvPr id="83" name="Rectangle 82">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EBB7A8-847B-3D45-945C-3BBE2708BDC8}"/>
              </a:ext>
            </a:extLst>
          </p:cNvPr>
          <p:cNvSpPr>
            <a:spLocks noGrp="1"/>
          </p:cNvSpPr>
          <p:nvPr>
            <p:ph type="title"/>
          </p:nvPr>
        </p:nvSpPr>
        <p:spPr>
          <a:xfrm>
            <a:off x="550864" y="549275"/>
            <a:ext cx="3565524" cy="1997855"/>
          </a:xfrm>
        </p:spPr>
        <p:txBody>
          <a:bodyPr vert="horz" wrap="square" lIns="0" tIns="0" rIns="0" bIns="0" rtlCol="0" anchor="b" anchorCtr="0">
            <a:normAutofit/>
          </a:bodyPr>
          <a:lstStyle/>
          <a:p>
            <a:pPr>
              <a:lnSpc>
                <a:spcPct val="90000"/>
              </a:lnSpc>
            </a:pPr>
            <a:r>
              <a:rPr lang="en-US" sz="4800"/>
              <a:t>What is a Sustainable City?</a:t>
            </a:r>
          </a:p>
        </p:txBody>
      </p:sp>
      <p:sp>
        <p:nvSpPr>
          <p:cNvPr id="4" name="Text Placeholder 3">
            <a:extLst>
              <a:ext uri="{FF2B5EF4-FFF2-40B4-BE49-F238E27FC236}">
                <a16:creationId xmlns:a16="http://schemas.microsoft.com/office/drawing/2014/main" id="{357B8994-AAA3-6A45-B5FE-11D5F311DF5B}"/>
              </a:ext>
            </a:extLst>
          </p:cNvPr>
          <p:cNvSpPr>
            <a:spLocks noGrp="1"/>
          </p:cNvSpPr>
          <p:nvPr>
            <p:ph type="body" sz="half" idx="2"/>
          </p:nvPr>
        </p:nvSpPr>
        <p:spPr>
          <a:xfrm>
            <a:off x="550863" y="2677306"/>
            <a:ext cx="3565525" cy="3415519"/>
          </a:xfrm>
        </p:spPr>
        <p:txBody>
          <a:bodyPr vert="horz" wrap="square" lIns="0" tIns="0" rIns="0" bIns="0" rtlCol="0" anchor="t">
            <a:normAutofit fontScale="92500" lnSpcReduction="10000"/>
          </a:bodyPr>
          <a:lstStyle/>
          <a:p>
            <a:pPr indent="-228600">
              <a:lnSpc>
                <a:spcPct val="100000"/>
              </a:lnSpc>
              <a:buFont typeface="Arial" panose="020B0604020202020204" pitchFamily="34" charset="0"/>
              <a:buChar char="•"/>
            </a:pPr>
            <a:r>
              <a:rPr lang="en-US" sz="1200" dirty="0"/>
              <a:t>Sustainable Cities SDG aims to reduce the impact of cities on the environment, and make life for people living in them better all round. </a:t>
            </a:r>
            <a:r>
              <a:rPr lang="en-GB" sz="1200" dirty="0"/>
              <a:t>Cities consume over two-thirds of the world's energy and account for more than 70% of global CO2 emissions. And with 90 percent of the world's urban areas situated on coastlines, cities are at high risk from some of the devastating impacts of climate change, such as rising sea levels and powerful coastal storms</a:t>
            </a:r>
            <a:endParaRPr lang="en-US" sz="1200" dirty="0"/>
          </a:p>
          <a:p>
            <a:pPr indent="-228600">
              <a:lnSpc>
                <a:spcPct val="100000"/>
              </a:lnSpc>
              <a:buFont typeface="Arial" panose="020B0604020202020204" pitchFamily="34" charset="0"/>
              <a:buChar char="•"/>
            </a:pPr>
            <a:r>
              <a:rPr lang="en-US" sz="1200" dirty="0"/>
              <a:t>When we think of Sustainable Cities, we almost always think of big domes, filled with greenery and neat symmetrical high-tech buildings.</a:t>
            </a:r>
          </a:p>
          <a:p>
            <a:pPr indent="-228600">
              <a:lnSpc>
                <a:spcPct val="100000"/>
              </a:lnSpc>
              <a:buFont typeface="Arial" panose="020B0604020202020204" pitchFamily="34" charset="0"/>
              <a:buChar char="•"/>
            </a:pPr>
            <a:r>
              <a:rPr lang="en-US" sz="1200" dirty="0"/>
              <a:t>We imagine the future, a time so obviously set apart from now that we barely even stop to consider the work happening to our current cities to change them from smog filled metropolis to green healthy oasis.</a:t>
            </a:r>
          </a:p>
          <a:p>
            <a:pPr indent="-228600">
              <a:lnSpc>
                <a:spcPct val="100000"/>
              </a:lnSpc>
              <a:buFont typeface="Arial" panose="020B0604020202020204" pitchFamily="34" charset="0"/>
              <a:buChar char="•"/>
            </a:pPr>
            <a:r>
              <a:rPr lang="en-US" sz="1200" dirty="0"/>
              <a:t>A sustainable city relies on everything from safe, clean housing, green energy, low traffic pollution, and reduction in excessive CO2 emissions </a:t>
            </a:r>
          </a:p>
        </p:txBody>
      </p:sp>
      <p:pic>
        <p:nvPicPr>
          <p:cNvPr id="1030" name="Picture 6" descr="Inside the $354 million Dubai Sustainable City megaproject - Business  Insider">
            <a:extLst>
              <a:ext uri="{FF2B5EF4-FFF2-40B4-BE49-F238E27FC236}">
                <a16:creationId xmlns:a16="http://schemas.microsoft.com/office/drawing/2014/main" id="{14659D32-9619-8344-9716-3EA22A0C2EE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45497" y="654510"/>
            <a:ext cx="3439869" cy="2576581"/>
          </a:xfrm>
          <a:custGeom>
            <a:avLst/>
            <a:gdLst/>
            <a:ahLst/>
            <a:cxnLst/>
            <a:rect l="l" t="t" r="r" b="b"/>
            <a:pathLst>
              <a:path w="3547818" h="2883450">
                <a:moveTo>
                  <a:pt x="0" y="0"/>
                </a:moveTo>
                <a:lnTo>
                  <a:pt x="3547818" y="0"/>
                </a:lnTo>
                <a:lnTo>
                  <a:pt x="3547818" y="2883450"/>
                </a:lnTo>
                <a:lnTo>
                  <a:pt x="0" y="2883450"/>
                </a:lnTo>
                <a:close/>
              </a:path>
            </a:pathLst>
          </a:custGeom>
          <a:noFill/>
          <a:extLst>
            <a:ext uri="{909E8E84-426E-40DD-AFC4-6F175D3DCCD1}">
              <a14:hiddenFill xmlns:a14="http://schemas.microsoft.com/office/drawing/2010/main">
                <a:solidFill>
                  <a:srgbClr val="FFFFFF"/>
                </a:solidFill>
              </a14:hiddenFill>
            </a:ext>
          </a:extLst>
        </p:spPr>
      </p:pic>
      <p:pic>
        <p:nvPicPr>
          <p:cNvPr id="1032" name="Picture 8" descr="CEBRA and SLA Design a School for The Sustainable City in Dubai | ArchDaily">
            <a:extLst>
              <a:ext uri="{FF2B5EF4-FFF2-40B4-BE49-F238E27FC236}">
                <a16:creationId xmlns:a16="http://schemas.microsoft.com/office/drawing/2014/main" id="{5A1484BC-9A9D-B345-80DC-96BF935DF62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01266" y="725318"/>
            <a:ext cx="3439870" cy="2434964"/>
          </a:xfrm>
          <a:custGeom>
            <a:avLst/>
            <a:gdLst/>
            <a:ahLst/>
            <a:cxnLst/>
            <a:rect l="l" t="t" r="r" b="b"/>
            <a:pathLst>
              <a:path w="3547818" h="2883450">
                <a:moveTo>
                  <a:pt x="0" y="0"/>
                </a:moveTo>
                <a:lnTo>
                  <a:pt x="3547818" y="0"/>
                </a:lnTo>
                <a:lnTo>
                  <a:pt x="3547818" y="2883450"/>
                </a:lnTo>
                <a:lnTo>
                  <a:pt x="0" y="2883450"/>
                </a:lnTo>
                <a:close/>
              </a:path>
            </a:pathLst>
          </a:custGeom>
          <a:noFill/>
          <a:extLst>
            <a:ext uri="{909E8E84-426E-40DD-AFC4-6F175D3DCCD1}">
              <a14:hiddenFill xmlns:a14="http://schemas.microsoft.com/office/drawing/2010/main">
                <a:solidFill>
                  <a:srgbClr val="FFFFFF"/>
                </a:solidFill>
              </a14:hiddenFill>
            </a:ext>
          </a:extLst>
        </p:spPr>
      </p:pic>
      <p:pic>
        <p:nvPicPr>
          <p:cNvPr id="1026" name="Picture 2" descr="How metro mayors can lead the sustainable cities charge - Smart Cities World">
            <a:extLst>
              <a:ext uri="{FF2B5EF4-FFF2-40B4-BE49-F238E27FC236}">
                <a16:creationId xmlns:a16="http://schemas.microsoft.com/office/drawing/2014/main" id="{679D9FE7-3A28-7644-8A35-8657C29656A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545498" y="3780162"/>
            <a:ext cx="3439868" cy="2289075"/>
          </a:xfrm>
          <a:custGeom>
            <a:avLst/>
            <a:gdLst/>
            <a:ahLst/>
            <a:cxnLst/>
            <a:rect l="l" t="t" r="r" b="b"/>
            <a:pathLst>
              <a:path w="3547818" h="2883450">
                <a:moveTo>
                  <a:pt x="0" y="0"/>
                </a:moveTo>
                <a:lnTo>
                  <a:pt x="3547818" y="0"/>
                </a:lnTo>
                <a:lnTo>
                  <a:pt x="3547818" y="2883450"/>
                </a:lnTo>
                <a:lnTo>
                  <a:pt x="0" y="2883450"/>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Science for Sustainable Cities - Scientific American">
            <a:extLst>
              <a:ext uri="{FF2B5EF4-FFF2-40B4-BE49-F238E27FC236}">
                <a16:creationId xmlns:a16="http://schemas.microsoft.com/office/drawing/2014/main" id="{914E5E5B-BE28-A247-84D9-23E3DC2A1639}"/>
              </a:ext>
            </a:extLst>
          </p:cNvPr>
          <p:cNvPicPr>
            <a:picLocks noGrp="1" noChangeAspect="1" noChangeArrowheads="1"/>
          </p:cNvPicPr>
          <p:nvPr>
            <p:ph type="pic" idx="1"/>
          </p:nvPr>
        </p:nvPicPr>
        <p:blipFill>
          <a:blip r:embed="rId5">
            <a:extLst>
              <a:ext uri="{28A0092B-C50C-407E-A947-70E740481C1C}">
                <a14:useLocalDpi xmlns:a14="http://schemas.microsoft.com/office/drawing/2010/main" val="0"/>
              </a:ext>
            </a:extLst>
          </a:blip>
          <a:srcRect l="27769" r="27769"/>
          <a:stretch>
            <a:fillRect/>
          </a:stretch>
        </p:blipFill>
        <p:spPr bwMode="auto">
          <a:xfrm>
            <a:off x="8378648" y="3536949"/>
            <a:ext cx="3085105" cy="2775500"/>
          </a:xfrm>
          <a:custGeom>
            <a:avLst/>
            <a:gdLst/>
            <a:ahLst/>
            <a:cxnLst/>
            <a:rect l="l" t="t" r="r" b="b"/>
            <a:pathLst>
              <a:path w="3547818" h="2883450">
                <a:moveTo>
                  <a:pt x="0" y="0"/>
                </a:moveTo>
                <a:lnTo>
                  <a:pt x="3547818" y="0"/>
                </a:lnTo>
                <a:lnTo>
                  <a:pt x="3547818" y="2883450"/>
                </a:lnTo>
                <a:lnTo>
                  <a:pt x="0" y="288345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6459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53" name="Group 152">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154" name="Freeform: Shape 153">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5" name="Oval 154">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6" name="Oval 155">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7" name="Freeform: Shape 156">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useBgFill="1">
        <p:nvSpPr>
          <p:cNvPr id="159" name="Rectangle 158">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0C9994-14E9-5F40-BD5B-DD545236A724}"/>
              </a:ext>
            </a:extLst>
          </p:cNvPr>
          <p:cNvSpPr>
            <a:spLocks noGrp="1"/>
          </p:cNvSpPr>
          <p:nvPr>
            <p:ph type="title"/>
          </p:nvPr>
        </p:nvSpPr>
        <p:spPr>
          <a:xfrm>
            <a:off x="550864" y="549275"/>
            <a:ext cx="3565524" cy="1997855"/>
          </a:xfrm>
        </p:spPr>
        <p:txBody>
          <a:bodyPr vert="horz" wrap="square" lIns="0" tIns="0" rIns="0" bIns="0" rtlCol="0" anchor="b" anchorCtr="0">
            <a:normAutofit/>
          </a:bodyPr>
          <a:lstStyle/>
          <a:p>
            <a:r>
              <a:rPr lang="en-US" sz="4100" kern="1200" dirty="0">
                <a:solidFill>
                  <a:schemeClr val="tx1"/>
                </a:solidFill>
                <a:latin typeface="+mj-lt"/>
                <a:ea typeface="+mj-ea"/>
                <a:cs typeface="+mj-cs"/>
              </a:rPr>
              <a:t>Accommodation</a:t>
            </a:r>
          </a:p>
        </p:txBody>
      </p:sp>
      <p:sp>
        <p:nvSpPr>
          <p:cNvPr id="4" name="Text Placeholder 3">
            <a:extLst>
              <a:ext uri="{FF2B5EF4-FFF2-40B4-BE49-F238E27FC236}">
                <a16:creationId xmlns:a16="http://schemas.microsoft.com/office/drawing/2014/main" id="{8CA2B8E7-DDFC-804E-9127-B930D21AD517}"/>
              </a:ext>
            </a:extLst>
          </p:cNvPr>
          <p:cNvSpPr>
            <a:spLocks noGrp="1"/>
          </p:cNvSpPr>
          <p:nvPr>
            <p:ph type="body" sz="half" idx="2"/>
          </p:nvPr>
        </p:nvSpPr>
        <p:spPr>
          <a:xfrm>
            <a:off x="550863" y="2677306"/>
            <a:ext cx="3565525" cy="3415519"/>
          </a:xfrm>
        </p:spPr>
        <p:txBody>
          <a:bodyPr vert="horz" wrap="square" lIns="0" tIns="0" rIns="0" bIns="0" rtlCol="0" anchor="t">
            <a:normAutofit lnSpcReduction="10000"/>
          </a:bodyPr>
          <a:lstStyle/>
          <a:p>
            <a:pPr indent="-228600">
              <a:lnSpc>
                <a:spcPct val="100000"/>
              </a:lnSpc>
              <a:buFont typeface="Arial" panose="020B0604020202020204" pitchFamily="34" charset="0"/>
              <a:buChar char="•"/>
            </a:pPr>
            <a:r>
              <a:rPr lang="en-US" sz="1000" dirty="0"/>
              <a:t>Many people who live in cities do so in conditions of squalor, slums not suitable for human habitation, controlled by landlords. Damp, cold, expensive to heat, creating undesirable situations, and feeding into further issues.</a:t>
            </a:r>
          </a:p>
          <a:p>
            <a:pPr indent="-228600">
              <a:lnSpc>
                <a:spcPct val="100000"/>
              </a:lnSpc>
              <a:buFont typeface="Arial" panose="020B0604020202020204" pitchFamily="34" charset="0"/>
              <a:buChar char="•"/>
            </a:pPr>
            <a:r>
              <a:rPr lang="en-US" sz="1000" dirty="0"/>
              <a:t>With much of these tenants income being spent on rent and heat, it leaves very little for them to be actively conscious of their carbon footprint.</a:t>
            </a:r>
          </a:p>
          <a:p>
            <a:pPr indent="-228600">
              <a:lnSpc>
                <a:spcPct val="100000"/>
              </a:lnSpc>
              <a:buFont typeface="Arial" panose="020B0604020202020204" pitchFamily="34" charset="0"/>
              <a:buChar char="•"/>
            </a:pPr>
            <a:r>
              <a:rPr lang="en-US" sz="1000" dirty="0"/>
              <a:t>In the Sustainable Cities and Development Goal, targets 2030 to ensure access for all to adequate, safe and affordable housing and basic services and upgrade slums</a:t>
            </a:r>
          </a:p>
          <a:p>
            <a:pPr indent="-228600">
              <a:lnSpc>
                <a:spcPct val="100000"/>
              </a:lnSpc>
              <a:buFont typeface="Arial" panose="020B0604020202020204" pitchFamily="34" charset="0"/>
              <a:buChar char="•"/>
            </a:pPr>
            <a:r>
              <a:rPr lang="en-US" sz="1000" dirty="0"/>
              <a:t>over 90% of COVID-19 cases in Urban Areas</a:t>
            </a:r>
          </a:p>
          <a:p>
            <a:pPr indent="-228600">
              <a:lnSpc>
                <a:spcPct val="100000"/>
              </a:lnSpc>
              <a:buFont typeface="Arial" panose="020B0604020202020204" pitchFamily="34" charset="0"/>
              <a:buChar char="•"/>
            </a:pPr>
            <a:r>
              <a:rPr lang="en-US" sz="1000" dirty="0"/>
              <a:t>The number of slum dwellers reached more than 1 billion in 2018, which represents 24 per cent of the urban population, up slightly from 23 per cent in 2014. The number of people living in urban slums is highest in Eastern and South-Eastern Asia (370 million), sub-Saharan Africa (238 million) and Central and Southern Asia (226 million).</a:t>
            </a:r>
          </a:p>
          <a:p>
            <a:pPr indent="-228600">
              <a:lnSpc>
                <a:spcPct val="100000"/>
              </a:lnSpc>
              <a:buFont typeface="Arial" panose="020B0604020202020204" pitchFamily="34" charset="0"/>
              <a:buChar char="•"/>
            </a:pPr>
            <a:endParaRPr lang="en-US" sz="1000" dirty="0"/>
          </a:p>
        </p:txBody>
      </p:sp>
      <p:pic>
        <p:nvPicPr>
          <p:cNvPr id="2058" name="Picture 10" descr="In Mumbai, the ultra-rich and slum dwellers share neighbourhoods — Quartz  India">
            <a:extLst>
              <a:ext uri="{FF2B5EF4-FFF2-40B4-BE49-F238E27FC236}">
                <a16:creationId xmlns:a16="http://schemas.microsoft.com/office/drawing/2014/main" id="{D2785278-A030-AE48-B20A-7697467B4DB6}"/>
              </a:ext>
            </a:extLst>
          </p:cNvPr>
          <p:cNvPicPr>
            <a:picLocks noGrp="1" noChangeAspect="1" noChangeArrowheads="1"/>
          </p:cNvPicPr>
          <p:nvPr>
            <p:ph type="pic" idx="1"/>
          </p:nvPr>
        </p:nvPicPr>
        <p:blipFill rotWithShape="1">
          <a:blip r:embed="rId2">
            <a:extLst>
              <a:ext uri="{28A0092B-C50C-407E-A947-70E740481C1C}">
                <a14:useLocalDpi xmlns:a14="http://schemas.microsoft.com/office/drawing/2010/main" val="0"/>
              </a:ext>
            </a:extLst>
          </a:blip>
          <a:srcRect t="16888" r="-1" b="2976"/>
          <a:stretch/>
        </p:blipFill>
        <p:spPr bwMode="auto">
          <a:xfrm>
            <a:off x="4550896" y="-3"/>
            <a:ext cx="7641102" cy="3429002"/>
          </a:xfrm>
          <a:custGeom>
            <a:avLst/>
            <a:gdLst/>
            <a:ahLst/>
            <a:cxnLst/>
            <a:rect l="l" t="t" r="r" b="b"/>
            <a:pathLst>
              <a:path w="7641102" h="3429002">
                <a:moveTo>
                  <a:pt x="0" y="0"/>
                </a:moveTo>
                <a:lnTo>
                  <a:pt x="7641102" y="0"/>
                </a:lnTo>
                <a:lnTo>
                  <a:pt x="7641102" y="3429002"/>
                </a:lnTo>
                <a:lnTo>
                  <a:pt x="0" y="3429002"/>
                </a:lnTo>
                <a:close/>
              </a:path>
            </a:pathLst>
          </a:custGeom>
          <a:noFill/>
          <a:extLst>
            <a:ext uri="{909E8E84-426E-40DD-AFC4-6F175D3DCCD1}">
              <a14:hiddenFill xmlns:a14="http://schemas.microsoft.com/office/drawing/2010/main">
                <a:solidFill>
                  <a:srgbClr val="FFFFFF"/>
                </a:solidFill>
              </a14:hiddenFill>
            </a:ext>
          </a:extLst>
        </p:spPr>
      </p:pic>
      <p:pic>
        <p:nvPicPr>
          <p:cNvPr id="2060" name="Picture 12" descr="Slum landlords - Down and out in London | Britain | The Economist">
            <a:extLst>
              <a:ext uri="{FF2B5EF4-FFF2-40B4-BE49-F238E27FC236}">
                <a16:creationId xmlns:a16="http://schemas.microsoft.com/office/drawing/2014/main" id="{38BC0898-A8DC-C147-B0A5-DF03B5BB06E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066" r="2" b="10068"/>
          <a:stretch/>
        </p:blipFill>
        <p:spPr bwMode="auto">
          <a:xfrm>
            <a:off x="4550902" y="3428999"/>
            <a:ext cx="7641101" cy="3429002"/>
          </a:xfrm>
          <a:custGeom>
            <a:avLst/>
            <a:gdLst/>
            <a:ahLst/>
            <a:cxnLst/>
            <a:rect l="l" t="t" r="r" b="b"/>
            <a:pathLst>
              <a:path w="7641101" h="3429001">
                <a:moveTo>
                  <a:pt x="0" y="0"/>
                </a:moveTo>
                <a:lnTo>
                  <a:pt x="7641101" y="0"/>
                </a:lnTo>
                <a:lnTo>
                  <a:pt x="7641101" y="3429001"/>
                </a:lnTo>
                <a:lnTo>
                  <a:pt x="0" y="3429001"/>
                </a:lnTo>
                <a:close/>
              </a:path>
            </a:pathLst>
          </a:custGeom>
          <a:noFill/>
          <a:extLst>
            <a:ext uri="{909E8E84-426E-40DD-AFC4-6F175D3DCCD1}">
              <a14:hiddenFill xmlns:a14="http://schemas.microsoft.com/office/drawing/2010/main">
                <a:solidFill>
                  <a:srgbClr val="FFFFFF"/>
                </a:solidFill>
              </a14:hiddenFill>
            </a:ext>
          </a:extLst>
        </p:spPr>
      </p:pic>
      <p:sp>
        <p:nvSpPr>
          <p:cNvPr id="161" name="Rectangle 160">
            <a:extLst>
              <a:ext uri="{FF2B5EF4-FFF2-40B4-BE49-F238E27FC236}">
                <a16:creationId xmlns:a16="http://schemas.microsoft.com/office/drawing/2014/main" id="{6FF3A87B-2255-45E0-A551-C11FAF932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50898" y="5773729"/>
            <a:ext cx="7641102"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194407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5" name="Group 74">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76" name="Freeform: Shape 75">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7" name="Oval 76">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8" name="Oval 77">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9" name="Freeform: Shape 78">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useBgFill="1">
        <p:nvSpPr>
          <p:cNvPr id="81" name="Rectangle 80">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B6D37314-E11A-1F4A-B89F-1F7328E7BB99}"/>
              </a:ext>
            </a:extLst>
          </p:cNvPr>
          <p:cNvSpPr>
            <a:spLocks noGrp="1"/>
          </p:cNvSpPr>
          <p:nvPr>
            <p:ph type="title"/>
          </p:nvPr>
        </p:nvSpPr>
        <p:spPr>
          <a:xfrm>
            <a:off x="550861" y="580363"/>
            <a:ext cx="5437189" cy="1333055"/>
          </a:xfrm>
        </p:spPr>
        <p:txBody>
          <a:bodyPr vert="horz" wrap="square" lIns="0" tIns="0" rIns="0" bIns="0" rtlCol="0" anchor="t" anchorCtr="0">
            <a:normAutofit/>
          </a:bodyPr>
          <a:lstStyle/>
          <a:p>
            <a:r>
              <a:rPr lang="en-US" dirty="0"/>
              <a:t>How to Progress</a:t>
            </a:r>
          </a:p>
        </p:txBody>
      </p:sp>
      <p:sp>
        <p:nvSpPr>
          <p:cNvPr id="83" name="Oval 82">
            <a:extLst>
              <a:ext uri="{FF2B5EF4-FFF2-40B4-BE49-F238E27FC236}">
                <a16:creationId xmlns:a16="http://schemas.microsoft.com/office/drawing/2014/main" id="{77C1D6B0-0B26-4B90-AAD1-063228CD69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99713" y="376700"/>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4098" name="Picture 2" descr="Solar Settlement at Schlierberg - Wikipedia">
            <a:extLst>
              <a:ext uri="{FF2B5EF4-FFF2-40B4-BE49-F238E27FC236}">
                <a16:creationId xmlns:a16="http://schemas.microsoft.com/office/drawing/2014/main" id="{F1538A83-7C6F-5E48-BBC2-DFF34C3A2928}"/>
              </a:ext>
            </a:extLst>
          </p:cNvPr>
          <p:cNvPicPr>
            <a:picLocks noGrp="1" noChangeAspect="1" noChangeArrowheads="1"/>
          </p:cNvPicPr>
          <p:nvPr>
            <p:ph sz="half" idx="1"/>
          </p:nvPr>
        </p:nvPicPr>
        <p:blipFill rotWithShape="1">
          <a:blip r:embed="rId2">
            <a:extLst>
              <a:ext uri="{28A0092B-C50C-407E-A947-70E740481C1C}">
                <a14:useLocalDpi xmlns:a14="http://schemas.microsoft.com/office/drawing/2010/main" val="0"/>
              </a:ext>
            </a:extLst>
          </a:blip>
          <a:srcRect l="3240" r="15739" b="1"/>
          <a:stretch/>
        </p:blipFill>
        <p:spPr bwMode="auto">
          <a:xfrm>
            <a:off x="4316463" y="2539999"/>
            <a:ext cx="2022263" cy="1879200"/>
          </a:xfrm>
          <a:custGeom>
            <a:avLst/>
            <a:gdLst/>
            <a:ahLst/>
            <a:cxnLst/>
            <a:rect l="l" t="t" r="r" b="b"/>
            <a:pathLst>
              <a:path w="2022263" h="1879200">
                <a:moveTo>
                  <a:pt x="0" y="0"/>
                </a:moveTo>
                <a:lnTo>
                  <a:pt x="2022263" y="0"/>
                </a:lnTo>
                <a:lnTo>
                  <a:pt x="2022263" y="1879200"/>
                </a:lnTo>
                <a:lnTo>
                  <a:pt x="0" y="1879200"/>
                </a:lnTo>
                <a:close/>
              </a:path>
            </a:pathLst>
          </a:custGeom>
          <a:noFill/>
          <a:extLst>
            <a:ext uri="{909E8E84-426E-40DD-AFC4-6F175D3DCCD1}">
              <a14:hiddenFill xmlns:a14="http://schemas.microsoft.com/office/drawing/2010/main">
                <a:solidFill>
                  <a:srgbClr val="FFFFFF"/>
                </a:solidFill>
              </a14:hiddenFill>
            </a:ext>
          </a:extLst>
        </p:spPr>
      </p:pic>
      <p:pic>
        <p:nvPicPr>
          <p:cNvPr id="4102" name="Picture 6" descr="5 Dutch companies building a sustainable future | I amsterdam">
            <a:extLst>
              <a:ext uri="{FF2B5EF4-FFF2-40B4-BE49-F238E27FC236}">
                <a16:creationId xmlns:a16="http://schemas.microsoft.com/office/drawing/2014/main" id="{B0901125-EAFC-FD4A-ADF4-0CEEBA35B5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598" r="22536" b="-3"/>
          <a:stretch/>
        </p:blipFill>
        <p:spPr bwMode="auto">
          <a:xfrm>
            <a:off x="4312850" y="4417731"/>
            <a:ext cx="2029488" cy="1890994"/>
          </a:xfrm>
          <a:custGeom>
            <a:avLst/>
            <a:gdLst/>
            <a:ahLst/>
            <a:cxnLst/>
            <a:rect l="l" t="t" r="r" b="b"/>
            <a:pathLst>
              <a:path w="2029488" h="1890994">
                <a:moveTo>
                  <a:pt x="0" y="0"/>
                </a:moveTo>
                <a:lnTo>
                  <a:pt x="2029488" y="0"/>
                </a:lnTo>
                <a:lnTo>
                  <a:pt x="2029488" y="1890994"/>
                </a:lnTo>
                <a:lnTo>
                  <a:pt x="0" y="1890994"/>
                </a:lnTo>
                <a:close/>
              </a:path>
            </a:pathLst>
          </a:custGeom>
          <a:noFill/>
          <a:extLst>
            <a:ext uri="{909E8E84-426E-40DD-AFC4-6F175D3DCCD1}">
              <a14:hiddenFill xmlns:a14="http://schemas.microsoft.com/office/drawing/2010/main">
                <a:solidFill>
                  <a:srgbClr val="FFFFFF"/>
                </a:solidFill>
              </a14:hiddenFill>
            </a:ext>
          </a:extLst>
        </p:spPr>
      </p:pic>
      <p:pic>
        <p:nvPicPr>
          <p:cNvPr id="4100" name="Picture 4" descr="Former Soap Factory Cleaned Up Into a Sustainable Housing Project in  Brussels">
            <a:extLst>
              <a:ext uri="{FF2B5EF4-FFF2-40B4-BE49-F238E27FC236}">
                <a16:creationId xmlns:a16="http://schemas.microsoft.com/office/drawing/2014/main" id="{93A0EC71-D2F1-B74C-944B-4AB79009481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662" r="15812" b="-2"/>
          <a:stretch/>
        </p:blipFill>
        <p:spPr bwMode="auto">
          <a:xfrm>
            <a:off x="550862" y="2540001"/>
            <a:ext cx="3765600" cy="3766767"/>
          </a:xfrm>
          <a:custGeom>
            <a:avLst/>
            <a:gdLst/>
            <a:ahLst/>
            <a:cxnLst/>
            <a:rect l="l" t="t" r="r" b="b"/>
            <a:pathLst>
              <a:path w="3765600" h="3766767">
                <a:moveTo>
                  <a:pt x="0" y="0"/>
                </a:moveTo>
                <a:lnTo>
                  <a:pt x="3765600" y="0"/>
                </a:lnTo>
                <a:lnTo>
                  <a:pt x="3765600" y="3766767"/>
                </a:lnTo>
                <a:lnTo>
                  <a:pt x="0" y="3766767"/>
                </a:lnTo>
                <a:close/>
              </a:path>
            </a:pathLst>
          </a:custGeom>
          <a:noFill/>
          <a:extLst>
            <a:ext uri="{909E8E84-426E-40DD-AFC4-6F175D3DCCD1}">
              <a14:hiddenFill xmlns:a14="http://schemas.microsoft.com/office/drawing/2010/main">
                <a:solidFill>
                  <a:srgbClr val="FFFFFF"/>
                </a:solidFill>
              </a14:hiddenFill>
            </a:ext>
          </a:extLst>
        </p:spPr>
      </p:pic>
      <p:sp>
        <p:nvSpPr>
          <p:cNvPr id="7" name="Content Placeholder 6">
            <a:extLst>
              <a:ext uri="{FF2B5EF4-FFF2-40B4-BE49-F238E27FC236}">
                <a16:creationId xmlns:a16="http://schemas.microsoft.com/office/drawing/2014/main" id="{B09DB7CC-BAF0-7C49-896A-286CA541BCE6}"/>
              </a:ext>
            </a:extLst>
          </p:cNvPr>
          <p:cNvSpPr>
            <a:spLocks noGrp="1"/>
          </p:cNvSpPr>
          <p:nvPr>
            <p:ph sz="half" idx="2"/>
          </p:nvPr>
        </p:nvSpPr>
        <p:spPr>
          <a:xfrm>
            <a:off x="7140576" y="1539081"/>
            <a:ext cx="4500562" cy="3622451"/>
          </a:xfrm>
        </p:spPr>
        <p:txBody>
          <a:bodyPr vert="horz" wrap="square" lIns="0" tIns="0" rIns="0" bIns="0" rtlCol="0" anchor="t">
            <a:normAutofit/>
          </a:bodyPr>
          <a:lstStyle/>
          <a:p>
            <a:pPr>
              <a:lnSpc>
                <a:spcPct val="100000"/>
              </a:lnSpc>
            </a:pPr>
            <a:r>
              <a:rPr lang="en-US" sz="900" dirty="0"/>
              <a:t>With rapid urbanization how can this be reduced? </a:t>
            </a:r>
          </a:p>
          <a:p>
            <a:pPr>
              <a:lnSpc>
                <a:spcPct val="100000"/>
              </a:lnSpc>
            </a:pPr>
            <a:r>
              <a:rPr lang="en-US" sz="900" dirty="0"/>
              <a:t>better internal coordination to ensure that staff working on urban development and the private sector are aware of and able to make the most of each other’s programs and supporting governments to change policies on land access, approval rates for inclusive developments and formal banking systems that cater for low income communities.</a:t>
            </a:r>
          </a:p>
          <a:p>
            <a:pPr>
              <a:lnSpc>
                <a:spcPct val="100000"/>
              </a:lnSpc>
            </a:pPr>
            <a:r>
              <a:rPr lang="en-US" sz="900" dirty="0"/>
              <a:t>A positive relationship between economic growth and reducing inequalities cannot be assumed and ICAI recommend that DFID needs to specifically address poverty reduction in its urban development work, including targeting marginalized groups.</a:t>
            </a:r>
          </a:p>
          <a:p>
            <a:pPr>
              <a:lnSpc>
                <a:spcPct val="100000"/>
              </a:lnSpc>
            </a:pPr>
            <a:r>
              <a:rPr lang="en-US" sz="900" dirty="0"/>
              <a:t>Retrofitting existing buildings to more energy efficient standards and holding landlord accountable for their properties and tenants health and wellbeing.</a:t>
            </a:r>
          </a:p>
          <a:p>
            <a:pPr>
              <a:lnSpc>
                <a:spcPct val="100000"/>
              </a:lnSpc>
            </a:pPr>
            <a:r>
              <a:rPr lang="en-US" sz="900" dirty="0"/>
              <a:t>INDICATORS</a:t>
            </a:r>
          </a:p>
          <a:p>
            <a:pPr>
              <a:lnSpc>
                <a:spcPct val="100000"/>
              </a:lnSpc>
            </a:pPr>
            <a:r>
              <a:rPr lang="en-GB" sz="1000" dirty="0"/>
              <a:t>Proportion of urban population living in slums, informal settlements or inadequate housing</a:t>
            </a:r>
            <a:endParaRPr lang="en-US" sz="1000" dirty="0"/>
          </a:p>
          <a:p>
            <a:pPr>
              <a:lnSpc>
                <a:spcPct val="100000"/>
              </a:lnSpc>
            </a:pPr>
            <a:endParaRPr lang="en-US" sz="900" dirty="0"/>
          </a:p>
        </p:txBody>
      </p:sp>
      <p:sp>
        <p:nvSpPr>
          <p:cNvPr id="85" name="Freeform: Shape 84">
            <a:extLst>
              <a:ext uri="{FF2B5EF4-FFF2-40B4-BE49-F238E27FC236}">
                <a16:creationId xmlns:a16="http://schemas.microsoft.com/office/drawing/2014/main" id="{CAEF6F64-425F-4671-AE93-26B9B72C22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10107572" y="3204845"/>
            <a:ext cx="2054679" cy="2525894"/>
          </a:xfrm>
          <a:custGeom>
            <a:avLst/>
            <a:gdLst>
              <a:gd name="connsiteX0" fmla="*/ 1080000 w 2054679"/>
              <a:gd name="connsiteY0" fmla="*/ 0 h 2525894"/>
              <a:gd name="connsiteX1" fmla="*/ 2054679 w 2054679"/>
              <a:gd name="connsiteY1" fmla="*/ 1730558 h 2525894"/>
              <a:gd name="connsiteX2" fmla="*/ 1268863 w 2054679"/>
              <a:gd name="connsiteY2" fmla="*/ 2516374 h 2525894"/>
              <a:gd name="connsiteX3" fmla="*/ 1080000 w 2054679"/>
              <a:gd name="connsiteY3" fmla="*/ 2525894 h 2525894"/>
              <a:gd name="connsiteX4" fmla="*/ 0 w 2054679"/>
              <a:gd name="connsiteY4" fmla="*/ 1985894 h 2525894"/>
              <a:gd name="connsiteX5" fmla="*/ 21942 w 2054679"/>
              <a:gd name="connsiteY5" fmla="*/ 1877066 h 2525894"/>
              <a:gd name="connsiteX6" fmla="*/ 31252 w 2054679"/>
              <a:gd name="connsiteY6" fmla="*/ 1862068 h 25258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54679" h="2525894">
                <a:moveTo>
                  <a:pt x="1080000" y="0"/>
                </a:moveTo>
                <a:lnTo>
                  <a:pt x="2054679" y="1730558"/>
                </a:lnTo>
                <a:lnTo>
                  <a:pt x="1268863" y="2516374"/>
                </a:lnTo>
                <a:lnTo>
                  <a:pt x="1080000" y="2525894"/>
                </a:lnTo>
                <a:cubicBezTo>
                  <a:pt x="483532" y="2525894"/>
                  <a:pt x="0" y="2284128"/>
                  <a:pt x="0" y="1985894"/>
                </a:cubicBezTo>
                <a:cubicBezTo>
                  <a:pt x="0" y="1948614"/>
                  <a:pt x="7556" y="1912218"/>
                  <a:pt x="21942" y="1877066"/>
                </a:cubicBezTo>
                <a:lnTo>
                  <a:pt x="31252" y="1862068"/>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444500" dist="304800" dir="4200000">
              <a:schemeClr val="accent1">
                <a:lumMod val="60000"/>
                <a:lumOff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7" name="Freeform: Shape 86">
            <a:extLst>
              <a:ext uri="{FF2B5EF4-FFF2-40B4-BE49-F238E27FC236}">
                <a16:creationId xmlns:a16="http://schemas.microsoft.com/office/drawing/2014/main" id="{9D375253-B86F-45EA-A567-60720C0127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108067" y="3974558"/>
            <a:ext cx="1080000" cy="2037327"/>
          </a:xfrm>
          <a:custGeom>
            <a:avLst/>
            <a:gdLst>
              <a:gd name="connsiteX0" fmla="*/ 282604 w 1080000"/>
              <a:gd name="connsiteY0" fmla="*/ 7677 h 2037327"/>
              <a:gd name="connsiteX1" fmla="*/ 290573 w 1080000"/>
              <a:gd name="connsiteY1" fmla="*/ 0 h 2037327"/>
              <a:gd name="connsiteX2" fmla="*/ 1071088 w 1080000"/>
              <a:gd name="connsiteY2" fmla="*/ 780515 h 2037327"/>
              <a:gd name="connsiteX3" fmla="*/ 1080000 w 1080000"/>
              <a:gd name="connsiteY3" fmla="*/ 957327 h 2037327"/>
              <a:gd name="connsiteX4" fmla="*/ 540000 w 1080000"/>
              <a:gd name="connsiteY4" fmla="*/ 2037327 h 2037327"/>
              <a:gd name="connsiteX5" fmla="*/ 0 w 1080000"/>
              <a:gd name="connsiteY5" fmla="*/ 957327 h 2037327"/>
              <a:gd name="connsiteX6" fmla="*/ 282604 w 1080000"/>
              <a:gd name="connsiteY6" fmla="*/ 7677 h 2037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80000" h="2037327">
                <a:moveTo>
                  <a:pt x="282604" y="7677"/>
                </a:moveTo>
                <a:lnTo>
                  <a:pt x="290573" y="0"/>
                </a:lnTo>
                <a:lnTo>
                  <a:pt x="1071088" y="780515"/>
                </a:lnTo>
                <a:lnTo>
                  <a:pt x="1080000" y="957327"/>
                </a:lnTo>
                <a:cubicBezTo>
                  <a:pt x="1080000" y="1553795"/>
                  <a:pt x="838234" y="2037327"/>
                  <a:pt x="540000" y="2037327"/>
                </a:cubicBezTo>
                <a:cubicBezTo>
                  <a:pt x="241766" y="2037327"/>
                  <a:pt x="0" y="1553795"/>
                  <a:pt x="0" y="957327"/>
                </a:cubicBezTo>
                <a:cubicBezTo>
                  <a:pt x="0" y="547255"/>
                  <a:pt x="114272" y="190563"/>
                  <a:pt x="282604" y="7677"/>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89" name="Group 88">
            <a:extLst>
              <a:ext uri="{FF2B5EF4-FFF2-40B4-BE49-F238E27FC236}">
                <a16:creationId xmlns:a16="http://schemas.microsoft.com/office/drawing/2014/main" id="{19CF19B5-D97C-44D1-96A3-D8BB434369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06926" y="4598682"/>
            <a:ext cx="1336763" cy="1980000"/>
            <a:chOff x="2516173" y="3459810"/>
            <a:chExt cx="1336763" cy="1980000"/>
          </a:xfrm>
        </p:grpSpPr>
        <p:sp>
          <p:nvSpPr>
            <p:cNvPr id="90" name="Freeform: Shape 89">
              <a:extLst>
                <a:ext uri="{FF2B5EF4-FFF2-40B4-BE49-F238E27FC236}">
                  <a16:creationId xmlns:a16="http://schemas.microsoft.com/office/drawing/2014/main" id="{5CCC4CB4-177A-4B47-8F39-F27AD5BA03F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a:off x="2462459" y="3923302"/>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03200" dist="50800" dir="27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91" name="Freeform: Shape 90">
              <a:extLst>
                <a:ext uri="{FF2B5EF4-FFF2-40B4-BE49-F238E27FC236}">
                  <a16:creationId xmlns:a16="http://schemas.microsoft.com/office/drawing/2014/main" id="{8E50928C-DE98-4CD0-A2EE-742036C314C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a:off x="2386980" y="3930808"/>
              <a:ext cx="1853969" cy="1064309"/>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nvGrpSpPr>
            <p:cNvPr id="92" name="Group 91">
              <a:extLst>
                <a:ext uri="{FF2B5EF4-FFF2-40B4-BE49-F238E27FC236}">
                  <a16:creationId xmlns:a16="http://schemas.microsoft.com/office/drawing/2014/main" id="{B927B3B6-1E3A-4FB3-B4D6-FD4FBAC69E5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2516173" y="3992195"/>
              <a:ext cx="1088124" cy="1447615"/>
              <a:chOff x="2516173" y="3992195"/>
              <a:chExt cx="1088124" cy="1447615"/>
            </a:xfrm>
          </p:grpSpPr>
          <p:sp>
            <p:nvSpPr>
              <p:cNvPr id="93" name="Oval 92">
                <a:extLst>
                  <a:ext uri="{FF2B5EF4-FFF2-40B4-BE49-F238E27FC236}">
                    <a16:creationId xmlns:a16="http://schemas.microsoft.com/office/drawing/2014/main" id="{D7CECC28-A4F8-4378-BFA3-4AC5F6392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a:off x="2516173" y="3992195"/>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4" name="Oval 93">
                <a:extLst>
                  <a:ext uri="{FF2B5EF4-FFF2-40B4-BE49-F238E27FC236}">
                    <a16:creationId xmlns:a16="http://schemas.microsoft.com/office/drawing/2014/main" id="{CEDBDC01-85BA-4A9D-9A95-D03EB961C8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a:off x="3497199" y="4973221"/>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grpSp>
    </p:spTree>
    <p:extLst>
      <p:ext uri="{BB962C8B-B14F-4D97-AF65-F5344CB8AC3E}">
        <p14:creationId xmlns:p14="http://schemas.microsoft.com/office/powerpoint/2010/main" val="1064230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7" name="Group 76">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78" name="Freeform: Shape 77">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79" name="Oval 78">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0" name="Oval 79">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1" name="Freeform: Shape 80">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useBgFill="1">
        <p:nvSpPr>
          <p:cNvPr id="83" name="Rectangle 82">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12F275-C3CB-5B4C-B1BD-9A7D8C78C416}"/>
              </a:ext>
            </a:extLst>
          </p:cNvPr>
          <p:cNvSpPr>
            <a:spLocks noGrp="1"/>
          </p:cNvSpPr>
          <p:nvPr>
            <p:ph type="title"/>
          </p:nvPr>
        </p:nvSpPr>
        <p:spPr>
          <a:xfrm>
            <a:off x="550864" y="549275"/>
            <a:ext cx="3565524" cy="1997855"/>
          </a:xfrm>
        </p:spPr>
        <p:txBody>
          <a:bodyPr vert="horz" wrap="square" lIns="0" tIns="0" rIns="0" bIns="0" rtlCol="0" anchor="b" anchorCtr="0">
            <a:normAutofit/>
          </a:bodyPr>
          <a:lstStyle/>
          <a:p>
            <a:r>
              <a:rPr lang="en-US" sz="4800"/>
              <a:t>Transport</a:t>
            </a:r>
          </a:p>
        </p:txBody>
      </p:sp>
      <p:sp>
        <p:nvSpPr>
          <p:cNvPr id="4" name="Text Placeholder 3">
            <a:extLst>
              <a:ext uri="{FF2B5EF4-FFF2-40B4-BE49-F238E27FC236}">
                <a16:creationId xmlns:a16="http://schemas.microsoft.com/office/drawing/2014/main" id="{77A25FDD-C6BF-E947-8726-258C426ED739}"/>
              </a:ext>
            </a:extLst>
          </p:cNvPr>
          <p:cNvSpPr>
            <a:spLocks noGrp="1"/>
          </p:cNvSpPr>
          <p:nvPr>
            <p:ph type="body" sz="half" idx="2"/>
          </p:nvPr>
        </p:nvSpPr>
        <p:spPr>
          <a:xfrm>
            <a:off x="550863" y="2677306"/>
            <a:ext cx="3565525" cy="3415519"/>
          </a:xfrm>
        </p:spPr>
        <p:txBody>
          <a:bodyPr vert="horz" wrap="square" lIns="0" tIns="0" rIns="0" bIns="0" rtlCol="0" anchor="t">
            <a:normAutofit/>
          </a:bodyPr>
          <a:lstStyle/>
          <a:p>
            <a:pPr indent="-228600">
              <a:lnSpc>
                <a:spcPct val="100000"/>
              </a:lnSpc>
              <a:buFont typeface="Arial" panose="020B0604020202020204" pitchFamily="34" charset="0"/>
              <a:buChar char="•"/>
            </a:pPr>
            <a:r>
              <a:rPr lang="en-US" sz="1400"/>
              <a:t>With millions of people packed in tight, transport is a major contributiary factor to pollution in cities. Single travellers being a large cause of this, and delivery vehicles. </a:t>
            </a:r>
          </a:p>
          <a:p>
            <a:pPr indent="-228600">
              <a:lnSpc>
                <a:spcPct val="100000"/>
              </a:lnSpc>
              <a:buFont typeface="Arial" panose="020B0604020202020204" pitchFamily="34" charset="0"/>
              <a:buChar char="•"/>
            </a:pPr>
            <a:r>
              <a:rPr lang="en-US" sz="1400"/>
              <a:t>Many cities have put restrictions in place, such as London with it’s tariff but this does little to deter or reduce traffic. Even with its world renowned underground network, its not enough more needs to be done. </a:t>
            </a:r>
          </a:p>
          <a:p>
            <a:pPr indent="-228600">
              <a:lnSpc>
                <a:spcPct val="100000"/>
              </a:lnSpc>
              <a:buFont typeface="Arial" panose="020B0604020202020204" pitchFamily="34" charset="0"/>
              <a:buChar char="•"/>
            </a:pPr>
            <a:r>
              <a:rPr lang="en-US" sz="1400"/>
              <a:t>11.2 aims to provide access to safe, affordable, accessible and sustainable transport systems for all, improving road safety, notably by expanding public transport</a:t>
            </a:r>
          </a:p>
        </p:txBody>
      </p:sp>
      <p:pic>
        <p:nvPicPr>
          <p:cNvPr id="3076" name="Picture 4" descr="London has the WORST traffic of any city in Europe | London Evening Standard">
            <a:extLst>
              <a:ext uri="{FF2B5EF4-FFF2-40B4-BE49-F238E27FC236}">
                <a16:creationId xmlns:a16="http://schemas.microsoft.com/office/drawing/2014/main" id="{E692D87A-8FEF-CD44-AD01-B43D76AE063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45497" y="798263"/>
            <a:ext cx="3439869" cy="2289076"/>
          </a:xfrm>
          <a:custGeom>
            <a:avLst/>
            <a:gdLst/>
            <a:ahLst/>
            <a:cxnLst/>
            <a:rect l="l" t="t" r="r" b="b"/>
            <a:pathLst>
              <a:path w="3547818" h="2883450">
                <a:moveTo>
                  <a:pt x="0" y="0"/>
                </a:moveTo>
                <a:lnTo>
                  <a:pt x="3547818" y="0"/>
                </a:lnTo>
                <a:lnTo>
                  <a:pt x="3547818" y="2883450"/>
                </a:lnTo>
                <a:lnTo>
                  <a:pt x="0" y="2883450"/>
                </a:lnTo>
                <a:close/>
              </a:path>
            </a:pathLst>
          </a:custGeom>
          <a:noFill/>
          <a:extLst>
            <a:ext uri="{909E8E84-426E-40DD-AFC4-6F175D3DCCD1}">
              <a14:hiddenFill xmlns:a14="http://schemas.microsoft.com/office/drawing/2010/main">
                <a:solidFill>
                  <a:srgbClr val="FFFFFF"/>
                </a:solidFill>
              </a14:hiddenFill>
            </a:ext>
          </a:extLst>
        </p:spPr>
      </p:pic>
      <p:pic>
        <p:nvPicPr>
          <p:cNvPr id="3080" name="Picture 8" descr="Bosch's smart vision for the future - Smart Cities World">
            <a:extLst>
              <a:ext uri="{FF2B5EF4-FFF2-40B4-BE49-F238E27FC236}">
                <a16:creationId xmlns:a16="http://schemas.microsoft.com/office/drawing/2014/main" id="{2FCFD5BC-6D2E-E640-B018-E05E85EA14F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01266" y="798261"/>
            <a:ext cx="3439870" cy="2289077"/>
          </a:xfrm>
          <a:custGeom>
            <a:avLst/>
            <a:gdLst/>
            <a:ahLst/>
            <a:cxnLst/>
            <a:rect l="l" t="t" r="r" b="b"/>
            <a:pathLst>
              <a:path w="3547818" h="2883450">
                <a:moveTo>
                  <a:pt x="0" y="0"/>
                </a:moveTo>
                <a:lnTo>
                  <a:pt x="3547818" y="0"/>
                </a:lnTo>
                <a:lnTo>
                  <a:pt x="3547818" y="2883450"/>
                </a:lnTo>
                <a:lnTo>
                  <a:pt x="0" y="2883450"/>
                </a:lnTo>
                <a:close/>
              </a:path>
            </a:pathLst>
          </a:custGeom>
          <a:noFill/>
          <a:extLst>
            <a:ext uri="{909E8E84-426E-40DD-AFC4-6F175D3DCCD1}">
              <a14:hiddenFill xmlns:a14="http://schemas.microsoft.com/office/drawing/2010/main">
                <a:solidFill>
                  <a:srgbClr val="FFFFFF"/>
                </a:solidFill>
              </a14:hiddenFill>
            </a:ext>
          </a:extLst>
        </p:spPr>
      </p:pic>
      <p:pic>
        <p:nvPicPr>
          <p:cNvPr id="3074" name="Picture 2" descr="How big data is now busting city traffic jams - Raconteur">
            <a:extLst>
              <a:ext uri="{FF2B5EF4-FFF2-40B4-BE49-F238E27FC236}">
                <a16:creationId xmlns:a16="http://schemas.microsoft.com/office/drawing/2014/main" id="{48026643-C2CB-4B4A-8233-BCCCC17BB1EC}"/>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tretch>
            <a:fillRect/>
          </a:stretch>
        </p:blipFill>
        <p:spPr bwMode="auto">
          <a:xfrm>
            <a:off x="4545498" y="3961537"/>
            <a:ext cx="3439868" cy="1926326"/>
          </a:xfrm>
          <a:custGeom>
            <a:avLst/>
            <a:gdLst/>
            <a:ahLst/>
            <a:cxnLst/>
            <a:rect l="l" t="t" r="r" b="b"/>
            <a:pathLst>
              <a:path w="3547818" h="2883450">
                <a:moveTo>
                  <a:pt x="0" y="0"/>
                </a:moveTo>
                <a:lnTo>
                  <a:pt x="3547818" y="0"/>
                </a:lnTo>
                <a:lnTo>
                  <a:pt x="3547818" y="2883450"/>
                </a:lnTo>
                <a:lnTo>
                  <a:pt x="0" y="2883450"/>
                </a:lnTo>
                <a:close/>
              </a:path>
            </a:pathLst>
          </a:custGeom>
          <a:noFill/>
          <a:extLst>
            <a:ext uri="{909E8E84-426E-40DD-AFC4-6F175D3DCCD1}">
              <a14:hiddenFill xmlns:a14="http://schemas.microsoft.com/office/drawing/2010/main">
                <a:solidFill>
                  <a:srgbClr val="FFFFFF"/>
                </a:solidFill>
              </a14:hiddenFill>
            </a:ext>
          </a:extLst>
        </p:spPr>
      </p:pic>
      <p:pic>
        <p:nvPicPr>
          <p:cNvPr id="3078" name="Picture 6" descr="Driving a Car in Manhattan Could Cost $11.52 Under Congestion Plan - The  New York Times">
            <a:extLst>
              <a:ext uri="{FF2B5EF4-FFF2-40B4-BE49-F238E27FC236}">
                <a16:creationId xmlns:a16="http://schemas.microsoft.com/office/drawing/2014/main" id="{AA98D4AB-15EB-1D43-9B91-A05EDCCF157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201266" y="3961535"/>
            <a:ext cx="3439870" cy="1926327"/>
          </a:xfrm>
          <a:custGeom>
            <a:avLst/>
            <a:gdLst/>
            <a:ahLst/>
            <a:cxnLst/>
            <a:rect l="l" t="t" r="r" b="b"/>
            <a:pathLst>
              <a:path w="3547818" h="2883450">
                <a:moveTo>
                  <a:pt x="0" y="0"/>
                </a:moveTo>
                <a:lnTo>
                  <a:pt x="3547818" y="0"/>
                </a:lnTo>
                <a:lnTo>
                  <a:pt x="3547818" y="2883450"/>
                </a:lnTo>
                <a:lnTo>
                  <a:pt x="0" y="288345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3557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92" name="Group 191">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193" name="Freeform: Shape 192">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94" name="Oval 193">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5" name="Oval 194">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6" name="Freeform: Shape 195">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useBgFill="1">
        <p:nvSpPr>
          <p:cNvPr id="197" name="Rectangle 196">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6D898F03-14ED-A84F-A3D4-4A8C7A80B426}"/>
              </a:ext>
            </a:extLst>
          </p:cNvPr>
          <p:cNvSpPr>
            <a:spLocks noGrp="1"/>
          </p:cNvSpPr>
          <p:nvPr>
            <p:ph type="title"/>
          </p:nvPr>
        </p:nvSpPr>
        <p:spPr>
          <a:xfrm>
            <a:off x="550862" y="580363"/>
            <a:ext cx="5437188" cy="1333055"/>
          </a:xfrm>
        </p:spPr>
        <p:txBody>
          <a:bodyPr vert="horz" wrap="square" lIns="0" tIns="0" rIns="0" bIns="0" rtlCol="0" anchor="t" anchorCtr="0">
            <a:normAutofit/>
          </a:bodyPr>
          <a:lstStyle/>
          <a:p>
            <a:pPr>
              <a:lnSpc>
                <a:spcPct val="90000"/>
              </a:lnSpc>
            </a:pPr>
            <a:r>
              <a:rPr lang="en-US" sz="4100" kern="1200" dirty="0">
                <a:solidFill>
                  <a:schemeClr val="tx1"/>
                </a:solidFill>
                <a:latin typeface="+mj-lt"/>
                <a:ea typeface="+mj-ea"/>
                <a:cs typeface="+mj-cs"/>
              </a:rPr>
              <a:t>The Impact of Transport on City Development</a:t>
            </a:r>
          </a:p>
        </p:txBody>
      </p:sp>
      <p:grpSp>
        <p:nvGrpSpPr>
          <p:cNvPr id="198" name="Group 197">
            <a:extLst>
              <a:ext uri="{FF2B5EF4-FFF2-40B4-BE49-F238E27FC236}">
                <a16:creationId xmlns:a16="http://schemas.microsoft.com/office/drawing/2014/main" id="{11F8F457-0192-4F9A-9EEF-D784521FAC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02932" y="412017"/>
            <a:ext cx="667800" cy="631474"/>
            <a:chOff x="8069541" y="1262702"/>
            <a:chExt cx="667800" cy="631474"/>
          </a:xfrm>
        </p:grpSpPr>
        <p:sp>
          <p:nvSpPr>
            <p:cNvPr id="199" name="Freeform: Shape 198">
              <a:extLst>
                <a:ext uri="{FF2B5EF4-FFF2-40B4-BE49-F238E27FC236}">
                  <a16:creationId xmlns:a16="http://schemas.microsoft.com/office/drawing/2014/main" id="{811A27EA-330C-4F31-9051-19CBAE97885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a:off x="8069541" y="1262702"/>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127000" dist="50800" dir="42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0" name="Oval 199">
              <a:extLst>
                <a:ext uri="{FF2B5EF4-FFF2-40B4-BE49-F238E27FC236}">
                  <a16:creationId xmlns:a16="http://schemas.microsoft.com/office/drawing/2014/main" id="{786FC59F-EC76-4A7A-AF75-507FBE3B5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8332341" y="1436239"/>
              <a:ext cx="270000" cy="540000"/>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pic>
        <p:nvPicPr>
          <p:cNvPr id="5130" name="Picture 10">
            <a:extLst>
              <a:ext uri="{FF2B5EF4-FFF2-40B4-BE49-F238E27FC236}">
                <a16:creationId xmlns:a16="http://schemas.microsoft.com/office/drawing/2014/main" id="{96C8CF52-5E70-8144-A901-63E9B2778E05}"/>
              </a:ext>
            </a:extLst>
          </p:cNvPr>
          <p:cNvPicPr>
            <a:picLocks noGrp="1" noChangeAspect="1" noChangeArrowheads="1"/>
          </p:cNvPicPr>
          <p:nvPr>
            <p:ph type="pic" idx="1"/>
          </p:nvPr>
        </p:nvPicPr>
        <p:blipFill rotWithShape="1">
          <a:blip r:embed="rId2">
            <a:extLst>
              <a:ext uri="{28A0092B-C50C-407E-A947-70E740481C1C}">
                <a14:useLocalDpi xmlns:a14="http://schemas.microsoft.com/office/drawing/2010/main" val="0"/>
              </a:ext>
            </a:extLst>
          </a:blip>
          <a:srcRect t="2718" r="-2" b="5398"/>
          <a:stretch/>
        </p:blipFill>
        <p:spPr bwMode="auto">
          <a:xfrm>
            <a:off x="550863" y="2530474"/>
            <a:ext cx="5773738" cy="3779838"/>
          </a:xfrm>
          <a:custGeom>
            <a:avLst/>
            <a:gdLst/>
            <a:ahLst/>
            <a:cxnLst/>
            <a:rect l="l" t="t" r="r" b="b"/>
            <a:pathLst>
              <a:path w="5773738" h="3779838">
                <a:moveTo>
                  <a:pt x="0" y="0"/>
                </a:moveTo>
                <a:lnTo>
                  <a:pt x="5773738" y="0"/>
                </a:lnTo>
                <a:lnTo>
                  <a:pt x="5773738" y="3779838"/>
                </a:lnTo>
                <a:lnTo>
                  <a:pt x="0" y="3779838"/>
                </a:lnTo>
                <a:close/>
              </a:path>
            </a:pathLst>
          </a:custGeom>
          <a:noFill/>
          <a:extLst>
            <a:ext uri="{909E8E84-426E-40DD-AFC4-6F175D3DCCD1}">
              <a14:hiddenFill xmlns:a14="http://schemas.microsoft.com/office/drawing/2010/main">
                <a:solidFill>
                  <a:srgbClr val="FFFFFF"/>
                </a:solidFill>
              </a14:hiddenFill>
            </a:ext>
          </a:extLst>
        </p:spPr>
      </p:pic>
      <p:sp>
        <p:nvSpPr>
          <p:cNvPr id="4" name="Text Placeholder 3">
            <a:extLst>
              <a:ext uri="{FF2B5EF4-FFF2-40B4-BE49-F238E27FC236}">
                <a16:creationId xmlns:a16="http://schemas.microsoft.com/office/drawing/2014/main" id="{DEEC6B77-4BCD-E042-9742-E735BA9F3C0D}"/>
              </a:ext>
            </a:extLst>
          </p:cNvPr>
          <p:cNvSpPr>
            <a:spLocks noGrp="1"/>
          </p:cNvSpPr>
          <p:nvPr>
            <p:ph type="body" sz="half" idx="2"/>
          </p:nvPr>
        </p:nvSpPr>
        <p:spPr>
          <a:xfrm>
            <a:off x="7140575" y="1520825"/>
            <a:ext cx="4500562" cy="4572000"/>
          </a:xfrm>
        </p:spPr>
        <p:txBody>
          <a:bodyPr vert="horz" wrap="square" lIns="0" tIns="0" rIns="0" bIns="0" rtlCol="0" anchor="t">
            <a:normAutofit lnSpcReduction="10000"/>
          </a:bodyPr>
          <a:lstStyle/>
          <a:p>
            <a:pPr indent="-228600">
              <a:buFont typeface="Arial" panose="020B0604020202020204" pitchFamily="34" charset="0"/>
              <a:buChar char="•"/>
            </a:pPr>
            <a:r>
              <a:rPr lang="en-US" dirty="0"/>
              <a:t>A huge shift toward improved public transport infrastructure is necessary worldwide, not just in cities and urban developments. </a:t>
            </a:r>
          </a:p>
          <a:p>
            <a:pPr indent="-228600">
              <a:buFont typeface="Arial" panose="020B0604020202020204" pitchFamily="34" charset="0"/>
              <a:buChar char="•"/>
            </a:pPr>
            <a:r>
              <a:rPr lang="en-US" dirty="0"/>
              <a:t>Almost all SDG’s contain transport related improvements</a:t>
            </a:r>
          </a:p>
          <a:p>
            <a:pPr indent="-228600">
              <a:buFont typeface="Arial" panose="020B0604020202020204" pitchFamily="34" charset="0"/>
              <a:buChar char="•"/>
            </a:pPr>
            <a:r>
              <a:rPr lang="en-US" dirty="0"/>
              <a:t>92% of VNR’s highlighted improvements to the transport sector, and its impact on other SDG’s</a:t>
            </a:r>
          </a:p>
          <a:p>
            <a:pPr indent="-228600">
              <a:buFont typeface="Arial" panose="020B0604020202020204" pitchFamily="34" charset="0"/>
              <a:buChar char="•"/>
            </a:pPr>
            <a:r>
              <a:rPr lang="en-US" dirty="0"/>
              <a:t>Growth cannot happen without transport and sustainable transport is expensive.</a:t>
            </a:r>
          </a:p>
          <a:p>
            <a:pPr indent="-228600">
              <a:buFont typeface="Arial" panose="020B0604020202020204" pitchFamily="34" charset="0"/>
              <a:buChar char="•"/>
            </a:pPr>
            <a:r>
              <a:rPr lang="en-US" dirty="0"/>
              <a:t>INDICATORS</a:t>
            </a:r>
          </a:p>
          <a:p>
            <a:pPr indent="-228600">
              <a:buFont typeface="Arial" panose="020B0604020202020204" pitchFamily="34" charset="0"/>
              <a:buChar char="•"/>
            </a:pPr>
            <a:r>
              <a:rPr lang="en-GB" dirty="0"/>
              <a:t>Proportion of population that has convenient access to public transport, by sex, age and persons with disabilities</a:t>
            </a:r>
            <a:endParaRPr lang="en-US" dirty="0"/>
          </a:p>
        </p:txBody>
      </p:sp>
      <p:sp>
        <p:nvSpPr>
          <p:cNvPr id="201" name="Freeform: Shape 200">
            <a:extLst>
              <a:ext uri="{FF2B5EF4-FFF2-40B4-BE49-F238E27FC236}">
                <a16:creationId xmlns:a16="http://schemas.microsoft.com/office/drawing/2014/main" id="{3E6AA126-9DDC-4FBE-AEE6-8D0E982B0E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2295" y="6121100"/>
            <a:ext cx="1080000" cy="736900"/>
          </a:xfrm>
          <a:custGeom>
            <a:avLst/>
            <a:gdLst>
              <a:gd name="connsiteX0" fmla="*/ 540000 w 1080000"/>
              <a:gd name="connsiteY0" fmla="*/ 0 h 736900"/>
              <a:gd name="connsiteX1" fmla="*/ 1080000 w 1080000"/>
              <a:gd name="connsiteY1" fmla="*/ 540000 h 736900"/>
              <a:gd name="connsiteX2" fmla="*/ 1069029 w 1080000"/>
              <a:gd name="connsiteY2" fmla="*/ 648829 h 736900"/>
              <a:gd name="connsiteX3" fmla="*/ 1041691 w 1080000"/>
              <a:gd name="connsiteY3" fmla="*/ 736900 h 736900"/>
              <a:gd name="connsiteX4" fmla="*/ 38310 w 1080000"/>
              <a:gd name="connsiteY4" fmla="*/ 736900 h 736900"/>
              <a:gd name="connsiteX5" fmla="*/ 10971 w 1080000"/>
              <a:gd name="connsiteY5" fmla="*/ 648829 h 736900"/>
              <a:gd name="connsiteX6" fmla="*/ 0 w 1080000"/>
              <a:gd name="connsiteY6" fmla="*/ 540000 h 736900"/>
              <a:gd name="connsiteX7" fmla="*/ 540000 w 1080000"/>
              <a:gd name="connsiteY7" fmla="*/ 0 h 736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0000" h="736900">
                <a:moveTo>
                  <a:pt x="540000" y="0"/>
                </a:moveTo>
                <a:cubicBezTo>
                  <a:pt x="838234" y="0"/>
                  <a:pt x="1080000" y="241766"/>
                  <a:pt x="1080000" y="540000"/>
                </a:cubicBezTo>
                <a:cubicBezTo>
                  <a:pt x="1080000" y="577280"/>
                  <a:pt x="1076223" y="613676"/>
                  <a:pt x="1069029" y="648829"/>
                </a:cubicBezTo>
                <a:lnTo>
                  <a:pt x="1041691" y="736900"/>
                </a:lnTo>
                <a:lnTo>
                  <a:pt x="38310" y="736900"/>
                </a:lnTo>
                <a:lnTo>
                  <a:pt x="10971" y="648829"/>
                </a:lnTo>
                <a:cubicBezTo>
                  <a:pt x="3778" y="613676"/>
                  <a:pt x="0" y="577280"/>
                  <a:pt x="0" y="540000"/>
                </a:cubicBezTo>
                <a:cubicBezTo>
                  <a:pt x="0" y="241766"/>
                  <a:pt x="241766" y="0"/>
                  <a:pt x="540000" y="0"/>
                </a:cubicBezTo>
                <a:close/>
              </a:path>
            </a:pathLst>
          </a:cu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76200" dir="1926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8429257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9" name="Group 78">
            <a:extLst>
              <a:ext uri="{FF2B5EF4-FFF2-40B4-BE49-F238E27FC236}">
                <a16:creationId xmlns:a16="http://schemas.microsoft.com/office/drawing/2014/main" id="{3BDBC526-6DCD-4FF6-8395-D8C22E46E5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998" y="5334748"/>
            <a:ext cx="678135" cy="990000"/>
            <a:chOff x="10490969" y="1448827"/>
            <a:chExt cx="678135" cy="990000"/>
          </a:xfrm>
        </p:grpSpPr>
        <p:sp>
          <p:nvSpPr>
            <p:cNvPr id="80" name="Freeform: Shape 79">
              <a:extLst>
                <a:ext uri="{FF2B5EF4-FFF2-40B4-BE49-F238E27FC236}">
                  <a16:creationId xmlns:a16="http://schemas.microsoft.com/office/drawing/2014/main" id="{02ECB475-568C-47AC-B16D-2E202DEB2DE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1" name="Oval 80">
              <a:extLst>
                <a:ext uri="{FF2B5EF4-FFF2-40B4-BE49-F238E27FC236}">
                  <a16:creationId xmlns:a16="http://schemas.microsoft.com/office/drawing/2014/main" id="{080D8764-525A-441E-B58F-068E82F097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2" name="Oval 81">
              <a:extLst>
                <a:ext uri="{FF2B5EF4-FFF2-40B4-BE49-F238E27FC236}">
                  <a16:creationId xmlns:a16="http://schemas.microsoft.com/office/drawing/2014/main" id="{11196109-6F2B-4738-B2FC-2CCC753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3" name="Freeform: Shape 82">
              <a:extLst>
                <a:ext uri="{FF2B5EF4-FFF2-40B4-BE49-F238E27FC236}">
                  <a16:creationId xmlns:a16="http://schemas.microsoft.com/office/drawing/2014/main" id="{F7E468C2-69B8-470B-85E3-801A3CB1D7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useBgFill="1">
        <p:nvSpPr>
          <p:cNvPr id="85" name="Rectangle 84">
            <a:extLst>
              <a:ext uri="{FF2B5EF4-FFF2-40B4-BE49-F238E27FC236}">
                <a16:creationId xmlns:a16="http://schemas.microsoft.com/office/drawing/2014/main" id="{A5931BE0-4B93-4D6C-878E-ACC59D6B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E508BB-B507-6E43-9413-9BFECA51783A}"/>
              </a:ext>
            </a:extLst>
          </p:cNvPr>
          <p:cNvSpPr>
            <a:spLocks noGrp="1"/>
          </p:cNvSpPr>
          <p:nvPr>
            <p:ph type="title"/>
          </p:nvPr>
        </p:nvSpPr>
        <p:spPr>
          <a:xfrm>
            <a:off x="550864" y="549275"/>
            <a:ext cx="3565524" cy="1997855"/>
          </a:xfrm>
        </p:spPr>
        <p:txBody>
          <a:bodyPr vert="horz" wrap="square" lIns="0" tIns="0" rIns="0" bIns="0" rtlCol="0" anchor="b" anchorCtr="0">
            <a:normAutofit/>
          </a:bodyPr>
          <a:lstStyle/>
          <a:p>
            <a:r>
              <a:rPr lang="en-US" sz="4800"/>
              <a:t>Safe, Green Spaces</a:t>
            </a:r>
          </a:p>
        </p:txBody>
      </p:sp>
      <p:sp>
        <p:nvSpPr>
          <p:cNvPr id="4" name="Text Placeholder 3">
            <a:extLst>
              <a:ext uri="{FF2B5EF4-FFF2-40B4-BE49-F238E27FC236}">
                <a16:creationId xmlns:a16="http://schemas.microsoft.com/office/drawing/2014/main" id="{57A183E5-B917-3945-B10B-264E7B3C6AE5}"/>
              </a:ext>
            </a:extLst>
          </p:cNvPr>
          <p:cNvSpPr>
            <a:spLocks noGrp="1"/>
          </p:cNvSpPr>
          <p:nvPr>
            <p:ph type="body" sz="half" idx="2"/>
          </p:nvPr>
        </p:nvSpPr>
        <p:spPr>
          <a:xfrm>
            <a:off x="550863" y="2677306"/>
            <a:ext cx="3565525" cy="3415519"/>
          </a:xfrm>
        </p:spPr>
        <p:txBody>
          <a:bodyPr vert="horz" wrap="square" lIns="0" tIns="0" rIns="0" bIns="0" rtlCol="0" anchor="t">
            <a:normAutofit/>
          </a:bodyPr>
          <a:lstStyle/>
          <a:p>
            <a:pPr indent="-228600">
              <a:lnSpc>
                <a:spcPct val="100000"/>
              </a:lnSpc>
              <a:buFont typeface="Arial" panose="020B0604020202020204" pitchFamily="34" charset="0"/>
              <a:buChar char="•"/>
            </a:pPr>
            <a:r>
              <a:rPr lang="en-US" sz="1000"/>
              <a:t>47% of urban population has access to open public spaces within 400 meters.</a:t>
            </a:r>
          </a:p>
          <a:p>
            <a:pPr indent="-228600">
              <a:lnSpc>
                <a:spcPct val="100000"/>
              </a:lnSpc>
              <a:buFont typeface="Arial" panose="020B0604020202020204" pitchFamily="34" charset="0"/>
              <a:buChar char="•"/>
            </a:pPr>
            <a:r>
              <a:rPr lang="en-US" sz="1000"/>
              <a:t>provide universal access to safe, inclusive and accessible, green and public spaces, in particular for women and children, older persons and persons with disabilities.</a:t>
            </a:r>
          </a:p>
          <a:p>
            <a:pPr indent="-228600">
              <a:lnSpc>
                <a:spcPct val="100000"/>
              </a:lnSpc>
              <a:buFont typeface="Arial" panose="020B0604020202020204" pitchFamily="34" charset="0"/>
              <a:buChar char="•"/>
            </a:pPr>
            <a:r>
              <a:rPr lang="en-US" sz="1000"/>
              <a:t>positive links between the effects of accessible green space and increased mental health benefits.</a:t>
            </a:r>
          </a:p>
          <a:p>
            <a:pPr indent="-228600">
              <a:lnSpc>
                <a:spcPct val="100000"/>
              </a:lnSpc>
              <a:buFont typeface="Arial" panose="020B0604020202020204" pitchFamily="34" charset="0"/>
              <a:buChar char="•"/>
            </a:pPr>
            <a:r>
              <a:rPr lang="en-US" sz="1000"/>
              <a:t>INDICATORS</a:t>
            </a:r>
          </a:p>
          <a:p>
            <a:pPr indent="-228600">
              <a:lnSpc>
                <a:spcPct val="100000"/>
              </a:lnSpc>
              <a:buFont typeface="Arial" panose="020B0604020202020204" pitchFamily="34" charset="0"/>
              <a:buChar char="•"/>
            </a:pPr>
            <a:r>
              <a:rPr lang="en-US" sz="1000"/>
              <a:t>Average share of the built-up area of cities that is open space for public use for all, by sex, age and persons with disabilities</a:t>
            </a:r>
          </a:p>
          <a:p>
            <a:pPr indent="-228600">
              <a:lnSpc>
                <a:spcPct val="100000"/>
              </a:lnSpc>
              <a:buFont typeface="Arial" panose="020B0604020202020204" pitchFamily="34" charset="0"/>
              <a:buChar char="•"/>
            </a:pPr>
            <a:r>
              <a:rPr lang="en-US" sz="1000"/>
              <a:t>Proportion of persons victim of physical or sexual harassment, by sex, age, disability status and place of occurrence, in the previous 12 months</a:t>
            </a:r>
          </a:p>
          <a:p>
            <a:pPr indent="-228600">
              <a:lnSpc>
                <a:spcPct val="100000"/>
              </a:lnSpc>
              <a:buFont typeface="Arial" panose="020B0604020202020204" pitchFamily="34" charset="0"/>
              <a:buChar char="•"/>
            </a:pPr>
            <a:endParaRPr lang="en-US" sz="1000"/>
          </a:p>
          <a:p>
            <a:pPr indent="-228600">
              <a:lnSpc>
                <a:spcPct val="100000"/>
              </a:lnSpc>
              <a:buFont typeface="Arial" panose="020B0604020202020204" pitchFamily="34" charset="0"/>
              <a:buChar char="•"/>
            </a:pPr>
            <a:endParaRPr lang="en-US" sz="1000"/>
          </a:p>
        </p:txBody>
      </p:sp>
      <p:pic>
        <p:nvPicPr>
          <p:cNvPr id="6150" name="Picture 6" descr="Southmead Regeneration - Changes to the Open Space - Southmead Development  Trust">
            <a:extLst>
              <a:ext uri="{FF2B5EF4-FFF2-40B4-BE49-F238E27FC236}">
                <a16:creationId xmlns:a16="http://schemas.microsoft.com/office/drawing/2014/main" id="{64F07CA4-5BD2-3146-BA5F-63516BCB653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50900" y="1702426"/>
            <a:ext cx="4090132" cy="3453144"/>
          </a:xfrm>
          <a:custGeom>
            <a:avLst/>
            <a:gdLst/>
            <a:ahLst/>
            <a:cxnLst/>
            <a:rect l="l" t="t" r="r" b="b"/>
            <a:pathLst>
              <a:path w="2771776" h="2771776">
                <a:moveTo>
                  <a:pt x="0" y="0"/>
                </a:moveTo>
                <a:lnTo>
                  <a:pt x="2771776" y="0"/>
                </a:lnTo>
                <a:lnTo>
                  <a:pt x="2771776" y="2771776"/>
                </a:lnTo>
                <a:lnTo>
                  <a:pt x="0" y="2771776"/>
                </a:lnTo>
                <a:close/>
              </a:path>
            </a:pathLst>
          </a:custGeom>
          <a:noFill/>
          <a:extLst>
            <a:ext uri="{909E8E84-426E-40DD-AFC4-6F175D3DCCD1}">
              <a14:hiddenFill xmlns:a14="http://schemas.microsoft.com/office/drawing/2010/main">
                <a:solidFill>
                  <a:srgbClr val="FFFFFF"/>
                </a:solidFill>
              </a14:hiddenFill>
            </a:ext>
          </a:extLst>
        </p:spPr>
      </p:pic>
      <p:pic>
        <p:nvPicPr>
          <p:cNvPr id="6152" name="Picture 8" descr="Can parks help cities fight crime?">
            <a:extLst>
              <a:ext uri="{FF2B5EF4-FFF2-40B4-BE49-F238E27FC236}">
                <a16:creationId xmlns:a16="http://schemas.microsoft.com/office/drawing/2014/main" id="{5B3F2F06-4BB5-8245-9223-87E151CD0D7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869363" y="1012917"/>
            <a:ext cx="2771775" cy="1844490"/>
          </a:xfrm>
          <a:custGeom>
            <a:avLst/>
            <a:gdLst/>
            <a:ahLst/>
            <a:cxnLst/>
            <a:rect l="l" t="t" r="r" b="b"/>
            <a:pathLst>
              <a:path w="2771775" h="2771775">
                <a:moveTo>
                  <a:pt x="0" y="0"/>
                </a:moveTo>
                <a:lnTo>
                  <a:pt x="2771775" y="0"/>
                </a:lnTo>
                <a:lnTo>
                  <a:pt x="2771775" y="2771775"/>
                </a:lnTo>
                <a:lnTo>
                  <a:pt x="0" y="2771775"/>
                </a:lnTo>
                <a:close/>
              </a:path>
            </a:pathLst>
          </a:custGeom>
          <a:noFill/>
          <a:extLst>
            <a:ext uri="{909E8E84-426E-40DD-AFC4-6F175D3DCCD1}">
              <a14:hiddenFill xmlns:a14="http://schemas.microsoft.com/office/drawing/2010/main">
                <a:solidFill>
                  <a:srgbClr val="FFFFFF"/>
                </a:solidFill>
              </a14:hiddenFill>
            </a:ext>
          </a:extLst>
        </p:spPr>
      </p:pic>
      <p:pic>
        <p:nvPicPr>
          <p:cNvPr id="6154" name="Picture 10" descr="The Benefits of Urban Green Spaces | NewPro Blog">
            <a:extLst>
              <a:ext uri="{FF2B5EF4-FFF2-40B4-BE49-F238E27FC236}">
                <a16:creationId xmlns:a16="http://schemas.microsoft.com/office/drawing/2014/main" id="{9B729466-4DF2-3448-B3C7-52A9DC60AE4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869362" y="4000592"/>
            <a:ext cx="2771776" cy="1844490"/>
          </a:xfrm>
          <a:custGeom>
            <a:avLst/>
            <a:gdLst/>
            <a:ahLst/>
            <a:cxnLst/>
            <a:rect l="l" t="t" r="r" b="b"/>
            <a:pathLst>
              <a:path w="4090132" h="5759450">
                <a:moveTo>
                  <a:pt x="0" y="0"/>
                </a:moveTo>
                <a:lnTo>
                  <a:pt x="4090132" y="0"/>
                </a:lnTo>
                <a:lnTo>
                  <a:pt x="4090132" y="5759450"/>
                </a:lnTo>
                <a:lnTo>
                  <a:pt x="0" y="5759450"/>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4737871"/>
      </p:ext>
    </p:extLst>
  </p:cSld>
  <p:clrMapOvr>
    <a:masterClrMapping/>
  </p:clrMapOvr>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Sitka Heading"/>
        <a:ea typeface=""/>
        <a:cs typeface=""/>
      </a:majorFont>
      <a:minorFont>
        <a:latin typeface="Source Sans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docProps/app.xml><?xml version="1.0" encoding="utf-8"?>
<Properties xmlns="http://schemas.openxmlformats.org/officeDocument/2006/extended-properties" xmlns:vt="http://schemas.openxmlformats.org/officeDocument/2006/docPropsVTypes">
  <TotalTime>0</TotalTime>
  <Words>807</Words>
  <Application>Microsoft Macintosh PowerPoint</Application>
  <PresentationFormat>Widescreen</PresentationFormat>
  <Paragraphs>40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Sitka Heading</vt:lpstr>
      <vt:lpstr>Source Sans Pro</vt:lpstr>
      <vt:lpstr>3DFloatVTI</vt:lpstr>
      <vt:lpstr>sustainable Cities  </vt:lpstr>
      <vt:lpstr>What is a Sustainable City?</vt:lpstr>
      <vt:lpstr>Accommodation</vt:lpstr>
      <vt:lpstr>How to Progress</vt:lpstr>
      <vt:lpstr>Transport</vt:lpstr>
      <vt:lpstr>The Impact of Transport on City Development</vt:lpstr>
      <vt:lpstr>Safe, Green Spaces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Cities  </dc:title>
  <dc:creator>Tracy King (1403139)</dc:creator>
  <cp:lastModifiedBy>Tracy King (1403139)</cp:lastModifiedBy>
  <cp:revision>1</cp:revision>
  <dcterms:created xsi:type="dcterms:W3CDTF">2020-10-19T20:37:04Z</dcterms:created>
  <dcterms:modified xsi:type="dcterms:W3CDTF">2020-10-19T20:37:41Z</dcterms:modified>
</cp:coreProperties>
</file>