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16"/>
  </p:notesMasterIdLst>
  <p:sldIdLst>
    <p:sldId id="256" r:id="rId2"/>
    <p:sldId id="258" r:id="rId3"/>
    <p:sldId id="265" r:id="rId4"/>
    <p:sldId id="266" r:id="rId5"/>
    <p:sldId id="267" r:id="rId6"/>
    <p:sldId id="261" r:id="rId7"/>
    <p:sldId id="260" r:id="rId8"/>
    <p:sldId id="259" r:id="rId9"/>
    <p:sldId id="262" r:id="rId10"/>
    <p:sldId id="263" r:id="rId11"/>
    <p:sldId id="269" r:id="rId12"/>
    <p:sldId id="268" r:id="rId13"/>
    <p:sldId id="271" r:id="rId14"/>
    <p:sldId id="264" r:id="rId15"/>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E75E0644-9163-4A64-85E8-CE85361578FC}" v="5" dt="2024-04-15T10:06:59.972"/>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6029" autoAdjust="0"/>
    <p:restoredTop sz="77551" autoAdjust="0"/>
  </p:normalViewPr>
  <p:slideViewPr>
    <p:cSldViewPr snapToGrid="0">
      <p:cViewPr varScale="1">
        <p:scale>
          <a:sx n="56" d="100"/>
          <a:sy n="56" d="100"/>
        </p:scale>
        <p:origin x="1254" y="60"/>
      </p:cViewPr>
      <p:guideLst/>
    </p:cSldViewPr>
  </p:slideViewPr>
  <p:notesTextViewPr>
    <p:cViewPr>
      <p:scale>
        <a:sx n="125" d="100"/>
        <a:sy n="125" d="100"/>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viewProps" Target="viewProps.xml"/><Relationship Id="rId3" Type="http://schemas.openxmlformats.org/officeDocument/2006/relationships/slide" Target="slides/slide2.xml"/><Relationship Id="rId21" Type="http://schemas.microsoft.com/office/2016/11/relationships/changesInfo" Target="changesInfos/changesInfo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presProps" Target="presProps.xml"/><Relationship Id="rId2" Type="http://schemas.openxmlformats.org/officeDocument/2006/relationships/slide" Target="slides/slide1.xml"/><Relationship Id="rId16" Type="http://schemas.openxmlformats.org/officeDocument/2006/relationships/notesMaster" Target="notesMasters/notesMaster1.xml"/><Relationship Id="rId20"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microsoft.com/office/2015/10/relationships/revisionInfo" Target="revisionInfo.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Jane Davies" userId="ece06c1e-1fe5-4526-9740-3b5872e790df" providerId="ADAL" clId="{E75E0644-9163-4A64-85E8-CE85361578FC}"/>
    <pc:docChg chg="undo custSel addSld delSld modSld sldOrd">
      <pc:chgData name="Jane Davies" userId="ece06c1e-1fe5-4526-9740-3b5872e790df" providerId="ADAL" clId="{E75E0644-9163-4A64-85E8-CE85361578FC}" dt="2024-04-15T10:22:37.209" v="965" actId="47"/>
      <pc:docMkLst>
        <pc:docMk/>
      </pc:docMkLst>
      <pc:sldChg chg="addSp modSp mod setBg addAnim">
        <pc:chgData name="Jane Davies" userId="ece06c1e-1fe5-4526-9740-3b5872e790df" providerId="ADAL" clId="{E75E0644-9163-4A64-85E8-CE85361578FC}" dt="2024-04-15T10:02:07.267" v="920"/>
        <pc:sldMkLst>
          <pc:docMk/>
          <pc:sldMk cId="3632265985" sldId="256"/>
        </pc:sldMkLst>
        <pc:spChg chg="mod">
          <ac:chgData name="Jane Davies" userId="ece06c1e-1fe5-4526-9740-3b5872e790df" providerId="ADAL" clId="{E75E0644-9163-4A64-85E8-CE85361578FC}" dt="2024-04-15T10:02:07.255" v="918" actId="26606"/>
          <ac:spMkLst>
            <pc:docMk/>
            <pc:sldMk cId="3632265985" sldId="256"/>
            <ac:spMk id="2" creationId="{B1085A65-20EB-9DA1-90CC-1B3D21A67788}"/>
          </ac:spMkLst>
        </pc:spChg>
        <pc:spChg chg="mod">
          <ac:chgData name="Jane Davies" userId="ece06c1e-1fe5-4526-9740-3b5872e790df" providerId="ADAL" clId="{E75E0644-9163-4A64-85E8-CE85361578FC}" dt="2024-04-15T10:02:07.255" v="918" actId="26606"/>
          <ac:spMkLst>
            <pc:docMk/>
            <pc:sldMk cId="3632265985" sldId="256"/>
            <ac:spMk id="3" creationId="{6F6A58DF-287A-9911-48A4-8AC5C6194A6C}"/>
          </ac:spMkLst>
        </pc:spChg>
        <pc:spChg chg="add">
          <ac:chgData name="Jane Davies" userId="ece06c1e-1fe5-4526-9740-3b5872e790df" providerId="ADAL" clId="{E75E0644-9163-4A64-85E8-CE85361578FC}" dt="2024-04-15T10:02:07.255" v="918" actId="26606"/>
          <ac:spMkLst>
            <pc:docMk/>
            <pc:sldMk cId="3632265985" sldId="256"/>
            <ac:spMk id="9" creationId="{F3E416D2-D994-4F7A-8F62-B28B11BEBA65}"/>
          </ac:spMkLst>
        </pc:spChg>
        <pc:spChg chg="add">
          <ac:chgData name="Jane Davies" userId="ece06c1e-1fe5-4526-9740-3b5872e790df" providerId="ADAL" clId="{E75E0644-9163-4A64-85E8-CE85361578FC}" dt="2024-04-15T10:02:07.255" v="918" actId="26606"/>
          <ac:spMkLst>
            <pc:docMk/>
            <pc:sldMk cId="3632265985" sldId="256"/>
            <ac:spMk id="11" creationId="{FB27C166-470E-467E-9E9E-E235EEF3C01B}"/>
          </ac:spMkLst>
        </pc:spChg>
        <pc:spChg chg="add">
          <ac:chgData name="Jane Davies" userId="ece06c1e-1fe5-4526-9740-3b5872e790df" providerId="ADAL" clId="{E75E0644-9163-4A64-85E8-CE85361578FC}" dt="2024-04-15T10:02:07.255" v="918" actId="26606"/>
          <ac:spMkLst>
            <pc:docMk/>
            <pc:sldMk cId="3632265985" sldId="256"/>
            <ac:spMk id="13" creationId="{673636C8-1392-483A-8A7A-CA259E806C54}"/>
          </ac:spMkLst>
        </pc:spChg>
        <pc:spChg chg="add">
          <ac:chgData name="Jane Davies" userId="ece06c1e-1fe5-4526-9740-3b5872e790df" providerId="ADAL" clId="{E75E0644-9163-4A64-85E8-CE85361578FC}" dt="2024-04-15T10:02:07.255" v="918" actId="26606"/>
          <ac:spMkLst>
            <pc:docMk/>
            <pc:sldMk cId="3632265985" sldId="256"/>
            <ac:spMk id="15" creationId="{7539A79B-DFBA-4781-B0DE-4044B072261B}"/>
          </ac:spMkLst>
        </pc:spChg>
        <pc:picChg chg="add">
          <ac:chgData name="Jane Davies" userId="ece06c1e-1fe5-4526-9740-3b5872e790df" providerId="ADAL" clId="{E75E0644-9163-4A64-85E8-CE85361578FC}" dt="2024-04-15T10:02:07.255" v="918" actId="26606"/>
          <ac:picMkLst>
            <pc:docMk/>
            <pc:sldMk cId="3632265985" sldId="256"/>
            <ac:picMk id="5" creationId="{6812D006-7CFB-05EF-7B51-337874C35ED5}"/>
          </ac:picMkLst>
        </pc:picChg>
      </pc:sldChg>
      <pc:sldChg chg="del">
        <pc:chgData name="Jane Davies" userId="ece06c1e-1fe5-4526-9740-3b5872e790df" providerId="ADAL" clId="{E75E0644-9163-4A64-85E8-CE85361578FC}" dt="2024-04-15T08:54:45.515" v="0" actId="47"/>
        <pc:sldMkLst>
          <pc:docMk/>
          <pc:sldMk cId="219217430" sldId="257"/>
        </pc:sldMkLst>
      </pc:sldChg>
      <pc:sldChg chg="modSp mod">
        <pc:chgData name="Jane Davies" userId="ece06c1e-1fe5-4526-9740-3b5872e790df" providerId="ADAL" clId="{E75E0644-9163-4A64-85E8-CE85361578FC}" dt="2024-04-15T10:20:27.563" v="948" actId="5793"/>
        <pc:sldMkLst>
          <pc:docMk/>
          <pc:sldMk cId="108075545" sldId="258"/>
        </pc:sldMkLst>
        <pc:spChg chg="mod">
          <ac:chgData name="Jane Davies" userId="ece06c1e-1fe5-4526-9740-3b5872e790df" providerId="ADAL" clId="{E75E0644-9163-4A64-85E8-CE85361578FC}" dt="2024-04-15T10:20:20.579" v="947" actId="20577"/>
          <ac:spMkLst>
            <pc:docMk/>
            <pc:sldMk cId="108075545" sldId="258"/>
            <ac:spMk id="2" creationId="{C641C084-8C7D-F341-3B98-A44300243427}"/>
          </ac:spMkLst>
        </pc:spChg>
        <pc:spChg chg="mod">
          <ac:chgData name="Jane Davies" userId="ece06c1e-1fe5-4526-9740-3b5872e790df" providerId="ADAL" clId="{E75E0644-9163-4A64-85E8-CE85361578FC}" dt="2024-04-15T10:20:27.563" v="948" actId="5793"/>
          <ac:spMkLst>
            <pc:docMk/>
            <pc:sldMk cId="108075545" sldId="258"/>
            <ac:spMk id="3" creationId="{4E3B910B-33AE-1A43-4CCB-226F2C122E57}"/>
          </ac:spMkLst>
        </pc:spChg>
      </pc:sldChg>
      <pc:sldChg chg="modSp mod">
        <pc:chgData name="Jane Davies" userId="ece06c1e-1fe5-4526-9740-3b5872e790df" providerId="ADAL" clId="{E75E0644-9163-4A64-85E8-CE85361578FC}" dt="2024-04-15T10:07:00.523" v="930" actId="27636"/>
        <pc:sldMkLst>
          <pc:docMk/>
          <pc:sldMk cId="501834939" sldId="264"/>
        </pc:sldMkLst>
        <pc:spChg chg="mod">
          <ac:chgData name="Jane Davies" userId="ece06c1e-1fe5-4526-9740-3b5872e790df" providerId="ADAL" clId="{E75E0644-9163-4A64-85E8-CE85361578FC}" dt="2024-04-15T09:21:51.057" v="750" actId="27636"/>
          <ac:spMkLst>
            <pc:docMk/>
            <pc:sldMk cId="501834939" sldId="264"/>
            <ac:spMk id="2" creationId="{511ED2A1-3C56-D121-62BC-DD7394373267}"/>
          </ac:spMkLst>
        </pc:spChg>
        <pc:spChg chg="mod">
          <ac:chgData name="Jane Davies" userId="ece06c1e-1fe5-4526-9740-3b5872e790df" providerId="ADAL" clId="{E75E0644-9163-4A64-85E8-CE85361578FC}" dt="2024-04-15T10:07:00.523" v="930" actId="27636"/>
          <ac:spMkLst>
            <pc:docMk/>
            <pc:sldMk cId="501834939" sldId="264"/>
            <ac:spMk id="3" creationId="{F6FB3E46-1AF1-05E2-36BD-36C72BCF839D}"/>
          </ac:spMkLst>
        </pc:spChg>
      </pc:sldChg>
      <pc:sldChg chg="addSp modSp new mod setBg">
        <pc:chgData name="Jane Davies" userId="ece06c1e-1fe5-4526-9740-3b5872e790df" providerId="ADAL" clId="{E75E0644-9163-4A64-85E8-CE85361578FC}" dt="2024-04-15T10:02:33.905" v="921" actId="26606"/>
        <pc:sldMkLst>
          <pc:docMk/>
          <pc:sldMk cId="2671771420" sldId="265"/>
        </pc:sldMkLst>
        <pc:spChg chg="mod">
          <ac:chgData name="Jane Davies" userId="ece06c1e-1fe5-4526-9740-3b5872e790df" providerId="ADAL" clId="{E75E0644-9163-4A64-85E8-CE85361578FC}" dt="2024-04-15T10:02:33.905" v="921" actId="26606"/>
          <ac:spMkLst>
            <pc:docMk/>
            <pc:sldMk cId="2671771420" sldId="265"/>
            <ac:spMk id="2" creationId="{427180E2-19F4-9A88-0CF6-E1EC21C5B0B0}"/>
          </ac:spMkLst>
        </pc:spChg>
        <pc:spChg chg="mod">
          <ac:chgData name="Jane Davies" userId="ece06c1e-1fe5-4526-9740-3b5872e790df" providerId="ADAL" clId="{E75E0644-9163-4A64-85E8-CE85361578FC}" dt="2024-04-15T10:02:33.905" v="921" actId="26606"/>
          <ac:spMkLst>
            <pc:docMk/>
            <pc:sldMk cId="2671771420" sldId="265"/>
            <ac:spMk id="3" creationId="{EEAA36F6-180C-204F-DC96-4B53E407982B}"/>
          </ac:spMkLst>
        </pc:spChg>
        <pc:spChg chg="add">
          <ac:chgData name="Jane Davies" userId="ece06c1e-1fe5-4526-9740-3b5872e790df" providerId="ADAL" clId="{E75E0644-9163-4A64-85E8-CE85361578FC}" dt="2024-04-15T10:02:33.905" v="921" actId="26606"/>
          <ac:spMkLst>
            <pc:docMk/>
            <pc:sldMk cId="2671771420" sldId="265"/>
            <ac:spMk id="9" creationId="{9F7D5CDA-D291-4307-BF55-1381FED29634}"/>
          </ac:spMkLst>
        </pc:spChg>
        <pc:picChg chg="add">
          <ac:chgData name="Jane Davies" userId="ece06c1e-1fe5-4526-9740-3b5872e790df" providerId="ADAL" clId="{E75E0644-9163-4A64-85E8-CE85361578FC}" dt="2024-04-15T10:02:33.905" v="921" actId="26606"/>
          <ac:picMkLst>
            <pc:docMk/>
            <pc:sldMk cId="2671771420" sldId="265"/>
            <ac:picMk id="5" creationId="{FC749C5A-E3B7-B982-B3DA-D0CE9F5048CA}"/>
          </ac:picMkLst>
        </pc:picChg>
      </pc:sldChg>
      <pc:sldChg chg="addSp delSp modSp new mod setBg">
        <pc:chgData name="Jane Davies" userId="ece06c1e-1fe5-4526-9740-3b5872e790df" providerId="ADAL" clId="{E75E0644-9163-4A64-85E8-CE85361578FC}" dt="2024-04-15T10:02:57.790" v="924" actId="26606"/>
        <pc:sldMkLst>
          <pc:docMk/>
          <pc:sldMk cId="150015310" sldId="266"/>
        </pc:sldMkLst>
        <pc:spChg chg="mod">
          <ac:chgData name="Jane Davies" userId="ece06c1e-1fe5-4526-9740-3b5872e790df" providerId="ADAL" clId="{E75E0644-9163-4A64-85E8-CE85361578FC}" dt="2024-04-15T10:02:57.790" v="924" actId="26606"/>
          <ac:spMkLst>
            <pc:docMk/>
            <pc:sldMk cId="150015310" sldId="266"/>
            <ac:spMk id="2" creationId="{E63DF0A6-696B-BF37-34BD-479E1819DF81}"/>
          </ac:spMkLst>
        </pc:spChg>
        <pc:spChg chg="mod">
          <ac:chgData name="Jane Davies" userId="ece06c1e-1fe5-4526-9740-3b5872e790df" providerId="ADAL" clId="{E75E0644-9163-4A64-85E8-CE85361578FC}" dt="2024-04-15T10:02:57.790" v="924" actId="26606"/>
          <ac:spMkLst>
            <pc:docMk/>
            <pc:sldMk cId="150015310" sldId="266"/>
            <ac:spMk id="3" creationId="{36A82FD3-C483-611A-029A-F8180EB75BAC}"/>
          </ac:spMkLst>
        </pc:spChg>
        <pc:spChg chg="add del">
          <ac:chgData name="Jane Davies" userId="ece06c1e-1fe5-4526-9740-3b5872e790df" providerId="ADAL" clId="{E75E0644-9163-4A64-85E8-CE85361578FC}" dt="2024-04-15T10:02:57.777" v="923" actId="26606"/>
          <ac:spMkLst>
            <pc:docMk/>
            <pc:sldMk cId="150015310" sldId="266"/>
            <ac:spMk id="9" creationId="{9F7D5CDA-D291-4307-BF55-1381FED29634}"/>
          </ac:spMkLst>
        </pc:spChg>
        <pc:spChg chg="add del">
          <ac:chgData name="Jane Davies" userId="ece06c1e-1fe5-4526-9740-3b5872e790df" providerId="ADAL" clId="{E75E0644-9163-4A64-85E8-CE85361578FC}" dt="2024-04-15T10:02:57.777" v="923" actId="26606"/>
          <ac:spMkLst>
            <pc:docMk/>
            <pc:sldMk cId="150015310" sldId="266"/>
            <ac:spMk id="11" creationId="{59B296B9-C5A5-4E4F-9B60-C907B5F1466C}"/>
          </ac:spMkLst>
        </pc:spChg>
        <pc:spChg chg="add del">
          <ac:chgData name="Jane Davies" userId="ece06c1e-1fe5-4526-9740-3b5872e790df" providerId="ADAL" clId="{E75E0644-9163-4A64-85E8-CE85361578FC}" dt="2024-04-15T10:02:57.777" v="923" actId="26606"/>
          <ac:spMkLst>
            <pc:docMk/>
            <pc:sldMk cId="150015310" sldId="266"/>
            <ac:spMk id="13" creationId="{D0300FD3-5AF1-6305-15FA-9078072672E2}"/>
          </ac:spMkLst>
        </pc:spChg>
        <pc:picChg chg="add del">
          <ac:chgData name="Jane Davies" userId="ece06c1e-1fe5-4526-9740-3b5872e790df" providerId="ADAL" clId="{E75E0644-9163-4A64-85E8-CE85361578FC}" dt="2024-04-15T10:02:57.777" v="923" actId="26606"/>
          <ac:picMkLst>
            <pc:docMk/>
            <pc:sldMk cId="150015310" sldId="266"/>
            <ac:picMk id="5" creationId="{F831A26B-BD82-A3E3-C11F-DBC8AE83CC4C}"/>
          </ac:picMkLst>
        </pc:picChg>
        <pc:picChg chg="add">
          <ac:chgData name="Jane Davies" userId="ece06c1e-1fe5-4526-9740-3b5872e790df" providerId="ADAL" clId="{E75E0644-9163-4A64-85E8-CE85361578FC}" dt="2024-04-15T10:02:57.790" v="924" actId="26606"/>
          <ac:picMkLst>
            <pc:docMk/>
            <pc:sldMk cId="150015310" sldId="266"/>
            <ac:picMk id="16" creationId="{6A1BE060-FD9D-3486-7DB8-83E6AA46ED27}"/>
          </ac:picMkLst>
        </pc:picChg>
        <pc:cxnChg chg="add">
          <ac:chgData name="Jane Davies" userId="ece06c1e-1fe5-4526-9740-3b5872e790df" providerId="ADAL" clId="{E75E0644-9163-4A64-85E8-CE85361578FC}" dt="2024-04-15T10:02:57.790" v="924" actId="26606"/>
          <ac:cxnSpMkLst>
            <pc:docMk/>
            <pc:sldMk cId="150015310" sldId="266"/>
            <ac:cxnSpMk id="15" creationId="{1503BFE4-729B-D9D0-C17B-501E6AF1127A}"/>
          </ac:cxnSpMkLst>
        </pc:cxnChg>
      </pc:sldChg>
      <pc:sldChg chg="addSp modSp new mod setBg">
        <pc:chgData name="Jane Davies" userId="ece06c1e-1fe5-4526-9740-3b5872e790df" providerId="ADAL" clId="{E75E0644-9163-4A64-85E8-CE85361578FC}" dt="2024-04-15T10:03:02.547" v="925" actId="26606"/>
        <pc:sldMkLst>
          <pc:docMk/>
          <pc:sldMk cId="2775623141" sldId="267"/>
        </pc:sldMkLst>
        <pc:spChg chg="mod">
          <ac:chgData name="Jane Davies" userId="ece06c1e-1fe5-4526-9740-3b5872e790df" providerId="ADAL" clId="{E75E0644-9163-4A64-85E8-CE85361578FC}" dt="2024-04-15T10:03:02.547" v="925" actId="26606"/>
          <ac:spMkLst>
            <pc:docMk/>
            <pc:sldMk cId="2775623141" sldId="267"/>
            <ac:spMk id="2" creationId="{3ADA91FB-5AA6-9D1E-7BE5-5D5F2E4579A3}"/>
          </ac:spMkLst>
        </pc:spChg>
        <pc:spChg chg="mod">
          <ac:chgData name="Jane Davies" userId="ece06c1e-1fe5-4526-9740-3b5872e790df" providerId="ADAL" clId="{E75E0644-9163-4A64-85E8-CE85361578FC}" dt="2024-04-15T10:03:02.547" v="925" actId="26606"/>
          <ac:spMkLst>
            <pc:docMk/>
            <pc:sldMk cId="2775623141" sldId="267"/>
            <ac:spMk id="3" creationId="{D23B7736-0400-6C85-C72D-5B371D62858A}"/>
          </ac:spMkLst>
        </pc:spChg>
        <pc:picChg chg="add">
          <ac:chgData name="Jane Davies" userId="ece06c1e-1fe5-4526-9740-3b5872e790df" providerId="ADAL" clId="{E75E0644-9163-4A64-85E8-CE85361578FC}" dt="2024-04-15T10:03:02.547" v="925" actId="26606"/>
          <ac:picMkLst>
            <pc:docMk/>
            <pc:sldMk cId="2775623141" sldId="267"/>
            <ac:picMk id="5" creationId="{2D75466C-B766-01AF-B8A9-3790C876F8BC}"/>
          </ac:picMkLst>
        </pc:picChg>
        <pc:cxnChg chg="add">
          <ac:chgData name="Jane Davies" userId="ece06c1e-1fe5-4526-9740-3b5872e790df" providerId="ADAL" clId="{E75E0644-9163-4A64-85E8-CE85361578FC}" dt="2024-04-15T10:03:02.547" v="925" actId="26606"/>
          <ac:cxnSpMkLst>
            <pc:docMk/>
            <pc:sldMk cId="2775623141" sldId="267"/>
            <ac:cxnSpMk id="9" creationId="{1503BFE4-729B-D9D0-C17B-501E6AF1127A}"/>
          </ac:cxnSpMkLst>
        </pc:cxnChg>
      </pc:sldChg>
      <pc:sldChg chg="modSp new mod ord">
        <pc:chgData name="Jane Davies" userId="ece06c1e-1fe5-4526-9740-3b5872e790df" providerId="ADAL" clId="{E75E0644-9163-4A64-85E8-CE85361578FC}" dt="2024-04-15T10:01:46.712" v="917" actId="6549"/>
        <pc:sldMkLst>
          <pc:docMk/>
          <pc:sldMk cId="1538859889" sldId="268"/>
        </pc:sldMkLst>
        <pc:spChg chg="mod">
          <ac:chgData name="Jane Davies" userId="ece06c1e-1fe5-4526-9740-3b5872e790df" providerId="ADAL" clId="{E75E0644-9163-4A64-85E8-CE85361578FC}" dt="2024-04-15T09:23:12.267" v="775" actId="27636"/>
          <ac:spMkLst>
            <pc:docMk/>
            <pc:sldMk cId="1538859889" sldId="268"/>
            <ac:spMk id="2" creationId="{0122EE70-056E-1ADF-E032-CCC2E209357F}"/>
          </ac:spMkLst>
        </pc:spChg>
        <pc:spChg chg="mod">
          <ac:chgData name="Jane Davies" userId="ece06c1e-1fe5-4526-9740-3b5872e790df" providerId="ADAL" clId="{E75E0644-9163-4A64-85E8-CE85361578FC}" dt="2024-04-15T10:01:46.712" v="917" actId="6549"/>
          <ac:spMkLst>
            <pc:docMk/>
            <pc:sldMk cId="1538859889" sldId="268"/>
            <ac:spMk id="3" creationId="{38C79AA0-0444-F6F0-563A-BD0CB3C52F2B}"/>
          </ac:spMkLst>
        </pc:spChg>
      </pc:sldChg>
      <pc:sldChg chg="modSp new mod modNotesTx">
        <pc:chgData name="Jane Davies" userId="ece06c1e-1fe5-4526-9740-3b5872e790df" providerId="ADAL" clId="{E75E0644-9163-4A64-85E8-CE85361578FC}" dt="2024-04-15T10:04:24.876" v="926"/>
        <pc:sldMkLst>
          <pc:docMk/>
          <pc:sldMk cId="123181663" sldId="269"/>
        </pc:sldMkLst>
        <pc:spChg chg="mod">
          <ac:chgData name="Jane Davies" userId="ece06c1e-1fe5-4526-9740-3b5872e790df" providerId="ADAL" clId="{E75E0644-9163-4A64-85E8-CE85361578FC}" dt="2024-04-15T09:55:18.668" v="807" actId="20577"/>
          <ac:spMkLst>
            <pc:docMk/>
            <pc:sldMk cId="123181663" sldId="269"/>
            <ac:spMk id="2" creationId="{692216B2-529E-B989-AB0D-49FCB43A8C72}"/>
          </ac:spMkLst>
        </pc:spChg>
        <pc:spChg chg="mod">
          <ac:chgData name="Jane Davies" userId="ece06c1e-1fe5-4526-9740-3b5872e790df" providerId="ADAL" clId="{E75E0644-9163-4A64-85E8-CE85361578FC}" dt="2024-04-15T09:55:46.029" v="845" actId="20577"/>
          <ac:spMkLst>
            <pc:docMk/>
            <pc:sldMk cId="123181663" sldId="269"/>
            <ac:spMk id="3" creationId="{0C448BD5-9A75-3FB3-2847-60D3CE79C178}"/>
          </ac:spMkLst>
        </pc:spChg>
      </pc:sldChg>
      <pc:sldChg chg="modSp new del mod">
        <pc:chgData name="Jane Davies" userId="ece06c1e-1fe5-4526-9740-3b5872e790df" providerId="ADAL" clId="{E75E0644-9163-4A64-85E8-CE85361578FC}" dt="2024-04-15T10:22:37.209" v="965" actId="47"/>
        <pc:sldMkLst>
          <pc:docMk/>
          <pc:sldMk cId="4074574963" sldId="270"/>
        </pc:sldMkLst>
        <pc:spChg chg="mod">
          <ac:chgData name="Jane Davies" userId="ece06c1e-1fe5-4526-9740-3b5872e790df" providerId="ADAL" clId="{E75E0644-9163-4A64-85E8-CE85361578FC}" dt="2024-04-15T10:21:54.942" v="962" actId="255"/>
          <ac:spMkLst>
            <pc:docMk/>
            <pc:sldMk cId="4074574963" sldId="270"/>
            <ac:spMk id="2" creationId="{9915B2FD-6B2C-E0BA-AD43-8ACA1980FA37}"/>
          </ac:spMkLst>
        </pc:spChg>
        <pc:spChg chg="mod">
          <ac:chgData name="Jane Davies" userId="ece06c1e-1fe5-4526-9740-3b5872e790df" providerId="ADAL" clId="{E75E0644-9163-4A64-85E8-CE85361578FC}" dt="2024-04-15T10:21:57.829" v="964" actId="27636"/>
          <ac:spMkLst>
            <pc:docMk/>
            <pc:sldMk cId="4074574963" sldId="270"/>
            <ac:spMk id="3" creationId="{AFFCBAB0-C8DE-C0F7-A7DE-1EFEC9DC28FB}"/>
          </ac:spMkLst>
        </pc:spChg>
      </pc:sldChg>
      <pc:sldChg chg="addSp modSp new mod setBg">
        <pc:chgData name="Jane Davies" userId="ece06c1e-1fe5-4526-9740-3b5872e790df" providerId="ADAL" clId="{E75E0644-9163-4A64-85E8-CE85361578FC}" dt="2024-04-15T10:09:19.369" v="934" actId="27614"/>
        <pc:sldMkLst>
          <pc:docMk/>
          <pc:sldMk cId="4204109359" sldId="271"/>
        </pc:sldMkLst>
        <pc:picChg chg="add mod">
          <ac:chgData name="Jane Davies" userId="ece06c1e-1fe5-4526-9740-3b5872e790df" providerId="ADAL" clId="{E75E0644-9163-4A64-85E8-CE85361578FC}" dt="2024-04-15T10:09:19.369" v="934" actId="27614"/>
          <ac:picMkLst>
            <pc:docMk/>
            <pc:sldMk cId="4204109359" sldId="271"/>
            <ac:picMk id="3" creationId="{CE6B8308-9728-A695-C486-3A503EEA1749}"/>
          </ac:picMkLst>
        </pc:picChg>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D59E53E2-64EA-4A6F-BAFA-79C00358587E}" type="datetimeFigureOut">
              <a:rPr lang="en-GB" smtClean="0"/>
              <a:t>14/04/2024</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CE2373C6-5406-42AF-809A-A94B0FB09235}" type="slidenum">
              <a:rPr lang="en-GB" smtClean="0"/>
              <a:t>‹#›</a:t>
            </a:fld>
            <a:endParaRPr lang="en-GB"/>
          </a:p>
        </p:txBody>
      </p:sp>
    </p:spTree>
    <p:extLst>
      <p:ext uri="{BB962C8B-B14F-4D97-AF65-F5344CB8AC3E}">
        <p14:creationId xmlns:p14="http://schemas.microsoft.com/office/powerpoint/2010/main" val="2605230172"/>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https://assets.publishing.service.gov.uk/media/5a7a36f2e5274a34770e5114/DFE-RR111.pdf</a:t>
            </a:r>
          </a:p>
          <a:p>
            <a:endParaRPr lang="en-GB" dirty="0"/>
          </a:p>
        </p:txBody>
      </p:sp>
      <p:sp>
        <p:nvSpPr>
          <p:cNvPr id="4" name="Slide Number Placeholder 3"/>
          <p:cNvSpPr>
            <a:spLocks noGrp="1"/>
          </p:cNvSpPr>
          <p:nvPr>
            <p:ph type="sldNum" sz="quarter" idx="5"/>
          </p:nvPr>
        </p:nvSpPr>
        <p:spPr/>
        <p:txBody>
          <a:bodyPr/>
          <a:lstStyle/>
          <a:p>
            <a:fld id="{CE2373C6-5406-42AF-809A-A94B0FB09235}" type="slidenum">
              <a:rPr lang="en-GB" smtClean="0"/>
              <a:t>1</a:t>
            </a:fld>
            <a:endParaRPr lang="en-GB"/>
          </a:p>
        </p:txBody>
      </p:sp>
    </p:spTree>
    <p:extLst>
      <p:ext uri="{BB962C8B-B14F-4D97-AF65-F5344CB8AC3E}">
        <p14:creationId xmlns:p14="http://schemas.microsoft.com/office/powerpoint/2010/main" val="457808190"/>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CE2373C6-5406-42AF-809A-A94B0FB09235}" type="slidenum">
              <a:rPr lang="en-GB" smtClean="0"/>
              <a:t>6</a:t>
            </a:fld>
            <a:endParaRPr lang="en-GB"/>
          </a:p>
        </p:txBody>
      </p:sp>
    </p:spTree>
    <p:extLst>
      <p:ext uri="{BB962C8B-B14F-4D97-AF65-F5344CB8AC3E}">
        <p14:creationId xmlns:p14="http://schemas.microsoft.com/office/powerpoint/2010/main" val="618730172"/>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https://www.gov.wales/sites/default/files/publications/2018-02/direction-and-guidance-extending-entitlement-support-for-11-to-25-year-olds-in-wales.pdf</a:t>
            </a:r>
          </a:p>
        </p:txBody>
      </p:sp>
      <p:sp>
        <p:nvSpPr>
          <p:cNvPr id="4" name="Slide Number Placeholder 3"/>
          <p:cNvSpPr>
            <a:spLocks noGrp="1"/>
          </p:cNvSpPr>
          <p:nvPr>
            <p:ph type="sldNum" sz="quarter" idx="5"/>
          </p:nvPr>
        </p:nvSpPr>
        <p:spPr/>
        <p:txBody>
          <a:bodyPr/>
          <a:lstStyle/>
          <a:p>
            <a:fld id="{CE2373C6-5406-42AF-809A-A94B0FB09235}" type="slidenum">
              <a:rPr lang="en-GB" smtClean="0"/>
              <a:t>11</a:t>
            </a:fld>
            <a:endParaRPr lang="en-GB"/>
          </a:p>
        </p:txBody>
      </p:sp>
    </p:spTree>
    <p:extLst>
      <p:ext uri="{BB962C8B-B14F-4D97-AF65-F5344CB8AC3E}">
        <p14:creationId xmlns:p14="http://schemas.microsoft.com/office/powerpoint/2010/main" val="363360078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4A8EA9E-7059-AA21-5A88-F4D32E719582}"/>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7766AB36-70F1-8FD8-1D60-5C4624036099}"/>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1B6B0EF4-D5D2-6423-3FBC-531CDE6178E7}"/>
              </a:ext>
            </a:extLst>
          </p:cNvPr>
          <p:cNvSpPr>
            <a:spLocks noGrp="1"/>
          </p:cNvSpPr>
          <p:nvPr>
            <p:ph type="dt" sz="half" idx="10"/>
          </p:nvPr>
        </p:nvSpPr>
        <p:spPr/>
        <p:txBody>
          <a:bodyPr/>
          <a:lstStyle/>
          <a:p>
            <a:fld id="{D0140B70-69EC-40E9-993B-65F69458C7C9}" type="datetimeFigureOut">
              <a:rPr lang="en-GB" smtClean="0"/>
              <a:t>14/04/2024</a:t>
            </a:fld>
            <a:endParaRPr lang="en-GB"/>
          </a:p>
        </p:txBody>
      </p:sp>
      <p:sp>
        <p:nvSpPr>
          <p:cNvPr id="5" name="Footer Placeholder 4">
            <a:extLst>
              <a:ext uri="{FF2B5EF4-FFF2-40B4-BE49-F238E27FC236}">
                <a16:creationId xmlns:a16="http://schemas.microsoft.com/office/drawing/2014/main" id="{1581DF35-4403-1065-E6FD-1415431F4156}"/>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37EE91F0-C7CE-D483-D4F1-8D3E858EFD6C}"/>
              </a:ext>
            </a:extLst>
          </p:cNvPr>
          <p:cNvSpPr>
            <a:spLocks noGrp="1"/>
          </p:cNvSpPr>
          <p:nvPr>
            <p:ph type="sldNum" sz="quarter" idx="12"/>
          </p:nvPr>
        </p:nvSpPr>
        <p:spPr/>
        <p:txBody>
          <a:bodyPr/>
          <a:lstStyle/>
          <a:p>
            <a:fld id="{1B64939E-0FD1-48EA-B13A-CB41EF5DB841}" type="slidenum">
              <a:rPr lang="en-GB" smtClean="0"/>
              <a:t>‹#›</a:t>
            </a:fld>
            <a:endParaRPr lang="en-GB"/>
          </a:p>
        </p:txBody>
      </p:sp>
    </p:spTree>
    <p:extLst>
      <p:ext uri="{BB962C8B-B14F-4D97-AF65-F5344CB8AC3E}">
        <p14:creationId xmlns:p14="http://schemas.microsoft.com/office/powerpoint/2010/main" val="1996430691"/>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26D2858-828A-A57E-CE33-BFFD74BB8447}"/>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E4844CCE-1300-D5E7-A517-AA83129C665D}"/>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F20FE4E2-638D-9D65-9147-26117A20622E}"/>
              </a:ext>
            </a:extLst>
          </p:cNvPr>
          <p:cNvSpPr>
            <a:spLocks noGrp="1"/>
          </p:cNvSpPr>
          <p:nvPr>
            <p:ph type="dt" sz="half" idx="10"/>
          </p:nvPr>
        </p:nvSpPr>
        <p:spPr/>
        <p:txBody>
          <a:bodyPr/>
          <a:lstStyle/>
          <a:p>
            <a:fld id="{D0140B70-69EC-40E9-993B-65F69458C7C9}" type="datetimeFigureOut">
              <a:rPr lang="en-GB" smtClean="0"/>
              <a:t>14/04/2024</a:t>
            </a:fld>
            <a:endParaRPr lang="en-GB"/>
          </a:p>
        </p:txBody>
      </p:sp>
      <p:sp>
        <p:nvSpPr>
          <p:cNvPr id="5" name="Footer Placeholder 4">
            <a:extLst>
              <a:ext uri="{FF2B5EF4-FFF2-40B4-BE49-F238E27FC236}">
                <a16:creationId xmlns:a16="http://schemas.microsoft.com/office/drawing/2014/main" id="{7C71145C-FA4A-19B3-526F-3BAB7A4AC9A5}"/>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1C24AD94-616A-1A0F-C162-B15A6FFE94EA}"/>
              </a:ext>
            </a:extLst>
          </p:cNvPr>
          <p:cNvSpPr>
            <a:spLocks noGrp="1"/>
          </p:cNvSpPr>
          <p:nvPr>
            <p:ph type="sldNum" sz="quarter" idx="12"/>
          </p:nvPr>
        </p:nvSpPr>
        <p:spPr/>
        <p:txBody>
          <a:bodyPr/>
          <a:lstStyle/>
          <a:p>
            <a:fld id="{1B64939E-0FD1-48EA-B13A-CB41EF5DB841}" type="slidenum">
              <a:rPr lang="en-GB" smtClean="0"/>
              <a:t>‹#›</a:t>
            </a:fld>
            <a:endParaRPr lang="en-GB"/>
          </a:p>
        </p:txBody>
      </p:sp>
    </p:spTree>
    <p:extLst>
      <p:ext uri="{BB962C8B-B14F-4D97-AF65-F5344CB8AC3E}">
        <p14:creationId xmlns:p14="http://schemas.microsoft.com/office/powerpoint/2010/main" val="322415972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A0D344D-B1F4-9D76-BD84-9B0C0E0E89BA}"/>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0FB64A57-30B8-1A9F-62E9-C4DB1F187CDD}"/>
              </a:ext>
            </a:extLst>
          </p:cNvPr>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AA9110AD-350C-86A2-2DC9-033722C3BD6E}"/>
              </a:ext>
            </a:extLst>
          </p:cNvPr>
          <p:cNvSpPr>
            <a:spLocks noGrp="1"/>
          </p:cNvSpPr>
          <p:nvPr>
            <p:ph type="dt" sz="half" idx="10"/>
          </p:nvPr>
        </p:nvSpPr>
        <p:spPr/>
        <p:txBody>
          <a:bodyPr/>
          <a:lstStyle/>
          <a:p>
            <a:fld id="{D0140B70-69EC-40E9-993B-65F69458C7C9}" type="datetimeFigureOut">
              <a:rPr lang="en-GB" smtClean="0"/>
              <a:t>14/04/2024</a:t>
            </a:fld>
            <a:endParaRPr lang="en-GB"/>
          </a:p>
        </p:txBody>
      </p:sp>
      <p:sp>
        <p:nvSpPr>
          <p:cNvPr id="5" name="Footer Placeholder 4">
            <a:extLst>
              <a:ext uri="{FF2B5EF4-FFF2-40B4-BE49-F238E27FC236}">
                <a16:creationId xmlns:a16="http://schemas.microsoft.com/office/drawing/2014/main" id="{A5A70C5E-00FA-032A-1BAE-C3851F7311AF}"/>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9CC3B620-A6CE-C671-1620-117975088F76}"/>
              </a:ext>
            </a:extLst>
          </p:cNvPr>
          <p:cNvSpPr>
            <a:spLocks noGrp="1"/>
          </p:cNvSpPr>
          <p:nvPr>
            <p:ph type="sldNum" sz="quarter" idx="12"/>
          </p:nvPr>
        </p:nvSpPr>
        <p:spPr/>
        <p:txBody>
          <a:bodyPr/>
          <a:lstStyle/>
          <a:p>
            <a:fld id="{1B64939E-0FD1-48EA-B13A-CB41EF5DB841}" type="slidenum">
              <a:rPr lang="en-GB" smtClean="0"/>
              <a:t>‹#›</a:t>
            </a:fld>
            <a:endParaRPr lang="en-GB"/>
          </a:p>
        </p:txBody>
      </p:sp>
    </p:spTree>
    <p:extLst>
      <p:ext uri="{BB962C8B-B14F-4D97-AF65-F5344CB8AC3E}">
        <p14:creationId xmlns:p14="http://schemas.microsoft.com/office/powerpoint/2010/main" val="186003903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92D7762-F984-F019-FBFA-96C1118A3528}"/>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ED44FFBD-CC0F-391A-79B2-C5AAA7CBA10C}"/>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89FE4221-63F6-9816-32CF-BF6F38776070}"/>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0A90120F-FF3D-1CF9-0B10-222F27B4CEC8}"/>
              </a:ext>
            </a:extLst>
          </p:cNvPr>
          <p:cNvSpPr>
            <a:spLocks noGrp="1"/>
          </p:cNvSpPr>
          <p:nvPr>
            <p:ph type="dt" sz="half" idx="10"/>
          </p:nvPr>
        </p:nvSpPr>
        <p:spPr/>
        <p:txBody>
          <a:bodyPr/>
          <a:lstStyle/>
          <a:p>
            <a:fld id="{D0140B70-69EC-40E9-993B-65F69458C7C9}" type="datetimeFigureOut">
              <a:rPr lang="en-GB" smtClean="0"/>
              <a:t>14/04/2024</a:t>
            </a:fld>
            <a:endParaRPr lang="en-GB"/>
          </a:p>
        </p:txBody>
      </p:sp>
      <p:sp>
        <p:nvSpPr>
          <p:cNvPr id="6" name="Footer Placeholder 5">
            <a:extLst>
              <a:ext uri="{FF2B5EF4-FFF2-40B4-BE49-F238E27FC236}">
                <a16:creationId xmlns:a16="http://schemas.microsoft.com/office/drawing/2014/main" id="{C41CC981-1D81-19AF-5B11-8C28E9270FF4}"/>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5F09354C-066E-5017-2865-98C89C5560DF}"/>
              </a:ext>
            </a:extLst>
          </p:cNvPr>
          <p:cNvSpPr>
            <a:spLocks noGrp="1"/>
          </p:cNvSpPr>
          <p:nvPr>
            <p:ph type="sldNum" sz="quarter" idx="12"/>
          </p:nvPr>
        </p:nvSpPr>
        <p:spPr/>
        <p:txBody>
          <a:bodyPr/>
          <a:lstStyle/>
          <a:p>
            <a:fld id="{1B64939E-0FD1-48EA-B13A-CB41EF5DB841}" type="slidenum">
              <a:rPr lang="en-GB" smtClean="0"/>
              <a:t>‹#›</a:t>
            </a:fld>
            <a:endParaRPr lang="en-GB"/>
          </a:p>
        </p:txBody>
      </p:sp>
    </p:spTree>
    <p:extLst>
      <p:ext uri="{BB962C8B-B14F-4D97-AF65-F5344CB8AC3E}">
        <p14:creationId xmlns:p14="http://schemas.microsoft.com/office/powerpoint/2010/main" val="245247401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15200EC-1E02-43AB-835D-1DD7FDAAA4C6}"/>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00C3A95B-E8B0-56F8-013B-D52B26415FBC}"/>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465C14F5-B863-D533-95CA-5E8AC6013B94}"/>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BE42306C-2CC3-2F80-A2FF-4E2648D2CAE0}"/>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3F138F7C-8551-6B8D-4A46-32D67A23D3BF}"/>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DCE37197-D43D-20CC-9052-6FEB569D56F5}"/>
              </a:ext>
            </a:extLst>
          </p:cNvPr>
          <p:cNvSpPr>
            <a:spLocks noGrp="1"/>
          </p:cNvSpPr>
          <p:nvPr>
            <p:ph type="dt" sz="half" idx="10"/>
          </p:nvPr>
        </p:nvSpPr>
        <p:spPr/>
        <p:txBody>
          <a:bodyPr/>
          <a:lstStyle/>
          <a:p>
            <a:fld id="{D0140B70-69EC-40E9-993B-65F69458C7C9}" type="datetimeFigureOut">
              <a:rPr lang="en-GB" smtClean="0"/>
              <a:t>14/04/2024</a:t>
            </a:fld>
            <a:endParaRPr lang="en-GB"/>
          </a:p>
        </p:txBody>
      </p:sp>
      <p:sp>
        <p:nvSpPr>
          <p:cNvPr id="8" name="Footer Placeholder 7">
            <a:extLst>
              <a:ext uri="{FF2B5EF4-FFF2-40B4-BE49-F238E27FC236}">
                <a16:creationId xmlns:a16="http://schemas.microsoft.com/office/drawing/2014/main" id="{CDFDB014-85F9-E010-AC6B-10539579DE3E}"/>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DA45C60E-6D07-2385-252A-7F54DD30AFCD}"/>
              </a:ext>
            </a:extLst>
          </p:cNvPr>
          <p:cNvSpPr>
            <a:spLocks noGrp="1"/>
          </p:cNvSpPr>
          <p:nvPr>
            <p:ph type="sldNum" sz="quarter" idx="12"/>
          </p:nvPr>
        </p:nvSpPr>
        <p:spPr/>
        <p:txBody>
          <a:bodyPr/>
          <a:lstStyle/>
          <a:p>
            <a:fld id="{1B64939E-0FD1-48EA-B13A-CB41EF5DB841}" type="slidenum">
              <a:rPr lang="en-GB" smtClean="0"/>
              <a:t>‹#›</a:t>
            </a:fld>
            <a:endParaRPr lang="en-GB"/>
          </a:p>
        </p:txBody>
      </p:sp>
    </p:spTree>
    <p:extLst>
      <p:ext uri="{BB962C8B-B14F-4D97-AF65-F5344CB8AC3E}">
        <p14:creationId xmlns:p14="http://schemas.microsoft.com/office/powerpoint/2010/main" val="313964010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AD220AD-2768-5138-8105-A224F9B8DDB7}"/>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99AF04B2-C943-D0DE-68CE-E7A53356D5D8}"/>
              </a:ext>
            </a:extLst>
          </p:cNvPr>
          <p:cNvSpPr>
            <a:spLocks noGrp="1"/>
          </p:cNvSpPr>
          <p:nvPr>
            <p:ph type="dt" sz="half" idx="10"/>
          </p:nvPr>
        </p:nvSpPr>
        <p:spPr/>
        <p:txBody>
          <a:bodyPr/>
          <a:lstStyle/>
          <a:p>
            <a:fld id="{D0140B70-69EC-40E9-993B-65F69458C7C9}" type="datetimeFigureOut">
              <a:rPr lang="en-GB" smtClean="0"/>
              <a:t>14/04/2024</a:t>
            </a:fld>
            <a:endParaRPr lang="en-GB"/>
          </a:p>
        </p:txBody>
      </p:sp>
      <p:sp>
        <p:nvSpPr>
          <p:cNvPr id="4" name="Footer Placeholder 3">
            <a:extLst>
              <a:ext uri="{FF2B5EF4-FFF2-40B4-BE49-F238E27FC236}">
                <a16:creationId xmlns:a16="http://schemas.microsoft.com/office/drawing/2014/main" id="{28A71D10-658E-B602-75F3-B5DDB3CA541A}"/>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3D696311-7177-3946-A142-235A4483C7FA}"/>
              </a:ext>
            </a:extLst>
          </p:cNvPr>
          <p:cNvSpPr>
            <a:spLocks noGrp="1"/>
          </p:cNvSpPr>
          <p:nvPr>
            <p:ph type="sldNum" sz="quarter" idx="12"/>
          </p:nvPr>
        </p:nvSpPr>
        <p:spPr/>
        <p:txBody>
          <a:bodyPr/>
          <a:lstStyle/>
          <a:p>
            <a:fld id="{1B64939E-0FD1-48EA-B13A-CB41EF5DB841}" type="slidenum">
              <a:rPr lang="en-GB" smtClean="0"/>
              <a:t>‹#›</a:t>
            </a:fld>
            <a:endParaRPr lang="en-GB"/>
          </a:p>
        </p:txBody>
      </p:sp>
    </p:spTree>
    <p:extLst>
      <p:ext uri="{BB962C8B-B14F-4D97-AF65-F5344CB8AC3E}">
        <p14:creationId xmlns:p14="http://schemas.microsoft.com/office/powerpoint/2010/main" val="240306079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8DB2704A-402A-1EF4-E3D9-52A4377DA472}"/>
              </a:ext>
            </a:extLst>
          </p:cNvPr>
          <p:cNvSpPr>
            <a:spLocks noGrp="1"/>
          </p:cNvSpPr>
          <p:nvPr>
            <p:ph type="dt" sz="half" idx="10"/>
          </p:nvPr>
        </p:nvSpPr>
        <p:spPr/>
        <p:txBody>
          <a:bodyPr/>
          <a:lstStyle/>
          <a:p>
            <a:fld id="{D0140B70-69EC-40E9-993B-65F69458C7C9}" type="datetimeFigureOut">
              <a:rPr lang="en-GB" smtClean="0"/>
              <a:t>14/04/2024</a:t>
            </a:fld>
            <a:endParaRPr lang="en-GB"/>
          </a:p>
        </p:txBody>
      </p:sp>
      <p:sp>
        <p:nvSpPr>
          <p:cNvPr id="3" name="Footer Placeholder 2">
            <a:extLst>
              <a:ext uri="{FF2B5EF4-FFF2-40B4-BE49-F238E27FC236}">
                <a16:creationId xmlns:a16="http://schemas.microsoft.com/office/drawing/2014/main" id="{53351C1E-89B5-3CDE-EC9A-EF4B2C011B82}"/>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93278917-AC6B-B3AC-0766-9677693CB80F}"/>
              </a:ext>
            </a:extLst>
          </p:cNvPr>
          <p:cNvSpPr>
            <a:spLocks noGrp="1"/>
          </p:cNvSpPr>
          <p:nvPr>
            <p:ph type="sldNum" sz="quarter" idx="12"/>
          </p:nvPr>
        </p:nvSpPr>
        <p:spPr/>
        <p:txBody>
          <a:bodyPr/>
          <a:lstStyle/>
          <a:p>
            <a:fld id="{1B64939E-0FD1-48EA-B13A-CB41EF5DB841}" type="slidenum">
              <a:rPr lang="en-GB" smtClean="0"/>
              <a:t>‹#›</a:t>
            </a:fld>
            <a:endParaRPr lang="en-GB"/>
          </a:p>
        </p:txBody>
      </p:sp>
    </p:spTree>
    <p:extLst>
      <p:ext uri="{BB962C8B-B14F-4D97-AF65-F5344CB8AC3E}">
        <p14:creationId xmlns:p14="http://schemas.microsoft.com/office/powerpoint/2010/main" val="279311986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32E6E5E-5C78-DDEB-29F3-3B01736C17CC}"/>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8F4B4188-5248-55EA-AB5A-F791642E675A}"/>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F3BA2AA3-B5B0-778E-2A66-2BE0039B14FD}"/>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509891A8-FF56-F50D-9F7A-1D3F46C3B97E}"/>
              </a:ext>
            </a:extLst>
          </p:cNvPr>
          <p:cNvSpPr>
            <a:spLocks noGrp="1"/>
          </p:cNvSpPr>
          <p:nvPr>
            <p:ph type="dt" sz="half" idx="10"/>
          </p:nvPr>
        </p:nvSpPr>
        <p:spPr/>
        <p:txBody>
          <a:bodyPr/>
          <a:lstStyle/>
          <a:p>
            <a:fld id="{D0140B70-69EC-40E9-993B-65F69458C7C9}" type="datetimeFigureOut">
              <a:rPr lang="en-GB" smtClean="0"/>
              <a:t>14/04/2024</a:t>
            </a:fld>
            <a:endParaRPr lang="en-GB"/>
          </a:p>
        </p:txBody>
      </p:sp>
      <p:sp>
        <p:nvSpPr>
          <p:cNvPr id="6" name="Footer Placeholder 5">
            <a:extLst>
              <a:ext uri="{FF2B5EF4-FFF2-40B4-BE49-F238E27FC236}">
                <a16:creationId xmlns:a16="http://schemas.microsoft.com/office/drawing/2014/main" id="{49D8FC30-E11F-1596-D21E-333A1E18BF6E}"/>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4D9EC977-A169-D8F9-DBFE-2D19495ABE70}"/>
              </a:ext>
            </a:extLst>
          </p:cNvPr>
          <p:cNvSpPr>
            <a:spLocks noGrp="1"/>
          </p:cNvSpPr>
          <p:nvPr>
            <p:ph type="sldNum" sz="quarter" idx="12"/>
          </p:nvPr>
        </p:nvSpPr>
        <p:spPr/>
        <p:txBody>
          <a:bodyPr/>
          <a:lstStyle/>
          <a:p>
            <a:fld id="{1B64939E-0FD1-48EA-B13A-CB41EF5DB841}" type="slidenum">
              <a:rPr lang="en-GB" smtClean="0"/>
              <a:t>‹#›</a:t>
            </a:fld>
            <a:endParaRPr lang="en-GB"/>
          </a:p>
        </p:txBody>
      </p:sp>
    </p:spTree>
    <p:extLst>
      <p:ext uri="{BB962C8B-B14F-4D97-AF65-F5344CB8AC3E}">
        <p14:creationId xmlns:p14="http://schemas.microsoft.com/office/powerpoint/2010/main" val="80394499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4F36661-A0EC-3E1B-2F07-3A8CCB16BD6A}"/>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5B28BD83-396D-19ED-4389-456553415692}"/>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3FA5E160-FD43-8780-C284-3E829876B4D1}"/>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8669C474-9FD0-3F89-2791-3C7A5E228344}"/>
              </a:ext>
            </a:extLst>
          </p:cNvPr>
          <p:cNvSpPr>
            <a:spLocks noGrp="1"/>
          </p:cNvSpPr>
          <p:nvPr>
            <p:ph type="dt" sz="half" idx="10"/>
          </p:nvPr>
        </p:nvSpPr>
        <p:spPr/>
        <p:txBody>
          <a:bodyPr/>
          <a:lstStyle/>
          <a:p>
            <a:fld id="{D0140B70-69EC-40E9-993B-65F69458C7C9}" type="datetimeFigureOut">
              <a:rPr lang="en-GB" smtClean="0"/>
              <a:t>14/04/2024</a:t>
            </a:fld>
            <a:endParaRPr lang="en-GB"/>
          </a:p>
        </p:txBody>
      </p:sp>
      <p:sp>
        <p:nvSpPr>
          <p:cNvPr id="6" name="Footer Placeholder 5">
            <a:extLst>
              <a:ext uri="{FF2B5EF4-FFF2-40B4-BE49-F238E27FC236}">
                <a16:creationId xmlns:a16="http://schemas.microsoft.com/office/drawing/2014/main" id="{BF9A8370-2CDD-6845-C4BD-A83388AE8880}"/>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FDD03CC7-5788-780C-28DB-1417FD21372A}"/>
              </a:ext>
            </a:extLst>
          </p:cNvPr>
          <p:cNvSpPr>
            <a:spLocks noGrp="1"/>
          </p:cNvSpPr>
          <p:nvPr>
            <p:ph type="sldNum" sz="quarter" idx="12"/>
          </p:nvPr>
        </p:nvSpPr>
        <p:spPr/>
        <p:txBody>
          <a:bodyPr/>
          <a:lstStyle/>
          <a:p>
            <a:fld id="{1B64939E-0FD1-48EA-B13A-CB41EF5DB841}" type="slidenum">
              <a:rPr lang="en-GB" smtClean="0"/>
              <a:t>‹#›</a:t>
            </a:fld>
            <a:endParaRPr lang="en-GB"/>
          </a:p>
        </p:txBody>
      </p:sp>
    </p:spTree>
    <p:extLst>
      <p:ext uri="{BB962C8B-B14F-4D97-AF65-F5344CB8AC3E}">
        <p14:creationId xmlns:p14="http://schemas.microsoft.com/office/powerpoint/2010/main" val="261060324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08AECA0-A370-EA02-A9D1-87FFB568EB91}"/>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C33C82B2-F2AE-4845-D82E-5F05A4BCCC62}"/>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64775D1E-1F52-A4B4-6A26-ED05407A286A}"/>
              </a:ext>
            </a:extLst>
          </p:cNvPr>
          <p:cNvSpPr>
            <a:spLocks noGrp="1"/>
          </p:cNvSpPr>
          <p:nvPr>
            <p:ph type="dt" sz="half" idx="10"/>
          </p:nvPr>
        </p:nvSpPr>
        <p:spPr/>
        <p:txBody>
          <a:bodyPr/>
          <a:lstStyle/>
          <a:p>
            <a:fld id="{D0140B70-69EC-40E9-993B-65F69458C7C9}" type="datetimeFigureOut">
              <a:rPr lang="en-GB" smtClean="0"/>
              <a:t>14/04/2024</a:t>
            </a:fld>
            <a:endParaRPr lang="en-GB"/>
          </a:p>
        </p:txBody>
      </p:sp>
      <p:sp>
        <p:nvSpPr>
          <p:cNvPr id="5" name="Footer Placeholder 4">
            <a:extLst>
              <a:ext uri="{FF2B5EF4-FFF2-40B4-BE49-F238E27FC236}">
                <a16:creationId xmlns:a16="http://schemas.microsoft.com/office/drawing/2014/main" id="{793439F9-FE22-7569-8393-31AF0172C5B6}"/>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CB145466-BA86-E076-D24C-4500B4A7024C}"/>
              </a:ext>
            </a:extLst>
          </p:cNvPr>
          <p:cNvSpPr>
            <a:spLocks noGrp="1"/>
          </p:cNvSpPr>
          <p:nvPr>
            <p:ph type="sldNum" sz="quarter" idx="12"/>
          </p:nvPr>
        </p:nvSpPr>
        <p:spPr/>
        <p:txBody>
          <a:bodyPr/>
          <a:lstStyle/>
          <a:p>
            <a:fld id="{1B64939E-0FD1-48EA-B13A-CB41EF5DB841}" type="slidenum">
              <a:rPr lang="en-GB" smtClean="0"/>
              <a:t>‹#›</a:t>
            </a:fld>
            <a:endParaRPr lang="en-GB"/>
          </a:p>
        </p:txBody>
      </p:sp>
    </p:spTree>
    <p:extLst>
      <p:ext uri="{BB962C8B-B14F-4D97-AF65-F5344CB8AC3E}">
        <p14:creationId xmlns:p14="http://schemas.microsoft.com/office/powerpoint/2010/main" val="77292060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62828C99-7775-FEB0-04E2-B3E36E5E6CB9}"/>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BB4BACB9-A724-7248-04AA-E4AC2CB7FC2B}"/>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2FCF7DBA-E731-7AFE-2DBD-F6241F4266B9}"/>
              </a:ext>
            </a:extLst>
          </p:cNvPr>
          <p:cNvSpPr>
            <a:spLocks noGrp="1"/>
          </p:cNvSpPr>
          <p:nvPr>
            <p:ph type="dt" sz="half" idx="10"/>
          </p:nvPr>
        </p:nvSpPr>
        <p:spPr/>
        <p:txBody>
          <a:bodyPr/>
          <a:lstStyle/>
          <a:p>
            <a:fld id="{D0140B70-69EC-40E9-993B-65F69458C7C9}" type="datetimeFigureOut">
              <a:rPr lang="en-GB" smtClean="0"/>
              <a:t>14/04/2024</a:t>
            </a:fld>
            <a:endParaRPr lang="en-GB"/>
          </a:p>
        </p:txBody>
      </p:sp>
      <p:sp>
        <p:nvSpPr>
          <p:cNvPr id="5" name="Footer Placeholder 4">
            <a:extLst>
              <a:ext uri="{FF2B5EF4-FFF2-40B4-BE49-F238E27FC236}">
                <a16:creationId xmlns:a16="http://schemas.microsoft.com/office/drawing/2014/main" id="{F73BEEAE-0C00-4430-C315-6C08DF849E82}"/>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F20A3D7C-EB8E-2F7C-F5AF-89F39C44DB97}"/>
              </a:ext>
            </a:extLst>
          </p:cNvPr>
          <p:cNvSpPr>
            <a:spLocks noGrp="1"/>
          </p:cNvSpPr>
          <p:nvPr>
            <p:ph type="sldNum" sz="quarter" idx="12"/>
          </p:nvPr>
        </p:nvSpPr>
        <p:spPr/>
        <p:txBody>
          <a:bodyPr/>
          <a:lstStyle/>
          <a:p>
            <a:fld id="{1B64939E-0FD1-48EA-B13A-CB41EF5DB841}" type="slidenum">
              <a:rPr lang="en-GB" smtClean="0"/>
              <a:t>‹#›</a:t>
            </a:fld>
            <a:endParaRPr lang="en-GB"/>
          </a:p>
        </p:txBody>
      </p:sp>
    </p:spTree>
    <p:extLst>
      <p:ext uri="{BB962C8B-B14F-4D97-AF65-F5344CB8AC3E}">
        <p14:creationId xmlns:p14="http://schemas.microsoft.com/office/powerpoint/2010/main" val="29763956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8D51576A-4685-6555-AC19-598B2D375C11}"/>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8A512B5D-C819-9787-6F73-8E8C73B03DF3}"/>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0395DAC1-B93C-8C84-FF01-C16ABA06397C}"/>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D0140B70-69EC-40E9-993B-65F69458C7C9}" type="datetimeFigureOut">
              <a:rPr lang="en-GB" smtClean="0"/>
              <a:t>14/04/2024</a:t>
            </a:fld>
            <a:endParaRPr lang="en-GB"/>
          </a:p>
        </p:txBody>
      </p:sp>
      <p:sp>
        <p:nvSpPr>
          <p:cNvPr id="5" name="Footer Placeholder 4">
            <a:extLst>
              <a:ext uri="{FF2B5EF4-FFF2-40B4-BE49-F238E27FC236}">
                <a16:creationId xmlns:a16="http://schemas.microsoft.com/office/drawing/2014/main" id="{5526DF4F-C49F-035E-3589-3C2B123ADB7E}"/>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GB"/>
          </a:p>
        </p:txBody>
      </p:sp>
      <p:sp>
        <p:nvSpPr>
          <p:cNvPr id="6" name="Slide Number Placeholder 5">
            <a:extLst>
              <a:ext uri="{FF2B5EF4-FFF2-40B4-BE49-F238E27FC236}">
                <a16:creationId xmlns:a16="http://schemas.microsoft.com/office/drawing/2014/main" id="{1E130699-C9EC-0CF1-465E-1F51AA4291B9}"/>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1B64939E-0FD1-48EA-B13A-CB41EF5DB841}" type="slidenum">
              <a:rPr lang="en-GB" smtClean="0"/>
              <a:t>‹#›</a:t>
            </a:fld>
            <a:endParaRPr lang="en-GB"/>
          </a:p>
        </p:txBody>
      </p:sp>
    </p:spTree>
    <p:extLst>
      <p:ext uri="{BB962C8B-B14F-4D97-AF65-F5344CB8AC3E}">
        <p14:creationId xmlns:p14="http://schemas.microsoft.com/office/powerpoint/2010/main" val="4006352983"/>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hyperlink" Target="https://www.gov.uk/government/publications/youth-justice-strategy-for-wales-children-and-young-people-first" TargetMode="External"/><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7.xml"/></Relationships>
</file>

<file path=ppt/slides/_rels/slide14.xml.rels><?xml version="1.0" encoding="UTF-8" standalone="yes"?>
<Relationships xmlns="http://schemas.openxmlformats.org/package/2006/relationships"><Relationship Id="rId3" Type="http://schemas.openxmlformats.org/officeDocument/2006/relationships/hyperlink" Target="https://www.crimeandjustice.org.uk/publications/cjm/article/child-criminalisation-and-mistake-early-intervention" TargetMode="External"/><Relationship Id="rId2" Type="http://schemas.openxmlformats.org/officeDocument/2006/relationships/hyperlink" Target="https://post.parliament.uk/research-briefings/post-pn-0599/" TargetMode="External"/><Relationship Id="rId1" Type="http://schemas.openxmlformats.org/officeDocument/2006/relationships/slideLayout" Target="../slideLayouts/slideLayout2.xml"/><Relationship Id="rId6" Type="http://schemas.openxmlformats.org/officeDocument/2006/relationships/hyperlink" Target="https://www.justiceinspectorates.gov.uk/hmiprobation/research/the-evidence-base-youth-offending-services/specific-types-of-delivery/prevention/" TargetMode="External"/><Relationship Id="rId5" Type="http://schemas.openxmlformats.org/officeDocument/2006/relationships/hyperlink" Target="https://www.youthcrimecommission.org.uk/early-intervention/" TargetMode="External"/><Relationship Id="rId4" Type="http://schemas.openxmlformats.org/officeDocument/2006/relationships/hyperlink" Target="https://www.ljmu.ac.uk/-/media/phi-reports/pdf/2023-11-everybodys-business-early-intervention-crime-reduction.pdf"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F3E416D2-D994-4F7A-8F62-B28B11BEBA6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 y="0"/>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Meiryo"/>
              <a:ea typeface="+mn-ea"/>
              <a:cs typeface="+mn-cs"/>
            </a:endParaRPr>
          </a:p>
        </p:txBody>
      </p:sp>
      <p:pic>
        <p:nvPicPr>
          <p:cNvPr id="5" name="Picture 4">
            <a:extLst>
              <a:ext uri="{FF2B5EF4-FFF2-40B4-BE49-F238E27FC236}">
                <a16:creationId xmlns:a16="http://schemas.microsoft.com/office/drawing/2014/main" id="{6812D006-7CFB-05EF-7B51-337874C35ED5}"/>
              </a:ext>
            </a:extLst>
          </p:cNvPr>
          <p:cNvPicPr>
            <a:picLocks noChangeAspect="1"/>
          </p:cNvPicPr>
          <p:nvPr/>
        </p:nvPicPr>
        <p:blipFill rotWithShape="1">
          <a:blip r:embed="rId3"/>
          <a:srcRect t="20475" r="-1" b="-1"/>
          <a:stretch/>
        </p:blipFill>
        <p:spPr>
          <a:xfrm>
            <a:off x="1524" y="10"/>
            <a:ext cx="12188952" cy="6857990"/>
          </a:xfrm>
          <a:prstGeom prst="rect">
            <a:avLst/>
          </a:prstGeom>
        </p:spPr>
      </p:pic>
      <p:sp>
        <p:nvSpPr>
          <p:cNvPr id="11" name="Freeform: Shape 10">
            <a:extLst>
              <a:ext uri="{FF2B5EF4-FFF2-40B4-BE49-F238E27FC236}">
                <a16:creationId xmlns:a16="http://schemas.microsoft.com/office/drawing/2014/main" id="{FB27C166-470E-467E-9E9E-E235EEF3C01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4824691" y="0"/>
            <a:ext cx="7365784" cy="6858000"/>
          </a:xfrm>
          <a:custGeom>
            <a:avLst/>
            <a:gdLst>
              <a:gd name="connsiteX0" fmla="*/ 5742761 w 7365784"/>
              <a:gd name="connsiteY0" fmla="*/ 0 h 6858000"/>
              <a:gd name="connsiteX1" fmla="*/ 3076369 w 7365784"/>
              <a:gd name="connsiteY1" fmla="*/ 0 h 6858000"/>
              <a:gd name="connsiteX2" fmla="*/ 1949196 w 7365784"/>
              <a:gd name="connsiteY2" fmla="*/ 0 h 6858000"/>
              <a:gd name="connsiteX3" fmla="*/ 1583228 w 7365784"/>
              <a:gd name="connsiteY3" fmla="*/ 0 h 6858000"/>
              <a:gd name="connsiteX4" fmla="*/ 1457787 w 7365784"/>
              <a:gd name="connsiteY4" fmla="*/ 0 h 6858000"/>
              <a:gd name="connsiteX5" fmla="*/ 1445578 w 7365784"/>
              <a:gd name="connsiteY5" fmla="*/ 0 h 6858000"/>
              <a:gd name="connsiteX6" fmla="*/ 571708 w 7365784"/>
              <a:gd name="connsiteY6" fmla="*/ 0 h 6858000"/>
              <a:gd name="connsiteX7" fmla="*/ 237757 w 7365784"/>
              <a:gd name="connsiteY7" fmla="*/ 0 h 6858000"/>
              <a:gd name="connsiteX8" fmla="*/ 205161 w 7365784"/>
              <a:gd name="connsiteY8" fmla="*/ 0 h 6858000"/>
              <a:gd name="connsiteX9" fmla="*/ 0 w 7365784"/>
              <a:gd name="connsiteY9" fmla="*/ 0 h 6858000"/>
              <a:gd name="connsiteX10" fmla="*/ 0 w 7365784"/>
              <a:gd name="connsiteY10" fmla="*/ 6858000 h 6858000"/>
              <a:gd name="connsiteX11" fmla="*/ 205161 w 7365784"/>
              <a:gd name="connsiteY11" fmla="*/ 6858000 h 6858000"/>
              <a:gd name="connsiteX12" fmla="*/ 237757 w 7365784"/>
              <a:gd name="connsiteY12" fmla="*/ 6858000 h 6858000"/>
              <a:gd name="connsiteX13" fmla="*/ 571708 w 7365784"/>
              <a:gd name="connsiteY13" fmla="*/ 6858000 h 6858000"/>
              <a:gd name="connsiteX14" fmla="*/ 1274834 w 7365784"/>
              <a:gd name="connsiteY14" fmla="*/ 6858000 h 6858000"/>
              <a:gd name="connsiteX15" fmla="*/ 1445578 w 7365784"/>
              <a:gd name="connsiteY15" fmla="*/ 6858000 h 6858000"/>
              <a:gd name="connsiteX16" fmla="*/ 1457787 w 7365784"/>
              <a:gd name="connsiteY16" fmla="*/ 6858000 h 6858000"/>
              <a:gd name="connsiteX17" fmla="*/ 1949196 w 7365784"/>
              <a:gd name="connsiteY17" fmla="*/ 6858000 h 6858000"/>
              <a:gd name="connsiteX18" fmla="*/ 3076369 w 7365784"/>
              <a:gd name="connsiteY18" fmla="*/ 6858000 h 6858000"/>
              <a:gd name="connsiteX19" fmla="*/ 4863030 w 7365784"/>
              <a:gd name="connsiteY19" fmla="*/ 6858000 h 6858000"/>
              <a:gd name="connsiteX20" fmla="*/ 4974786 w 7365784"/>
              <a:gd name="connsiteY20" fmla="*/ 6780599 h 6858000"/>
              <a:gd name="connsiteX21" fmla="*/ 5491434 w 7365784"/>
              <a:gd name="connsiteY21" fmla="*/ 6374814 h 6858000"/>
              <a:gd name="connsiteX22" fmla="*/ 7365784 w 7365784"/>
              <a:gd name="connsiteY22" fmla="*/ 3621656 h 6858000"/>
              <a:gd name="connsiteX23" fmla="*/ 5764885 w 7365784"/>
              <a:gd name="connsiteY23" fmla="*/ 14997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7365784" h="6858000">
                <a:moveTo>
                  <a:pt x="5742761" y="0"/>
                </a:moveTo>
                <a:lnTo>
                  <a:pt x="3076369" y="0"/>
                </a:lnTo>
                <a:lnTo>
                  <a:pt x="1949196" y="0"/>
                </a:lnTo>
                <a:lnTo>
                  <a:pt x="1583228" y="0"/>
                </a:lnTo>
                <a:lnTo>
                  <a:pt x="1457787" y="0"/>
                </a:lnTo>
                <a:lnTo>
                  <a:pt x="1445578" y="0"/>
                </a:lnTo>
                <a:lnTo>
                  <a:pt x="571708" y="0"/>
                </a:lnTo>
                <a:lnTo>
                  <a:pt x="237757" y="0"/>
                </a:lnTo>
                <a:lnTo>
                  <a:pt x="205161" y="0"/>
                </a:lnTo>
                <a:lnTo>
                  <a:pt x="0" y="0"/>
                </a:lnTo>
                <a:lnTo>
                  <a:pt x="0" y="6858000"/>
                </a:lnTo>
                <a:lnTo>
                  <a:pt x="205161" y="6858000"/>
                </a:lnTo>
                <a:lnTo>
                  <a:pt x="237757" y="6858000"/>
                </a:lnTo>
                <a:lnTo>
                  <a:pt x="571708" y="6858000"/>
                </a:lnTo>
                <a:lnTo>
                  <a:pt x="1274834" y="6858000"/>
                </a:lnTo>
                <a:lnTo>
                  <a:pt x="1445578" y="6858000"/>
                </a:lnTo>
                <a:lnTo>
                  <a:pt x="1457787" y="6858000"/>
                </a:lnTo>
                <a:lnTo>
                  <a:pt x="1949196" y="6858000"/>
                </a:lnTo>
                <a:lnTo>
                  <a:pt x="3076369" y="6858000"/>
                </a:lnTo>
                <a:lnTo>
                  <a:pt x="4863030" y="6858000"/>
                </a:lnTo>
                <a:lnTo>
                  <a:pt x="4974786" y="6780599"/>
                </a:lnTo>
                <a:cubicBezTo>
                  <a:pt x="5148604" y="6653108"/>
                  <a:pt x="5319231" y="6515397"/>
                  <a:pt x="5491434" y="6374814"/>
                </a:cubicBezTo>
                <a:cubicBezTo>
                  <a:pt x="6437059" y="5602839"/>
                  <a:pt x="7365784" y="4969131"/>
                  <a:pt x="7365784" y="3621656"/>
                </a:cubicBezTo>
                <a:cubicBezTo>
                  <a:pt x="7365784" y="2093192"/>
                  <a:pt x="6792048" y="754641"/>
                  <a:pt x="5764885" y="14997"/>
                </a:cubicBezTo>
                <a:close/>
              </a:path>
            </a:pathLst>
          </a:custGeom>
          <a:solidFill>
            <a:srgbClr val="FFFFFF">
              <a:alpha val="5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3" name="Freeform: Shape 12">
            <a:extLst>
              <a:ext uri="{FF2B5EF4-FFF2-40B4-BE49-F238E27FC236}">
                <a16:creationId xmlns:a16="http://schemas.microsoft.com/office/drawing/2014/main" id="{673636C8-1392-483A-8A7A-CA259E806C5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4983671" y="0"/>
            <a:ext cx="7208329" cy="6858000"/>
          </a:xfrm>
          <a:custGeom>
            <a:avLst/>
            <a:gdLst>
              <a:gd name="connsiteX0" fmla="*/ 5585306 w 7208329"/>
              <a:gd name="connsiteY0" fmla="*/ 0 h 6858000"/>
              <a:gd name="connsiteX1" fmla="*/ 2918914 w 7208329"/>
              <a:gd name="connsiteY1" fmla="*/ 0 h 6858000"/>
              <a:gd name="connsiteX2" fmla="*/ 1592911 w 7208329"/>
              <a:gd name="connsiteY2" fmla="*/ 0 h 6858000"/>
              <a:gd name="connsiteX3" fmla="*/ 1425773 w 7208329"/>
              <a:gd name="connsiteY3" fmla="*/ 0 h 6858000"/>
              <a:gd name="connsiteX4" fmla="*/ 1300332 w 7208329"/>
              <a:gd name="connsiteY4" fmla="*/ 0 h 6858000"/>
              <a:gd name="connsiteX5" fmla="*/ 1288123 w 7208329"/>
              <a:gd name="connsiteY5" fmla="*/ 0 h 6858000"/>
              <a:gd name="connsiteX6" fmla="*/ 414253 w 7208329"/>
              <a:gd name="connsiteY6" fmla="*/ 0 h 6858000"/>
              <a:gd name="connsiteX7" fmla="*/ 80302 w 7208329"/>
              <a:gd name="connsiteY7" fmla="*/ 0 h 6858000"/>
              <a:gd name="connsiteX8" fmla="*/ 47706 w 7208329"/>
              <a:gd name="connsiteY8" fmla="*/ 0 h 6858000"/>
              <a:gd name="connsiteX9" fmla="*/ 0 w 7208329"/>
              <a:gd name="connsiteY9" fmla="*/ 0 h 6858000"/>
              <a:gd name="connsiteX10" fmla="*/ 0 w 7208329"/>
              <a:gd name="connsiteY10" fmla="*/ 6858000 h 6858000"/>
              <a:gd name="connsiteX11" fmla="*/ 47706 w 7208329"/>
              <a:gd name="connsiteY11" fmla="*/ 6858000 h 6858000"/>
              <a:gd name="connsiteX12" fmla="*/ 80302 w 7208329"/>
              <a:gd name="connsiteY12" fmla="*/ 6858000 h 6858000"/>
              <a:gd name="connsiteX13" fmla="*/ 414253 w 7208329"/>
              <a:gd name="connsiteY13" fmla="*/ 6858000 h 6858000"/>
              <a:gd name="connsiteX14" fmla="*/ 1117379 w 7208329"/>
              <a:gd name="connsiteY14" fmla="*/ 6858000 h 6858000"/>
              <a:gd name="connsiteX15" fmla="*/ 1288123 w 7208329"/>
              <a:gd name="connsiteY15" fmla="*/ 6858000 h 6858000"/>
              <a:gd name="connsiteX16" fmla="*/ 1300332 w 7208329"/>
              <a:gd name="connsiteY16" fmla="*/ 6858000 h 6858000"/>
              <a:gd name="connsiteX17" fmla="*/ 1592911 w 7208329"/>
              <a:gd name="connsiteY17" fmla="*/ 6858000 h 6858000"/>
              <a:gd name="connsiteX18" fmla="*/ 2918914 w 7208329"/>
              <a:gd name="connsiteY18" fmla="*/ 6858000 h 6858000"/>
              <a:gd name="connsiteX19" fmla="*/ 4705575 w 7208329"/>
              <a:gd name="connsiteY19" fmla="*/ 6858000 h 6858000"/>
              <a:gd name="connsiteX20" fmla="*/ 4817331 w 7208329"/>
              <a:gd name="connsiteY20" fmla="*/ 6780599 h 6858000"/>
              <a:gd name="connsiteX21" fmla="*/ 5333979 w 7208329"/>
              <a:gd name="connsiteY21" fmla="*/ 6374814 h 6858000"/>
              <a:gd name="connsiteX22" fmla="*/ 7208329 w 7208329"/>
              <a:gd name="connsiteY22" fmla="*/ 3621656 h 6858000"/>
              <a:gd name="connsiteX23" fmla="*/ 5607430 w 7208329"/>
              <a:gd name="connsiteY23" fmla="*/ 14997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7208329" h="6858000">
                <a:moveTo>
                  <a:pt x="5585306" y="0"/>
                </a:moveTo>
                <a:lnTo>
                  <a:pt x="2918914" y="0"/>
                </a:lnTo>
                <a:lnTo>
                  <a:pt x="1592911" y="0"/>
                </a:lnTo>
                <a:lnTo>
                  <a:pt x="1425773" y="0"/>
                </a:lnTo>
                <a:lnTo>
                  <a:pt x="1300332" y="0"/>
                </a:lnTo>
                <a:lnTo>
                  <a:pt x="1288123" y="0"/>
                </a:lnTo>
                <a:lnTo>
                  <a:pt x="414253" y="0"/>
                </a:lnTo>
                <a:lnTo>
                  <a:pt x="80302" y="0"/>
                </a:lnTo>
                <a:lnTo>
                  <a:pt x="47706" y="0"/>
                </a:lnTo>
                <a:lnTo>
                  <a:pt x="0" y="0"/>
                </a:lnTo>
                <a:lnTo>
                  <a:pt x="0" y="6858000"/>
                </a:lnTo>
                <a:lnTo>
                  <a:pt x="47706" y="6858000"/>
                </a:lnTo>
                <a:lnTo>
                  <a:pt x="80302" y="6858000"/>
                </a:lnTo>
                <a:lnTo>
                  <a:pt x="414253" y="6858000"/>
                </a:lnTo>
                <a:lnTo>
                  <a:pt x="1117379" y="6858000"/>
                </a:lnTo>
                <a:lnTo>
                  <a:pt x="1288123" y="6858000"/>
                </a:lnTo>
                <a:lnTo>
                  <a:pt x="1300332" y="6858000"/>
                </a:lnTo>
                <a:lnTo>
                  <a:pt x="1592911" y="6858000"/>
                </a:lnTo>
                <a:lnTo>
                  <a:pt x="2918914" y="6858000"/>
                </a:lnTo>
                <a:lnTo>
                  <a:pt x="4705575" y="6858000"/>
                </a:lnTo>
                <a:lnTo>
                  <a:pt x="4817331" y="6780599"/>
                </a:lnTo>
                <a:cubicBezTo>
                  <a:pt x="4991149" y="6653108"/>
                  <a:pt x="5161776" y="6515397"/>
                  <a:pt x="5333979" y="6374814"/>
                </a:cubicBezTo>
                <a:cubicBezTo>
                  <a:pt x="6279604" y="5602839"/>
                  <a:pt x="7208329" y="4969131"/>
                  <a:pt x="7208329" y="3621656"/>
                </a:cubicBezTo>
                <a:cubicBezTo>
                  <a:pt x="7208329" y="2093192"/>
                  <a:pt x="6634593" y="754641"/>
                  <a:pt x="5607430" y="14997"/>
                </a:cubicBezTo>
                <a:close/>
              </a:path>
            </a:pathLst>
          </a:custGeom>
          <a:solidFill>
            <a:schemeClr val="bg1">
              <a:alpha val="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5" name="Freeform: Shape 14">
            <a:extLst>
              <a:ext uri="{FF2B5EF4-FFF2-40B4-BE49-F238E27FC236}">
                <a16:creationId xmlns:a16="http://schemas.microsoft.com/office/drawing/2014/main" id="{7539A79B-DFBA-4781-B0DE-4044B072261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4611396" y="0"/>
            <a:ext cx="2529723" cy="6858000"/>
          </a:xfrm>
          <a:custGeom>
            <a:avLst/>
            <a:gdLst>
              <a:gd name="connsiteX0" fmla="*/ 1258269 w 2529723"/>
              <a:gd name="connsiteY0" fmla="*/ 0 h 6858000"/>
              <a:gd name="connsiteX1" fmla="*/ 1275627 w 2529723"/>
              <a:gd name="connsiteY1" fmla="*/ 0 h 6858000"/>
              <a:gd name="connsiteX2" fmla="*/ 1302560 w 2529723"/>
              <a:gd name="connsiteY2" fmla="*/ 24338 h 6858000"/>
              <a:gd name="connsiteX3" fmla="*/ 2522825 w 2529723"/>
              <a:gd name="connsiteY3" fmla="*/ 3678515 h 6858000"/>
              <a:gd name="connsiteX4" fmla="*/ 557500 w 2529723"/>
              <a:gd name="connsiteY4" fmla="*/ 6451411 h 6858000"/>
              <a:gd name="connsiteX5" fmla="*/ 32482 w 2529723"/>
              <a:gd name="connsiteY5" fmla="*/ 6849373 h 6858000"/>
              <a:gd name="connsiteX6" fmla="*/ 19531 w 2529723"/>
              <a:gd name="connsiteY6" fmla="*/ 6858000 h 6858000"/>
              <a:gd name="connsiteX7" fmla="*/ 0 w 2529723"/>
              <a:gd name="connsiteY7" fmla="*/ 6858000 h 6858000"/>
              <a:gd name="connsiteX8" fmla="*/ 14202 w 2529723"/>
              <a:gd name="connsiteY8" fmla="*/ 6848540 h 6858000"/>
              <a:gd name="connsiteX9" fmla="*/ 539221 w 2529723"/>
              <a:gd name="connsiteY9" fmla="*/ 6450578 h 6858000"/>
              <a:gd name="connsiteX10" fmla="*/ 2504546 w 2529723"/>
              <a:gd name="connsiteY10" fmla="*/ 3677682 h 6858000"/>
              <a:gd name="connsiteX11" fmla="*/ 1284280 w 2529723"/>
              <a:gd name="connsiteY11" fmla="*/ 23504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529723" h="6858000">
                <a:moveTo>
                  <a:pt x="1258269" y="0"/>
                </a:moveTo>
                <a:lnTo>
                  <a:pt x="1275627" y="0"/>
                </a:lnTo>
                <a:lnTo>
                  <a:pt x="1302560" y="24338"/>
                </a:lnTo>
                <a:cubicBezTo>
                  <a:pt x="2156831" y="855667"/>
                  <a:pt x="2590622" y="2191755"/>
                  <a:pt x="2522825" y="3678515"/>
                </a:cubicBezTo>
                <a:cubicBezTo>
                  <a:pt x="2459072" y="5076606"/>
                  <a:pt x="1519830" y="5692656"/>
                  <a:pt x="557500" y="6451411"/>
                </a:cubicBezTo>
                <a:cubicBezTo>
                  <a:pt x="382255" y="6589587"/>
                  <a:pt x="208689" y="6724853"/>
                  <a:pt x="32482" y="6849373"/>
                </a:cubicBezTo>
                <a:lnTo>
                  <a:pt x="19531" y="6858000"/>
                </a:lnTo>
                <a:lnTo>
                  <a:pt x="0" y="6858000"/>
                </a:lnTo>
                <a:lnTo>
                  <a:pt x="14202" y="6848540"/>
                </a:lnTo>
                <a:cubicBezTo>
                  <a:pt x="190409" y="6724020"/>
                  <a:pt x="363976" y="6588754"/>
                  <a:pt x="539221" y="6450578"/>
                </a:cubicBezTo>
                <a:cubicBezTo>
                  <a:pt x="1501550" y="5691822"/>
                  <a:pt x="2440792" y="5075773"/>
                  <a:pt x="2504546" y="3677682"/>
                </a:cubicBezTo>
                <a:cubicBezTo>
                  <a:pt x="2572343" y="2190921"/>
                  <a:pt x="2138551" y="854834"/>
                  <a:pt x="1284280" y="23504"/>
                </a:cubicBezTo>
                <a:close/>
              </a:path>
            </a:pathLst>
          </a:custGeom>
          <a:solidFill>
            <a:srgbClr val="FFFFFF">
              <a:alpha val="7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Meiryo"/>
              <a:ea typeface="+mn-ea"/>
              <a:cs typeface="+mn-cs"/>
            </a:endParaRPr>
          </a:p>
        </p:txBody>
      </p:sp>
      <p:sp>
        <p:nvSpPr>
          <p:cNvPr id="2" name="Title 1">
            <a:extLst>
              <a:ext uri="{FF2B5EF4-FFF2-40B4-BE49-F238E27FC236}">
                <a16:creationId xmlns:a16="http://schemas.microsoft.com/office/drawing/2014/main" id="{B1085A65-20EB-9DA1-90CC-1B3D21A67788}"/>
              </a:ext>
            </a:extLst>
          </p:cNvPr>
          <p:cNvSpPr>
            <a:spLocks noGrp="1"/>
          </p:cNvSpPr>
          <p:nvPr>
            <p:ph type="ctrTitle"/>
          </p:nvPr>
        </p:nvSpPr>
        <p:spPr>
          <a:xfrm>
            <a:off x="5970897" y="1346268"/>
            <a:ext cx="5568285" cy="2809475"/>
          </a:xfrm>
        </p:spPr>
        <p:txBody>
          <a:bodyPr>
            <a:normAutofit/>
          </a:bodyPr>
          <a:lstStyle/>
          <a:p>
            <a:pPr algn="l"/>
            <a:r>
              <a:rPr lang="en-GB" dirty="0"/>
              <a:t>What Works </a:t>
            </a:r>
            <a:br>
              <a:rPr lang="en-GB" dirty="0"/>
            </a:br>
            <a:r>
              <a:rPr lang="en-GB" dirty="0"/>
              <a:t>Early Intervention </a:t>
            </a:r>
            <a:endParaRPr lang="en-GB"/>
          </a:p>
        </p:txBody>
      </p:sp>
      <p:sp>
        <p:nvSpPr>
          <p:cNvPr id="3" name="Subtitle 2">
            <a:extLst>
              <a:ext uri="{FF2B5EF4-FFF2-40B4-BE49-F238E27FC236}">
                <a16:creationId xmlns:a16="http://schemas.microsoft.com/office/drawing/2014/main" id="{6F6A58DF-287A-9911-48A4-8AC5C6194A6C}"/>
              </a:ext>
            </a:extLst>
          </p:cNvPr>
          <p:cNvSpPr>
            <a:spLocks noGrp="1"/>
          </p:cNvSpPr>
          <p:nvPr>
            <p:ph type="subTitle" idx="1"/>
          </p:nvPr>
        </p:nvSpPr>
        <p:spPr>
          <a:xfrm>
            <a:off x="5969341" y="4251279"/>
            <a:ext cx="5569714" cy="1037228"/>
          </a:xfrm>
        </p:spPr>
        <p:txBody>
          <a:bodyPr>
            <a:normAutofit/>
          </a:bodyPr>
          <a:lstStyle/>
          <a:p>
            <a:pPr algn="l"/>
            <a:r>
              <a:rPr lang="en-GB" dirty="0"/>
              <a:t>Week 8 2024</a:t>
            </a:r>
            <a:endParaRPr lang="en-GB"/>
          </a:p>
        </p:txBody>
      </p:sp>
    </p:spTree>
    <p:extLst>
      <p:ext uri="{BB962C8B-B14F-4D97-AF65-F5344CB8AC3E}">
        <p14:creationId xmlns:p14="http://schemas.microsoft.com/office/powerpoint/2010/main" val="363226598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700"/>
                                        <p:tgtEl>
                                          <p:spTgt spid="2"/>
                                        </p:tgtEl>
                                      </p:cBhvr>
                                    </p:animEffect>
                                  </p:childTnLst>
                                </p:cTn>
                              </p:par>
                              <p:par>
                                <p:cTn id="8" presetID="10" presetClass="entr" presetSubtype="0" fill="hold" grpId="0" nodeType="withEffect">
                                  <p:stCondLst>
                                    <p:cond delay="1500"/>
                                  </p:stCondLst>
                                  <p:iterate>
                                    <p:tmPct val="10000"/>
                                  </p:iterate>
                                  <p:childTnLst>
                                    <p:set>
                                      <p:cBhvr>
                                        <p:cTn id="9" dur="1" fill="hold">
                                          <p:stCondLst>
                                            <p:cond delay="0"/>
                                          </p:stCondLst>
                                        </p:cTn>
                                        <p:tgtEl>
                                          <p:spTgt spid="3">
                                            <p:txEl>
                                              <p:pRg st="0" end="0"/>
                                            </p:txEl>
                                          </p:spTgt>
                                        </p:tgtEl>
                                        <p:attrNameLst>
                                          <p:attrName>style.visibility</p:attrName>
                                        </p:attrNameLst>
                                      </p:cBhvr>
                                      <p:to>
                                        <p:strVal val="visible"/>
                                      </p:to>
                                    </p:set>
                                    <p:animEffect transition="in" filter="fade">
                                      <p:cBhvr>
                                        <p:cTn id="10" dur="700"/>
                                        <p:tgtEl>
                                          <p:spTgt spid="3">
                                            <p:txEl>
                                              <p:pRg st="0" end="0"/>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641C084-8C7D-F341-3B98-A44300243427}"/>
              </a:ext>
            </a:extLst>
          </p:cNvPr>
          <p:cNvSpPr>
            <a:spLocks noGrp="1"/>
          </p:cNvSpPr>
          <p:nvPr>
            <p:ph type="title"/>
          </p:nvPr>
        </p:nvSpPr>
        <p:spPr>
          <a:xfrm>
            <a:off x="838200" y="365126"/>
            <a:ext cx="10515600" cy="825320"/>
          </a:xfrm>
        </p:spPr>
        <p:txBody>
          <a:bodyPr/>
          <a:lstStyle/>
          <a:p>
            <a:r>
              <a:rPr lang="en-GB" dirty="0"/>
              <a:t>Now</a:t>
            </a:r>
          </a:p>
        </p:txBody>
      </p:sp>
      <p:sp>
        <p:nvSpPr>
          <p:cNvPr id="3" name="Content Placeholder 2">
            <a:extLst>
              <a:ext uri="{FF2B5EF4-FFF2-40B4-BE49-F238E27FC236}">
                <a16:creationId xmlns:a16="http://schemas.microsoft.com/office/drawing/2014/main" id="{4E3B910B-33AE-1A43-4CCB-226F2C122E57}"/>
              </a:ext>
            </a:extLst>
          </p:cNvPr>
          <p:cNvSpPr>
            <a:spLocks noGrp="1"/>
          </p:cNvSpPr>
          <p:nvPr>
            <p:ph idx="1"/>
          </p:nvPr>
        </p:nvSpPr>
        <p:spPr>
          <a:xfrm>
            <a:off x="838200" y="1604513"/>
            <a:ext cx="10515600" cy="4572450"/>
          </a:xfrm>
        </p:spPr>
        <p:txBody>
          <a:bodyPr/>
          <a:lstStyle/>
          <a:p>
            <a:r>
              <a:rPr lang="en-GB" dirty="0"/>
              <a:t>‘what works’ in terms of early interventions to prevent or reduce youth crime or anti-social behaviour</a:t>
            </a:r>
          </a:p>
          <a:p>
            <a:r>
              <a:rPr lang="en-GB" dirty="0"/>
              <a:t>Evidence strong in the USA</a:t>
            </a:r>
          </a:p>
          <a:p>
            <a:r>
              <a:rPr lang="en-GB" dirty="0"/>
              <a:t>antisocial and criminal behaviour in young people aged 8 and above. </a:t>
            </a:r>
          </a:p>
          <a:p>
            <a:pPr marL="0" indent="0">
              <a:buNone/>
            </a:pPr>
            <a:endParaRPr lang="en-GB" dirty="0"/>
          </a:p>
          <a:p>
            <a:r>
              <a:rPr lang="en-GB" dirty="0"/>
              <a:t>https://www.justiceinspectorates.gov.uk/hmiprobation/research/the-evidence-base-youth-offending-services/specific-types-of-delivery/diversion/</a:t>
            </a:r>
          </a:p>
        </p:txBody>
      </p:sp>
    </p:spTree>
    <p:extLst>
      <p:ext uri="{BB962C8B-B14F-4D97-AF65-F5344CB8AC3E}">
        <p14:creationId xmlns:p14="http://schemas.microsoft.com/office/powerpoint/2010/main" val="108075545"/>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Slide Background">
            <a:extLst>
              <a:ext uri="{FF2B5EF4-FFF2-40B4-BE49-F238E27FC236}">
                <a16:creationId xmlns:a16="http://schemas.microsoft.com/office/drawing/2014/main" id="{9F7D5CDA-D291-4307-BF55-1381FED2963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27180E2-19F4-9A88-0CF6-E1EC21C5B0B0}"/>
              </a:ext>
            </a:extLst>
          </p:cNvPr>
          <p:cNvSpPr>
            <a:spLocks noGrp="1"/>
          </p:cNvSpPr>
          <p:nvPr>
            <p:ph type="title"/>
          </p:nvPr>
        </p:nvSpPr>
        <p:spPr>
          <a:xfrm>
            <a:off x="761800" y="762001"/>
            <a:ext cx="5334197" cy="1708242"/>
          </a:xfrm>
        </p:spPr>
        <p:txBody>
          <a:bodyPr anchor="ctr">
            <a:normAutofit/>
          </a:bodyPr>
          <a:lstStyle/>
          <a:p>
            <a:r>
              <a:rPr lang="en-GB" sz="4000"/>
              <a:t>Risk Factors</a:t>
            </a:r>
          </a:p>
        </p:txBody>
      </p:sp>
      <p:sp>
        <p:nvSpPr>
          <p:cNvPr id="3" name="Content Placeholder 2">
            <a:extLst>
              <a:ext uri="{FF2B5EF4-FFF2-40B4-BE49-F238E27FC236}">
                <a16:creationId xmlns:a16="http://schemas.microsoft.com/office/drawing/2014/main" id="{EEAA36F6-180C-204F-DC96-4B53E407982B}"/>
              </a:ext>
            </a:extLst>
          </p:cNvPr>
          <p:cNvSpPr>
            <a:spLocks noGrp="1"/>
          </p:cNvSpPr>
          <p:nvPr>
            <p:ph idx="1"/>
          </p:nvPr>
        </p:nvSpPr>
        <p:spPr>
          <a:xfrm>
            <a:off x="761800" y="2470244"/>
            <a:ext cx="5334197" cy="3769835"/>
          </a:xfrm>
        </p:spPr>
        <p:txBody>
          <a:bodyPr anchor="ctr">
            <a:normAutofit/>
          </a:bodyPr>
          <a:lstStyle/>
          <a:p>
            <a:r>
              <a:rPr lang="en-GB" sz="2000"/>
              <a:t>Individual</a:t>
            </a:r>
          </a:p>
          <a:p>
            <a:pPr lvl="1"/>
            <a:r>
              <a:rPr lang="en-GB" sz="2000"/>
              <a:t>Aggression</a:t>
            </a:r>
          </a:p>
          <a:p>
            <a:pPr lvl="1"/>
            <a:r>
              <a:rPr lang="en-GB" sz="2000"/>
              <a:t>Social withdrawal</a:t>
            </a:r>
          </a:p>
          <a:p>
            <a:pPr lvl="1"/>
            <a:r>
              <a:rPr lang="en-GB" sz="2000"/>
              <a:t>Impulsiveness / hyperactivity</a:t>
            </a:r>
          </a:p>
          <a:p>
            <a:pPr lvl="1"/>
            <a:r>
              <a:rPr lang="en-GB" sz="2000"/>
              <a:t>Temperament</a:t>
            </a:r>
          </a:p>
          <a:p>
            <a:pPr lvl="1"/>
            <a:r>
              <a:rPr lang="en-GB" sz="2000"/>
              <a:t>Risk taking</a:t>
            </a:r>
          </a:p>
          <a:p>
            <a:pPr lvl="1"/>
            <a:r>
              <a:rPr lang="en-GB" sz="2000"/>
              <a:t>Early inset problems behaviours</a:t>
            </a:r>
          </a:p>
          <a:p>
            <a:pPr lvl="1"/>
            <a:r>
              <a:rPr lang="en-GB" sz="2000"/>
              <a:t>Education  </a:t>
            </a:r>
          </a:p>
        </p:txBody>
      </p:sp>
      <p:pic>
        <p:nvPicPr>
          <p:cNvPr id="5" name="Picture 4" descr="A group of yellow figures and a red figure on the other side">
            <a:extLst>
              <a:ext uri="{FF2B5EF4-FFF2-40B4-BE49-F238E27FC236}">
                <a16:creationId xmlns:a16="http://schemas.microsoft.com/office/drawing/2014/main" id="{FC749C5A-E3B7-B982-B3DA-D0CE9F5048CA}"/>
              </a:ext>
            </a:extLst>
          </p:cNvPr>
          <p:cNvPicPr>
            <a:picLocks noChangeAspect="1"/>
          </p:cNvPicPr>
          <p:nvPr/>
        </p:nvPicPr>
        <p:blipFill rotWithShape="1">
          <a:blip r:embed="rId2"/>
          <a:srcRect l="42392" r="5771" b="-1"/>
          <a:stretch/>
        </p:blipFill>
        <p:spPr>
          <a:xfrm>
            <a:off x="6857797" y="-10886"/>
            <a:ext cx="5334204" cy="6868886"/>
          </a:xfrm>
          <a:prstGeom prst="rect">
            <a:avLst/>
          </a:prstGeom>
          <a:effectLst>
            <a:outerShdw blurRad="127000" dist="50800" dir="10800000" sx="99000" sy="99000" algn="r" rotWithShape="0">
              <a:prstClr val="black">
                <a:alpha val="40000"/>
              </a:prstClr>
            </a:outerShdw>
          </a:effectLst>
        </p:spPr>
      </p:pic>
    </p:spTree>
    <p:extLst>
      <p:ext uri="{BB962C8B-B14F-4D97-AF65-F5344CB8AC3E}">
        <p14:creationId xmlns:p14="http://schemas.microsoft.com/office/powerpoint/2010/main" val="2671771420"/>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63DF0A6-696B-BF37-34BD-479E1819DF81}"/>
              </a:ext>
            </a:extLst>
          </p:cNvPr>
          <p:cNvSpPr>
            <a:spLocks noGrp="1"/>
          </p:cNvSpPr>
          <p:nvPr>
            <p:ph type="title"/>
          </p:nvPr>
        </p:nvSpPr>
        <p:spPr>
          <a:xfrm>
            <a:off x="762000" y="1138036"/>
            <a:ext cx="4085665" cy="1402470"/>
          </a:xfrm>
        </p:spPr>
        <p:txBody>
          <a:bodyPr anchor="t">
            <a:normAutofit/>
          </a:bodyPr>
          <a:lstStyle/>
          <a:p>
            <a:r>
              <a:rPr lang="en-GB" sz="3200"/>
              <a:t>Risk Factors</a:t>
            </a:r>
          </a:p>
        </p:txBody>
      </p:sp>
      <p:cxnSp>
        <p:nvCxnSpPr>
          <p:cNvPr id="15" name="Straight Connector 14">
            <a:extLst>
              <a:ext uri="{FF2B5EF4-FFF2-40B4-BE49-F238E27FC236}">
                <a16:creationId xmlns:a16="http://schemas.microsoft.com/office/drawing/2014/main" id="{1503BFE4-729B-D9D0-C17B-501E6AF1127A}"/>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65140" y="871146"/>
            <a:ext cx="736939" cy="0"/>
          </a:xfrm>
          <a:prstGeom prst="line">
            <a:avLst/>
          </a:prstGeom>
          <a:ln w="57150">
            <a:solidFill>
              <a:schemeClr val="accent4"/>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36A82FD3-C483-611A-029A-F8180EB75BAC}"/>
              </a:ext>
            </a:extLst>
          </p:cNvPr>
          <p:cNvSpPr>
            <a:spLocks noGrp="1"/>
          </p:cNvSpPr>
          <p:nvPr>
            <p:ph idx="1"/>
          </p:nvPr>
        </p:nvSpPr>
        <p:spPr>
          <a:xfrm>
            <a:off x="762000" y="2551176"/>
            <a:ext cx="4085665" cy="3591207"/>
          </a:xfrm>
        </p:spPr>
        <p:txBody>
          <a:bodyPr>
            <a:normAutofit/>
          </a:bodyPr>
          <a:lstStyle/>
          <a:p>
            <a:r>
              <a:rPr lang="en-GB" sz="1600"/>
              <a:t>Family</a:t>
            </a:r>
          </a:p>
          <a:p>
            <a:pPr lvl="1"/>
            <a:r>
              <a:rPr lang="en-GB" sz="1600"/>
              <a:t>Poor family management</a:t>
            </a:r>
          </a:p>
          <a:p>
            <a:pPr lvl="1"/>
            <a:r>
              <a:rPr lang="en-GB" sz="1600"/>
              <a:t>Mistreatment</a:t>
            </a:r>
          </a:p>
          <a:p>
            <a:pPr lvl="1"/>
            <a:r>
              <a:rPr lang="en-GB" sz="1600"/>
              <a:t>Attachment</a:t>
            </a:r>
          </a:p>
          <a:p>
            <a:pPr lvl="1"/>
            <a:r>
              <a:rPr lang="en-GB" sz="1600"/>
              <a:t>Conflict – disruption / divorce</a:t>
            </a:r>
          </a:p>
          <a:p>
            <a:pPr marL="0" indent="0">
              <a:buNone/>
            </a:pPr>
            <a:endParaRPr lang="en-GB" sz="1600"/>
          </a:p>
          <a:p>
            <a:r>
              <a:rPr lang="en-GB" sz="1600"/>
              <a:t>School</a:t>
            </a:r>
          </a:p>
          <a:p>
            <a:pPr lvl="1"/>
            <a:r>
              <a:rPr lang="en-GB" sz="1600"/>
              <a:t>Classroom disruption</a:t>
            </a:r>
          </a:p>
          <a:p>
            <a:pPr lvl="1"/>
            <a:r>
              <a:rPr lang="en-GB" sz="1600"/>
              <a:t>Poor education performance</a:t>
            </a:r>
          </a:p>
          <a:p>
            <a:pPr lvl="1"/>
            <a:r>
              <a:rPr lang="en-GB" sz="1600"/>
              <a:t>Limited aspirations</a:t>
            </a:r>
          </a:p>
          <a:p>
            <a:pPr lvl="1"/>
            <a:r>
              <a:rPr lang="en-GB" sz="1600"/>
              <a:t>Truancy</a:t>
            </a:r>
          </a:p>
          <a:p>
            <a:pPr lvl="1"/>
            <a:r>
              <a:rPr lang="en-GB" sz="1600"/>
              <a:t>Low parent involvement in school</a:t>
            </a:r>
          </a:p>
        </p:txBody>
      </p:sp>
      <p:pic>
        <p:nvPicPr>
          <p:cNvPr id="16" name="Picture 15" descr="Yellow paper ship leading among white ships">
            <a:extLst>
              <a:ext uri="{FF2B5EF4-FFF2-40B4-BE49-F238E27FC236}">
                <a16:creationId xmlns:a16="http://schemas.microsoft.com/office/drawing/2014/main" id="{6A1BE060-FD9D-3486-7DB8-83E6AA46ED27}"/>
              </a:ext>
            </a:extLst>
          </p:cNvPr>
          <p:cNvPicPr>
            <a:picLocks noChangeAspect="1"/>
          </p:cNvPicPr>
          <p:nvPr/>
        </p:nvPicPr>
        <p:blipFill rotWithShape="1">
          <a:blip r:embed="rId2"/>
          <a:srcRect l="36336" r="-1" b="-1"/>
          <a:stretch/>
        </p:blipFill>
        <p:spPr>
          <a:xfrm>
            <a:off x="5650992" y="10"/>
            <a:ext cx="6541008" cy="6857990"/>
          </a:xfrm>
          <a:prstGeom prst="rect">
            <a:avLst/>
          </a:prstGeom>
        </p:spPr>
      </p:pic>
    </p:spTree>
    <p:extLst>
      <p:ext uri="{BB962C8B-B14F-4D97-AF65-F5344CB8AC3E}">
        <p14:creationId xmlns:p14="http://schemas.microsoft.com/office/powerpoint/2010/main" val="150015310"/>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ADA91FB-5AA6-9D1E-7BE5-5D5F2E4579A3}"/>
              </a:ext>
            </a:extLst>
          </p:cNvPr>
          <p:cNvSpPr>
            <a:spLocks noGrp="1"/>
          </p:cNvSpPr>
          <p:nvPr>
            <p:ph type="title"/>
          </p:nvPr>
        </p:nvSpPr>
        <p:spPr>
          <a:xfrm>
            <a:off x="762000" y="1138036"/>
            <a:ext cx="4085665" cy="1402470"/>
          </a:xfrm>
        </p:spPr>
        <p:txBody>
          <a:bodyPr anchor="t">
            <a:normAutofit/>
          </a:bodyPr>
          <a:lstStyle/>
          <a:p>
            <a:r>
              <a:rPr lang="en-GB" sz="3200"/>
              <a:t>Risk Factors</a:t>
            </a:r>
          </a:p>
        </p:txBody>
      </p:sp>
      <p:cxnSp>
        <p:nvCxnSpPr>
          <p:cNvPr id="9" name="Straight Connector 8">
            <a:extLst>
              <a:ext uri="{FF2B5EF4-FFF2-40B4-BE49-F238E27FC236}">
                <a16:creationId xmlns:a16="http://schemas.microsoft.com/office/drawing/2014/main" id="{1503BFE4-729B-D9D0-C17B-501E6AF1127A}"/>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65140" y="871146"/>
            <a:ext cx="736939" cy="0"/>
          </a:xfrm>
          <a:prstGeom prst="line">
            <a:avLst/>
          </a:prstGeom>
          <a:ln w="57150">
            <a:solidFill>
              <a:schemeClr val="accent4"/>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D23B7736-0400-6C85-C72D-5B371D62858A}"/>
              </a:ext>
            </a:extLst>
          </p:cNvPr>
          <p:cNvSpPr>
            <a:spLocks noGrp="1"/>
          </p:cNvSpPr>
          <p:nvPr>
            <p:ph idx="1"/>
          </p:nvPr>
        </p:nvSpPr>
        <p:spPr>
          <a:xfrm>
            <a:off x="762000" y="2551176"/>
            <a:ext cx="4085665" cy="3591207"/>
          </a:xfrm>
        </p:spPr>
        <p:txBody>
          <a:bodyPr>
            <a:normAutofit/>
          </a:bodyPr>
          <a:lstStyle/>
          <a:p>
            <a:r>
              <a:rPr lang="en-GB" sz="1700"/>
              <a:t>Peer-related</a:t>
            </a:r>
          </a:p>
          <a:p>
            <a:pPr lvl="1"/>
            <a:r>
              <a:rPr lang="en-GB" sz="1700"/>
              <a:t>Association with problem children</a:t>
            </a:r>
          </a:p>
          <a:p>
            <a:pPr lvl="1"/>
            <a:r>
              <a:rPr lang="en-GB" sz="1700"/>
              <a:t>Peer rejection</a:t>
            </a:r>
          </a:p>
          <a:p>
            <a:pPr lvl="1"/>
            <a:r>
              <a:rPr lang="en-GB" sz="1700"/>
              <a:t>Learnt behaviour – crime</a:t>
            </a:r>
          </a:p>
          <a:p>
            <a:pPr lvl="1"/>
            <a:r>
              <a:rPr lang="en-GB" sz="1700"/>
              <a:t>Gang membership</a:t>
            </a:r>
          </a:p>
          <a:p>
            <a:endParaRPr lang="en-GB" sz="1700"/>
          </a:p>
          <a:p>
            <a:r>
              <a:rPr lang="en-GB" sz="1700"/>
              <a:t>Community</a:t>
            </a:r>
          </a:p>
          <a:p>
            <a:pPr lvl="1"/>
            <a:r>
              <a:rPr lang="en-GB" sz="1700"/>
              <a:t>Poverty</a:t>
            </a:r>
          </a:p>
          <a:p>
            <a:pPr lvl="1"/>
            <a:r>
              <a:rPr lang="en-GB" sz="1700"/>
              <a:t>Isolation</a:t>
            </a:r>
          </a:p>
          <a:p>
            <a:pPr lvl="1"/>
            <a:r>
              <a:rPr lang="en-GB" sz="1700"/>
              <a:t>Unemployment</a:t>
            </a:r>
          </a:p>
          <a:p>
            <a:pPr lvl="1"/>
            <a:r>
              <a:rPr lang="en-GB" sz="1700"/>
              <a:t>High crime community / Gangs. </a:t>
            </a:r>
          </a:p>
        </p:txBody>
      </p:sp>
      <p:pic>
        <p:nvPicPr>
          <p:cNvPr id="5" name="Picture 4" descr="Red toy person in front of two lines of white figures">
            <a:extLst>
              <a:ext uri="{FF2B5EF4-FFF2-40B4-BE49-F238E27FC236}">
                <a16:creationId xmlns:a16="http://schemas.microsoft.com/office/drawing/2014/main" id="{2D75466C-B766-01AF-B8A9-3790C876F8BC}"/>
              </a:ext>
            </a:extLst>
          </p:cNvPr>
          <p:cNvPicPr>
            <a:picLocks noChangeAspect="1"/>
          </p:cNvPicPr>
          <p:nvPr/>
        </p:nvPicPr>
        <p:blipFill rotWithShape="1">
          <a:blip r:embed="rId2"/>
          <a:srcRect l="20572" r="16717"/>
          <a:stretch/>
        </p:blipFill>
        <p:spPr>
          <a:xfrm>
            <a:off x="5650992" y="10"/>
            <a:ext cx="6541008" cy="6857990"/>
          </a:xfrm>
          <a:prstGeom prst="rect">
            <a:avLst/>
          </a:prstGeom>
        </p:spPr>
      </p:pic>
    </p:spTree>
    <p:extLst>
      <p:ext uri="{BB962C8B-B14F-4D97-AF65-F5344CB8AC3E}">
        <p14:creationId xmlns:p14="http://schemas.microsoft.com/office/powerpoint/2010/main" val="2775623141"/>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5519047-7119-CCA7-F425-61E01576B0AA}"/>
              </a:ext>
            </a:extLst>
          </p:cNvPr>
          <p:cNvSpPr>
            <a:spLocks noGrp="1"/>
          </p:cNvSpPr>
          <p:nvPr>
            <p:ph type="title"/>
          </p:nvPr>
        </p:nvSpPr>
        <p:spPr/>
        <p:txBody>
          <a:bodyPr/>
          <a:lstStyle/>
          <a:p>
            <a:r>
              <a:rPr lang="en-GB" dirty="0"/>
              <a:t>Individual Training </a:t>
            </a:r>
          </a:p>
        </p:txBody>
      </p:sp>
      <p:sp>
        <p:nvSpPr>
          <p:cNvPr id="3" name="Content Placeholder 2">
            <a:extLst>
              <a:ext uri="{FF2B5EF4-FFF2-40B4-BE49-F238E27FC236}">
                <a16:creationId xmlns:a16="http://schemas.microsoft.com/office/drawing/2014/main" id="{F016DB8A-F8ED-9BA0-D469-358E0B13C8B0}"/>
              </a:ext>
            </a:extLst>
          </p:cNvPr>
          <p:cNvSpPr>
            <a:spLocks noGrp="1"/>
          </p:cNvSpPr>
          <p:nvPr>
            <p:ph idx="1"/>
          </p:nvPr>
        </p:nvSpPr>
        <p:spPr/>
        <p:txBody>
          <a:bodyPr>
            <a:normAutofit/>
          </a:bodyPr>
          <a:lstStyle/>
          <a:p>
            <a:r>
              <a:rPr lang="en-GB" dirty="0"/>
              <a:t>Most of the interventions that have been shown to be effective</a:t>
            </a:r>
          </a:p>
          <a:p>
            <a:r>
              <a:rPr lang="en-GB" dirty="0"/>
              <a:t>Are programmes aimed at the individual. </a:t>
            </a:r>
          </a:p>
          <a:p>
            <a:r>
              <a:rPr lang="en-GB" dirty="0"/>
              <a:t>one type of programme stood out as effective: </a:t>
            </a:r>
          </a:p>
          <a:p>
            <a:r>
              <a:rPr lang="en-GB" dirty="0"/>
              <a:t>Child skills training which aims and address social, emotional, and cognitive behaviours – </a:t>
            </a:r>
          </a:p>
          <a:p>
            <a:pPr lvl="1"/>
            <a:r>
              <a:rPr lang="en-GB" dirty="0"/>
              <a:t>effective problem solving, anger management and emotion language. Best Practice: small classes or 1-to-1</a:t>
            </a:r>
          </a:p>
          <a:p>
            <a:pPr lvl="1"/>
            <a:r>
              <a:rPr lang="en-GB" dirty="0"/>
              <a:t>Cognitive behavioural techniques best targeted at older and high risk young people. </a:t>
            </a:r>
          </a:p>
        </p:txBody>
      </p:sp>
    </p:spTree>
    <p:extLst>
      <p:ext uri="{BB962C8B-B14F-4D97-AF65-F5344CB8AC3E}">
        <p14:creationId xmlns:p14="http://schemas.microsoft.com/office/powerpoint/2010/main" val="518748729"/>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D30B7E6-AD16-E3A5-230D-44006CA4DF5E}"/>
              </a:ext>
            </a:extLst>
          </p:cNvPr>
          <p:cNvSpPr>
            <a:spLocks noGrp="1"/>
          </p:cNvSpPr>
          <p:nvPr>
            <p:ph type="title"/>
          </p:nvPr>
        </p:nvSpPr>
        <p:spPr>
          <a:xfrm>
            <a:off x="838200" y="365126"/>
            <a:ext cx="10515600" cy="760290"/>
          </a:xfrm>
        </p:spPr>
        <p:txBody>
          <a:bodyPr>
            <a:normAutofit/>
          </a:bodyPr>
          <a:lstStyle/>
          <a:p>
            <a:r>
              <a:rPr lang="en-GB" sz="3200" dirty="0"/>
              <a:t>Family Programmes </a:t>
            </a:r>
          </a:p>
        </p:txBody>
      </p:sp>
      <p:sp>
        <p:nvSpPr>
          <p:cNvPr id="3" name="Content Placeholder 2">
            <a:extLst>
              <a:ext uri="{FF2B5EF4-FFF2-40B4-BE49-F238E27FC236}">
                <a16:creationId xmlns:a16="http://schemas.microsoft.com/office/drawing/2014/main" id="{FDFE6EE1-6DD7-3E04-BF86-3DA962E348F9}"/>
              </a:ext>
            </a:extLst>
          </p:cNvPr>
          <p:cNvSpPr>
            <a:spLocks noGrp="1"/>
          </p:cNvSpPr>
          <p:nvPr>
            <p:ph idx="1"/>
          </p:nvPr>
        </p:nvSpPr>
        <p:spPr>
          <a:xfrm>
            <a:off x="838200" y="1125416"/>
            <a:ext cx="10515600" cy="5051547"/>
          </a:xfrm>
        </p:spPr>
        <p:txBody>
          <a:bodyPr>
            <a:normAutofit fontScale="85000" lnSpcReduction="10000"/>
          </a:bodyPr>
          <a:lstStyle/>
          <a:p>
            <a:r>
              <a:rPr lang="en-GB" b="1" dirty="0"/>
              <a:t>Behavioural parent training </a:t>
            </a:r>
            <a:r>
              <a:rPr lang="en-GB" dirty="0"/>
              <a:t>(BPT) which teaches parents to be consistent in reinforcing helpful behaviour and ignoring hostile behaviours. </a:t>
            </a:r>
          </a:p>
          <a:p>
            <a:r>
              <a:rPr lang="en-GB" b="1" dirty="0"/>
              <a:t>Multisystemic therapy </a:t>
            </a:r>
            <a:r>
              <a:rPr lang="en-GB" dirty="0"/>
              <a:t>(MST) which is an intensive, individualised, home-based therapeutic intervention for high-risk young people. Includes child skills training, parenting training, measures aimed at reducing a young person’s association with deviant peers, and measures for improving academic performance and attachment to school. </a:t>
            </a:r>
          </a:p>
          <a:p>
            <a:r>
              <a:rPr lang="en-GB" b="1" dirty="0"/>
              <a:t>Family Functional Therapy </a:t>
            </a:r>
            <a:r>
              <a:rPr lang="en-GB" dirty="0"/>
              <a:t>(FFT) is a clinic-based intervention that includes three therapeutic stages. Deals with engagement, motivation, reduce beliefs and emptions within the family. </a:t>
            </a:r>
          </a:p>
          <a:p>
            <a:r>
              <a:rPr lang="en-GB" b="1" dirty="0"/>
              <a:t>Multi-Dimensional Treatment Foster Care </a:t>
            </a:r>
            <a:r>
              <a:rPr lang="en-GB" dirty="0"/>
              <a:t>(MTFC) Young people are placed in short-term foster homes where they receive individual therapy and behavioural coaching.  At the same time their parents (or guardians) receive weekly family therapy in which they are taught effective parenting and family management techniques.</a:t>
            </a:r>
          </a:p>
        </p:txBody>
      </p:sp>
    </p:spTree>
    <p:extLst>
      <p:ext uri="{BB962C8B-B14F-4D97-AF65-F5344CB8AC3E}">
        <p14:creationId xmlns:p14="http://schemas.microsoft.com/office/powerpoint/2010/main" val="926382217"/>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CD513F1-068A-9D6E-9844-B4B6E960C3BF}"/>
              </a:ext>
            </a:extLst>
          </p:cNvPr>
          <p:cNvSpPr>
            <a:spLocks noGrp="1"/>
          </p:cNvSpPr>
          <p:nvPr>
            <p:ph type="title"/>
          </p:nvPr>
        </p:nvSpPr>
        <p:spPr>
          <a:xfrm>
            <a:off x="838200" y="365126"/>
            <a:ext cx="10515600" cy="825320"/>
          </a:xfrm>
        </p:spPr>
        <p:txBody>
          <a:bodyPr/>
          <a:lstStyle/>
          <a:p>
            <a:r>
              <a:rPr lang="en-GB" dirty="0"/>
              <a:t>School Based Training </a:t>
            </a:r>
          </a:p>
        </p:txBody>
      </p:sp>
      <p:sp>
        <p:nvSpPr>
          <p:cNvPr id="3" name="Content Placeholder 2">
            <a:extLst>
              <a:ext uri="{FF2B5EF4-FFF2-40B4-BE49-F238E27FC236}">
                <a16:creationId xmlns:a16="http://schemas.microsoft.com/office/drawing/2014/main" id="{CF67FC62-F487-443E-A3A3-BB9DEE4C2BC6}"/>
              </a:ext>
            </a:extLst>
          </p:cNvPr>
          <p:cNvSpPr>
            <a:spLocks noGrp="1"/>
          </p:cNvSpPr>
          <p:nvPr>
            <p:ph idx="1"/>
          </p:nvPr>
        </p:nvSpPr>
        <p:spPr>
          <a:xfrm>
            <a:off x="838200" y="1690688"/>
            <a:ext cx="10515600" cy="4486275"/>
          </a:xfrm>
        </p:spPr>
        <p:txBody>
          <a:bodyPr>
            <a:normAutofit/>
          </a:bodyPr>
          <a:lstStyle/>
          <a:p>
            <a:r>
              <a:rPr lang="en-GB" dirty="0"/>
              <a:t>The reorganisation of classes to group together high-risk or disruptive pupils for periods of the school day</a:t>
            </a:r>
          </a:p>
          <a:p>
            <a:r>
              <a:rPr lang="en-GB" dirty="0"/>
              <a:t>Teaching with alternative curriculum material and using cognitive behavioural techniques.</a:t>
            </a:r>
          </a:p>
          <a:p>
            <a:r>
              <a:rPr lang="en-GB" dirty="0"/>
              <a:t>School discipline and management strategies changed.</a:t>
            </a:r>
          </a:p>
          <a:p>
            <a:pPr lvl="1"/>
            <a:r>
              <a:rPr lang="en-GB" dirty="0"/>
              <a:t>Allowing young people to be able to make decisions. Changes in authorities </a:t>
            </a:r>
          </a:p>
        </p:txBody>
      </p:sp>
    </p:spTree>
    <p:extLst>
      <p:ext uri="{BB962C8B-B14F-4D97-AF65-F5344CB8AC3E}">
        <p14:creationId xmlns:p14="http://schemas.microsoft.com/office/powerpoint/2010/main" val="3037916499"/>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DC4EF92-43DB-8AD7-8475-8F9BCF86365B}"/>
              </a:ext>
            </a:extLst>
          </p:cNvPr>
          <p:cNvSpPr>
            <a:spLocks noGrp="1"/>
          </p:cNvSpPr>
          <p:nvPr>
            <p:ph type="title"/>
          </p:nvPr>
        </p:nvSpPr>
        <p:spPr/>
        <p:txBody>
          <a:bodyPr/>
          <a:lstStyle/>
          <a:p>
            <a:r>
              <a:rPr lang="en-GB" dirty="0"/>
              <a:t>After School / Leisure time</a:t>
            </a:r>
          </a:p>
        </p:txBody>
      </p:sp>
      <p:sp>
        <p:nvSpPr>
          <p:cNvPr id="3" name="Content Placeholder 2">
            <a:extLst>
              <a:ext uri="{FF2B5EF4-FFF2-40B4-BE49-F238E27FC236}">
                <a16:creationId xmlns:a16="http://schemas.microsoft.com/office/drawing/2014/main" id="{B30542AC-2F85-1DB0-653F-83629E2B6EE6}"/>
              </a:ext>
            </a:extLst>
          </p:cNvPr>
          <p:cNvSpPr>
            <a:spLocks noGrp="1"/>
          </p:cNvSpPr>
          <p:nvPr>
            <p:ph idx="1"/>
          </p:nvPr>
        </p:nvSpPr>
        <p:spPr/>
        <p:txBody>
          <a:bodyPr>
            <a:normAutofit/>
          </a:bodyPr>
          <a:lstStyle/>
          <a:p>
            <a:r>
              <a:rPr lang="en-GB" dirty="0"/>
              <a:t>Mentoring typically involves a non-professional drawn from the community spending time with an at-risk young person in a non-judgemental, supportive capacity, emotional support. </a:t>
            </a:r>
          </a:p>
          <a:p>
            <a:r>
              <a:rPr lang="en-GB" dirty="0"/>
              <a:t>After school recreation offers young people the opportunity to engage in and learn skills in a range of activities including non-academic ones.</a:t>
            </a:r>
          </a:p>
        </p:txBody>
      </p:sp>
    </p:spTree>
    <p:extLst>
      <p:ext uri="{BB962C8B-B14F-4D97-AF65-F5344CB8AC3E}">
        <p14:creationId xmlns:p14="http://schemas.microsoft.com/office/powerpoint/2010/main" val="757338756"/>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E2AB0B9-9E50-E776-A3B4-8A2C97DFF585}"/>
              </a:ext>
            </a:extLst>
          </p:cNvPr>
          <p:cNvSpPr>
            <a:spLocks noGrp="1"/>
          </p:cNvSpPr>
          <p:nvPr>
            <p:ph type="title"/>
          </p:nvPr>
        </p:nvSpPr>
        <p:spPr/>
        <p:txBody>
          <a:bodyPr>
            <a:normAutofit/>
          </a:bodyPr>
          <a:lstStyle/>
          <a:p>
            <a:r>
              <a:rPr lang="en-GB" sz="3200" dirty="0"/>
              <a:t>Interventions that do not work or are less effective</a:t>
            </a:r>
          </a:p>
        </p:txBody>
      </p:sp>
      <p:sp>
        <p:nvSpPr>
          <p:cNvPr id="3" name="Content Placeholder 2">
            <a:extLst>
              <a:ext uri="{FF2B5EF4-FFF2-40B4-BE49-F238E27FC236}">
                <a16:creationId xmlns:a16="http://schemas.microsoft.com/office/drawing/2014/main" id="{488FEFE3-5B7B-3848-4619-C631D56DF2B4}"/>
              </a:ext>
            </a:extLst>
          </p:cNvPr>
          <p:cNvSpPr>
            <a:spLocks noGrp="1"/>
          </p:cNvSpPr>
          <p:nvPr>
            <p:ph idx="1"/>
          </p:nvPr>
        </p:nvSpPr>
        <p:spPr>
          <a:xfrm>
            <a:off x="838200" y="1690688"/>
            <a:ext cx="10515600" cy="4486275"/>
          </a:xfrm>
        </p:spPr>
        <p:txBody>
          <a:bodyPr>
            <a:normAutofit/>
          </a:bodyPr>
          <a:lstStyle/>
          <a:p>
            <a:r>
              <a:rPr lang="en-GB" dirty="0"/>
              <a:t>Interventions focused primarily on coercion or control, i.e. surveillance, deterrence or discipline</a:t>
            </a:r>
          </a:p>
          <a:p>
            <a:r>
              <a:rPr lang="en-GB" dirty="0"/>
              <a:t>Military-style boot camps</a:t>
            </a:r>
          </a:p>
          <a:p>
            <a:r>
              <a:rPr lang="en-GB" dirty="0"/>
              <a:t>Unstructured life skills training </a:t>
            </a:r>
          </a:p>
          <a:p>
            <a:r>
              <a:rPr lang="en-GB" dirty="0"/>
              <a:t>Community service activities</a:t>
            </a:r>
          </a:p>
          <a:p>
            <a:r>
              <a:rPr lang="en-GB" dirty="0"/>
              <a:t>Gun buyback programs / Knife Amnesty </a:t>
            </a:r>
          </a:p>
          <a:p>
            <a:r>
              <a:rPr lang="en-GB" dirty="0"/>
              <a:t>Short-term non-residential training programmes / employment </a:t>
            </a:r>
            <a:r>
              <a:rPr lang="en-GB" dirty="0" err="1"/>
              <a:t>ot</a:t>
            </a:r>
            <a:r>
              <a:rPr lang="en-GB" dirty="0"/>
              <a:t> subsidised work programmes </a:t>
            </a:r>
          </a:p>
        </p:txBody>
      </p:sp>
    </p:spTree>
    <p:extLst>
      <p:ext uri="{BB962C8B-B14F-4D97-AF65-F5344CB8AC3E}">
        <p14:creationId xmlns:p14="http://schemas.microsoft.com/office/powerpoint/2010/main" val="2937328538"/>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92216B2-529E-B989-AB0D-49FCB43A8C72}"/>
              </a:ext>
            </a:extLst>
          </p:cNvPr>
          <p:cNvSpPr>
            <a:spLocks noGrp="1"/>
          </p:cNvSpPr>
          <p:nvPr>
            <p:ph type="title"/>
          </p:nvPr>
        </p:nvSpPr>
        <p:spPr/>
        <p:txBody>
          <a:bodyPr/>
          <a:lstStyle/>
          <a:p>
            <a:r>
              <a:rPr lang="en-GB" dirty="0"/>
              <a:t>Child First, Offenders Second</a:t>
            </a:r>
          </a:p>
        </p:txBody>
      </p:sp>
      <p:sp>
        <p:nvSpPr>
          <p:cNvPr id="3" name="Content Placeholder 2">
            <a:extLst>
              <a:ext uri="{FF2B5EF4-FFF2-40B4-BE49-F238E27FC236}">
                <a16:creationId xmlns:a16="http://schemas.microsoft.com/office/drawing/2014/main" id="{0C448BD5-9A75-3FB3-2847-60D3CE79C178}"/>
              </a:ext>
            </a:extLst>
          </p:cNvPr>
          <p:cNvSpPr>
            <a:spLocks noGrp="1"/>
          </p:cNvSpPr>
          <p:nvPr>
            <p:ph idx="1"/>
          </p:nvPr>
        </p:nvSpPr>
        <p:spPr/>
        <p:txBody>
          <a:bodyPr/>
          <a:lstStyle/>
          <a:p>
            <a:r>
              <a:rPr lang="en-GB" b="0" i="0" dirty="0">
                <a:solidFill>
                  <a:srgbClr val="000000"/>
                </a:solidFill>
                <a:effectLst/>
                <a:highlight>
                  <a:srgbClr val="FFFFFF"/>
                </a:highlight>
                <a:latin typeface="DINWeb"/>
              </a:rPr>
              <a:t>The CFOS principle was integrated into the Welsh national youth inclusion strategy in 2002 Extending Entitlement</a:t>
            </a:r>
          </a:p>
          <a:p>
            <a:r>
              <a:rPr lang="en-GB" b="0" i="0" dirty="0">
                <a:solidFill>
                  <a:srgbClr val="000000"/>
                </a:solidFill>
                <a:effectLst/>
                <a:highlight>
                  <a:srgbClr val="FFFFFF"/>
                </a:highlight>
                <a:latin typeface="DINWeb"/>
              </a:rPr>
              <a:t>Two years later, it was embraced as the foundation of the All Wales Youth Offending Strategy, now the </a:t>
            </a:r>
            <a:r>
              <a:rPr lang="en-GB" b="0" i="0" u="none" strike="noStrike" dirty="0">
                <a:effectLst/>
                <a:highlight>
                  <a:srgbClr val="FFFFFF"/>
                </a:highlight>
                <a:latin typeface="DINWeb"/>
                <a:hlinkClick r:id="rId3"/>
              </a:rPr>
              <a:t>Children and Young People First</a:t>
            </a:r>
            <a:r>
              <a:rPr lang="en-GB" b="0" i="0" dirty="0">
                <a:solidFill>
                  <a:srgbClr val="000000"/>
                </a:solidFill>
                <a:effectLst/>
                <a:highlight>
                  <a:srgbClr val="FFFFFF"/>
                </a:highlight>
                <a:latin typeface="DINWeb"/>
              </a:rPr>
              <a:t> Strategy (2014).</a:t>
            </a:r>
            <a:endParaRPr lang="en-GB" dirty="0"/>
          </a:p>
        </p:txBody>
      </p:sp>
    </p:spTree>
    <p:extLst>
      <p:ext uri="{BB962C8B-B14F-4D97-AF65-F5344CB8AC3E}">
        <p14:creationId xmlns:p14="http://schemas.microsoft.com/office/powerpoint/2010/main" val="123181663"/>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122EE70-056E-1ADF-E032-CCC2E209357F}"/>
              </a:ext>
            </a:extLst>
          </p:cNvPr>
          <p:cNvSpPr>
            <a:spLocks noGrp="1"/>
          </p:cNvSpPr>
          <p:nvPr>
            <p:ph type="title"/>
          </p:nvPr>
        </p:nvSpPr>
        <p:spPr>
          <a:xfrm>
            <a:off x="838200" y="365125"/>
            <a:ext cx="10515600" cy="635539"/>
          </a:xfrm>
        </p:spPr>
        <p:txBody>
          <a:bodyPr>
            <a:normAutofit/>
          </a:bodyPr>
          <a:lstStyle/>
          <a:p>
            <a:r>
              <a:rPr lang="en-GB" sz="2800" dirty="0"/>
              <a:t>Child First </a:t>
            </a:r>
          </a:p>
        </p:txBody>
      </p:sp>
      <p:sp>
        <p:nvSpPr>
          <p:cNvPr id="3" name="Content Placeholder 2">
            <a:extLst>
              <a:ext uri="{FF2B5EF4-FFF2-40B4-BE49-F238E27FC236}">
                <a16:creationId xmlns:a16="http://schemas.microsoft.com/office/drawing/2014/main" id="{38C79AA0-0444-F6F0-563A-BD0CB3C52F2B}"/>
              </a:ext>
            </a:extLst>
          </p:cNvPr>
          <p:cNvSpPr>
            <a:spLocks noGrp="1"/>
          </p:cNvSpPr>
          <p:nvPr>
            <p:ph idx="1"/>
          </p:nvPr>
        </p:nvSpPr>
        <p:spPr>
          <a:xfrm>
            <a:off x="838200" y="1293962"/>
            <a:ext cx="10515600" cy="4883001"/>
          </a:xfrm>
        </p:spPr>
        <p:txBody>
          <a:bodyPr>
            <a:normAutofit fontScale="85000" lnSpcReduction="20000"/>
          </a:bodyPr>
          <a:lstStyle/>
          <a:p>
            <a:pPr algn="l">
              <a:buFont typeface="Arial" panose="020B0604020202020204" pitchFamily="34" charset="0"/>
              <a:buChar char="•"/>
            </a:pPr>
            <a:r>
              <a:rPr lang="en-GB" b="0" i="0" dirty="0">
                <a:effectLst/>
                <a:latin typeface="Tahoma" panose="020B0604030504040204" pitchFamily="34" charset="0"/>
              </a:rPr>
              <a:t>Children are different to adults and should be treated according to their age and particular circumstances, with a focus on addressing unmet needs and creating opportunities to help them realise their potential.</a:t>
            </a:r>
          </a:p>
          <a:p>
            <a:pPr algn="l">
              <a:buFont typeface="Arial" panose="020B0604020202020204" pitchFamily="34" charset="0"/>
              <a:buChar char="•"/>
            </a:pPr>
            <a:r>
              <a:rPr lang="en-GB" dirty="0">
                <a:latin typeface="Tahoma" panose="020B0604030504040204" pitchFamily="34" charset="0"/>
              </a:rPr>
              <a:t>S</a:t>
            </a:r>
            <a:r>
              <a:rPr lang="en-GB" b="0" i="0" dirty="0">
                <a:effectLst/>
                <a:latin typeface="Tahoma" panose="020B0604030504040204" pitchFamily="34" charset="0"/>
              </a:rPr>
              <a:t>hifting potentially ‘pro-offending’ identities to those which are ‘pro-social’.</a:t>
            </a:r>
          </a:p>
          <a:p>
            <a:pPr algn="l">
              <a:buFont typeface="Arial" panose="020B0604020202020204" pitchFamily="34" charset="0"/>
              <a:buChar char="•"/>
            </a:pPr>
            <a:r>
              <a:rPr lang="en-GB" b="0" i="0" dirty="0">
                <a:effectLst/>
                <a:latin typeface="Tahoma" panose="020B0604030504040204" pitchFamily="34" charset="0"/>
              </a:rPr>
              <a:t>Positive relationships with children are crucial </a:t>
            </a:r>
          </a:p>
          <a:p>
            <a:pPr algn="l">
              <a:buFont typeface="Arial" panose="020B0604020202020204" pitchFamily="34" charset="0"/>
              <a:buChar char="•"/>
            </a:pPr>
            <a:r>
              <a:rPr lang="en-GB" b="0" i="0" dirty="0">
                <a:effectLst/>
                <a:latin typeface="Tahoma" panose="020B0604030504040204" pitchFamily="34" charset="0"/>
              </a:rPr>
              <a:t>Children are more likely to engage where they feel as though they are part of the process. </a:t>
            </a:r>
          </a:p>
          <a:p>
            <a:pPr algn="l">
              <a:buFont typeface="Arial" panose="020B0604020202020204" pitchFamily="34" charset="0"/>
              <a:buChar char="•"/>
            </a:pPr>
            <a:r>
              <a:rPr lang="en-GB" b="0" i="0" dirty="0">
                <a:effectLst/>
                <a:latin typeface="Tahoma" panose="020B0604030504040204" pitchFamily="34" charset="0"/>
              </a:rPr>
              <a:t>Youth justice responses should thus work </a:t>
            </a:r>
            <a:r>
              <a:rPr lang="en-GB" b="0" i="1" dirty="0">
                <a:effectLst/>
                <a:latin typeface="Tahoma" panose="020B0604030504040204" pitchFamily="34" charset="0"/>
              </a:rPr>
              <a:t>with </a:t>
            </a:r>
            <a:r>
              <a:rPr lang="en-GB" b="0" i="0" dirty="0">
                <a:effectLst/>
                <a:latin typeface="Tahoma" panose="020B0604030504040204" pitchFamily="34" charset="0"/>
              </a:rPr>
              <a:t>children rather than doing </a:t>
            </a:r>
            <a:r>
              <a:rPr lang="en-GB" b="0" i="1" dirty="0">
                <a:effectLst/>
                <a:latin typeface="Tahoma" panose="020B0604030504040204" pitchFamily="34" charset="0"/>
              </a:rPr>
              <a:t>to</a:t>
            </a:r>
            <a:r>
              <a:rPr lang="en-GB" b="0" i="0" dirty="0">
                <a:effectLst/>
                <a:latin typeface="Tahoma" panose="020B0604030504040204" pitchFamily="34" charset="0"/>
              </a:rPr>
              <a:t> them, </a:t>
            </a:r>
          </a:p>
          <a:p>
            <a:pPr algn="l">
              <a:buFont typeface="Arial" panose="020B0604020202020204" pitchFamily="34" charset="0"/>
              <a:buChar char="•"/>
            </a:pPr>
            <a:r>
              <a:rPr lang="en-GB" b="0" i="0" dirty="0">
                <a:effectLst/>
                <a:latin typeface="Tahoma" panose="020B0604030504040204" pitchFamily="34" charset="0"/>
              </a:rPr>
              <a:t>Diversion from formal criminal justice processes helps to minimise stigmatisation or labelling effects. </a:t>
            </a:r>
          </a:p>
          <a:p>
            <a:pPr algn="l">
              <a:buFont typeface="Arial" panose="020B0604020202020204" pitchFamily="34" charset="0"/>
              <a:buChar char="•"/>
            </a:pPr>
            <a:r>
              <a:rPr lang="en-GB" dirty="0">
                <a:latin typeface="Tahoma" panose="020B0604030504040204" pitchFamily="34" charset="0"/>
              </a:rPr>
              <a:t>D</a:t>
            </a:r>
            <a:r>
              <a:rPr lang="en-GB" b="0" i="0" dirty="0">
                <a:effectLst/>
                <a:latin typeface="Tahoma" panose="020B0604030504040204" pitchFamily="34" charset="0"/>
              </a:rPr>
              <a:t>iversion services to be available locally, with a range of options in place to address unmet needs and welfare concerns, and promote social inclusion.</a:t>
            </a:r>
          </a:p>
          <a:p>
            <a:endParaRPr lang="en-GB" dirty="0"/>
          </a:p>
        </p:txBody>
      </p:sp>
    </p:spTree>
    <p:extLst>
      <p:ext uri="{BB962C8B-B14F-4D97-AF65-F5344CB8AC3E}">
        <p14:creationId xmlns:p14="http://schemas.microsoft.com/office/powerpoint/2010/main" val="1538859889"/>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3" name="Picture 2" descr="A screenshot of a website&#10;&#10;Description automatically generated">
            <a:extLst>
              <a:ext uri="{FF2B5EF4-FFF2-40B4-BE49-F238E27FC236}">
                <a16:creationId xmlns:a16="http://schemas.microsoft.com/office/drawing/2014/main" id="{CE6B8308-9728-A695-C486-3A503EEA1749}"/>
              </a:ext>
            </a:extLst>
          </p:cNvPr>
          <p:cNvPicPr>
            <a:picLocks noChangeAspect="1"/>
          </p:cNvPicPr>
          <p:nvPr/>
        </p:nvPicPr>
        <p:blipFill rotWithShape="1">
          <a:blip r:embed="rId2"/>
          <a:srcRect t="5510" r="-1" b="-1"/>
          <a:stretch/>
        </p:blipFill>
        <p:spPr>
          <a:xfrm>
            <a:off x="547545" y="547545"/>
            <a:ext cx="11088962" cy="5762910"/>
          </a:xfrm>
          <a:prstGeom prst="rect">
            <a:avLst/>
          </a:prstGeom>
        </p:spPr>
      </p:pic>
    </p:spTree>
    <p:extLst>
      <p:ext uri="{BB962C8B-B14F-4D97-AF65-F5344CB8AC3E}">
        <p14:creationId xmlns:p14="http://schemas.microsoft.com/office/powerpoint/2010/main" val="4204109359"/>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11ED2A1-3C56-D121-62BC-DD7394373267}"/>
              </a:ext>
            </a:extLst>
          </p:cNvPr>
          <p:cNvSpPr>
            <a:spLocks noGrp="1"/>
          </p:cNvSpPr>
          <p:nvPr>
            <p:ph type="title"/>
          </p:nvPr>
        </p:nvSpPr>
        <p:spPr>
          <a:xfrm>
            <a:off x="838200" y="365125"/>
            <a:ext cx="10515600" cy="670045"/>
          </a:xfrm>
        </p:spPr>
        <p:txBody>
          <a:bodyPr>
            <a:normAutofit fontScale="90000"/>
          </a:bodyPr>
          <a:lstStyle/>
          <a:p>
            <a:r>
              <a:rPr lang="en-GB" dirty="0"/>
              <a:t>Sources</a:t>
            </a:r>
          </a:p>
        </p:txBody>
      </p:sp>
      <p:sp>
        <p:nvSpPr>
          <p:cNvPr id="3" name="Content Placeholder 2">
            <a:extLst>
              <a:ext uri="{FF2B5EF4-FFF2-40B4-BE49-F238E27FC236}">
                <a16:creationId xmlns:a16="http://schemas.microsoft.com/office/drawing/2014/main" id="{F6FB3E46-1AF1-05E2-36BD-36C72BCF839D}"/>
              </a:ext>
            </a:extLst>
          </p:cNvPr>
          <p:cNvSpPr>
            <a:spLocks noGrp="1"/>
          </p:cNvSpPr>
          <p:nvPr>
            <p:ph idx="1"/>
          </p:nvPr>
        </p:nvSpPr>
        <p:spPr>
          <a:xfrm>
            <a:off x="838200" y="1035170"/>
            <a:ext cx="10515600" cy="5141793"/>
          </a:xfrm>
        </p:spPr>
        <p:txBody>
          <a:bodyPr>
            <a:normAutofit fontScale="77500" lnSpcReduction="20000"/>
          </a:bodyPr>
          <a:lstStyle/>
          <a:p>
            <a:r>
              <a:rPr lang="en-GB" dirty="0">
                <a:hlinkClick r:id="rId2"/>
              </a:rPr>
              <a:t>https://post.parliament.uk/research-briefings/post-pn-0599/</a:t>
            </a:r>
            <a:endParaRPr lang="en-GB" dirty="0"/>
          </a:p>
          <a:p>
            <a:endParaRPr lang="en-GB" dirty="0"/>
          </a:p>
          <a:p>
            <a:r>
              <a:rPr lang="en-GB" dirty="0">
                <a:hlinkClick r:id="rId3"/>
              </a:rPr>
              <a:t>https://www.crimeandjustice.org.uk/publications/cjm/article/child-criminalisation-and-mistake-early-intervention</a:t>
            </a:r>
            <a:endParaRPr lang="en-GB" dirty="0"/>
          </a:p>
          <a:p>
            <a:endParaRPr lang="en-GB" dirty="0"/>
          </a:p>
          <a:p>
            <a:r>
              <a:rPr lang="en-GB" dirty="0">
                <a:hlinkClick r:id="rId4"/>
              </a:rPr>
              <a:t>https://www.ljmu.ac.uk/-/media/phi-reports/pdf/2023-11-everybodys-business-early-intervention-crime-reduction.pdf</a:t>
            </a:r>
            <a:endParaRPr lang="en-GB" dirty="0"/>
          </a:p>
          <a:p>
            <a:pPr marL="0" indent="0">
              <a:buNone/>
            </a:pPr>
            <a:endParaRPr lang="en-GB" dirty="0"/>
          </a:p>
          <a:p>
            <a:r>
              <a:rPr lang="en-GB" dirty="0">
                <a:hlinkClick r:id="rId5"/>
              </a:rPr>
              <a:t>https://www.youthcrimecommission.org.uk/early-intervention/</a:t>
            </a:r>
            <a:endParaRPr lang="en-GB" dirty="0"/>
          </a:p>
          <a:p>
            <a:endParaRPr lang="en-GB" dirty="0"/>
          </a:p>
          <a:p>
            <a:r>
              <a:rPr lang="en-GB" dirty="0">
                <a:hlinkClick r:id="rId6"/>
              </a:rPr>
              <a:t>https://www.justiceinspectorates.gov.uk/hmiprobation/research/the-evidence-base-youth-offending-services/specific-types-of-delivery/prevention/</a:t>
            </a:r>
            <a:endParaRPr lang="en-GB" dirty="0"/>
          </a:p>
          <a:p>
            <a:endParaRPr lang="en-GB" dirty="0"/>
          </a:p>
          <a:p>
            <a:r>
              <a:rPr lang="en-GB" dirty="0"/>
              <a:t>https://assets.publishing.service.gov.uk/media/603f6d268fa8f577c44d65a8/YJB_Strategic_Plan_2021_-_2024.pdf</a:t>
            </a:r>
          </a:p>
          <a:p>
            <a:endParaRPr lang="en-GB" dirty="0"/>
          </a:p>
          <a:p>
            <a:endParaRPr lang="en-GB" dirty="0"/>
          </a:p>
        </p:txBody>
      </p:sp>
    </p:spTree>
    <p:extLst>
      <p:ext uri="{BB962C8B-B14F-4D97-AF65-F5344CB8AC3E}">
        <p14:creationId xmlns:p14="http://schemas.microsoft.com/office/powerpoint/2010/main" val="501834939"/>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otalTime>877</TotalTime>
  <Words>847</Words>
  <Application>Microsoft Office PowerPoint</Application>
  <PresentationFormat>Widescreen</PresentationFormat>
  <Paragraphs>97</Paragraphs>
  <Slides>14</Slides>
  <Notes>3</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14</vt:i4>
      </vt:variant>
    </vt:vector>
  </HeadingPairs>
  <TitlesOfParts>
    <vt:vector size="21" baseType="lpstr">
      <vt:lpstr>DINWeb</vt:lpstr>
      <vt:lpstr>Meiryo</vt:lpstr>
      <vt:lpstr>Aptos</vt:lpstr>
      <vt:lpstr>Aptos Display</vt:lpstr>
      <vt:lpstr>Arial</vt:lpstr>
      <vt:lpstr>Tahoma</vt:lpstr>
      <vt:lpstr>Office Theme</vt:lpstr>
      <vt:lpstr>What Works  Early Intervention </vt:lpstr>
      <vt:lpstr>Now</vt:lpstr>
      <vt:lpstr>Risk Factors</vt:lpstr>
      <vt:lpstr>Risk Factors</vt:lpstr>
      <vt:lpstr>Risk Factors</vt:lpstr>
      <vt:lpstr>Individual Training </vt:lpstr>
      <vt:lpstr>Family Programmes </vt:lpstr>
      <vt:lpstr>School Based Training </vt:lpstr>
      <vt:lpstr>After School / Leisure time</vt:lpstr>
      <vt:lpstr>Interventions that do not work or are less effective</vt:lpstr>
      <vt:lpstr>Child First, Offenders Second</vt:lpstr>
      <vt:lpstr>Child First </vt:lpstr>
      <vt:lpstr>PowerPoint Presentation</vt:lpstr>
      <vt:lpstr>Sources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What Works  Early Intervention </dc:title>
  <dc:creator>Jane Davies</dc:creator>
  <cp:lastModifiedBy>Jane Davies</cp:lastModifiedBy>
  <cp:revision>1</cp:revision>
  <dcterms:created xsi:type="dcterms:W3CDTF">2024-04-14T19:44:57Z</dcterms:created>
  <dcterms:modified xsi:type="dcterms:W3CDTF">2024-04-15T10:22:43Z</dcterms:modified>
</cp:coreProperties>
</file>