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0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6" r:id="rId3"/>
    <p:sldId id="267" r:id="rId4"/>
    <p:sldId id="258" r:id="rId5"/>
    <p:sldId id="268" r:id="rId6"/>
    <p:sldId id="263" r:id="rId7"/>
    <p:sldId id="264" r:id="rId8"/>
    <p:sldId id="257" r:id="rId9"/>
    <p:sldId id="259" r:id="rId10"/>
    <p:sldId id="265" r:id="rId11"/>
    <p:sldId id="278" r:id="rId12"/>
    <p:sldId id="279" r:id="rId13"/>
    <p:sldId id="281" r:id="rId14"/>
    <p:sldId id="282" r:id="rId15"/>
    <p:sldId id="283" r:id="rId16"/>
    <p:sldId id="284" r:id="rId17"/>
    <p:sldId id="285" r:id="rId18"/>
    <p:sldId id="286" r:id="rId19"/>
    <p:sldId id="260" r:id="rId20"/>
    <p:sldId id="262" r:id="rId21"/>
    <p:sldId id="287" r:id="rId22"/>
    <p:sldId id="26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52853-FC3E-40B2-8DD5-34B8E63E8CF8}" v="493" dt="2025-11-28T07:34:33.831"/>
    <p1510:client id="{E44CBEE6-E39F-4B9F-B4C2-AF0676B1138A}" v="3" dt="2025-11-28T09:24:25.5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3" autoAdjust="0"/>
    <p:restoredTop sz="63062" autoAdjust="0"/>
  </p:normalViewPr>
  <p:slideViewPr>
    <p:cSldViewPr snapToGrid="0">
      <p:cViewPr varScale="1">
        <p:scale>
          <a:sx n="46" d="100"/>
          <a:sy n="46" d="100"/>
        </p:scale>
        <p:origin x="14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ydd Barnes" userId="326c492f-62bd-4e3e-8cab-61757232465d" providerId="ADAL" clId="{E44CBEE6-E39F-4B9F-B4C2-AF0676B1138A}"/>
    <pc:docChg chg="modSld">
      <pc:chgData name="Rhianydd Barnes" userId="326c492f-62bd-4e3e-8cab-61757232465d" providerId="ADAL" clId="{E44CBEE6-E39F-4B9F-B4C2-AF0676B1138A}" dt="2025-11-28T09:25:05.194" v="52" actId="14100"/>
      <pc:docMkLst>
        <pc:docMk/>
      </pc:docMkLst>
      <pc:sldChg chg="addSp modSp mod modNotesTx">
        <pc:chgData name="Rhianydd Barnes" userId="326c492f-62bd-4e3e-8cab-61757232465d" providerId="ADAL" clId="{E44CBEE6-E39F-4B9F-B4C2-AF0676B1138A}" dt="2025-11-28T09:25:05.194" v="52" actId="14100"/>
        <pc:sldMkLst>
          <pc:docMk/>
          <pc:sldMk cId="1214478576" sldId="257"/>
        </pc:sldMkLst>
        <pc:spChg chg="mod">
          <ac:chgData name="Rhianydd Barnes" userId="326c492f-62bd-4e3e-8cab-61757232465d" providerId="ADAL" clId="{E44CBEE6-E39F-4B9F-B4C2-AF0676B1138A}" dt="2025-11-28T09:24:12.289" v="41" actId="20577"/>
          <ac:spMkLst>
            <pc:docMk/>
            <pc:sldMk cId="1214478576" sldId="257"/>
            <ac:spMk id="3" creationId="{BF99890D-0134-41B1-0EAD-7408E221DC32}"/>
          </ac:spMkLst>
        </pc:spChg>
        <pc:spChg chg="add mod">
          <ac:chgData name="Rhianydd Barnes" userId="326c492f-62bd-4e3e-8cab-61757232465d" providerId="ADAL" clId="{E44CBEE6-E39F-4B9F-B4C2-AF0676B1138A}" dt="2025-11-28T09:25:05.194" v="52" actId="14100"/>
          <ac:spMkLst>
            <pc:docMk/>
            <pc:sldMk cId="1214478576" sldId="257"/>
            <ac:spMk id="4" creationId="{416720C4-6B0D-F171-A9AC-879AE2B4A569}"/>
          </ac:spMkLst>
        </pc:spChg>
      </pc:sldChg>
      <pc:sldChg chg="modNotesTx">
        <pc:chgData name="Rhianydd Barnes" userId="326c492f-62bd-4e3e-8cab-61757232465d" providerId="ADAL" clId="{E44CBEE6-E39F-4B9F-B4C2-AF0676B1138A}" dt="2025-11-28T09:15:44.823" v="1" actId="20577"/>
        <pc:sldMkLst>
          <pc:docMk/>
          <pc:sldMk cId="1001605906" sldId="258"/>
        </pc:sldMkLst>
      </pc:sldChg>
      <pc:sldChg chg="modNotesTx">
        <pc:chgData name="Rhianydd Barnes" userId="326c492f-62bd-4e3e-8cab-61757232465d" providerId="ADAL" clId="{E44CBEE6-E39F-4B9F-B4C2-AF0676B1138A}" dt="2025-11-28T09:16:05.837" v="6" actId="20577"/>
        <pc:sldMkLst>
          <pc:docMk/>
          <pc:sldMk cId="293860697" sldId="259"/>
        </pc:sldMkLst>
      </pc:sldChg>
      <pc:sldChg chg="modNotesTx">
        <pc:chgData name="Rhianydd Barnes" userId="326c492f-62bd-4e3e-8cab-61757232465d" providerId="ADAL" clId="{E44CBEE6-E39F-4B9F-B4C2-AF0676B1138A}" dt="2025-11-28T09:17:02.203" v="24" actId="5793"/>
        <pc:sldMkLst>
          <pc:docMk/>
          <pc:sldMk cId="1309622462" sldId="260"/>
        </pc:sldMkLst>
      </pc:sldChg>
      <pc:sldChg chg="modNotesTx">
        <pc:chgData name="Rhianydd Barnes" userId="326c492f-62bd-4e3e-8cab-61757232465d" providerId="ADAL" clId="{E44CBEE6-E39F-4B9F-B4C2-AF0676B1138A}" dt="2025-11-28T09:17:12.250" v="33" actId="20577"/>
        <pc:sldMkLst>
          <pc:docMk/>
          <pc:sldMk cId="294018671" sldId="262"/>
        </pc:sldMkLst>
      </pc:sldChg>
      <pc:sldChg chg="modNotesTx">
        <pc:chgData name="Rhianydd Barnes" userId="326c492f-62bd-4e3e-8cab-61757232465d" providerId="ADAL" clId="{E44CBEE6-E39F-4B9F-B4C2-AF0676B1138A}" dt="2025-11-28T09:15:52.579" v="3" actId="20577"/>
        <pc:sldMkLst>
          <pc:docMk/>
          <pc:sldMk cId="3093827019" sldId="263"/>
        </pc:sldMkLst>
      </pc:sldChg>
      <pc:sldChg chg="modNotesTx">
        <pc:chgData name="Rhianydd Barnes" userId="326c492f-62bd-4e3e-8cab-61757232465d" providerId="ADAL" clId="{E44CBEE6-E39F-4B9F-B4C2-AF0676B1138A}" dt="2025-11-28T09:15:57.423" v="4" actId="20577"/>
        <pc:sldMkLst>
          <pc:docMk/>
          <pc:sldMk cId="3600897597" sldId="264"/>
        </pc:sldMkLst>
      </pc:sldChg>
      <pc:sldChg chg="modNotesTx">
        <pc:chgData name="Rhianydd Barnes" userId="326c492f-62bd-4e3e-8cab-61757232465d" providerId="ADAL" clId="{E44CBEE6-E39F-4B9F-B4C2-AF0676B1138A}" dt="2025-11-28T09:16:13.198" v="8" actId="5793"/>
        <pc:sldMkLst>
          <pc:docMk/>
          <pc:sldMk cId="1609852807" sldId="265"/>
        </pc:sldMkLst>
      </pc:sldChg>
      <pc:sldChg chg="modNotesTx">
        <pc:chgData name="Rhianydd Barnes" userId="326c492f-62bd-4e3e-8cab-61757232465d" providerId="ADAL" clId="{E44CBEE6-E39F-4B9F-B4C2-AF0676B1138A}" dt="2025-11-28T09:15:40.946" v="0" actId="20577"/>
        <pc:sldMkLst>
          <pc:docMk/>
          <pc:sldMk cId="3618794398" sldId="267"/>
        </pc:sldMkLst>
      </pc:sldChg>
      <pc:sldChg chg="modNotesTx">
        <pc:chgData name="Rhianydd Barnes" userId="326c492f-62bd-4e3e-8cab-61757232465d" providerId="ADAL" clId="{E44CBEE6-E39F-4B9F-B4C2-AF0676B1138A}" dt="2025-11-28T09:15:48.907" v="2" actId="20577"/>
        <pc:sldMkLst>
          <pc:docMk/>
          <pc:sldMk cId="3773646396" sldId="268"/>
        </pc:sldMkLst>
      </pc:sldChg>
      <pc:sldChg chg="modNotesTx">
        <pc:chgData name="Rhianydd Barnes" userId="326c492f-62bd-4e3e-8cab-61757232465d" providerId="ADAL" clId="{E44CBEE6-E39F-4B9F-B4C2-AF0676B1138A}" dt="2025-11-28T09:16:19.093" v="9" actId="20577"/>
        <pc:sldMkLst>
          <pc:docMk/>
          <pc:sldMk cId="3237000215" sldId="278"/>
        </pc:sldMkLst>
      </pc:sldChg>
      <pc:sldChg chg="modNotesTx">
        <pc:chgData name="Rhianydd Barnes" userId="326c492f-62bd-4e3e-8cab-61757232465d" providerId="ADAL" clId="{E44CBEE6-E39F-4B9F-B4C2-AF0676B1138A}" dt="2025-11-28T09:16:24.872" v="11" actId="5793"/>
        <pc:sldMkLst>
          <pc:docMk/>
          <pc:sldMk cId="2729845467" sldId="279"/>
        </pc:sldMkLst>
      </pc:sldChg>
      <pc:sldChg chg="modNotesTx">
        <pc:chgData name="Rhianydd Barnes" userId="326c492f-62bd-4e3e-8cab-61757232465d" providerId="ADAL" clId="{E44CBEE6-E39F-4B9F-B4C2-AF0676B1138A}" dt="2025-11-28T09:16:31.868" v="13" actId="5793"/>
        <pc:sldMkLst>
          <pc:docMk/>
          <pc:sldMk cId="617721344" sldId="281"/>
        </pc:sldMkLst>
      </pc:sldChg>
      <pc:sldChg chg="modNotesTx">
        <pc:chgData name="Rhianydd Barnes" userId="326c492f-62bd-4e3e-8cab-61757232465d" providerId="ADAL" clId="{E44CBEE6-E39F-4B9F-B4C2-AF0676B1138A}" dt="2025-11-28T09:16:36.369" v="15" actId="5793"/>
        <pc:sldMkLst>
          <pc:docMk/>
          <pc:sldMk cId="1701535774" sldId="282"/>
        </pc:sldMkLst>
      </pc:sldChg>
      <pc:sldChg chg="modNotesTx">
        <pc:chgData name="Rhianydd Barnes" userId="326c492f-62bd-4e3e-8cab-61757232465d" providerId="ADAL" clId="{E44CBEE6-E39F-4B9F-B4C2-AF0676B1138A}" dt="2025-11-28T09:16:39.911" v="16" actId="20577"/>
        <pc:sldMkLst>
          <pc:docMk/>
          <pc:sldMk cId="2908219848" sldId="283"/>
        </pc:sldMkLst>
      </pc:sldChg>
      <pc:sldChg chg="modNotesTx">
        <pc:chgData name="Rhianydd Barnes" userId="326c492f-62bd-4e3e-8cab-61757232465d" providerId="ADAL" clId="{E44CBEE6-E39F-4B9F-B4C2-AF0676B1138A}" dt="2025-11-28T09:16:44.715" v="18" actId="5793"/>
        <pc:sldMkLst>
          <pc:docMk/>
          <pc:sldMk cId="2718168448" sldId="284"/>
        </pc:sldMkLst>
      </pc:sldChg>
      <pc:sldChg chg="modNotesTx">
        <pc:chgData name="Rhianydd Barnes" userId="326c492f-62bd-4e3e-8cab-61757232465d" providerId="ADAL" clId="{E44CBEE6-E39F-4B9F-B4C2-AF0676B1138A}" dt="2025-11-28T09:16:49.663" v="20" actId="5793"/>
        <pc:sldMkLst>
          <pc:docMk/>
          <pc:sldMk cId="2424831429" sldId="285"/>
        </pc:sldMkLst>
      </pc:sldChg>
      <pc:sldChg chg="modNotesTx">
        <pc:chgData name="Rhianydd Barnes" userId="326c492f-62bd-4e3e-8cab-61757232465d" providerId="ADAL" clId="{E44CBEE6-E39F-4B9F-B4C2-AF0676B1138A}" dt="2025-11-28T09:16:57.670" v="22" actId="5793"/>
        <pc:sldMkLst>
          <pc:docMk/>
          <pc:sldMk cId="1722665560" sldId="286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Q3 – How old are you?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434D4">
                <a:alpha val="85000"/>
              </a:srgb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Pt>
            <c:idx val="7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DCF9-4988-BE62-C7B7A7626BCA}"/>
              </c:ext>
            </c:extLst>
          </c:dPt>
          <c:dPt>
            <c:idx val="1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DCF9-4988-BE62-C7B7A7626BCA}"/>
              </c:ext>
            </c:extLst>
          </c:dPt>
          <c:dPt>
            <c:idx val="2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DCF9-4988-BE62-C7B7A7626BCA}"/>
              </c:ext>
            </c:extLst>
          </c:dPt>
          <c:dPt>
            <c:idx val="23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DCF9-4988-BE62-C7B7A7626BCA}"/>
              </c:ext>
            </c:extLst>
          </c:dPt>
          <c:dPt>
            <c:idx val="25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9-DCF9-4988-BE62-C7B7A7626BCA}"/>
              </c:ext>
            </c:extLst>
          </c:dPt>
          <c:dPt>
            <c:idx val="27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B-DCF9-4988-BE62-C7B7A7626BCA}"/>
              </c:ext>
            </c:extLst>
          </c:dPt>
          <c:dPt>
            <c:idx val="3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D-DCF9-4988-BE62-C7B7A7626BCA}"/>
              </c:ext>
            </c:extLst>
          </c:dPt>
          <c:dPt>
            <c:idx val="33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F-DCF9-4988-BE62-C7B7A7626BCA}"/>
              </c:ext>
            </c:extLst>
          </c:dPt>
          <c:dLbls>
            <c:delete val="1"/>
          </c:dLbls>
          <c:cat>
            <c:strRef>
              <c:f>Sheet1!$A$2:$A$39</c:f>
              <c:strCache>
                <c:ptCount val="38"/>
                <c:pt idx="0">
                  <c:v>P1</c:v>
                </c:pt>
                <c:pt idx="1">
                  <c:v>P2</c:v>
                </c:pt>
                <c:pt idx="2">
                  <c:v>P3</c:v>
                </c:pt>
                <c:pt idx="3">
                  <c:v>P4</c:v>
                </c:pt>
                <c:pt idx="4">
                  <c:v>P5</c:v>
                </c:pt>
                <c:pt idx="5">
                  <c:v>P6</c:v>
                </c:pt>
                <c:pt idx="6">
                  <c:v>P7</c:v>
                </c:pt>
                <c:pt idx="7">
                  <c:v>P8</c:v>
                </c:pt>
                <c:pt idx="8">
                  <c:v>P9</c:v>
                </c:pt>
                <c:pt idx="9">
                  <c:v>P10</c:v>
                </c:pt>
                <c:pt idx="10">
                  <c:v>P11</c:v>
                </c:pt>
                <c:pt idx="11">
                  <c:v>P12</c:v>
                </c:pt>
                <c:pt idx="12">
                  <c:v>P13</c:v>
                </c:pt>
                <c:pt idx="13">
                  <c:v>P14</c:v>
                </c:pt>
                <c:pt idx="14">
                  <c:v>P15</c:v>
                </c:pt>
                <c:pt idx="15">
                  <c:v>P16</c:v>
                </c:pt>
                <c:pt idx="16">
                  <c:v>P17</c:v>
                </c:pt>
                <c:pt idx="17">
                  <c:v>P18</c:v>
                </c:pt>
                <c:pt idx="18">
                  <c:v>P19</c:v>
                </c:pt>
                <c:pt idx="19">
                  <c:v>P20</c:v>
                </c:pt>
                <c:pt idx="20">
                  <c:v>P21</c:v>
                </c:pt>
                <c:pt idx="21">
                  <c:v>P22</c:v>
                </c:pt>
                <c:pt idx="22">
                  <c:v>P23</c:v>
                </c:pt>
                <c:pt idx="23">
                  <c:v>P24</c:v>
                </c:pt>
                <c:pt idx="24">
                  <c:v>P25</c:v>
                </c:pt>
                <c:pt idx="25">
                  <c:v>P26</c:v>
                </c:pt>
                <c:pt idx="26">
                  <c:v>P27</c:v>
                </c:pt>
                <c:pt idx="27">
                  <c:v>P28</c:v>
                </c:pt>
                <c:pt idx="28">
                  <c:v>P29</c:v>
                </c:pt>
                <c:pt idx="29">
                  <c:v>P30</c:v>
                </c:pt>
                <c:pt idx="30">
                  <c:v>P31</c:v>
                </c:pt>
                <c:pt idx="31">
                  <c:v>P32</c:v>
                </c:pt>
                <c:pt idx="32">
                  <c:v>P33</c:v>
                </c:pt>
                <c:pt idx="33">
                  <c:v>P34</c:v>
                </c:pt>
                <c:pt idx="34">
                  <c:v>P35</c:v>
                </c:pt>
                <c:pt idx="35">
                  <c:v>P36</c:v>
                </c:pt>
                <c:pt idx="36">
                  <c:v>P37</c:v>
                </c:pt>
                <c:pt idx="37">
                  <c:v>P38</c:v>
                </c:pt>
              </c:strCache>
            </c:strRef>
          </c:cat>
          <c:val>
            <c:numRef>
              <c:f>Sheet1!$B$2:$B$39</c:f>
              <c:numCache>
                <c:formatCode>General</c:formatCode>
                <c:ptCount val="38"/>
                <c:pt idx="0">
                  <c:v>35</c:v>
                </c:pt>
                <c:pt idx="1">
                  <c:v>38</c:v>
                </c:pt>
                <c:pt idx="2">
                  <c:v>62</c:v>
                </c:pt>
                <c:pt idx="3">
                  <c:v>39</c:v>
                </c:pt>
                <c:pt idx="4">
                  <c:v>55</c:v>
                </c:pt>
                <c:pt idx="5">
                  <c:v>42</c:v>
                </c:pt>
                <c:pt idx="6">
                  <c:v>44</c:v>
                </c:pt>
                <c:pt idx="7">
                  <c:v>61</c:v>
                </c:pt>
                <c:pt idx="8">
                  <c:v>59</c:v>
                </c:pt>
                <c:pt idx="9">
                  <c:v>47</c:v>
                </c:pt>
                <c:pt idx="10">
                  <c:v>38</c:v>
                </c:pt>
                <c:pt idx="11">
                  <c:v>57</c:v>
                </c:pt>
                <c:pt idx="12">
                  <c:v>39</c:v>
                </c:pt>
                <c:pt idx="13">
                  <c:v>28</c:v>
                </c:pt>
                <c:pt idx="14">
                  <c:v>30</c:v>
                </c:pt>
                <c:pt idx="15">
                  <c:v>55</c:v>
                </c:pt>
                <c:pt idx="16">
                  <c:v>38</c:v>
                </c:pt>
                <c:pt idx="17">
                  <c:v>50</c:v>
                </c:pt>
                <c:pt idx="18">
                  <c:v>42</c:v>
                </c:pt>
                <c:pt idx="19">
                  <c:v>52</c:v>
                </c:pt>
                <c:pt idx="20">
                  <c:v>51</c:v>
                </c:pt>
                <c:pt idx="21">
                  <c:v>32</c:v>
                </c:pt>
                <c:pt idx="22">
                  <c:v>57</c:v>
                </c:pt>
                <c:pt idx="23">
                  <c:v>62</c:v>
                </c:pt>
                <c:pt idx="24">
                  <c:v>38</c:v>
                </c:pt>
                <c:pt idx="25">
                  <c:v>56</c:v>
                </c:pt>
                <c:pt idx="26">
                  <c:v>43</c:v>
                </c:pt>
                <c:pt idx="27">
                  <c:v>43</c:v>
                </c:pt>
                <c:pt idx="28">
                  <c:v>55</c:v>
                </c:pt>
                <c:pt idx="29">
                  <c:v>41</c:v>
                </c:pt>
                <c:pt idx="30">
                  <c:v>30</c:v>
                </c:pt>
                <c:pt idx="31">
                  <c:v>34</c:v>
                </c:pt>
                <c:pt idx="32">
                  <c:v>35</c:v>
                </c:pt>
                <c:pt idx="33">
                  <c:v>41</c:v>
                </c:pt>
                <c:pt idx="34">
                  <c:v>60</c:v>
                </c:pt>
                <c:pt idx="35">
                  <c:v>26</c:v>
                </c:pt>
                <c:pt idx="36">
                  <c:v>28</c:v>
                </c:pt>
                <c:pt idx="37">
                  <c:v>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DCF9-4988-BE62-C7B7A7626BC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1"/>
        <c:axId val="731336216"/>
        <c:axId val="731336576"/>
      </c:barChart>
      <c:catAx>
        <c:axId val="7313362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Participants</a:t>
                </a:r>
              </a:p>
              <a:p>
                <a:pPr>
                  <a:defRPr/>
                </a:pPr>
                <a:r>
                  <a:rPr lang="en-GB">
                    <a:solidFill>
                      <a:srgbClr val="00B0F0"/>
                    </a:solidFill>
                  </a:rPr>
                  <a:t>Male</a:t>
                </a:r>
                <a:r>
                  <a:rPr lang="en-GB"/>
                  <a:t>  </a:t>
                </a:r>
                <a:r>
                  <a:rPr lang="en-GB">
                    <a:solidFill>
                      <a:srgbClr val="F434D4"/>
                    </a:solidFill>
                  </a:rPr>
                  <a:t>Female</a:t>
                </a:r>
              </a:p>
            </c:rich>
          </c:tx>
          <c:layout>
            <c:manualLayout>
              <c:xMode val="edge"/>
              <c:yMode val="edge"/>
              <c:x val="0.43357814349876911"/>
              <c:y val="0.9152807384989498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1336576"/>
        <c:crosses val="autoZero"/>
        <c:auto val="1"/>
        <c:lblAlgn val="ctr"/>
        <c:lblOffset val="100"/>
        <c:noMultiLvlLbl val="0"/>
      </c:catAx>
      <c:valAx>
        <c:axId val="731336576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Age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133621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Q2 – What Sex do you identify as?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00B0F0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C75-4E0A-B7BC-D1E9C5B543DF}"/>
              </c:ext>
            </c:extLst>
          </c:dPt>
          <c:dPt>
            <c:idx val="1"/>
            <c:bubble3D val="0"/>
            <c:spPr>
              <a:solidFill>
                <a:srgbClr val="F434D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C75-4E0A-B7BC-D1E9C5B543DF}"/>
              </c:ext>
            </c:extLst>
          </c:dPt>
          <c:dPt>
            <c:idx val="2"/>
            <c:bubble3D val="0"/>
            <c:spPr>
              <a:solidFill>
                <a:schemeClr val="accent2">
                  <a:tint val="86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C75-4E0A-B7BC-D1E9C5B543DF}"/>
              </c:ext>
            </c:extLst>
          </c:dPt>
          <c:dPt>
            <c:idx val="3"/>
            <c:bubble3D val="0"/>
            <c:spPr>
              <a:solidFill>
                <a:schemeClr val="accent2">
                  <a:tint val="58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3C75-4E0A-B7BC-D1E9C5B543DF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fld id="{254F10CF-15D8-444F-BA3A-85B529560702}" type="PERCENTAGE">
                      <a:rPr lang="en-US" baseline="0" smtClean="0"/>
                      <a:pPr/>
                      <a:t>[PERCENTAGE]</a:t>
                    </a:fld>
                    <a:endParaRPr lang="en-GB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3C75-4E0A-B7BC-D1E9C5B543DF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8CD246A3-3B49-48AC-9CC8-E84C0B09BD9E}" type="PERCENTAGE">
                      <a:rPr lang="en-US" baseline="0" smtClean="0"/>
                      <a:pPr/>
                      <a:t>[PERCENTAGE]</a:t>
                    </a:fld>
                    <a:endParaRPr lang="en-GB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C75-4E0A-B7BC-D1E9C5B543DF}"/>
                </c:ext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C75-4E0A-B7BC-D1E9C5B543DF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C75-4E0A-B7BC-D1E9C5B543DF}"/>
                </c:ext>
              </c:extLst>
            </c:dLbl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Male</c:v>
                </c:pt>
                <c:pt idx="1">
                  <c:v>Female</c:v>
                </c:pt>
                <c:pt idx="2">
                  <c:v>Prefer not to say</c:v>
                </c:pt>
                <c:pt idx="3">
                  <c:v>Other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</c:v>
                </c:pt>
                <c:pt idx="1">
                  <c:v>30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3C75-4E0A-B7BC-D1E9C5B543DF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Q8 - What</a:t>
            </a:r>
            <a:r>
              <a:rPr lang="en-US" baseline="0" dirty="0"/>
              <a:t> role do you currently hold?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0B0F0">
                <a:alpha val="85000"/>
              </a:srgb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EB1B05">
                  <a:alpha val="84706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A3DB-4CD0-BA9E-87D40CF4471F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>
                  <a:lumMod val="60000"/>
                  <a:lumOff val="40000"/>
                  <a:alpha val="85000"/>
                </a:scheme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A3DB-4CD0-BA9E-87D40CF4471F}"/>
              </c:ext>
            </c:extLst>
          </c:dPt>
          <c:dPt>
            <c:idx val="2"/>
            <c:invertIfNegative val="0"/>
            <c:bubble3D val="0"/>
            <c:spPr>
              <a:solidFill>
                <a:srgbClr val="AC2E9D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A3DB-4CD0-BA9E-87D40CF4471F}"/>
              </c:ext>
            </c:extLst>
          </c:dPt>
          <c:dPt>
            <c:idx val="3"/>
            <c:invertIfNegative val="0"/>
            <c:bubble3D val="0"/>
            <c:spPr>
              <a:solidFill>
                <a:srgbClr val="FFFF0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A3DB-4CD0-BA9E-87D40CF4471F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3">
                  <a:lumMod val="60000"/>
                  <a:lumOff val="40000"/>
                  <a:alpha val="85000"/>
                </a:scheme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9-A3DB-4CD0-BA9E-87D40CF4471F}"/>
              </c:ext>
            </c:extLst>
          </c:dPt>
          <c:dPt>
            <c:idx val="5"/>
            <c:invertIfNegative val="0"/>
            <c:bubble3D val="0"/>
            <c:spPr>
              <a:solidFill>
                <a:srgbClr val="F434D4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B-A3DB-4CD0-BA9E-87D40CF4471F}"/>
              </c:ext>
            </c:extLst>
          </c:dPt>
          <c:dLbls>
            <c:delete val="1"/>
          </c:dLbls>
          <c:cat>
            <c:strRef>
              <c:f>Sheet1!$A$2:$A$11</c:f>
              <c:strCache>
                <c:ptCount val="10"/>
                <c:pt idx="0">
                  <c:v>Newly Qualified Social Worker</c:v>
                </c:pt>
                <c:pt idx="1">
                  <c:v>Social Worker</c:v>
                </c:pt>
                <c:pt idx="2">
                  <c:v>Senior Social Worker</c:v>
                </c:pt>
                <c:pt idx="3">
                  <c:v>Assistant Team Manager</c:v>
                </c:pt>
                <c:pt idx="4">
                  <c:v>Team Manager</c:v>
                </c:pt>
                <c:pt idx="5">
                  <c:v>Service Manager</c:v>
                </c:pt>
                <c:pt idx="6">
                  <c:v>Head of Service</c:v>
                </c:pt>
                <c:pt idx="7">
                  <c:v>Director</c:v>
                </c:pt>
                <c:pt idx="8">
                  <c:v>Prefer not to say</c:v>
                </c:pt>
                <c:pt idx="9">
                  <c:v>Other 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3</c:v>
                </c:pt>
                <c:pt idx="1">
                  <c:v>9</c:v>
                </c:pt>
                <c:pt idx="2">
                  <c:v>9</c:v>
                </c:pt>
                <c:pt idx="3">
                  <c:v>2</c:v>
                </c:pt>
                <c:pt idx="4">
                  <c:v>4</c:v>
                </c:pt>
                <c:pt idx="5">
                  <c:v>3</c:v>
                </c:pt>
                <c:pt idx="6">
                  <c:v>0</c:v>
                </c:pt>
                <c:pt idx="7">
                  <c:v>0</c:v>
                </c:pt>
                <c:pt idx="9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A3DB-4CD0-BA9E-87D40CF4471F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859882768"/>
        <c:axId val="859881688"/>
      </c:barChart>
      <c:catAx>
        <c:axId val="859882768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Role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59881688"/>
        <c:crosses val="autoZero"/>
        <c:auto val="1"/>
        <c:lblAlgn val="ctr"/>
        <c:lblOffset val="100"/>
        <c:noMultiLvlLbl val="0"/>
      </c:catAx>
      <c:valAx>
        <c:axId val="859881688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Number of</a:t>
                </a:r>
                <a:r>
                  <a:rPr lang="en-GB" baseline="0" dirty="0"/>
                  <a:t> </a:t>
                </a:r>
                <a:r>
                  <a:rPr lang="en-GB" dirty="0"/>
                  <a:t>Participants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598827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Q13</a:t>
            </a:r>
            <a:r>
              <a:rPr lang="en-GB" baseline="0" dirty="0"/>
              <a:t> – Please put the following employee motivators in order of importance to you.   </a:t>
            </a:r>
            <a:endParaRPr lang="en-GB" dirty="0"/>
          </a:p>
        </c:rich>
      </c:tx>
      <c:layout>
        <c:manualLayout>
          <c:xMode val="edge"/>
          <c:yMode val="edge"/>
          <c:x val="0.17790231299212597"/>
          <c:y val="2.57812484140472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Work/Home-life Balance</c:v>
                </c:pt>
                <c:pt idx="1">
                  <c:v>Supportive Line-manager</c:v>
                </c:pt>
                <c:pt idx="2">
                  <c:v>Feel Appreciated</c:v>
                </c:pt>
                <c:pt idx="3">
                  <c:v>Competitive Salary</c:v>
                </c:pt>
                <c:pt idx="4">
                  <c:v>Supportive Team</c:v>
                </c:pt>
                <c:pt idx="5">
                  <c:v>Healthy Team Culture</c:v>
                </c:pt>
                <c:pt idx="6">
                  <c:v>Career Progression Opps</c:v>
                </c:pt>
                <c:pt idx="7">
                  <c:v>Work/Cases are Delegated/Allocated Fairly</c:v>
                </c:pt>
                <c:pt idx="8">
                  <c:v>Training/Leanring Opps</c:v>
                </c:pt>
                <c:pt idx="9">
                  <c:v>Opps to practice in the Welsh Language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22</c:v>
                </c:pt>
                <c:pt idx="1">
                  <c:v>7</c:v>
                </c:pt>
                <c:pt idx="2">
                  <c:v>2</c:v>
                </c:pt>
                <c:pt idx="3">
                  <c:v>5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886-440A-AE49-F3C6794D857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830415424"/>
        <c:axId val="830417224"/>
      </c:barChart>
      <c:catAx>
        <c:axId val="830415424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Employee</a:t>
                </a:r>
                <a:r>
                  <a:rPr lang="en-GB" baseline="0" dirty="0"/>
                  <a:t> Motivators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0417224"/>
        <c:crosses val="autoZero"/>
        <c:auto val="1"/>
        <c:lblAlgn val="ctr"/>
        <c:lblOffset val="100"/>
        <c:noMultiLvlLbl val="0"/>
      </c:catAx>
      <c:valAx>
        <c:axId val="830417224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Number</a:t>
                </a:r>
                <a:r>
                  <a:rPr lang="en-GB" baseline="0" dirty="0"/>
                  <a:t> of participants rated the motivators in 1st place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04154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Q7 – How many years’ continued service do you have with the </a:t>
            </a:r>
            <a:r>
              <a:rPr lang="en-US" dirty="0" err="1"/>
              <a:t>organisation</a:t>
            </a:r>
            <a:r>
              <a:rPr lang="en-US" dirty="0"/>
              <a:t>?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F434D4">
                <a:alpha val="85000"/>
              </a:srgb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Pt>
            <c:idx val="7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CA0F-4E59-81AC-F6B5A4F66A68}"/>
              </c:ext>
            </c:extLst>
          </c:dPt>
          <c:dPt>
            <c:idx val="1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CA0F-4E59-81AC-F6B5A4F66A68}"/>
              </c:ext>
            </c:extLst>
          </c:dPt>
          <c:dPt>
            <c:idx val="2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CA0F-4E59-81AC-F6B5A4F66A68}"/>
              </c:ext>
            </c:extLst>
          </c:dPt>
          <c:dPt>
            <c:idx val="23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CA0F-4E59-81AC-F6B5A4F66A68}"/>
              </c:ext>
            </c:extLst>
          </c:dPt>
          <c:dPt>
            <c:idx val="25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9-CA0F-4E59-81AC-F6B5A4F66A68}"/>
              </c:ext>
            </c:extLst>
          </c:dPt>
          <c:dPt>
            <c:idx val="27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B-CA0F-4E59-81AC-F6B5A4F66A68}"/>
              </c:ext>
            </c:extLst>
          </c:dPt>
          <c:dPt>
            <c:idx val="30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D-CA0F-4E59-81AC-F6B5A4F66A68}"/>
              </c:ext>
            </c:extLst>
          </c:dPt>
          <c:dPt>
            <c:idx val="33"/>
            <c:invertIfNegative val="0"/>
            <c:bubble3D val="0"/>
            <c:spPr>
              <a:solidFill>
                <a:srgbClr val="00B0F0">
                  <a:alpha val="85000"/>
                </a:srgbClr>
              </a:solidFill>
              <a:ln w="9525" cap="flat" cmpd="sng" algn="ctr">
                <a:solidFill>
                  <a:schemeClr val="lt1">
                    <a:alpha val="50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F-CA0F-4E59-81AC-F6B5A4F66A68}"/>
              </c:ext>
            </c:extLst>
          </c:dPt>
          <c:cat>
            <c:strRef>
              <c:f>Sheet1!$A$2:$A$39</c:f>
              <c:strCache>
                <c:ptCount val="38"/>
                <c:pt idx="0">
                  <c:v>P1</c:v>
                </c:pt>
                <c:pt idx="1">
                  <c:v>P2</c:v>
                </c:pt>
                <c:pt idx="2">
                  <c:v>P3</c:v>
                </c:pt>
                <c:pt idx="3">
                  <c:v>P4</c:v>
                </c:pt>
                <c:pt idx="4">
                  <c:v>P5</c:v>
                </c:pt>
                <c:pt idx="5">
                  <c:v>P6</c:v>
                </c:pt>
                <c:pt idx="6">
                  <c:v>P7</c:v>
                </c:pt>
                <c:pt idx="7">
                  <c:v>P8</c:v>
                </c:pt>
                <c:pt idx="8">
                  <c:v>P9</c:v>
                </c:pt>
                <c:pt idx="9">
                  <c:v>P10</c:v>
                </c:pt>
                <c:pt idx="10">
                  <c:v>P11</c:v>
                </c:pt>
                <c:pt idx="11">
                  <c:v>P12</c:v>
                </c:pt>
                <c:pt idx="12">
                  <c:v>P13</c:v>
                </c:pt>
                <c:pt idx="13">
                  <c:v>P14</c:v>
                </c:pt>
                <c:pt idx="14">
                  <c:v>P15</c:v>
                </c:pt>
                <c:pt idx="15">
                  <c:v>P16</c:v>
                </c:pt>
                <c:pt idx="16">
                  <c:v>P17</c:v>
                </c:pt>
                <c:pt idx="17">
                  <c:v>P18</c:v>
                </c:pt>
                <c:pt idx="18">
                  <c:v>P19</c:v>
                </c:pt>
                <c:pt idx="19">
                  <c:v>P20</c:v>
                </c:pt>
                <c:pt idx="20">
                  <c:v>P21</c:v>
                </c:pt>
                <c:pt idx="21">
                  <c:v>P22</c:v>
                </c:pt>
                <c:pt idx="22">
                  <c:v>P23</c:v>
                </c:pt>
                <c:pt idx="23">
                  <c:v>P24</c:v>
                </c:pt>
                <c:pt idx="24">
                  <c:v>P25</c:v>
                </c:pt>
                <c:pt idx="25">
                  <c:v>P26</c:v>
                </c:pt>
                <c:pt idx="26">
                  <c:v>P27</c:v>
                </c:pt>
                <c:pt idx="27">
                  <c:v>P28</c:v>
                </c:pt>
                <c:pt idx="28">
                  <c:v>P29</c:v>
                </c:pt>
                <c:pt idx="29">
                  <c:v>P30</c:v>
                </c:pt>
                <c:pt idx="30">
                  <c:v>P31</c:v>
                </c:pt>
                <c:pt idx="31">
                  <c:v>P32</c:v>
                </c:pt>
                <c:pt idx="32">
                  <c:v>P33</c:v>
                </c:pt>
                <c:pt idx="33">
                  <c:v>P34</c:v>
                </c:pt>
                <c:pt idx="34">
                  <c:v>P35</c:v>
                </c:pt>
                <c:pt idx="35">
                  <c:v>P36</c:v>
                </c:pt>
                <c:pt idx="36">
                  <c:v>P37</c:v>
                </c:pt>
                <c:pt idx="37">
                  <c:v>P38</c:v>
                </c:pt>
              </c:strCache>
            </c:strRef>
          </c:cat>
          <c:val>
            <c:numRef>
              <c:f>Sheet1!$B$2:$B$39</c:f>
              <c:numCache>
                <c:formatCode>General</c:formatCode>
                <c:ptCount val="38"/>
                <c:pt idx="0">
                  <c:v>9</c:v>
                </c:pt>
                <c:pt idx="1">
                  <c:v>12</c:v>
                </c:pt>
                <c:pt idx="2">
                  <c:v>31</c:v>
                </c:pt>
                <c:pt idx="3">
                  <c:v>6</c:v>
                </c:pt>
                <c:pt idx="4">
                  <c:v>36</c:v>
                </c:pt>
                <c:pt idx="5">
                  <c:v>17</c:v>
                </c:pt>
                <c:pt idx="6">
                  <c:v>18</c:v>
                </c:pt>
                <c:pt idx="7">
                  <c:v>24</c:v>
                </c:pt>
                <c:pt idx="8">
                  <c:v>38</c:v>
                </c:pt>
                <c:pt idx="9">
                  <c:v>11</c:v>
                </c:pt>
                <c:pt idx="10">
                  <c:v>7</c:v>
                </c:pt>
                <c:pt idx="11">
                  <c:v>4</c:v>
                </c:pt>
                <c:pt idx="12">
                  <c:v>14</c:v>
                </c:pt>
                <c:pt idx="13">
                  <c:v>5</c:v>
                </c:pt>
                <c:pt idx="14">
                  <c:v>4</c:v>
                </c:pt>
                <c:pt idx="15">
                  <c:v>2</c:v>
                </c:pt>
                <c:pt idx="16">
                  <c:v>1</c:v>
                </c:pt>
                <c:pt idx="17">
                  <c:v>12</c:v>
                </c:pt>
                <c:pt idx="18">
                  <c:v>6</c:v>
                </c:pt>
                <c:pt idx="19">
                  <c:v>14</c:v>
                </c:pt>
                <c:pt idx="20">
                  <c:v>19</c:v>
                </c:pt>
                <c:pt idx="21">
                  <c:v>9</c:v>
                </c:pt>
                <c:pt idx="22">
                  <c:v>31</c:v>
                </c:pt>
                <c:pt idx="23">
                  <c:v>7</c:v>
                </c:pt>
                <c:pt idx="24">
                  <c:v>12</c:v>
                </c:pt>
                <c:pt idx="25">
                  <c:v>2</c:v>
                </c:pt>
                <c:pt idx="26">
                  <c:v>23</c:v>
                </c:pt>
                <c:pt idx="27">
                  <c:v>13</c:v>
                </c:pt>
                <c:pt idx="28">
                  <c:v>32</c:v>
                </c:pt>
                <c:pt idx="29">
                  <c:v>15</c:v>
                </c:pt>
                <c:pt idx="30">
                  <c:v>3</c:v>
                </c:pt>
                <c:pt idx="31">
                  <c:v>3</c:v>
                </c:pt>
                <c:pt idx="32">
                  <c:v>1</c:v>
                </c:pt>
                <c:pt idx="33">
                  <c:v>8</c:v>
                </c:pt>
                <c:pt idx="34">
                  <c:v>15</c:v>
                </c:pt>
                <c:pt idx="35">
                  <c:v>7</c:v>
                </c:pt>
                <c:pt idx="36">
                  <c:v>2</c:v>
                </c:pt>
                <c:pt idx="37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CA0F-4E59-81AC-F6B5A4F66A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5"/>
        <c:axId val="867375736"/>
        <c:axId val="867373216"/>
      </c:barChart>
      <c:catAx>
        <c:axId val="86737573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Participants</a:t>
                </a:r>
              </a:p>
              <a:p>
                <a:pPr>
                  <a:defRPr/>
                </a:pPr>
                <a:r>
                  <a:rPr lang="en-GB" dirty="0">
                    <a:solidFill>
                      <a:srgbClr val="00B0F0"/>
                    </a:solidFill>
                  </a:rPr>
                  <a:t>Male</a:t>
                </a:r>
                <a:r>
                  <a:rPr lang="en-GB" baseline="0" dirty="0">
                    <a:solidFill>
                      <a:srgbClr val="00B0F0"/>
                    </a:solidFill>
                  </a:rPr>
                  <a:t> </a:t>
                </a:r>
                <a:r>
                  <a:rPr lang="en-GB" baseline="0" dirty="0"/>
                  <a:t>  </a:t>
                </a:r>
                <a:r>
                  <a:rPr lang="en-GB" baseline="0" dirty="0">
                    <a:solidFill>
                      <a:srgbClr val="F434D4"/>
                    </a:solidFill>
                  </a:rPr>
                  <a:t>Female</a:t>
                </a:r>
                <a:endParaRPr lang="en-GB" dirty="0">
                  <a:solidFill>
                    <a:srgbClr val="F434D4"/>
                  </a:solidFill>
                </a:endParaRPr>
              </a:p>
            </c:rich>
          </c:tx>
          <c:layout>
            <c:manualLayout>
              <c:xMode val="edge"/>
              <c:yMode val="edge"/>
              <c:x val="0.43789972933070864"/>
              <c:y val="0.908078130654642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373216"/>
        <c:crosses val="autoZero"/>
        <c:auto val="1"/>
        <c:lblAlgn val="ctr"/>
        <c:lblOffset val="100"/>
        <c:noMultiLvlLbl val="0"/>
      </c:catAx>
      <c:valAx>
        <c:axId val="867373216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Years Service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73757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1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1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1D3540-5321-4BA8-86C7-096171EFEB6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C91D4-8ADA-400B-9BBF-E9BC6789F2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318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02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6189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72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762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58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0473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07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027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E8BE6-DACB-D6FC-1B08-0591C5F9E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5650A7-7A1B-74C0-5AD8-66FC949CFE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F5A2ED-5A7A-16A8-5E3C-66E4982963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5835F9-8F0C-F4BF-004A-C8886B9F2D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540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6EA03-E157-3C3D-8AEC-2E9CA2150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9FD7AE-941E-0B21-1B32-F666B7E988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F49274-C179-F5AE-9A37-6D3CFFAF96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50BBF-9612-C3D8-F0EC-821E81581A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21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98334-7930-3812-AC12-ADA095DD2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054424-7B9A-7414-2A2A-E6EE47E3DC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9910E8-4864-0088-65BC-71D9847915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BA61FC-CC2C-366C-6B37-0410A07A3C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2072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48FFC-5582-6321-4859-F6E7EE3EB0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17A780-B9BC-89C9-E321-238F3AC6B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18D364-9E77-A4E9-8D73-88F5C85755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E72D7D-394A-BB6C-92D7-495A00D7C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731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13601-92D0-0797-FD9D-ACCC9B71E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9F78AC-711B-697D-2579-2D092F1DD2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135E23-3DC7-2231-480F-55C49E7BDA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A9D7FC-0F60-5B70-B117-DBD4ED73DD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78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B831D-AFEC-A246-55FF-AA068027F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496405-EA76-660B-2C94-1C765E5F07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AF72BE-3764-F91D-7846-5B1464ED29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96A61-E561-FE9E-9B5E-F07A89260C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2932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0BAAE-9454-6AB4-7141-A8D2D0590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A8B735-AA8E-2394-DDB0-6C19FF4923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13E8C7-CBC3-8A06-BC8A-32AC3D3C22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BB324-DC87-95ED-5DD2-5607E845AC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8295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B23FB-5A1A-A6C9-5AE7-251752032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FBF7DD-BF52-59AC-A0F4-A19610BC21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3E65DB-5459-BBA0-48C6-90A5F72D66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AC470-5B7B-1937-BEA2-3FC229B389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484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77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22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C91D4-8ADA-400B-9BBF-E9BC6789F23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30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B73F7-990D-BD8A-1F24-6C3D67AF15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0CF8E-DD0C-CC87-3EDA-C708C0B56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A9D14-90F3-6166-54EF-28F31E09B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7DE4B-1A36-BBCE-091D-06EF40B9B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BD3C8-5ABF-6C27-A481-12AEFE2FB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81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281C4-1E07-4EEE-2F12-D61B3113E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FF62D-C006-9C1F-05E9-F418F71B2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84131-D05F-614E-E061-001F583BE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2C632-41D8-4042-5305-3CBE75DFD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2A2B6-7AB7-59F1-140B-F148D62E1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80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BF416-8195-E6F2-62C1-B0241DBF3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74843C-41B7-5399-82A2-05D4E96DB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AEC78-8346-C5D4-DBE2-15D357DBD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56FEA-CF5E-D4B6-1132-31A53E113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D96AE-59C3-36DE-7D1B-D42811D13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98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7EA4D-421D-568C-DE54-93D637229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4B370-2F7E-6A42-0E30-E69CC0BE9E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7D6B4-6AB5-D1CB-6A6C-F9A6829DD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FDF7AF-EFD7-3F35-8AD3-28987802E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F22D6E-DF15-55DD-9964-0A7BBA8FE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2695-EAC3-DD5A-E503-6985752A0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89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6E831-7642-437C-EFFB-845A94308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C209F-9EEB-5B27-BE2D-A4255961A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43A52-85EC-7EB1-2191-F5C63ABEED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1CB46A-4C7A-C888-DD91-A2C8B6DE06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4989C4-1C2E-0017-A21A-C669C5E868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137130-D8A6-0E1E-D454-4A529440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7B326B-0149-DDEF-CCD5-67239679B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147DD0-575B-2139-55F5-FCED7163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16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A5551-0CA9-8F41-765A-A21561662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D6708C-584B-6837-2003-403674FD9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E13AA-E2B5-7283-A009-597F76065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DF278-5B63-37CE-A45B-7C1276077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85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0FA2AE-5420-6D39-968E-E2AD4E8AA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AF283C-8EEC-5AF8-78E7-590F1EE8A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DCD1A-6C78-A836-58E8-50AE51B8E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450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01A8E-2823-2E3A-0245-8B7E2BD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285FF-0F08-A5B0-58F7-191EC928A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27F0EB-B3EC-BCF7-79CD-949DA443D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33ACC-3AE7-5F74-674B-76B51119C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D9D66F-05B5-08F9-6ACA-36FB84CEF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C07BF-8ECC-F24E-983D-F38675BD7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9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05FD5-0ACF-F714-F31D-1D1D9808F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20875E-94ED-B383-8C5A-9442E1A6ED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6F6B4-753F-D402-51E0-932DA438B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FECC5B-A333-7C8C-E95C-E6D38944F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BF8C6C-BCB8-8C43-37AD-A0CF9ECA8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6C8EA-10D3-B907-D2C4-1E2C17631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077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A9986-58AB-E095-9EA7-33A77B2A0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8CAC1-71D0-47EA-358C-DFF22FD98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4857C-AF91-8C8B-2031-056511BD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81849-380B-D485-24E0-1C01C3338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C4647-FB3F-54A4-4AD2-EE14E923D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08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D5A98-C7B6-03E1-A12E-79C1E566BE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813D8F-6846-3CBC-56A3-7DA3190945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5308D-C8EC-4B8A-FA67-6A6E9A3D0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C9211-2475-43BF-C924-28441A3CA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B8914-F1E2-C035-D466-EDC03B1B0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48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FCBC2A-7453-7D48-9709-DC2235689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DD0844-10C1-81F1-9695-ACC0958FE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58794-3676-1B1A-D58D-1C7A06A1EE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3CFB98-34C7-43B3-88DC-B7BDA6E9DCC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B19C6-C219-DC8B-C5C0-ACB852B6D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D7A3C-5992-B255-4BDF-756C4A391A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14FAE5-9792-4E92-AF57-66798BE4D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38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975AA-BD20-DE5D-54A4-B8C77D61E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930128" cy="406654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6600" dirty="0"/>
              <a:t>A Strengths Perspective, </a:t>
            </a:r>
            <a:br>
              <a:rPr lang="en-GB" sz="6600" dirty="0"/>
            </a:br>
            <a:r>
              <a:rPr lang="en-GB" sz="6600" dirty="0"/>
              <a:t>an Appreciative Inquiry as to what makes Social Workers stay in the same organisation long-term.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0F2881-D0E6-0531-9173-0C41735852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700" dirty="0"/>
              <a:t>Module: BMPF7006 </a:t>
            </a:r>
          </a:p>
          <a:p>
            <a:pPr algn="l"/>
            <a:r>
              <a:rPr lang="en-GB" sz="1700" dirty="0"/>
              <a:t>Patricia Jane </a:t>
            </a:r>
            <a:r>
              <a:rPr lang="en-GB" sz="1700" b="1" dirty="0"/>
              <a:t>Rhianydd</a:t>
            </a:r>
            <a:r>
              <a:rPr lang="en-GB" sz="1700" dirty="0"/>
              <a:t> Barnes </a:t>
            </a:r>
          </a:p>
          <a:p>
            <a:pPr algn="l"/>
            <a:r>
              <a:rPr lang="en-GB" sz="1700" dirty="0"/>
              <a:t>Student Number: 1303300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BDB6CCCE-5180-7B89-16ED-1BBF4E33D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5062" y="250707"/>
            <a:ext cx="2395664" cy="12630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0449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75B457-7F85-335F-7559-9A7232D3A928}"/>
              </a:ext>
            </a:extLst>
          </p:cNvPr>
          <p:cNvSpPr txBox="1"/>
          <p:nvPr/>
        </p:nvSpPr>
        <p:spPr>
          <a:xfrm>
            <a:off x="673321" y="34791"/>
            <a:ext cx="4571999" cy="7900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</a:rPr>
              <a:t>Content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C99C78-90DF-7372-0644-03398CFBB58D}"/>
              </a:ext>
            </a:extLst>
          </p:cNvPr>
          <p:cNvSpPr txBox="1"/>
          <p:nvPr/>
        </p:nvSpPr>
        <p:spPr>
          <a:xfrm>
            <a:off x="585218" y="727164"/>
            <a:ext cx="5416295" cy="54034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Background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Aims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Objectives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Ethical Considerations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Insider Research Status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Literature Review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Methods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Findings/Thematic Analysis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1 – Demographic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2 - </a:t>
            </a:r>
            <a:r>
              <a:rPr lang="en-US" altLang="en-US" sz="1400" dirty="0"/>
              <a:t>Engagement with the Research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3 –  Work/Home-Life Balance &amp; Flexibility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4 – </a:t>
            </a:r>
            <a:r>
              <a:rPr lang="en-US" altLang="en-US" sz="1400" dirty="0">
                <a:latin typeface="Arial" panose="020B0604020202020204" pitchFamily="34" charset="0"/>
              </a:rPr>
              <a:t>Supportive Management &amp; Leadership </a:t>
            </a:r>
            <a:endParaRPr lang="en-US" sz="1400" dirty="0"/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5 – </a:t>
            </a:r>
            <a:r>
              <a:rPr lang="en-US" altLang="en-US" sz="1400" dirty="0">
                <a:latin typeface="Arial" panose="020B0604020202020204" pitchFamily="34" charset="0"/>
              </a:rPr>
              <a:t>Feeling Valued &amp; Appreciated </a:t>
            </a:r>
            <a:endParaRPr lang="en-US" sz="1400" dirty="0"/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6 – </a:t>
            </a:r>
            <a:r>
              <a:rPr lang="en-US" altLang="en-US" sz="1400" dirty="0">
                <a:latin typeface="Arial" panose="020B0604020202020204" pitchFamily="34" charset="0"/>
              </a:rPr>
              <a:t>Career Progression &amp; Development</a:t>
            </a:r>
            <a:endParaRPr lang="en-US" sz="1400" dirty="0"/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7 – </a:t>
            </a:r>
            <a:r>
              <a:rPr lang="en-US" altLang="en-US" sz="1400" dirty="0">
                <a:latin typeface="Arial" panose="020B0604020202020204" pitchFamily="34" charset="0"/>
              </a:rPr>
              <a:t>Organisational Culture &amp; Team Dynamics</a:t>
            </a:r>
            <a:endParaRPr lang="en-US" sz="1400" dirty="0"/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8 – </a:t>
            </a:r>
            <a:r>
              <a:rPr lang="en-US" altLang="en-US" sz="1400" dirty="0">
                <a:latin typeface="Arial" panose="020B0604020202020204" pitchFamily="34" charset="0"/>
              </a:rPr>
              <a:t>Theme 8 - Finance &amp; Pay Scale</a:t>
            </a: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Theme 9 – </a:t>
            </a:r>
            <a:r>
              <a:rPr lang="en-US" altLang="en-US" sz="1400" dirty="0">
                <a:latin typeface="Arial" panose="020B0604020202020204" pitchFamily="34" charset="0"/>
              </a:rPr>
              <a:t>Innovation &amp; Future Readiness</a:t>
            </a: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Conclusions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Recommendations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Reference list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C6FD77-1AB5-7BE9-2A5C-6730294384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24" r="26854" b="-1"/>
          <a:stretch>
            <a:fillRect/>
          </a:stretch>
        </p:blipFill>
        <p:spPr>
          <a:xfrm>
            <a:off x="6190488" y="566928"/>
            <a:ext cx="5157216" cy="5286197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3748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1DDA36-CC1D-F644-3631-92D939D38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152274-9EBB-A714-AD12-610E9321930F}"/>
              </a:ext>
            </a:extLst>
          </p:cNvPr>
          <p:cNvSpPr txBox="1"/>
          <p:nvPr/>
        </p:nvSpPr>
        <p:spPr>
          <a:xfrm>
            <a:off x="572493" y="238539"/>
            <a:ext cx="11047013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>
                <a:latin typeface="+mj-lt"/>
                <a:ea typeface="+mj-ea"/>
                <a:cs typeface="+mj-cs"/>
              </a:rPr>
              <a:t>Background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93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ok with flying pages&#10;&#10;AI-generated content may be incorrect.">
            <a:extLst>
              <a:ext uri="{FF2B5EF4-FFF2-40B4-BE49-F238E27FC236}">
                <a16:creationId xmlns:a16="http://schemas.microsoft.com/office/drawing/2014/main" id="{BD082831-8B4D-C85C-D439-ECFC705C6E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94" r="7943" b="-1"/>
          <a:stretch>
            <a:fillRect/>
          </a:stretch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834953-CD6A-A6E9-5D33-41E240CAA717}"/>
              </a:ext>
            </a:extLst>
          </p:cNvPr>
          <p:cNvSpPr txBox="1"/>
          <p:nvPr/>
        </p:nvSpPr>
        <p:spPr>
          <a:xfrm>
            <a:off x="5878943" y="2578488"/>
            <a:ext cx="6205965" cy="28845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Statutory Duty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Retention Crisis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Current Gap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Strategic Importance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3C3CB0-806C-7ECB-06CC-EED12FFDD343}"/>
              </a:ext>
            </a:extLst>
          </p:cNvPr>
          <p:cNvSpPr txBox="1"/>
          <p:nvPr/>
        </p:nvSpPr>
        <p:spPr>
          <a:xfrm>
            <a:off x="795517" y="557561"/>
            <a:ext cx="2829075" cy="77261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618794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7EDEA10-087E-4352-A848-7D9888DC6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D70A45-0406-C26A-EFE8-3C69F5C94622}"/>
              </a:ext>
            </a:extLst>
          </p:cNvPr>
          <p:cNvSpPr txBox="1"/>
          <p:nvPr/>
        </p:nvSpPr>
        <p:spPr>
          <a:xfrm>
            <a:off x="838200" y="4242090"/>
            <a:ext cx="10515600" cy="12702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pic>
        <p:nvPicPr>
          <p:cNvPr id="11" name="Picture 10" descr="A blue and orange logo with a star&#10;&#10;AI-generated content may be incorrect.">
            <a:extLst>
              <a:ext uri="{FF2B5EF4-FFF2-40B4-BE49-F238E27FC236}">
                <a16:creationId xmlns:a16="http://schemas.microsoft.com/office/drawing/2014/main" id="{6F143D44-1A19-C36B-D142-68E0F68E58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10" r="9260" b="-2"/>
          <a:stretch>
            <a:fillRect/>
          </a:stretch>
        </p:blipFill>
        <p:spPr>
          <a:xfrm>
            <a:off x="510365" y="400051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3"/>
                  <a:pt x="1004682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6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0" y="60"/>
                </a:cubicBezTo>
                <a:close/>
              </a:path>
            </a:pathLst>
          </a:custGeom>
        </p:spPr>
      </p:pic>
      <p:pic>
        <p:nvPicPr>
          <p:cNvPr id="9" name="Picture 8" descr="A logo of a book and light bulb&#10;&#10;AI-generated content may be incorrect.">
            <a:extLst>
              <a:ext uri="{FF2B5EF4-FFF2-40B4-BE49-F238E27FC236}">
                <a16:creationId xmlns:a16="http://schemas.microsoft.com/office/drawing/2014/main" id="{42368D2F-2E71-AC2B-8D1E-BCF8B730FF0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891" r="6613" b="-1"/>
          <a:stretch>
            <a:fillRect/>
          </a:stretch>
        </p:blipFill>
        <p:spPr>
          <a:xfrm>
            <a:off x="4333556" y="400051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7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9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9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5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6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8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8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6" name="Picture 5" descr="A dart in the center of a dartboard&#10;&#10;AI-generated content may be incorrect.">
            <a:extLst>
              <a:ext uri="{FF2B5EF4-FFF2-40B4-BE49-F238E27FC236}">
                <a16:creationId xmlns:a16="http://schemas.microsoft.com/office/drawing/2014/main" id="{6DB2E735-4B3A-58BB-4E94-A60CEBC1D86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5879" b="-2"/>
          <a:stretch>
            <a:fillRect/>
          </a:stretch>
        </p:blipFill>
        <p:spPr>
          <a:xfrm>
            <a:off x="8156747" y="400052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8" y="18018"/>
                  <a:pt x="2192263" y="13196"/>
                </a:cubicBezTo>
                <a:cubicBezTo>
                  <a:pt x="2323253" y="7660"/>
                  <a:pt x="2454242" y="2928"/>
                  <a:pt x="2585113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4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3" y="516245"/>
                  <a:pt x="3512114" y="559861"/>
                </a:cubicBezTo>
                <a:cubicBezTo>
                  <a:pt x="3491119" y="656469"/>
                  <a:pt x="3485617" y="754605"/>
                  <a:pt x="3495724" y="852186"/>
                </a:cubicBezTo>
                <a:cubicBezTo>
                  <a:pt x="3504577" y="948437"/>
                  <a:pt x="3505176" y="1044867"/>
                  <a:pt x="3502664" y="1141386"/>
                </a:cubicBezTo>
                <a:cubicBezTo>
                  <a:pt x="3500391" y="1228440"/>
                  <a:pt x="3500749" y="1315584"/>
                  <a:pt x="3507210" y="1402639"/>
                </a:cubicBezTo>
                <a:cubicBezTo>
                  <a:pt x="3514626" y="1500407"/>
                  <a:pt x="3520966" y="1598176"/>
                  <a:pt x="3506251" y="1695856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4" y="2292381"/>
                </a:cubicBezTo>
                <a:cubicBezTo>
                  <a:pt x="3514746" y="2447918"/>
                  <a:pt x="3522760" y="2603544"/>
                  <a:pt x="3508405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5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7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19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3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1" y="9535"/>
                </a:cubicBezTo>
                <a:cubicBezTo>
                  <a:pt x="769618" y="4223"/>
                  <a:pt x="828414" y="562"/>
                  <a:pt x="887180" y="60"/>
                </a:cubicBez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605D77EC-B84E-48F8-9EC4-93E851C0F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682" y="5512322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605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688FEB-F1F7-0190-F978-6F10968F785F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Objectives 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F663C6-6C5D-343B-CF8F-2754F70B3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1010" y="3287209"/>
            <a:ext cx="9545382" cy="315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646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7BEDD8-BFC1-9D48-577E-99967911EA67}"/>
              </a:ext>
            </a:extLst>
          </p:cNvPr>
          <p:cNvSpPr txBox="1"/>
          <p:nvPr/>
        </p:nvSpPr>
        <p:spPr>
          <a:xfrm>
            <a:off x="3390138" y="2674457"/>
            <a:ext cx="5057496" cy="981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pic>
        <p:nvPicPr>
          <p:cNvPr id="1036" name="Picture 12" descr="Harm Reduction - First Exposure">
            <a:extLst>
              <a:ext uri="{FF2B5EF4-FFF2-40B4-BE49-F238E27FC236}">
                <a16:creationId xmlns:a16="http://schemas.microsoft.com/office/drawing/2014/main" id="{8C73694C-CE06-4FC9-559D-57DBD141E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968" y="552354"/>
            <a:ext cx="2210644" cy="224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wnload Free Integrity Icons in PNG &amp; SVG">
            <a:extLst>
              <a:ext uri="{FF2B5EF4-FFF2-40B4-BE49-F238E27FC236}">
                <a16:creationId xmlns:a16="http://schemas.microsoft.com/office/drawing/2014/main" id="{83B2DD27-1803-2C65-BBFE-DBAE7FB80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55850" y="634818"/>
            <a:ext cx="2240384" cy="224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formed consent - Free computer icons">
            <a:extLst>
              <a:ext uri="{FF2B5EF4-FFF2-40B4-BE49-F238E27FC236}">
                <a16:creationId xmlns:a16="http://schemas.microsoft.com/office/drawing/2014/main" id="{099B93FE-33C2-6B18-30A3-657C5852A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8095" y="624932"/>
            <a:ext cx="2240384" cy="224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nfidentiality Generic gradient fill ...">
            <a:extLst>
              <a:ext uri="{FF2B5EF4-FFF2-40B4-BE49-F238E27FC236}">
                <a16:creationId xmlns:a16="http://schemas.microsoft.com/office/drawing/2014/main" id="{AFAC9B1C-4C65-CBF2-ACD1-E1246B0C0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7623" y="552354"/>
            <a:ext cx="2240384" cy="224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gulatory compliance - Free security icons">
            <a:extLst>
              <a:ext uri="{FF2B5EF4-FFF2-40B4-BE49-F238E27FC236}">
                <a16:creationId xmlns:a16="http://schemas.microsoft.com/office/drawing/2014/main" id="{BF59EC5A-0C9B-26B5-D3D4-9C40E2690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67063" y="552354"/>
            <a:ext cx="2240384" cy="224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912A63-F133-6ABB-1E12-037E508A9A09}"/>
              </a:ext>
            </a:extLst>
          </p:cNvPr>
          <p:cNvSpPr txBox="1"/>
          <p:nvPr/>
        </p:nvSpPr>
        <p:spPr>
          <a:xfrm>
            <a:off x="3818237" y="3533497"/>
            <a:ext cx="4201297" cy="33330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Minimising Harm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Compliance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Informed Consent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Confidentiality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Integrity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09382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2CBE96-269C-6D3B-96E8-C9FFEDAFB4DF}"/>
              </a:ext>
            </a:extLst>
          </p:cNvPr>
          <p:cNvSpPr txBox="1"/>
          <p:nvPr/>
        </p:nvSpPr>
        <p:spPr>
          <a:xfrm>
            <a:off x="3048762" y="337710"/>
            <a:ext cx="60944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Insider Researcher Status</a:t>
            </a:r>
          </a:p>
        </p:txBody>
      </p:sp>
      <p:pic>
        <p:nvPicPr>
          <p:cNvPr id="3076" name="Picture 4" descr="Download Free Pros and cons Icons in PNG &amp; SVG">
            <a:extLst>
              <a:ext uri="{FF2B5EF4-FFF2-40B4-BE49-F238E27FC236}">
                <a16:creationId xmlns:a16="http://schemas.microsoft.com/office/drawing/2014/main" id="{CF0CF636-18CD-0AF6-C9C1-C3D7E3734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927" y="4302530"/>
            <a:ext cx="2418146" cy="241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A0FD1D4-595C-5EF9-9F82-47AE2390BE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044303"/>
              </p:ext>
            </p:extLst>
          </p:nvPr>
        </p:nvGraphicFramePr>
        <p:xfrm>
          <a:off x="2032000" y="1254203"/>
          <a:ext cx="8128000" cy="2839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85644801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0761774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Challenages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4515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Pre-established trust and relationships.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bias due to familiarity.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28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Easier access to participants and organisational data.	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Role conflict between professional and researcher.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172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Deep understanding of culture and processes.	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Participants may fear repercussions, affecting honesty.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6960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089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F17CCE-25F9-F9CF-45FB-FD027F74012A}"/>
              </a:ext>
            </a:extLst>
          </p:cNvPr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Literature Review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E64876-483B-CEB9-5B7E-BE58516AFE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6" b="4226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1028" name="Picture 4" descr="Free sports and competition icons">
            <a:extLst>
              <a:ext uri="{FF2B5EF4-FFF2-40B4-BE49-F238E27FC236}">
                <a16:creationId xmlns:a16="http://schemas.microsoft.com/office/drawing/2014/main" id="{54EBFCB5-71C2-3519-AFB5-826E5A630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55" r="-3" b="-3"/>
          <a:stretch>
            <a:fillRect/>
          </a:stretch>
        </p:blipFill>
        <p:spPr bwMode="auto"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99890D-0134-41B1-0EAD-7408E221DC32}"/>
              </a:ext>
            </a:extLst>
          </p:cNvPr>
          <p:cNvSpPr txBox="1"/>
          <p:nvPr/>
        </p:nvSpPr>
        <p:spPr>
          <a:xfrm>
            <a:off x="336202" y="2734362"/>
            <a:ext cx="6657722" cy="41236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6FA8C7C-8B48-D54E-523A-A4C9804543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02" b="13002"/>
          <a:stretch/>
        </p:blipFill>
        <p:spPr bwMode="auto">
          <a:xfrm>
            <a:off x="6858000" y="2716074"/>
            <a:ext cx="5334000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6720C4-6B0D-F171-A9AC-879AE2B4A569}"/>
              </a:ext>
            </a:extLst>
          </p:cNvPr>
          <p:cNvSpPr txBox="1"/>
          <p:nvPr/>
        </p:nvSpPr>
        <p:spPr>
          <a:xfrm>
            <a:off x="491319" y="3043451"/>
            <a:ext cx="683880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Webb &amp; Carpenter, 2012; Blosser et al, 2010; Chiller &amp; Crisp, 2012; Wermeling     et al, 2013.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Global retention challenges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Deficit-based or retrospective approach.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Appreciative Inquiry.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International comparisons. </a:t>
            </a:r>
          </a:p>
        </p:txBody>
      </p:sp>
    </p:spTree>
    <p:extLst>
      <p:ext uri="{BB962C8B-B14F-4D97-AF65-F5344CB8AC3E}">
        <p14:creationId xmlns:p14="http://schemas.microsoft.com/office/powerpoint/2010/main" val="1214478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8" name="Rectangle 2067">
            <a:extLst>
              <a:ext uri="{FF2B5EF4-FFF2-40B4-BE49-F238E27FC236}">
                <a16:creationId xmlns:a16="http://schemas.microsoft.com/office/drawing/2014/main" id="{99E115D7-68EB-4590-9BD1-A56D94144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0C5A30-A2FD-BF7B-C7F9-F592A44AC650}"/>
              </a:ext>
            </a:extLst>
          </p:cNvPr>
          <p:cNvSpPr txBox="1"/>
          <p:nvPr/>
        </p:nvSpPr>
        <p:spPr>
          <a:xfrm>
            <a:off x="5189837" y="-56325"/>
            <a:ext cx="6999113" cy="16709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latin typeface="+mj-lt"/>
                <a:ea typeface="+mj-ea"/>
                <a:cs typeface="+mj-cs"/>
              </a:rPr>
              <a:t>		</a:t>
            </a:r>
            <a:r>
              <a:rPr lang="en-US" sz="3700" b="1" dirty="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Survey 	    Focus Group</a:t>
            </a:r>
          </a:p>
        </p:txBody>
      </p:sp>
      <p:pic>
        <p:nvPicPr>
          <p:cNvPr id="2050" name="Picture 2" descr="Thirteen Percent Stock Illustrations ...">
            <a:extLst>
              <a:ext uri="{FF2B5EF4-FFF2-40B4-BE49-F238E27FC236}">
                <a16:creationId xmlns:a16="http://schemas.microsoft.com/office/drawing/2014/main" id="{7354AE4F-B12A-2994-200A-08051D65E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5845" y="1614659"/>
            <a:ext cx="2602663" cy="173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19B432-2726-CE96-7F70-0F3566D381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7431" y="1873405"/>
            <a:ext cx="2602663" cy="14732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82D372-88DE-785C-2999-AEAB8833AF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635845" y="3518351"/>
            <a:ext cx="2602663" cy="2596156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4CE9C4C-CDF4-7F0B-C046-70EC59B79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387431" y="3509068"/>
            <a:ext cx="2602663" cy="239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269D4E-F0CE-74C0-8419-490B54B648A8}"/>
              </a:ext>
            </a:extLst>
          </p:cNvPr>
          <p:cNvSpPr txBox="1"/>
          <p:nvPr/>
        </p:nvSpPr>
        <p:spPr>
          <a:xfrm>
            <a:off x="512939" y="435748"/>
            <a:ext cx="5399902" cy="13632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/>
              <a:t>Methods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/>
              <a:t>(Mixed-method approach)</a:t>
            </a:r>
            <a:endParaRPr lang="en-GB" sz="3200" dirty="0"/>
          </a:p>
        </p:txBody>
      </p:sp>
      <p:pic>
        <p:nvPicPr>
          <p:cNvPr id="2054" name="Picture 6" descr="Business Keywords Research Analysis ...">
            <a:extLst>
              <a:ext uri="{FF2B5EF4-FFF2-40B4-BE49-F238E27FC236}">
                <a16:creationId xmlns:a16="http://schemas.microsoft.com/office/drawing/2014/main" id="{175C2952-2C2E-6FA8-8E37-74C507670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20" y="1873405"/>
            <a:ext cx="4658496" cy="465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860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AE5DA9-C418-DE56-F67A-8B83F2BF979B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F00B3ED7-63DF-987C-21F2-9AC7216960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effectLst/>
              </a:rPr>
              <a:t>Theme 1 - Demographic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AA0638F7-2DF0-9C4B-36F3-1183014FDE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5552178"/>
              </p:ext>
            </p:extLst>
          </p:nvPr>
        </p:nvGraphicFramePr>
        <p:xfrm>
          <a:off x="5449823" y="640080"/>
          <a:ext cx="6523873" cy="5577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838EB1C4-8F6D-1A67-66A6-888215B82D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1883448"/>
              </p:ext>
            </p:extLst>
          </p:nvPr>
        </p:nvGraphicFramePr>
        <p:xfrm>
          <a:off x="643278" y="3610343"/>
          <a:ext cx="4422992" cy="25984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609852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86C582-4406-ADB6-EC90-94E88FB17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48F9BA-D361-4EA6-8F60-E768110DC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43AC26-AFEE-1141-6D7E-2B9EA75DCBD2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9EDE7320-1717-C8BC-FC9E-436DA8E44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D5AC4AF-E8C4-9895-BB34-E247FAEECF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0BEED2-F603-DD14-5FAD-5BEB88F91F21}"/>
              </a:ext>
            </a:extLst>
          </p:cNvPr>
          <p:cNvSpPr txBox="1"/>
          <p:nvPr/>
        </p:nvSpPr>
        <p:spPr>
          <a:xfrm>
            <a:off x="491181" y="2660904"/>
            <a:ext cx="45750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2 - Engagement with the Research</a:t>
            </a:r>
          </a:p>
        </p:txBody>
      </p:sp>
      <p:pic>
        <p:nvPicPr>
          <p:cNvPr id="5122" name="Picture 2" descr="Fatigue Generic gradient outline icon ...">
            <a:extLst>
              <a:ext uri="{FF2B5EF4-FFF2-40B4-BE49-F238E27FC236}">
                <a16:creationId xmlns:a16="http://schemas.microsoft.com/office/drawing/2014/main" id="{55C220BD-8CD8-778A-D219-C7FD98217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536" y="3299984"/>
            <a:ext cx="3180475" cy="31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C1EA41F6-E3DB-5A10-F77C-684692F6A8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6020"/>
              </p:ext>
            </p:extLst>
          </p:nvPr>
        </p:nvGraphicFramePr>
        <p:xfrm>
          <a:off x="5589579" y="288713"/>
          <a:ext cx="6243193" cy="62805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237000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864D4D-B675-701A-FE56-085C41916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7BA44F-E6C4-CC2D-71DB-8BCD234DA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1B418F-D123-9EBC-9ABF-0174B7758BFC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1FAE56D5-16CF-F33C-D817-875361E70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5E9269A-7AF5-B9D0-3FA2-AAD93E9E81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BC1A77-E104-0227-698C-9DB0CEFDCCCC}"/>
              </a:ext>
            </a:extLst>
          </p:cNvPr>
          <p:cNvSpPr txBox="1"/>
          <p:nvPr/>
        </p:nvSpPr>
        <p:spPr>
          <a:xfrm>
            <a:off x="160878" y="2611112"/>
            <a:ext cx="5140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3 - Work/Home-Life Balance &amp; Flexibility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A4891A7A-237B-696B-26E3-7BCE8DBC4C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3895349"/>
              </p:ext>
            </p:extLst>
          </p:nvPr>
        </p:nvGraphicFramePr>
        <p:xfrm>
          <a:off x="5668566" y="152734"/>
          <a:ext cx="6304692" cy="65525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6146" name="Picture 2" descr="Work life balance - Free business and ...">
            <a:extLst>
              <a:ext uri="{FF2B5EF4-FFF2-40B4-BE49-F238E27FC236}">
                <a16:creationId xmlns:a16="http://schemas.microsoft.com/office/drawing/2014/main" id="{56CD1FE0-E2C9-9DEE-3854-E9E3BFA218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634" y="3200400"/>
            <a:ext cx="3286897" cy="328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845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F57A6E-991E-B0A6-D591-28299068F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489A83F-4820-8D0D-95D0-65D40C55A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1C2D29-7B07-713F-B98E-FCA460ED6CDF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E531887A-3B41-1BD1-64C3-AA2184C4C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B574F5C-6C77-7536-0A77-6316A1ACE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BCBB5C-21C5-DFD3-3F99-8FCF25EAB418}"/>
              </a:ext>
            </a:extLst>
          </p:cNvPr>
          <p:cNvSpPr txBox="1"/>
          <p:nvPr/>
        </p:nvSpPr>
        <p:spPr>
          <a:xfrm>
            <a:off x="203200" y="2511528"/>
            <a:ext cx="542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4 - Supportive Management &amp; Leadership  </a:t>
            </a:r>
          </a:p>
        </p:txBody>
      </p:sp>
      <p:pic>
        <p:nvPicPr>
          <p:cNvPr id="7170" name="Picture 2" descr="Leadership Generic gradient fill icon ...">
            <a:extLst>
              <a:ext uri="{FF2B5EF4-FFF2-40B4-BE49-F238E27FC236}">
                <a16:creationId xmlns:a16="http://schemas.microsoft.com/office/drawing/2014/main" id="{F2D1D93C-B7AB-89AF-F503-954EFA1B0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55" y="3117502"/>
            <a:ext cx="3372653" cy="337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0134DF-1079-5315-364E-9E05ECA68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0033" y="128774"/>
            <a:ext cx="2477859" cy="2922003"/>
          </a:xfrm>
          <a:prstGeom prst="rect">
            <a:avLst/>
          </a:prstGeom>
        </p:spPr>
      </p:pic>
      <p:pic>
        <p:nvPicPr>
          <p:cNvPr id="7172" name="Picture 4" descr="Fairness Generic gradient outline icon ...">
            <a:extLst>
              <a:ext uri="{FF2B5EF4-FFF2-40B4-BE49-F238E27FC236}">
                <a16:creationId xmlns:a16="http://schemas.microsoft.com/office/drawing/2014/main" id="{0EBB9000-738C-E2A6-0A25-EC2237A47F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692" y="3117502"/>
            <a:ext cx="3372653" cy="337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721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5F70BA-A45D-88B5-CBC0-4732B135E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D9D9F2-2F99-A04F-3CB8-533E8A605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9D20D9-70D5-2BB4-26E6-A3E17577BA71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E201BAE8-B839-B1F3-1FC2-5FBE87046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4B5ADDC-6D04-08A8-EF58-B63E503D11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3B38DC-CC60-CEEE-026D-0B7618F47137}"/>
              </a:ext>
            </a:extLst>
          </p:cNvPr>
          <p:cNvSpPr txBox="1"/>
          <p:nvPr/>
        </p:nvSpPr>
        <p:spPr>
          <a:xfrm>
            <a:off x="630936" y="2613296"/>
            <a:ext cx="4361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5 - Feeling Valued &amp; Appreciated </a:t>
            </a:r>
          </a:p>
        </p:txBody>
      </p:sp>
      <p:pic>
        <p:nvPicPr>
          <p:cNvPr id="8194" name="Picture 2" descr="Feedback Orange Stock Illustrations – 6 ...">
            <a:extLst>
              <a:ext uri="{FF2B5EF4-FFF2-40B4-BE49-F238E27FC236}">
                <a16:creationId xmlns:a16="http://schemas.microsoft.com/office/drawing/2014/main" id="{F768FF0A-AD8E-CEAA-902A-A8D3F813F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650" y="498605"/>
            <a:ext cx="5844524" cy="240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Thank You Orange Stock Illustrations ...">
            <a:extLst>
              <a:ext uri="{FF2B5EF4-FFF2-40B4-BE49-F238E27FC236}">
                <a16:creationId xmlns:a16="http://schemas.microsoft.com/office/drawing/2014/main" id="{FB934F84-AEA1-B6B1-5624-1FC4E47AE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888" y="3872701"/>
            <a:ext cx="6044048" cy="248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ppreciation - Free people icons">
            <a:extLst>
              <a:ext uri="{FF2B5EF4-FFF2-40B4-BE49-F238E27FC236}">
                <a16:creationId xmlns:a16="http://schemas.microsoft.com/office/drawing/2014/main" id="{AEA6013A-CB5F-F21D-D696-4EE4033784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622" y="3241784"/>
            <a:ext cx="3014600" cy="30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535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1F924B-548C-32EA-4EF7-58DA6328E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E2BB673-94A2-9BAD-6352-83446C2F0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313F80-82C0-2295-36C1-10BB94079AC0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77E12D-6850-0837-C56E-2F8C15C36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83534C0-BF31-282A-78B9-B8F83957CA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A3E861-709D-DEA0-2E9A-7631679FF0E1}"/>
              </a:ext>
            </a:extLst>
          </p:cNvPr>
          <p:cNvSpPr txBox="1"/>
          <p:nvPr/>
        </p:nvSpPr>
        <p:spPr>
          <a:xfrm>
            <a:off x="466732" y="2561320"/>
            <a:ext cx="4983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6 - Career Progression &amp; Development</a:t>
            </a:r>
          </a:p>
        </p:txBody>
      </p:sp>
      <p:pic>
        <p:nvPicPr>
          <p:cNvPr id="9218" name="Picture 2" descr="Career path Generic gradient outline ...">
            <a:extLst>
              <a:ext uri="{FF2B5EF4-FFF2-40B4-BE49-F238E27FC236}">
                <a16:creationId xmlns:a16="http://schemas.microsoft.com/office/drawing/2014/main" id="{A9740C8C-52B9-CEBA-B56B-1BAEE7818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076" y="3556278"/>
            <a:ext cx="2809648" cy="280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8230043A-B76A-B331-2A38-8DB104A2DF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436123"/>
              </p:ext>
            </p:extLst>
          </p:nvPr>
        </p:nvGraphicFramePr>
        <p:xfrm>
          <a:off x="5614028" y="266585"/>
          <a:ext cx="6075464" cy="60993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908219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99EE41-2727-AA84-723A-A153BC937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BB60919-5F14-09AD-9225-B5FD15229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D0D58E-9496-724C-653F-5C1EC8367BBA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89F6AF11-FBEC-E4C0-BC28-F6D84174C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8996432-C5B1-6ED1-4FBD-45CAF631F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9E0E0E-2A9E-1ED9-8771-BAC62EA00D9D}"/>
              </a:ext>
            </a:extLst>
          </p:cNvPr>
          <p:cNvSpPr txBox="1"/>
          <p:nvPr/>
        </p:nvSpPr>
        <p:spPr>
          <a:xfrm>
            <a:off x="436606" y="2594426"/>
            <a:ext cx="56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7 - Organisational Culture &amp; Team Dynamics</a:t>
            </a:r>
          </a:p>
        </p:txBody>
      </p:sp>
      <p:pic>
        <p:nvPicPr>
          <p:cNvPr id="10242" name="Picture 2" descr="Free business and finance icons">
            <a:extLst>
              <a:ext uri="{FF2B5EF4-FFF2-40B4-BE49-F238E27FC236}">
                <a16:creationId xmlns:a16="http://schemas.microsoft.com/office/drawing/2014/main" id="{00BA77BC-0F3B-3A65-C366-37BEC5BB80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636" y="3429000"/>
            <a:ext cx="3165745" cy="316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491004-40EA-9F92-7EB7-B4FA11AD45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031" y="3142077"/>
            <a:ext cx="4023083" cy="3585794"/>
          </a:xfrm>
          <a:prstGeom prst="rect">
            <a:avLst/>
          </a:prstGeom>
        </p:spPr>
      </p:pic>
      <p:pic>
        <p:nvPicPr>
          <p:cNvPr id="10244" name="Picture 4" descr="Stress management - Free wellness icons">
            <a:extLst>
              <a:ext uri="{FF2B5EF4-FFF2-40B4-BE49-F238E27FC236}">
                <a16:creationId xmlns:a16="http://schemas.microsoft.com/office/drawing/2014/main" id="{E719EDAA-A5BB-560D-D517-AEDBE9728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636" y="346452"/>
            <a:ext cx="3082548" cy="308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1684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998E0F-6D60-7504-BB05-5550BD766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7C1D0C-6EAA-5BCD-B9ED-101C05536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B84FA8-C0A0-8286-D9F6-105E4250E377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10E0A3F0-B352-1E9E-7559-11D333E4D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0424211-3DC2-7245-8C5A-07A19A1B2F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1FE880-472F-B506-D3C7-4B38F61C6DF2}"/>
              </a:ext>
            </a:extLst>
          </p:cNvPr>
          <p:cNvSpPr txBox="1"/>
          <p:nvPr/>
        </p:nvSpPr>
        <p:spPr>
          <a:xfrm>
            <a:off x="630936" y="2642616"/>
            <a:ext cx="3460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8 - Finance &amp; Pay Scale</a:t>
            </a:r>
          </a:p>
        </p:txBody>
      </p:sp>
      <p:pic>
        <p:nvPicPr>
          <p:cNvPr id="11266" name="Picture 2" descr="Finance - Free business and finance icons">
            <a:extLst>
              <a:ext uri="{FF2B5EF4-FFF2-40B4-BE49-F238E27FC236}">
                <a16:creationId xmlns:a16="http://schemas.microsoft.com/office/drawing/2014/main" id="{3BB2890C-DC63-96F7-4579-42D73E643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307" y="3256592"/>
            <a:ext cx="3027636" cy="302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Letter j - Free education icons">
            <a:extLst>
              <a:ext uri="{FF2B5EF4-FFF2-40B4-BE49-F238E27FC236}">
                <a16:creationId xmlns:a16="http://schemas.microsoft.com/office/drawing/2014/main" id="{1FAC58EA-E8BB-670F-8997-FDA834208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019" y="3909112"/>
            <a:ext cx="2652149" cy="265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Trust - Free security icons">
            <a:extLst>
              <a:ext uri="{FF2B5EF4-FFF2-40B4-BE49-F238E27FC236}">
                <a16:creationId xmlns:a16="http://schemas.microsoft.com/office/drawing/2014/main" id="{45E6D57A-A2F2-132E-6850-697535A4E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563" y="228956"/>
            <a:ext cx="3680156" cy="368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831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76FB60-3F3B-0F83-8566-70BE0192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AEB379D-D0B0-2950-8226-5864D5760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C5E5EC-2B6D-3EB6-9B7C-67CEB2A5BFB3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/ Thematic Analysis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97118BB1-3BCF-F495-004B-82C378D9B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2843220-16A8-80F1-8D75-B46BB2E48F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F5A204-9EAB-E3DF-3DB9-384D4A44EEE8}"/>
              </a:ext>
            </a:extLst>
          </p:cNvPr>
          <p:cNvSpPr txBox="1"/>
          <p:nvPr/>
        </p:nvSpPr>
        <p:spPr>
          <a:xfrm>
            <a:off x="389760" y="2576822"/>
            <a:ext cx="4558917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Theme 9 - Innovation &amp; Future Readiness</a:t>
            </a:r>
          </a:p>
        </p:txBody>
      </p:sp>
      <p:pic>
        <p:nvPicPr>
          <p:cNvPr id="12290" name="Picture 2" descr="Innovation - Free technology icons">
            <a:extLst>
              <a:ext uri="{FF2B5EF4-FFF2-40B4-BE49-F238E27FC236}">
                <a16:creationId xmlns:a16="http://schemas.microsoft.com/office/drawing/2014/main" id="{46AFCA9D-9FFB-EE74-E92F-E29CE014D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510" y="3249711"/>
            <a:ext cx="3363740" cy="336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1E6005-4869-C523-CE43-D0047849A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000" y="435872"/>
            <a:ext cx="6166691" cy="5986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665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C0EC27-F8B2-D844-D966-04F26D613E7E}"/>
              </a:ext>
            </a:extLst>
          </p:cNvPr>
          <p:cNvSpPr txBox="1"/>
          <p:nvPr/>
        </p:nvSpPr>
        <p:spPr>
          <a:xfrm>
            <a:off x="572493" y="238539"/>
            <a:ext cx="11047013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1624EF-BABC-2465-844C-8B1EA49C94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89" r="-1" b="-1"/>
          <a:stretch>
            <a:fillRect/>
          </a:stretch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DA8791-A98D-9BC8-5613-2F35B80192EC}"/>
              </a:ext>
            </a:extLst>
          </p:cNvPr>
          <p:cNvSpPr txBox="1"/>
          <p:nvPr/>
        </p:nvSpPr>
        <p:spPr>
          <a:xfrm>
            <a:off x="4905955" y="2071316"/>
            <a:ext cx="6713552" cy="4114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Appreciative Inquiry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Retention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Systemic Barriers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Methodological Limitations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 Practical Implications</a:t>
            </a:r>
          </a:p>
        </p:txBody>
      </p:sp>
    </p:spTree>
    <p:extLst>
      <p:ext uri="{BB962C8B-B14F-4D97-AF65-F5344CB8AC3E}">
        <p14:creationId xmlns:p14="http://schemas.microsoft.com/office/powerpoint/2010/main" val="1309622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20FDB4-E39D-D428-EE7B-563489E83320}"/>
              </a:ext>
            </a:extLst>
          </p:cNvPr>
          <p:cNvSpPr txBox="1"/>
          <p:nvPr/>
        </p:nvSpPr>
        <p:spPr>
          <a:xfrm>
            <a:off x="937053" y="-137338"/>
            <a:ext cx="4571999" cy="11650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C3C661-138F-BC82-A941-4EE105611186}"/>
              </a:ext>
            </a:extLst>
          </p:cNvPr>
          <p:cNvSpPr txBox="1"/>
          <p:nvPr/>
        </p:nvSpPr>
        <p:spPr>
          <a:xfrm>
            <a:off x="481915" y="1165003"/>
            <a:ext cx="6005382" cy="49656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Policy Review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Embed Compassionate Leadership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Increase Manager Visibility &amp; Presence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Address Negative Leadership Behaviors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Merit-Based Recruitment &amp; Progression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Build Team Culture &amp; Collaboration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Mentorship &amp; Leadership Development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Flexible Career Option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Strengthen Organisational Culture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Enhance Team Dynamics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Include Supervision in Future Research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Invest in Future Readiness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13314" name="Picture 2" descr="Free orange light bulb icons">
            <a:extLst>
              <a:ext uri="{FF2B5EF4-FFF2-40B4-BE49-F238E27FC236}">
                <a16:creationId xmlns:a16="http://schemas.microsoft.com/office/drawing/2014/main" id="{13BB2D61-882A-A92A-B3F6-9BF5216F01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" r="1223" b="-1"/>
          <a:stretch>
            <a:fillRect/>
          </a:stretch>
        </p:blipFill>
        <p:spPr bwMode="auto">
          <a:xfrm>
            <a:off x="6190488" y="566928"/>
            <a:ext cx="5157216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4018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51FF3A-73B4-0AB5-C278-63311306C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988" y="1320745"/>
            <a:ext cx="3368969" cy="421651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09FED1-00A5-F3A8-BB4F-E2C137A89B0F}"/>
              </a:ext>
            </a:extLst>
          </p:cNvPr>
          <p:cNvSpPr txBox="1"/>
          <p:nvPr/>
        </p:nvSpPr>
        <p:spPr>
          <a:xfrm>
            <a:off x="5622061" y="762538"/>
            <a:ext cx="5649349" cy="31998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7888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DD5752-98E7-0326-4A92-38C5707A8230}"/>
              </a:ext>
            </a:extLst>
          </p:cNvPr>
          <p:cNvSpPr txBox="1"/>
          <p:nvPr/>
        </p:nvSpPr>
        <p:spPr>
          <a:xfrm>
            <a:off x="4703424" y="270469"/>
            <a:ext cx="27851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D3D85-F62C-B5F6-8AA5-973F38E17118}"/>
              </a:ext>
            </a:extLst>
          </p:cNvPr>
          <p:cNvSpPr txBox="1"/>
          <p:nvPr/>
        </p:nvSpPr>
        <p:spPr>
          <a:xfrm>
            <a:off x="393357" y="978355"/>
            <a:ext cx="11405286" cy="44799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Blosser, J., Cadet, D. and Down Jr, L. (2010) ‘Factors that Influence Retention and Professional Development of Social Workers’, </a:t>
            </a:r>
            <a:r>
              <a:rPr lang="en-GB" sz="2000" i="1" dirty="0"/>
              <a:t>Administration in Social Work</a:t>
            </a:r>
            <a:r>
              <a:rPr lang="en-GB" sz="2000" dirty="0"/>
              <a:t>, 42(2), pp. 168–177.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Chiller, P. and Crisp, B.P. (2012) ‘Professional Supervision: A Workforce Retention Strategy for Social Work?’, </a:t>
            </a:r>
            <a:r>
              <a:rPr lang="en-GB" sz="2000" i="1" dirty="0"/>
              <a:t>Australian Social Work</a:t>
            </a:r>
            <a:r>
              <a:rPr lang="en-GB" sz="2000" dirty="0"/>
              <a:t>, 65(2), pp. 232–242.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Wermeling, L., Hunn, V. and McLendon, T. (2013) ‘Social Work Education's Effect on Retention’, </a:t>
            </a:r>
            <a:r>
              <a:rPr lang="en-GB" sz="2000" i="1" dirty="0"/>
              <a:t>The British Journal of Social Work</a:t>
            </a:r>
            <a:r>
              <a:rPr lang="en-GB" sz="2000" dirty="0"/>
              <a:t>, 49(2), pp. 222–234.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Webb, C.M. and Carpenter, J. (2012) ‘What Can Be Done to Promote the Retention of Social Workers? A Systematic Review of Interventions’, </a:t>
            </a:r>
            <a:r>
              <a:rPr lang="en-GB" sz="2000" i="1" dirty="0"/>
              <a:t>The British Journal of Social Work</a:t>
            </a:r>
            <a:r>
              <a:rPr lang="en-GB" sz="2000" dirty="0"/>
              <a:t>, 42(7), pp. 1235–1255.</a:t>
            </a:r>
          </a:p>
        </p:txBody>
      </p:sp>
    </p:spTree>
    <p:extLst>
      <p:ext uri="{BB962C8B-B14F-4D97-AF65-F5344CB8AC3E}">
        <p14:creationId xmlns:p14="http://schemas.microsoft.com/office/powerpoint/2010/main" val="2982832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660</Words>
  <Application>Microsoft Office PowerPoint</Application>
  <PresentationFormat>Widescreen</PresentationFormat>
  <Paragraphs>150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A Strengths Perspective,  an Appreciative Inquiry as to what makes Social Workers stay in the same organisation long-term.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Rhianydd Barnes</dc:creator>
  <cp:lastModifiedBy>Rhianydd Barnes</cp:lastModifiedBy>
  <cp:revision>2</cp:revision>
  <dcterms:created xsi:type="dcterms:W3CDTF">2025-11-21T18:13:21Z</dcterms:created>
  <dcterms:modified xsi:type="dcterms:W3CDTF">2025-11-28T09:25:09Z</dcterms:modified>
</cp:coreProperties>
</file>