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2B8"/>
    <a:srgbClr val="DBFDFE"/>
    <a:srgbClr val="BEF5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7407"/>
    <p:restoredTop sz="89485"/>
  </p:normalViewPr>
  <p:slideViewPr>
    <p:cSldViewPr snapToGrid="0">
      <p:cViewPr varScale="1">
        <p:scale>
          <a:sx n="70" d="100"/>
          <a:sy n="70" d="100"/>
        </p:scale>
        <p:origin x="208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99E5F3-978C-B647-85D3-3A6E6C9AE599}" type="datetimeFigureOut">
              <a:rPr lang="en-US" smtClean="0"/>
              <a:t>3/13/26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20400F-F627-4849-9959-C7C3B222B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952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0400F-F627-4849-9959-C7C3B222B09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711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Bowlby, J. (1997)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Attachment and Loss: Vol. 1. Attachment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2nd edn. London: Pimlico. 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Berry, K., O’Shaughnessy, R., Bateson, K. and Dallos, R. (2023).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Attachment Theory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London: Routledge. doi:https://doi.org/10.4324/9780203703878.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0400F-F627-4849-9959-C7C3B222B09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0375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Adi Shapira Dvilansky, Zadok, H., Anat Shoshani, Samra, N.N., Verbeke, W., Pascal Vrticka and Tsachi Ein-Dor (2025). The long-term associations of childhood parental loss with attachment, creativity, and epigenetic regulation.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Scientific Reports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[online] 15(1). doi:https://doi.org/10.1038/s41598-025-89467-2.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0400F-F627-4849-9959-C7C3B222B09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9044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Sawyer, S.M., Azzopardi, P.S., Wickremarathne, D. and Patton, G.C. (2018). The Age of Adolescence.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Lancet Child &amp; Adolescent Health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2(3), pp.223–228. doi:https://doi.org/10.1016/s2352-4642(18)30022-1.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0400F-F627-4849-9959-C7C3B222B09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156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Arain, M., Haque, M., Johal, L., Mathur, P., Nel, W., Rais, A., Sandhu, R. and Sharma, S. (2013). Maturation of the Adolescent Brain.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Neuropsychiatric Disease and Treatment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[online] 9(1), pp.449–461. doi:https://doi.org/10.2147/ndt.s39776.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0400F-F627-4849-9959-C7C3B222B09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9123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Kobak, R., Zajac, K., Herres, J. and Krauthamer Ewing, E.S. (2015). Attachment based treatments for adolescents: the secure cycle as a framework for assessment, treatment and evaluation.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Attachment &amp; Human Development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17(2), pp.220–239. doi:https://doi.org/10.1080/14616734.2015.1006388.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0400F-F627-4849-9959-C7C3B222B09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6711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Garrett, P.M. (2022). Bowlby, Attachment and the Potency of a ‘Received Idea’.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British Journal Of Social Work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[online] 53(1). doi:https://doi.org/10.1093/bjsw/bcac091.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0400F-F627-4849-9959-C7C3B222B09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3572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20400F-F627-4849-9959-C7C3B222B09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033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501FC-A109-6C7E-D4BF-88FB88B16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347E50-37E7-ED19-2505-1C65457824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F7371-B9A5-5866-5C4E-2D1BA6564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5D7AF-E32F-CD7A-3614-F367B5424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BB37C-20FB-3216-5A05-1AC36A1E4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764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55977-EE40-4834-71AF-8520F721C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4F484-F7BC-FCFC-073E-56BD53681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260D5-BC1E-DB38-CAB5-799D7CDCA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07A8E2-746A-1199-BA3D-B77DE9E36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F73152-55AE-AEA1-52E8-52A44C8D7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090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C8223-868C-FD2E-B398-16FA67491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FEF83-4DAD-BDFC-CDC9-CA7EFAD3E4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C7C9D-E687-5295-B0F3-FDEBA08AD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D84E0E-7F44-9AB5-12E8-7F7DE9291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F65D9-2863-8E63-79FC-0C38C9169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818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BF6B6-A74E-52D8-E163-FDD05720B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1EB76-C800-0E1F-E8FC-B1386ABADD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6489B9-369A-6BD5-A029-3C8025C7C1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D6802D-2D69-D1B1-4A24-28CAC7175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4A1ABD-D34C-4A70-96C7-146AD2372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7A11A2-7BB1-2945-92A3-BD499406C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645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B6A7F-157D-FC8F-DC62-375F36B31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1A85D-AE2A-5109-49AB-74BC85EB7C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194358-9CE4-223E-4D1E-791CA8F19C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946AE1-77A5-E909-9D6E-EB31CC9CA9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621099-EE32-3742-6EBA-970024C2C5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2EAF54-0231-BCBF-800A-A84A77C00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F397D2-EB6A-8FC4-8387-F60E53D64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5814ED-9EC9-0EDE-11B1-E82B0AB0E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796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D76BB-3847-F70F-96CB-8D74FBA28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6FA69B-35DF-1858-CA44-AD08D40E9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7DE4AB-B15E-D88D-55A6-93CDE7F7F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54F32F-8B3C-C313-4A09-8D3864C56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843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22D467-BAD2-C541-DACA-B0320BD06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6FF993-3F66-7488-D887-8F094DF4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23B911-A2B5-73AB-D5EE-B32B0B737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010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9E160-06BE-8C2C-3597-17FB66EAC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30358-5970-7391-7E85-092905488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9FE160-D070-462D-23C8-FAEC4D1A38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1C7076-0F13-C5FE-3D64-6F17184C2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322CF3-A861-85D1-6F60-C5483F453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E21520-6B1F-345B-FD9B-716BA288D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672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0B2BE-6E83-8B4A-2F1D-2621B9035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E67D76-59EE-D49B-4C48-1301E8511E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F2A602-9E06-4D98-22ED-01F0D71173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DA176E-AD36-DA0D-7D70-96A905452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10BB1-AAA3-4B4F-05D2-EC99AC6CC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836E36-C1D5-D121-5C44-49CE60E98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071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C2D9C-C0C8-1527-8392-1A0541B53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24867B-1911-3FEA-1292-2A85F8718B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664E9-CF2D-5D81-E07B-CC749DFEA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7DC3B-BCF7-E149-4497-58D7796B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B2838E-C9A5-3FB0-1986-E93AC3C4A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507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929D7F-AAF9-833B-5061-57FC4BB480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BB8781-4268-AA7A-3260-DE457E54AD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234AF0-A160-33CA-E18A-8D672CA8E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FE90B-3118-DA40-B63F-EDCB0F7A4225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9D7CA5-451E-E170-3343-6598E2480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73819-AF37-792E-735D-A53B45E2F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903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F5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0A91EC-452D-83D1-6EE6-21F0D17F5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EF872-A103-880E-6B4B-456237B06D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AFFFD-A0E1-C462-2021-BF6393428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AFE90B-3118-DA40-B63F-EDCB0F7A4225}" type="datetimeFigureOut">
              <a:rPr lang="en-US" smtClean="0"/>
              <a:t>3/13/26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8E23D-423C-319E-8BE2-266B109B33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133E2-0E20-0C0A-3A90-D1C67E4830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1572E64-FD60-D441-A29D-D6B703689F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431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1F486-6F9E-2D2C-6C16-7B1F431185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case of Jenny: Lifespan development approach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D6166-EEBD-92A7-3430-2C52AECA91C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Community support plan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Shukri Abdulkadir Omar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2441430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Shepherd Ziko</a:t>
            </a:r>
          </a:p>
        </p:txBody>
      </p:sp>
      <p:pic>
        <p:nvPicPr>
          <p:cNvPr id="6" name="Graphic 5" descr="School girl with solid fill">
            <a:extLst>
              <a:ext uri="{FF2B5EF4-FFF2-40B4-BE49-F238E27FC236}">
                <a16:creationId xmlns:a16="http://schemas.microsoft.com/office/drawing/2014/main" id="{536C704E-31DF-4507-FB2D-042B4FCC86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429919"/>
            <a:ext cx="2275114" cy="2275114"/>
          </a:xfrm>
          <a:prstGeom prst="rect">
            <a:avLst/>
          </a:prstGeom>
        </p:spPr>
      </p:pic>
      <p:pic>
        <p:nvPicPr>
          <p:cNvPr id="8" name="Graphic 7" descr="Home1 outline">
            <a:extLst>
              <a:ext uri="{FF2B5EF4-FFF2-40B4-BE49-F238E27FC236}">
                <a16:creationId xmlns:a16="http://schemas.microsoft.com/office/drawing/2014/main" id="{453DD712-2D73-52D0-9157-6E8439DAF6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88085" y="3792028"/>
            <a:ext cx="914400" cy="914400"/>
          </a:xfrm>
          <a:prstGeom prst="rect">
            <a:avLst/>
          </a:prstGeom>
        </p:spPr>
      </p:pic>
      <p:pic>
        <p:nvPicPr>
          <p:cNvPr id="10" name="Graphic 9" descr="Right And Left Brain with solid fill">
            <a:extLst>
              <a:ext uri="{FF2B5EF4-FFF2-40B4-BE49-F238E27FC236}">
                <a16:creationId xmlns:a16="http://schemas.microsoft.com/office/drawing/2014/main" id="{D32CA1AD-764B-E516-3B3B-BB56CD1FD3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10800" y="1030288"/>
            <a:ext cx="914400" cy="914400"/>
          </a:xfrm>
          <a:prstGeom prst="rect">
            <a:avLst/>
          </a:prstGeom>
        </p:spPr>
      </p:pic>
      <p:pic>
        <p:nvPicPr>
          <p:cNvPr id="12" name="Graphic 11" descr="Business Growth outline">
            <a:extLst>
              <a:ext uri="{FF2B5EF4-FFF2-40B4-BE49-F238E27FC236}">
                <a16:creationId xmlns:a16="http://schemas.microsoft.com/office/drawing/2014/main" id="{2861E11E-A55B-F88A-9B15-07DCC4762B4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52400" y="15296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004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1102B-2597-B050-CB17-136E2EADB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Background: Jenny’s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2E8AD-FD28-35F5-5E4C-479E4B823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5874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 is a 16-year-old teenager who has spent the past 5 years looking after her mother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Jenny’s father passed away and he used to care for the mother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Jenny’s mother has mobility problems and requires support with manual and management tasks because of memory issues and feeling mentally unwell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 is now the caretaker for the mother and as a result has impacted her development and welfare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4" descr="Polaroid Pictures outline">
            <a:extLst>
              <a:ext uri="{FF2B5EF4-FFF2-40B4-BE49-F238E27FC236}">
                <a16:creationId xmlns:a16="http://schemas.microsoft.com/office/drawing/2014/main" id="{4F9427D8-2588-26F0-7F22-BE80EE01AC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96600" y="26284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391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BF372-C4B1-B908-9C59-5A1433E43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403" y="617844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would the situation affect Jenny’s upbringing and development?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27E69-594B-C332-C833-2FAF8A5807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03" y="2387794"/>
            <a:ext cx="9793254" cy="318958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theory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theory proposed by Bowlby refers to the period where the child forms an emotional attachment with the primary caregiver (Bowlby, 1997).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an important time where the child can form a bond with the caregiver to ensure comfort and safety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(Berry et al., 2023)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attachment they form has an impact on future relationships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or disturbed attachment can influence emotional growth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Graphic 7" descr="Watering Plant outline">
            <a:extLst>
              <a:ext uri="{FF2B5EF4-FFF2-40B4-BE49-F238E27FC236}">
                <a16:creationId xmlns:a16="http://schemas.microsoft.com/office/drawing/2014/main" id="{CC4CFEC3-9840-0AC7-895E-E31E67355A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13487" y="5577374"/>
            <a:ext cx="1280626" cy="1280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439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B1A95-2EB1-9933-2F3F-F2D57E7FE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theory to Jenny’s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3A5C2-B153-DB7F-C510-89BE679BD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 lost her father at a young age (primary attachment figure)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Loss causes emotional grief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 was then given the duty to care for her mother meaning the roles have reversed</a:t>
            </a:r>
          </a:p>
          <a:p>
            <a:pPr marL="0" indent="0"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effect does this have?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responsibility 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worry for her mother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self-emotional stability</a:t>
            </a:r>
          </a:p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attachment theory demonstrates that loss and role reversal can have a long-term impact on the emotional safety of the individual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(Adi Shapira Dvilansky et al., 2025)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4" descr="Suburban scene with solid fill">
            <a:extLst>
              <a:ext uri="{FF2B5EF4-FFF2-40B4-BE49-F238E27FC236}">
                <a16:creationId xmlns:a16="http://schemas.microsoft.com/office/drawing/2014/main" id="{E7209264-303D-0F1A-2A70-2746A4CAD9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277600" y="603567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417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C8207-14B6-DFED-EF44-46D558ADB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2468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Jenny’s development</a:t>
            </a:r>
          </a:p>
        </p:txBody>
      </p:sp>
      <p:pic>
        <p:nvPicPr>
          <p:cNvPr id="5" name="Content Placeholder 4" descr="Circular flowchart outline">
            <a:extLst>
              <a:ext uri="{FF2B5EF4-FFF2-40B4-BE49-F238E27FC236}">
                <a16:creationId xmlns:a16="http://schemas.microsoft.com/office/drawing/2014/main" id="{3BE8ECF4-DC6F-4CA5-BC70-767F9BC52C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39400" y="332468"/>
            <a:ext cx="914400" cy="914400"/>
          </a:xfrm>
        </p:spPr>
      </p:pic>
      <p:pic>
        <p:nvPicPr>
          <p:cNvPr id="7" name="Graphic 6" descr="Baby crawling outline">
            <a:extLst>
              <a:ext uri="{FF2B5EF4-FFF2-40B4-BE49-F238E27FC236}">
                <a16:creationId xmlns:a16="http://schemas.microsoft.com/office/drawing/2014/main" id="{35966362-7B53-E77B-2D8F-ED19B2EA57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25000" y="789668"/>
            <a:ext cx="914400" cy="914400"/>
          </a:xfrm>
          <a:prstGeom prst="rect">
            <a:avLst/>
          </a:prstGeom>
        </p:spPr>
      </p:pic>
      <p:pic>
        <p:nvPicPr>
          <p:cNvPr id="9" name="Graphic 8" descr="School girl outline">
            <a:extLst>
              <a:ext uri="{FF2B5EF4-FFF2-40B4-BE49-F238E27FC236}">
                <a16:creationId xmlns:a16="http://schemas.microsoft.com/office/drawing/2014/main" id="{59284E4D-2F55-43DA-6C98-D9EAC05C7CC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234057" y="743631"/>
            <a:ext cx="914400" cy="914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980DCAD-F328-A5B6-6403-98C2E17346E5}"/>
              </a:ext>
            </a:extLst>
          </p:cNvPr>
          <p:cNvSpPr txBox="1"/>
          <p:nvPr/>
        </p:nvSpPr>
        <p:spPr>
          <a:xfrm>
            <a:off x="359229" y="1658031"/>
            <a:ext cx="11473543" cy="480131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Considering Jenny’s age: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 years old = teenager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Adolescence is when the transition from childhood to adulthood occurs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(Sawyer et al., 2018)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Factors that happen during adolescence: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Becoming independent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Creating new relationships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Self-identity 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relation to Jenny: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burden and instability due to taking the role in being a carer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Struggle to find the time to make friends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Can’t prioritise attention towards education</a:t>
            </a:r>
            <a:endParaRPr lang="en-US" sz="2400" dirty="0"/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1643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BBD58-DC6E-A1EF-27BB-A303E7341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163" y="137795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and Nurture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C94FB-F1B6-8FDA-0CDC-4B59BFB9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9" y="2202024"/>
            <a:ext cx="8025882" cy="4309511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(biology)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 is going through her teenage years, a stage crucial for pre-frontal cortex in the brain and hormone development (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Arain et al., 2013)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 being the caretaker for her mother can cause stress which can impact her mental wellbeing, sleep and concentrating in class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Nurture (environment)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Death of father (attachment figure)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responsibilities at home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Struggling with finding time outside to build friendships and connections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6C965F-0ADF-6B31-5A97-5BD0D633B341}"/>
              </a:ext>
            </a:extLst>
          </p:cNvPr>
          <p:cNvSpPr txBox="1"/>
          <p:nvPr/>
        </p:nvSpPr>
        <p:spPr>
          <a:xfrm>
            <a:off x="520958" y="1239424"/>
            <a:ext cx="11150082" cy="7386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biological and environmental factors that can contribute to Jenny’s growth</a:t>
            </a:r>
          </a:p>
          <a:p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33A78DF-C4D4-F684-9121-C765F56F2223}"/>
              </a:ext>
            </a:extLst>
          </p:cNvPr>
          <p:cNvSpPr txBox="1">
            <a:spLocks/>
          </p:cNvSpPr>
          <p:nvPr/>
        </p:nvSpPr>
        <p:spPr>
          <a:xfrm>
            <a:off x="8787881" y="2202024"/>
            <a:ext cx="2883159" cy="267789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 to attachment theory:</a:t>
            </a:r>
          </a:p>
          <a:p>
            <a:pPr>
              <a:buFont typeface="Wingdings" pitchFamily="2" charset="2"/>
              <a:buChar char="q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Jenny’s life events has an impact on her emotional growth across her lifespan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(Bowlby, 1997).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6" descr="Open hand with plant outline">
            <a:extLst>
              <a:ext uri="{FF2B5EF4-FFF2-40B4-BE49-F238E27FC236}">
                <a16:creationId xmlns:a16="http://schemas.microsoft.com/office/drawing/2014/main" id="{5B3CD5DE-AA6A-1B43-94C9-76EED4D2CC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87881" y="5597135"/>
            <a:ext cx="914400" cy="914400"/>
          </a:xfrm>
          <a:prstGeom prst="rect">
            <a:avLst/>
          </a:prstGeom>
        </p:spPr>
      </p:pic>
      <p:pic>
        <p:nvPicPr>
          <p:cNvPr id="9" name="Graphic 8" descr="Open book outline">
            <a:extLst>
              <a:ext uri="{FF2B5EF4-FFF2-40B4-BE49-F238E27FC236}">
                <a16:creationId xmlns:a16="http://schemas.microsoft.com/office/drawing/2014/main" id="{1A03045E-26BF-41C3-4E39-65750A9667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72260" y="4879914"/>
            <a:ext cx="914400" cy="914400"/>
          </a:xfrm>
          <a:prstGeom prst="rect">
            <a:avLst/>
          </a:prstGeom>
        </p:spPr>
      </p:pic>
      <p:pic>
        <p:nvPicPr>
          <p:cNvPr id="11" name="Graphic 10" descr="Follow outline">
            <a:extLst>
              <a:ext uri="{FF2B5EF4-FFF2-40B4-BE49-F238E27FC236}">
                <a16:creationId xmlns:a16="http://schemas.microsoft.com/office/drawing/2014/main" id="{66EC3A51-7619-8763-EEC2-32F859F1967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686660" y="559713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868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A0F34-E066-F80B-08D4-E8D233779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265" y="197174"/>
            <a:ext cx="10515600" cy="1325563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4A956-050E-5B4B-1744-16D46508B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295" y="2276862"/>
            <a:ext cx="10515600" cy="438396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Informing school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reasonable adjustments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Counselling 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Wellbeing Support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Coping with grief and loss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 space to discuss feelings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 assistance for Jenny’s mother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Home support and mental health wellbeing 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based therapists who would encourage the individual to communicate their emotions and thoughts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(Kobak et al., 2015)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4" descr="Home1 with solid fill">
            <a:extLst>
              <a:ext uri="{FF2B5EF4-FFF2-40B4-BE49-F238E27FC236}">
                <a16:creationId xmlns:a16="http://schemas.microsoft.com/office/drawing/2014/main" id="{EE4C055B-C774-230E-81D2-81E7AD2819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98629" y="131860"/>
            <a:ext cx="1219200" cy="1219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044053-BB94-799A-D004-1E58217DFCD2}"/>
              </a:ext>
            </a:extLst>
          </p:cNvPr>
          <p:cNvSpPr txBox="1"/>
          <p:nvPr/>
        </p:nvSpPr>
        <p:spPr>
          <a:xfrm>
            <a:off x="480295" y="1476643"/>
            <a:ext cx="1004463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a range of interventions suitable for Jenny’s case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322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6CA0C-A85E-F8D3-B870-B52CFF34C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and disadvantages of the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5DC14-1EDE-3A15-F98B-1F1AAB853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637" y="2511783"/>
            <a:ext cx="4946780" cy="303060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Reinforces importance of bonding with primary attachment figure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Proposes reasons on the impact of grief and loss (Bowlby, 1997)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Beneficial for understanding situations in health and social care </a:t>
            </a:r>
          </a:p>
          <a:p>
            <a:pPr>
              <a:buFont typeface="Wingdings" pitchFamily="2" charset="2"/>
              <a:buChar char="v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A02CB9-C33C-3A74-CC88-141F9D6ACB66}"/>
              </a:ext>
            </a:extLst>
          </p:cNvPr>
          <p:cNvSpPr txBox="1">
            <a:spLocks/>
          </p:cNvSpPr>
          <p:nvPr/>
        </p:nvSpPr>
        <p:spPr>
          <a:xfrm>
            <a:off x="6096000" y="2511783"/>
            <a:ext cx="4946780" cy="303060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Limitations: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based on mainly early experiences of a child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Outdated theory and may not understand contemporary social and economic factors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(Garrett, 2022)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Subjective responses for individuals  experiencing a loss</a:t>
            </a:r>
          </a:p>
        </p:txBody>
      </p:sp>
      <p:pic>
        <p:nvPicPr>
          <p:cNvPr id="7" name="Graphic 6" descr="Good Idea outline">
            <a:extLst>
              <a:ext uri="{FF2B5EF4-FFF2-40B4-BE49-F238E27FC236}">
                <a16:creationId xmlns:a16="http://schemas.microsoft.com/office/drawing/2014/main" id="{5E90000E-C639-C642-A739-EE27A06BD3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9208" y="5758565"/>
            <a:ext cx="914400" cy="914400"/>
          </a:xfrm>
          <a:prstGeom prst="rect">
            <a:avLst/>
          </a:prstGeom>
        </p:spPr>
      </p:pic>
      <p:pic>
        <p:nvPicPr>
          <p:cNvPr id="9" name="Graphic 8" descr="Clipboard All Crosses outline">
            <a:extLst>
              <a:ext uri="{FF2B5EF4-FFF2-40B4-BE49-F238E27FC236}">
                <a16:creationId xmlns:a16="http://schemas.microsoft.com/office/drawing/2014/main" id="{4F63DEEF-796B-8600-64D3-B9172DF71C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96600" y="131561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955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DB28A-8752-89C0-C2CE-A0C7D9AA6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3FC16-5CE1-CED5-4FA1-CD2A95515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15692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 becoming the caregiver has impacted her adolescence growth on a cognitive and social aspect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attachment theory explains the role of a primary attachment figure and the long-term impact on loss and detachment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variety of strategies and service to support Jenny are important to provide the best care possible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can support Jenny’s ongoing adolescence development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4" descr="Little Girl With Balloon outline">
            <a:extLst>
              <a:ext uri="{FF2B5EF4-FFF2-40B4-BE49-F238E27FC236}">
                <a16:creationId xmlns:a16="http://schemas.microsoft.com/office/drawing/2014/main" id="{F41EE5EC-6861-B0D1-6EE3-C9B3BE4AF8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5887278"/>
            <a:ext cx="914400" cy="914400"/>
          </a:xfrm>
          <a:prstGeom prst="rect">
            <a:avLst/>
          </a:prstGeom>
        </p:spPr>
      </p:pic>
      <p:pic>
        <p:nvPicPr>
          <p:cNvPr id="7" name="Graphic 6" descr="Doctor female outline">
            <a:extLst>
              <a:ext uri="{FF2B5EF4-FFF2-40B4-BE49-F238E27FC236}">
                <a16:creationId xmlns:a16="http://schemas.microsoft.com/office/drawing/2014/main" id="{9DAE1A25-B162-7479-6080-B24AC9E707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25200" y="20454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12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76D6A-5D56-4E0A-9A59-9597DA622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B4B9B48E-D015-E34F-4E37-1F6707EC23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4801" y="1687259"/>
            <a:ext cx="11049000" cy="4253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Adi Shapira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Dvilansky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Zadok, H., Anat Shoshani, Samra, N.N., Verbeke, W., Pascal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Vrticka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Tsachi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Ein-Dor (2025). The long-term associations of childhood parental loss with attachment, creativity, and epigenetic regulation.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Scientific Reports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15(1). doi:https://doi.org/10.1038/s41598-025-89467-2.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Arain, M., Haque, M., Johal, L., Mathur, P., Nel, W., Rais, A., Sandhu, R. and Sharma, S. (2013). Maturation of the Adolescent Brain.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Neuropsychiatric Disease and Treatment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9(1), pp.449–461. doi:https://doi.org/10.2147/ndt.s39776.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Berry, K., O’Shaughnessy, R., Bateson, K. and Dallos, R. (2023).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Attachment Theory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London: Routledge. doi:https://doi.org/10.4324/9780203703878.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Bowlby, J. (1997)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and Loss: Vol. 1. Attachment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2nd edn. London: Pimlico.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Garrett, P.M. (2022). Bowlby, Attachment and the Potency of a ‘Received Idea’.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British Journal Of Social Work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53(1). doi:https://doi.org/10.1093/bjsw/bcac091.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Kobak, R., Zajac, K., Herres, J. and Krauthamer Ewing, E.S. (2015). Attachment based treatments for adolescents: the secure cycle as a framework for assessment, treatment and evaluation.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Attachment &amp; Human Development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17(2), pp.220–239. doi:https://doi.org/10.1080/14616734.2015.1006388.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Sawyer, S.M., Azzopardi, P.S., Wickremarathne, D. and Patton, G.C. (2018). The Age of Adolescence.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Lancet Child &amp; Adolescent Health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2(3), pp.223–228. doi:https://doi.org/10.1016/s2352-4642(18)30022-1.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780467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4941</TotalTime>
  <Words>1378</Words>
  <Application>Microsoft Macintosh PowerPoint</Application>
  <PresentationFormat>Widescreen</PresentationFormat>
  <Paragraphs>106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Wingdings</vt:lpstr>
      <vt:lpstr>Office Theme</vt:lpstr>
      <vt:lpstr>The case of Jenny: Lifespan development approach</vt:lpstr>
      <vt:lpstr>Background: Jenny’s Situation</vt:lpstr>
      <vt:lpstr>How would the situation affect Jenny’s upbringing and development?</vt:lpstr>
      <vt:lpstr>Application of theory to Jenny’s case</vt:lpstr>
      <vt:lpstr>Jenny’s development</vt:lpstr>
      <vt:lpstr>Nature and Nurture factors</vt:lpstr>
      <vt:lpstr>Support plan </vt:lpstr>
      <vt:lpstr>Advantages and disadvantages of the attachment theory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Sabrina Omar (BSc Psychology FT)</dc:creator>
  <cp:lastModifiedBy>Shukri Abdulkhadir Omar (2441430)</cp:lastModifiedBy>
  <cp:revision>37</cp:revision>
  <dcterms:created xsi:type="dcterms:W3CDTF">2026-03-12T20:04:48Z</dcterms:created>
  <dcterms:modified xsi:type="dcterms:W3CDTF">2026-03-16T07:27:13Z</dcterms:modified>
</cp:coreProperties>
</file>