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FCD3D7-1E52-404E-8279-82A52A05D69E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FCCF93-4F59-4822-B71E-2BC2BCE37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395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 smtClean="0"/>
              <a:t>Next steps:</a:t>
            </a:r>
          </a:p>
          <a:p>
            <a:pPr marL="0" indent="0">
              <a:buNone/>
            </a:pPr>
            <a:endParaRPr lang="en-GB" sz="1200" dirty="0" smtClean="0"/>
          </a:p>
          <a:p>
            <a:pPr marL="0" indent="0">
              <a:buNone/>
            </a:pPr>
            <a:r>
              <a:rPr lang="en-GB" sz="1200" dirty="0" smtClean="0"/>
              <a:t>Natural Resources Wales, working with others, hope to: </a:t>
            </a:r>
          </a:p>
          <a:p>
            <a:pPr marL="0" indent="0">
              <a:buNone/>
            </a:pPr>
            <a:endParaRPr lang="en-GB" sz="1200" dirty="0" smtClean="0"/>
          </a:p>
          <a:p>
            <a:pPr marL="457200" indent="-457200">
              <a:buFont typeface="+mj-lt"/>
              <a:buAutoNum type="arabicPeriod"/>
            </a:pPr>
            <a:r>
              <a:rPr lang="en-GB" sz="1200" dirty="0" smtClean="0"/>
              <a:t>Develop better measures to enable us to assess level of risk, and contribution to well-being</a:t>
            </a:r>
          </a:p>
          <a:p>
            <a:pPr marL="457200" indent="-457200">
              <a:buFont typeface="+mj-lt"/>
              <a:buAutoNum type="arabicPeriod"/>
            </a:pPr>
            <a:endParaRPr lang="en-GB" sz="1200" dirty="0" smtClean="0"/>
          </a:p>
          <a:p>
            <a:pPr marL="457200" indent="-457200">
              <a:buFont typeface="+mj-lt"/>
              <a:buAutoNum type="arabicPeriod"/>
            </a:pPr>
            <a:r>
              <a:rPr lang="en-GB" sz="1200" dirty="0" smtClean="0"/>
              <a:t>Develop its approach to assessing resilience at different scales, using mapping tools and ways of assessing ‘value’</a:t>
            </a:r>
          </a:p>
          <a:p>
            <a:pPr marL="457200" indent="-457200">
              <a:buFont typeface="+mj-lt"/>
              <a:buAutoNum type="arabicPeriod"/>
            </a:pPr>
            <a:endParaRPr lang="en-GB" sz="1200" dirty="0" smtClean="0"/>
          </a:p>
          <a:p>
            <a:pPr marL="457200" indent="-457200">
              <a:buFont typeface="+mj-lt"/>
              <a:buAutoNum type="arabicPeriod"/>
            </a:pPr>
            <a:r>
              <a:rPr lang="en-GB" sz="1200" dirty="0" smtClean="0"/>
              <a:t>Continue to improve their understanding of the links between natural resources, ecosystem resilience, and well-being</a:t>
            </a:r>
          </a:p>
          <a:p>
            <a:pPr marL="457200" indent="-457200">
              <a:buFont typeface="+mj-lt"/>
              <a:buAutoNum type="arabicPeriod"/>
            </a:pPr>
            <a:endParaRPr lang="en-GB" sz="1200" dirty="0" smtClean="0"/>
          </a:p>
          <a:p>
            <a:pPr marL="457200" indent="-457200">
              <a:buFont typeface="+mj-lt"/>
              <a:buAutoNum type="arabicPeriod"/>
            </a:pPr>
            <a:r>
              <a:rPr lang="en-GB" sz="1200" dirty="0" smtClean="0"/>
              <a:t>Work with other bodies to refine the use of a Risk Register as a support tool for integrated planning.</a:t>
            </a:r>
          </a:p>
          <a:p>
            <a:pPr marL="0" indent="0">
              <a:buNone/>
            </a:pPr>
            <a:endParaRPr lang="en-GB" sz="1200" dirty="0" smtClean="0"/>
          </a:p>
          <a:p>
            <a:pPr marL="0" indent="0">
              <a:buNone/>
            </a:pPr>
            <a:r>
              <a:rPr lang="en-GB" sz="1200" dirty="0" smtClean="0"/>
              <a:t>While this is still work in progress, Wales now has the opportunity to use the new legislative Framework of the Well-being of Future Generations (Wales) Act and associated emerging research, to improve its approach to the management of natural resources.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DCD0DC-B31F-436B-BD59-CDE01FE1AF1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799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/>
              <a:t>NRW have identified areas which they believe provide the greatest </a:t>
            </a:r>
            <a:r>
              <a:rPr lang="en-GB" sz="1200" b="1" dirty="0" smtClean="0"/>
              <a:t>opportunities</a:t>
            </a:r>
            <a:r>
              <a:rPr lang="en-GB" sz="1200" dirty="0" smtClean="0"/>
              <a:t> to deal with the challenges and risks identified, and contribute to the well-being goals. </a:t>
            </a:r>
            <a:endParaRPr lang="en-GB" sz="1200" b="0" i="0" u="none" strike="noStrike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(a copy of the table can be found at the end of the session in further resources)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DCD0DC-B31F-436B-BD59-CDE01FE1AF1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80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67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13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353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000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9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276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058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97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741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266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23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6D211-C098-411C-A7E7-9219E04C0170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07BAEB-A09B-48E4-9275-05324FF13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538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1222" t="7018" r="21775" b="19155"/>
          <a:stretch/>
        </p:blipFill>
        <p:spPr>
          <a:xfrm>
            <a:off x="1283538" y="-7268"/>
            <a:ext cx="94183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38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1775521" y="188640"/>
          <a:ext cx="8496945" cy="6417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25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993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4259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5618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 smtClean="0">
                          <a:latin typeface="Candara" panose="020E0502030303020204" pitchFamily="34" charset="0"/>
                        </a:rPr>
                        <a:t>OPPORTUNITIES</a:t>
                      </a:r>
                      <a:endParaRPr lang="en-GB" sz="1600" b="1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latin typeface="Candara" panose="020E0502030303020204" pitchFamily="34" charset="0"/>
                        </a:rPr>
                        <a:t>Declining natural resources</a:t>
                      </a:r>
                      <a:endParaRPr lang="en-GB" sz="12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latin typeface="Candara" panose="020E0502030303020204" pitchFamily="34" charset="0"/>
                        </a:rPr>
                        <a:t>Resilience  of ecosystems</a:t>
                      </a:r>
                      <a:endParaRPr lang="en-GB" sz="12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latin typeface="Candara" panose="020E0502030303020204" pitchFamily="34" charset="0"/>
                        </a:rPr>
                        <a:t>Optimising benefits</a:t>
                      </a:r>
                      <a:endParaRPr lang="en-GB" sz="12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>
                          <a:latin typeface="Candara" panose="020E0502030303020204" pitchFamily="34" charset="0"/>
                        </a:rPr>
                        <a:t>Minimising negative impacts</a:t>
                      </a:r>
                      <a:endParaRPr lang="en-GB" sz="12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 smtClean="0">
                          <a:latin typeface="Candara" panose="020E0502030303020204" pitchFamily="34" charset="0"/>
                        </a:rPr>
                        <a:t>Green infrastructure in and around urban areas</a:t>
                      </a:r>
                      <a:endParaRPr lang="en-GB" sz="1200" b="1" dirty="0">
                        <a:latin typeface="Candara" panose="020E0502030303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Contribute to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connectivity within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and between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ecosystems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Multi-benefits of urban green-spaces such as water filtration, accessible places for health and recreation, connecting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habitats, and supporting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Opportunities for community Cohesion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Tackling health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inequalities and air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quality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Increasing woodland cover,</a:t>
                      </a:r>
                    </a:p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and bringing more of our existing woodlands into</a:t>
                      </a:r>
                    </a:p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Appropriate management</a:t>
                      </a:r>
                      <a:endParaRPr lang="en-GB" sz="1200" dirty="0">
                        <a:latin typeface="Candara" panose="020E0502030303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Will address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woodland resource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Contribute to diversity and connectivity of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Woodlands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Multiple benefits of woodland, including health and recreation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benefits, fibre and fuel, and wider catchment management opportunities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Coastal zone management</a:t>
                      </a:r>
                    </a:p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and managed realignment</a:t>
                      </a:r>
                      <a:endParaRPr lang="en-GB" sz="1200" dirty="0">
                        <a:latin typeface="Candara" panose="020E0502030303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Addressing coastal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squeeze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Supporting coastal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habitat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Supporting coastal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communities, for example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through providing opportunities for tourism and employment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Future proofing from coastal flooding / sea level rises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Maintaining, enhancing</a:t>
                      </a:r>
                    </a:p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and restoring floodplains and hydrological systems</a:t>
                      </a:r>
                      <a:endParaRPr lang="en-GB" sz="1200" b="1" dirty="0">
                        <a:latin typeface="Candara" panose="020E0502030303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Water availability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Capacity of catchments to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deal with high and low flows; supporting water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quality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Supporting recreation and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economic activity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Flood risk, social cohesion, equity/local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economy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Better soil</a:t>
                      </a:r>
                    </a:p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management</a:t>
                      </a:r>
                      <a:endParaRPr lang="en-GB" sz="1200" b="1" dirty="0">
                        <a:latin typeface="Candara" panose="020E0502030303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Investment in soils for future Productivity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Soils underpin everything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Preventing erosion, supporting other habitats and benefits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Erosion, costs of water treatment </a:t>
                      </a:r>
                      <a:r>
                        <a:rPr lang="en-GB" sz="1100" b="0" i="0" u="none" strike="noStrike" kern="1200" baseline="0" dirty="0" err="1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etc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Utilisation of our</a:t>
                      </a:r>
                    </a:p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uplands to deliver</a:t>
                      </a:r>
                    </a:p>
                    <a:p>
                      <a:r>
                        <a:rPr lang="en-GB" sz="1200" b="1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multiple benefits</a:t>
                      </a:r>
                      <a:endParaRPr lang="en-GB" sz="1200" b="1" dirty="0">
                        <a:latin typeface="Candara" panose="020E0502030303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Restoring peatland,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safeguarding</a:t>
                      </a:r>
                    </a:p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carbon stores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Wider resilience of upland and lowland habitats and species that depend on them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Making better use of Wales natural assets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b="0" i="0" u="none" strike="noStrike" kern="1200" baseline="0" dirty="0" smtClean="0">
                          <a:solidFill>
                            <a:schemeClr val="dk1"/>
                          </a:solidFill>
                          <a:latin typeface="Candara" panose="020E0502030303020204" pitchFamily="34" charset="0"/>
                          <a:ea typeface="+mn-ea"/>
                          <a:cs typeface="+mn-cs"/>
                        </a:rPr>
                        <a:t>Tackling climate change; reducing flood risk</a:t>
                      </a:r>
                      <a:endParaRPr lang="en-GB" sz="1100" dirty="0">
                        <a:latin typeface="Candara" panose="020E0502030303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860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422</Words>
  <Application>Microsoft Office PowerPoint</Application>
  <PresentationFormat>Widescreen</PresentationFormat>
  <Paragraphs>77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Candara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Carolyn Hayles</dc:creator>
  <cp:lastModifiedBy>Carolyn Hayles</cp:lastModifiedBy>
  <cp:revision>1</cp:revision>
  <dcterms:created xsi:type="dcterms:W3CDTF">2017-11-27T09:50:42Z</dcterms:created>
  <dcterms:modified xsi:type="dcterms:W3CDTF">2017-11-27T09:50:58Z</dcterms:modified>
</cp:coreProperties>
</file>