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17"/>
  </p:notesMasterIdLst>
  <p:sldIdLst>
    <p:sldId id="256" r:id="rId2"/>
    <p:sldId id="287" r:id="rId3"/>
    <p:sldId id="288" r:id="rId4"/>
    <p:sldId id="289" r:id="rId5"/>
    <p:sldId id="290" r:id="rId6"/>
    <p:sldId id="291" r:id="rId7"/>
    <p:sldId id="292" r:id="rId8"/>
    <p:sldId id="293" r:id="rId9"/>
    <p:sldId id="295" r:id="rId10"/>
    <p:sldId id="294" r:id="rId11"/>
    <p:sldId id="296" r:id="rId12"/>
    <p:sldId id="297" r:id="rId13"/>
    <p:sldId id="298" r:id="rId14"/>
    <p:sldId id="299" r:id="rId15"/>
    <p:sldId id="286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14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1/27/2021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010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C320F9-5654-4993-99F7-7283C39ED8E2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9C40B-2E77-49A9-8F9F-7D0AC3B27260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37B7A-F0D8-4574-8424-B9D582A00B48}" type="datetime1">
              <a:rPr lang="en-US" smtClean="0"/>
              <a:pPr/>
              <a:t>1/27/2021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>
                <a:solidFill>
                  <a:schemeClr val="bg2"/>
                </a:solidFill>
              </a:defRPr>
            </a:lvl1pPr>
            <a:lvl2pPr>
              <a:defRPr sz="2400">
                <a:solidFill>
                  <a:schemeClr val="bg2"/>
                </a:solidFill>
              </a:defRPr>
            </a:lvl2pPr>
            <a:lvl3pPr>
              <a:defRPr sz="2000">
                <a:solidFill>
                  <a:schemeClr val="bg2"/>
                </a:solidFill>
              </a:defRPr>
            </a:lvl3pPr>
            <a:lvl4pPr>
              <a:defRPr sz="1800">
                <a:solidFill>
                  <a:schemeClr val="bg2"/>
                </a:solidFill>
              </a:defRPr>
            </a:lvl4pPr>
            <a:lvl5pPr>
              <a:defRPr sz="1800">
                <a:solidFill>
                  <a:schemeClr val="bg2"/>
                </a:solidFill>
              </a:defRPr>
            </a:lvl5pPr>
            <a:extLst/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>
                <a:solidFill>
                  <a:schemeClr val="bg2"/>
                </a:solidFill>
              </a:defRPr>
            </a:lvl1pPr>
            <a:lvl2pPr>
              <a:defRPr sz="2400">
                <a:solidFill>
                  <a:schemeClr val="bg2"/>
                </a:solidFill>
              </a:defRPr>
            </a:lvl2pPr>
            <a:lvl3pPr>
              <a:defRPr sz="2000">
                <a:solidFill>
                  <a:schemeClr val="bg2"/>
                </a:solidFill>
              </a:defRPr>
            </a:lvl3pPr>
            <a:lvl4pPr>
              <a:defRPr sz="1800">
                <a:solidFill>
                  <a:schemeClr val="bg2"/>
                </a:solidFill>
              </a:defRPr>
            </a:lvl4pPr>
            <a:lvl5pPr>
              <a:defRPr sz="1800">
                <a:solidFill>
                  <a:schemeClr val="bg2"/>
                </a:solidFill>
              </a:defRPr>
            </a:lvl5pPr>
            <a:extLst/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48D51-6625-4F65-BAD2-F29EEA469577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F3BD-2136-4AFB-AD74-AAC1A893A5E5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A239-51F0-44F7-810C-0EDDD1EF8CCF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25D2D-1813-4F18-88BE-DBE4A3849144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5D855BDD-08E9-43C2-AD74-86F9D8DB252A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76C7059-B313-4AFD-A635-592DBB80BA49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7F22D-9195-4A68-A0BB-0E98452AF363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2739C-1EA1-408B-B658-FF3A76880D9A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142984"/>
            <a:ext cx="8229600" cy="486430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8697240-6398-4F58-8E06-A1571280E3C4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</a:t>
            </a:r>
            <a:r>
              <a:rPr lang="en-GB" dirty="0" smtClean="0"/>
              <a:t>Mining &amp;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Neural </a:t>
            </a:r>
            <a:r>
              <a:rPr lang="en-GB" dirty="0" smtClean="0"/>
              <a:t>Networks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Gaining insight into large amounts of data is one of data mining’s main objectives</a:t>
            </a:r>
          </a:p>
          <a:p>
            <a:pPr lvl="1"/>
            <a:r>
              <a:rPr lang="en-GB" dirty="0" smtClean="0"/>
              <a:t>This often involves applying machine learning (ML) techniques to construct models of data</a:t>
            </a:r>
          </a:p>
          <a:p>
            <a:r>
              <a:rPr lang="en-GB" dirty="0" smtClean="0"/>
              <a:t>Artificial neural networks (ANN) have been used to investigate a wide range of problems in ML but are relatively underused in data mining</a:t>
            </a:r>
          </a:p>
          <a:p>
            <a:pPr lvl="1"/>
            <a:r>
              <a:rPr lang="en-GB" dirty="0" smtClean="0"/>
              <a:t>The models produced are often highly complex</a:t>
            </a:r>
          </a:p>
          <a:p>
            <a:pPr lvl="1"/>
            <a:r>
              <a:rPr lang="en-GB" dirty="0" smtClean="0"/>
              <a:t>It takes a long time to produce the models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702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42984"/>
                <a:ext cx="8229600" cy="5526376"/>
              </a:xfrm>
            </p:spPr>
            <p:txBody>
              <a:bodyPr>
                <a:normAutofit/>
              </a:bodyPr>
              <a:lstStyle/>
              <a:p>
                <a:r>
                  <a:rPr lang="en-GB" dirty="0" smtClean="0"/>
                  <a:t>An ANN may work either </a:t>
                </a:r>
                <a:r>
                  <a:rPr lang="en-GB" i="1" dirty="0" smtClean="0"/>
                  <a:t>supervised</a:t>
                </a:r>
                <a:r>
                  <a:rPr lang="en-GB" dirty="0"/>
                  <a:t> </a:t>
                </a:r>
                <a:r>
                  <a:rPr lang="en-GB" dirty="0" smtClean="0"/>
                  <a:t>or </a:t>
                </a:r>
                <a:r>
                  <a:rPr lang="en-GB" i="1" dirty="0" smtClean="0"/>
                  <a:t>unsupervised</a:t>
                </a:r>
                <a:endParaRPr lang="en-GB" dirty="0" smtClean="0"/>
              </a:p>
              <a:p>
                <a:r>
                  <a:rPr lang="en-GB" dirty="0" smtClean="0"/>
                  <a:t>A </a:t>
                </a:r>
                <a:r>
                  <a:rPr lang="en-GB" i="1" dirty="0" smtClean="0"/>
                  <a:t>supervised</a:t>
                </a:r>
                <a:r>
                  <a:rPr lang="en-GB" dirty="0" smtClean="0"/>
                  <a:t> ANN takes as input a set of instances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</m:acc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,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 smtClean="0"/>
                  <a:t>where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 smtClean="0"/>
                  <a:t>is the value to be predicted and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</m:oMath>
                </a14:m>
                <a:r>
                  <a:rPr lang="en-GB" dirty="0" smtClean="0"/>
                  <a:t> is the set of values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,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4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…</m:t>
                        </m:r>
                      </m:e>
                    </m:d>
                  </m:oMath>
                </a14:m>
                <a:r>
                  <a:rPr lang="en-GB" dirty="0" smtClean="0"/>
                  <a:t> that represent items thought to be relevant to determining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endParaRPr lang="en-GB" dirty="0" smtClean="0"/>
              </a:p>
              <a:p>
                <a:r>
                  <a:rPr lang="en-GB" dirty="0" smtClean="0"/>
                  <a:t>The goal is to generate by induction a general mapping from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</m:oMath>
                </a14:m>
                <a:r>
                  <a:rPr lang="en-GB" dirty="0" smtClean="0"/>
                  <a:t> vectors to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r>
                  <a:rPr lang="en-GB" dirty="0" smtClean="0"/>
                  <a:t> by building a model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′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𝑓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</m:acc>
                      </m:e>
                    </m:d>
                  </m:oMath>
                </a14:m>
                <a:r>
                  <a:rPr lang="en-GB" b="0" dirty="0" smtClean="0"/>
                  <a:t> that allows us to predict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r>
                  <a:rPr lang="en-GB" b="0" dirty="0" smtClean="0"/>
                  <a:t> values based upon values of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</m:oMath>
                </a14:m>
                <a:endParaRPr lang="en-GB" b="0" dirty="0" smtClean="0"/>
              </a:p>
              <a:p>
                <a:r>
                  <a:rPr lang="en-GB" b="0" dirty="0" smtClean="0"/>
                  <a:t>An </a:t>
                </a:r>
                <a:r>
                  <a:rPr lang="en-GB" i="1" dirty="0" smtClean="0"/>
                  <a:t>unsupervised</a:t>
                </a:r>
                <a:r>
                  <a:rPr lang="en-GB" b="0" dirty="0" smtClean="0"/>
                  <a:t> ANN only gets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</m:oMath>
                </a14:m>
                <a:r>
                  <a:rPr lang="en-GB" b="0" dirty="0" smtClean="0"/>
                  <a:t> </a:t>
                </a:r>
                <a:r>
                  <a:rPr lang="en-GB" dirty="0" smtClean="0"/>
                  <a:t>and has to predict 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r>
                  <a:rPr lang="en-GB" b="0" dirty="0" smtClean="0"/>
                  <a:t> based on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</m:oMath>
                </a14:m>
                <a:r>
                  <a:rPr lang="en-GB" b="0" dirty="0" smtClean="0"/>
                  <a:t> alone</a:t>
                </a:r>
              </a:p>
              <a:p>
                <a:pPr lvl="1"/>
                <a:r>
                  <a:rPr lang="en-GB" dirty="0" smtClean="0"/>
                  <a:t>Most clustering, e.g. k-means, is a form of unsupervised learning</a:t>
                </a:r>
                <a:endParaRPr lang="en-GB" b="0" dirty="0" smtClean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2" name="Content Placeholder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42984"/>
                <a:ext cx="8229600" cy="5526376"/>
              </a:xfrm>
              <a:blipFill rotWithShape="0">
                <a:blip r:embed="rId2"/>
                <a:stretch>
                  <a:fillRect t="-882" r="-2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Neural Network Basics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2842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4186808" cy="4864307"/>
          </a:xfrm>
        </p:spPr>
        <p:txBody>
          <a:bodyPr/>
          <a:lstStyle/>
          <a:p>
            <a:r>
              <a:rPr lang="en-GB" dirty="0" smtClean="0"/>
              <a:t>The ‘network’ of an ANN is the interconnection of neurons (nodes) in the multiple layers of the system</a:t>
            </a:r>
          </a:p>
          <a:p>
            <a:r>
              <a:rPr lang="en-GB" dirty="0" smtClean="0"/>
              <a:t>Each layer takes the data from the layer before and transforms it, then outputs it to the layer above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Neural Network Basics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val 4"/>
              <p:cNvSpPr/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acc>
                        <m:accPr>
                          <m:chr m:val="⃗"/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Oval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val 9"/>
              <p:cNvSpPr/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Oval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val 10"/>
              <p:cNvSpPr/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1" name="Oval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val 11"/>
              <p:cNvSpPr/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Oval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val 12"/>
              <p:cNvSpPr/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Oval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val 13"/>
              <p:cNvSpPr/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Oval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val 14"/>
              <p:cNvSpPr/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Oval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Straight Arrow Connector 16"/>
          <p:cNvCxnSpPr>
            <a:stCxn id="5" idx="4"/>
            <a:endCxn id="10" idx="7"/>
          </p:cNvCxnSpPr>
          <p:nvPr/>
        </p:nvCxnSpPr>
        <p:spPr>
          <a:xfrm flipH="1">
            <a:off x="6180147" y="2060848"/>
            <a:ext cx="92832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5" idx="4"/>
            <a:endCxn id="12" idx="0"/>
          </p:cNvCxnSpPr>
          <p:nvPr/>
        </p:nvCxnSpPr>
        <p:spPr>
          <a:xfrm>
            <a:off x="7108474" y="2060848"/>
            <a:ext cx="0" cy="45062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5" idx="4"/>
            <a:endCxn id="13" idx="1"/>
          </p:cNvCxnSpPr>
          <p:nvPr/>
        </p:nvCxnSpPr>
        <p:spPr>
          <a:xfrm>
            <a:off x="7108474" y="2060848"/>
            <a:ext cx="924171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0" idx="4"/>
            <a:endCxn id="14" idx="1"/>
          </p:cNvCxnSpPr>
          <p:nvPr/>
        </p:nvCxnSpPr>
        <p:spPr>
          <a:xfrm>
            <a:off x="5925560" y="3231548"/>
            <a:ext cx="20824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2" idx="4"/>
            <a:endCxn id="15" idx="1"/>
          </p:cNvCxnSpPr>
          <p:nvPr/>
        </p:nvCxnSpPr>
        <p:spPr>
          <a:xfrm>
            <a:off x="7108474" y="323154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12" idx="4"/>
            <a:endCxn id="14" idx="7"/>
          </p:cNvCxnSpPr>
          <p:nvPr/>
        </p:nvCxnSpPr>
        <p:spPr>
          <a:xfrm flipH="1">
            <a:off x="6642981" y="3231548"/>
            <a:ext cx="465493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13" idx="4"/>
            <a:endCxn id="15" idx="7"/>
          </p:cNvCxnSpPr>
          <p:nvPr/>
        </p:nvCxnSpPr>
        <p:spPr>
          <a:xfrm flipH="1">
            <a:off x="8083141" y="3231548"/>
            <a:ext cx="204091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4" idx="4"/>
            <a:endCxn id="11" idx="1"/>
          </p:cNvCxnSpPr>
          <p:nvPr/>
        </p:nvCxnSpPr>
        <p:spPr>
          <a:xfrm>
            <a:off x="6388394" y="4402248"/>
            <a:ext cx="465493" cy="6443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15" idx="4"/>
            <a:endCxn id="11" idx="7"/>
          </p:cNvCxnSpPr>
          <p:nvPr/>
        </p:nvCxnSpPr>
        <p:spPr>
          <a:xfrm flipH="1">
            <a:off x="7363061" y="444639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2994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4186808" cy="4864307"/>
          </a:xfrm>
        </p:spPr>
        <p:txBody>
          <a:bodyPr/>
          <a:lstStyle/>
          <a:p>
            <a:r>
              <a:rPr lang="en-GB" dirty="0" smtClean="0"/>
              <a:t>All ANNs have three basic characteristics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 smtClean="0"/>
              <a:t>The interconnection pattern between the different layers of neurons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 smtClean="0"/>
              <a:t>The weights of the interconnections, which are updated in the learning process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 smtClean="0"/>
              <a:t>The activation function that converts a neuron’s weighted input into its output activation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Neural Network Basics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val 4"/>
              <p:cNvSpPr/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acc>
                        <m:accPr>
                          <m:chr m:val="⃗"/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Oval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val 9"/>
              <p:cNvSpPr/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Oval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val 10"/>
              <p:cNvSpPr/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1" name="Oval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val 11"/>
              <p:cNvSpPr/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Oval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val 12"/>
              <p:cNvSpPr/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Oval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val 13"/>
              <p:cNvSpPr/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Oval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val 14"/>
              <p:cNvSpPr/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Oval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Straight Arrow Connector 16"/>
          <p:cNvCxnSpPr>
            <a:stCxn id="5" idx="4"/>
            <a:endCxn id="10" idx="7"/>
          </p:cNvCxnSpPr>
          <p:nvPr/>
        </p:nvCxnSpPr>
        <p:spPr>
          <a:xfrm flipH="1">
            <a:off x="6180147" y="2060848"/>
            <a:ext cx="92832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5" idx="4"/>
            <a:endCxn id="12" idx="0"/>
          </p:cNvCxnSpPr>
          <p:nvPr/>
        </p:nvCxnSpPr>
        <p:spPr>
          <a:xfrm>
            <a:off x="7108474" y="2060848"/>
            <a:ext cx="0" cy="45062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5" idx="4"/>
            <a:endCxn id="13" idx="1"/>
          </p:cNvCxnSpPr>
          <p:nvPr/>
        </p:nvCxnSpPr>
        <p:spPr>
          <a:xfrm>
            <a:off x="7108474" y="2060848"/>
            <a:ext cx="924171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0" idx="4"/>
            <a:endCxn id="14" idx="1"/>
          </p:cNvCxnSpPr>
          <p:nvPr/>
        </p:nvCxnSpPr>
        <p:spPr>
          <a:xfrm>
            <a:off x="5925560" y="3231548"/>
            <a:ext cx="20824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2" idx="4"/>
            <a:endCxn id="15" idx="1"/>
          </p:cNvCxnSpPr>
          <p:nvPr/>
        </p:nvCxnSpPr>
        <p:spPr>
          <a:xfrm>
            <a:off x="7108474" y="323154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12" idx="4"/>
            <a:endCxn id="14" idx="7"/>
          </p:cNvCxnSpPr>
          <p:nvPr/>
        </p:nvCxnSpPr>
        <p:spPr>
          <a:xfrm flipH="1">
            <a:off x="6642981" y="3231548"/>
            <a:ext cx="465493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13" idx="4"/>
            <a:endCxn id="15" idx="7"/>
          </p:cNvCxnSpPr>
          <p:nvPr/>
        </p:nvCxnSpPr>
        <p:spPr>
          <a:xfrm flipH="1">
            <a:off x="8083141" y="3231548"/>
            <a:ext cx="204091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4" idx="4"/>
            <a:endCxn id="11" idx="1"/>
          </p:cNvCxnSpPr>
          <p:nvPr/>
        </p:nvCxnSpPr>
        <p:spPr>
          <a:xfrm>
            <a:off x="6388394" y="4402248"/>
            <a:ext cx="465493" cy="6443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15" idx="4"/>
            <a:endCxn id="11" idx="7"/>
          </p:cNvCxnSpPr>
          <p:nvPr/>
        </p:nvCxnSpPr>
        <p:spPr>
          <a:xfrm flipH="1">
            <a:off x="7363061" y="444639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559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42984"/>
                <a:ext cx="4186808" cy="5630085"/>
              </a:xfrm>
            </p:spPr>
            <p:txBody>
              <a:bodyPr/>
              <a:lstStyle/>
              <a:p>
                <a:r>
                  <a:rPr lang="en-GB" dirty="0" smtClean="0"/>
                  <a:t>Mathematically, for supervised learning</a:t>
                </a:r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𝑓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</m:acc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GB" b="0" dirty="0" smtClean="0"/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𝐾</m:t>
                      </m:r>
                      <m:nary>
                        <m:naryPr>
                          <m:chr m:val="∑"/>
                          <m:sup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GB" dirty="0" smtClean="0"/>
              </a:p>
              <a:p>
                <a:pPr marL="109728" indent="0">
                  <a:buNone/>
                </a:pPr>
                <a:r>
                  <a:rPr lang="en-GB" dirty="0" smtClean="0"/>
                  <a:t>Where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𝐾</m:t>
                    </m:r>
                  </m:oMath>
                </a14:m>
                <a:r>
                  <a:rPr lang="en-GB" dirty="0" smtClean="0"/>
                  <a:t> is the activation function and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𝑤</m:t>
                    </m:r>
                  </m:oMath>
                </a14:m>
                <a:r>
                  <a:rPr lang="en-GB" dirty="0" smtClean="0"/>
                  <a:t> is the weight of the link</a:t>
                </a:r>
              </a:p>
              <a:p>
                <a:r>
                  <a:rPr lang="en-GB" dirty="0" smtClean="0"/>
                  <a:t>The input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</m:oMath>
                </a14:m>
                <a:r>
                  <a:rPr lang="en-GB" dirty="0" smtClean="0"/>
                  <a:t> is transformed into a 3-dimenstional vector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h</m:t>
                        </m:r>
                      </m:e>
                    </m:acc>
                  </m:oMath>
                </a14:m>
                <a:r>
                  <a:rPr lang="en-GB" dirty="0" smtClean="0"/>
                  <a:t>, then a 2-dimensional vector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</m:acc>
                  </m:oMath>
                </a14:m>
                <a:r>
                  <a:rPr lang="en-GB" dirty="0" smtClean="0"/>
                  <a:t>, then to 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endParaRPr lang="en-GB" dirty="0" smtClean="0"/>
              </a:p>
            </p:txBody>
          </p:sp>
        </mc:Choice>
        <mc:Fallback xmlns="">
          <p:sp>
            <p:nvSpPr>
              <p:cNvPr id="2" name="Content Placeholder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42984"/>
                <a:ext cx="4186808" cy="5630085"/>
              </a:xfrm>
              <a:blipFill rotWithShape="0">
                <a:blip r:embed="rId2"/>
                <a:stretch>
                  <a:fillRect t="-8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Neural Network Basics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val 4"/>
              <p:cNvSpPr/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acc>
                        <m:accPr>
                          <m:chr m:val="⃗"/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Oval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val 9"/>
              <p:cNvSpPr/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Oval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val 10"/>
              <p:cNvSpPr/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1" name="Oval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val 11"/>
              <p:cNvSpPr/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Oval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val 12"/>
              <p:cNvSpPr/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Oval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val 13"/>
              <p:cNvSpPr/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Oval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val 14"/>
              <p:cNvSpPr/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Oval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  <a:blipFill rotWithShape="0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Straight Arrow Connector 16"/>
          <p:cNvCxnSpPr>
            <a:stCxn id="5" idx="4"/>
            <a:endCxn id="10" idx="7"/>
          </p:cNvCxnSpPr>
          <p:nvPr/>
        </p:nvCxnSpPr>
        <p:spPr>
          <a:xfrm flipH="1">
            <a:off x="6180147" y="2060848"/>
            <a:ext cx="92832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5" idx="4"/>
            <a:endCxn id="12" idx="0"/>
          </p:cNvCxnSpPr>
          <p:nvPr/>
        </p:nvCxnSpPr>
        <p:spPr>
          <a:xfrm>
            <a:off x="7108474" y="2060848"/>
            <a:ext cx="0" cy="45062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5" idx="4"/>
            <a:endCxn id="13" idx="1"/>
          </p:cNvCxnSpPr>
          <p:nvPr/>
        </p:nvCxnSpPr>
        <p:spPr>
          <a:xfrm>
            <a:off x="7108474" y="2060848"/>
            <a:ext cx="924171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0" idx="4"/>
            <a:endCxn id="14" idx="1"/>
          </p:cNvCxnSpPr>
          <p:nvPr/>
        </p:nvCxnSpPr>
        <p:spPr>
          <a:xfrm>
            <a:off x="5925560" y="3231548"/>
            <a:ext cx="20824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2" idx="4"/>
            <a:endCxn id="15" idx="1"/>
          </p:cNvCxnSpPr>
          <p:nvPr/>
        </p:nvCxnSpPr>
        <p:spPr>
          <a:xfrm>
            <a:off x="7108474" y="323154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12" idx="4"/>
            <a:endCxn id="14" idx="7"/>
          </p:cNvCxnSpPr>
          <p:nvPr/>
        </p:nvCxnSpPr>
        <p:spPr>
          <a:xfrm flipH="1">
            <a:off x="6642981" y="3231548"/>
            <a:ext cx="465493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13" idx="4"/>
            <a:endCxn id="15" idx="7"/>
          </p:cNvCxnSpPr>
          <p:nvPr/>
        </p:nvCxnSpPr>
        <p:spPr>
          <a:xfrm flipH="1">
            <a:off x="8083141" y="3231548"/>
            <a:ext cx="204091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4" idx="4"/>
            <a:endCxn id="11" idx="1"/>
          </p:cNvCxnSpPr>
          <p:nvPr/>
        </p:nvCxnSpPr>
        <p:spPr>
          <a:xfrm>
            <a:off x="6388394" y="4402248"/>
            <a:ext cx="465493" cy="6443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15" idx="4"/>
            <a:endCxn id="11" idx="7"/>
          </p:cNvCxnSpPr>
          <p:nvPr/>
        </p:nvCxnSpPr>
        <p:spPr>
          <a:xfrm flipH="1">
            <a:off x="7363061" y="444639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9119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42984"/>
                <a:ext cx="4186808" cy="5630085"/>
              </a:xfrm>
            </p:spPr>
            <p:txBody>
              <a:bodyPr/>
              <a:lstStyle/>
              <a:p>
                <a:r>
                  <a:rPr lang="en-GB" dirty="0" smtClean="0"/>
                  <a:t>In effect, the ANN eliminates one term in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GB" dirty="0" smtClean="0"/>
                  <a:t> for every layer of neurons</a:t>
                </a:r>
              </a:p>
              <a:p>
                <a:r>
                  <a:rPr lang="en-GB" dirty="0" smtClean="0"/>
                  <a:t>This makes it good for building decision trees</a:t>
                </a:r>
              </a:p>
              <a:p>
                <a:r>
                  <a:rPr lang="en-GB" dirty="0" smtClean="0"/>
                  <a:t>For supervised learning, the network attempts to generate an appropriate set of weights to transform from the known input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</m:oMath>
                </a14:m>
                <a:r>
                  <a:rPr lang="en-GB" dirty="0" smtClean="0"/>
                  <a:t> to the known output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endParaRPr lang="en-GB" dirty="0" smtClean="0"/>
              </a:p>
            </p:txBody>
          </p:sp>
        </mc:Choice>
        <mc:Fallback xmlns="">
          <p:sp>
            <p:nvSpPr>
              <p:cNvPr id="2" name="Content Placeholder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42984"/>
                <a:ext cx="4186808" cy="5630085"/>
              </a:xfrm>
              <a:blipFill rotWithShape="0">
                <a:blip r:embed="rId2"/>
                <a:stretch>
                  <a:fillRect t="-866" r="-30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Neural Network Basics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val 4"/>
              <p:cNvSpPr/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acc>
                        <m:accPr>
                          <m:chr m:val="⃗"/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Oval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val 9"/>
              <p:cNvSpPr/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Oval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val 10"/>
              <p:cNvSpPr/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1" name="Oval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val 11"/>
              <p:cNvSpPr/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Oval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val 12"/>
              <p:cNvSpPr/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Oval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val 13"/>
              <p:cNvSpPr/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Oval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val 14"/>
              <p:cNvSpPr/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Oval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  <a:blipFill rotWithShape="0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Straight Arrow Connector 16"/>
          <p:cNvCxnSpPr>
            <a:stCxn id="5" idx="4"/>
            <a:endCxn id="10" idx="7"/>
          </p:cNvCxnSpPr>
          <p:nvPr/>
        </p:nvCxnSpPr>
        <p:spPr>
          <a:xfrm flipH="1">
            <a:off x="6180147" y="2060848"/>
            <a:ext cx="92832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5" idx="4"/>
            <a:endCxn id="12" idx="0"/>
          </p:cNvCxnSpPr>
          <p:nvPr/>
        </p:nvCxnSpPr>
        <p:spPr>
          <a:xfrm>
            <a:off x="7108474" y="2060848"/>
            <a:ext cx="0" cy="45062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5" idx="4"/>
            <a:endCxn id="13" idx="1"/>
          </p:cNvCxnSpPr>
          <p:nvPr/>
        </p:nvCxnSpPr>
        <p:spPr>
          <a:xfrm>
            <a:off x="7108474" y="2060848"/>
            <a:ext cx="924171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0" idx="4"/>
            <a:endCxn id="14" idx="1"/>
          </p:cNvCxnSpPr>
          <p:nvPr/>
        </p:nvCxnSpPr>
        <p:spPr>
          <a:xfrm>
            <a:off x="5925560" y="3231548"/>
            <a:ext cx="20824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2" idx="4"/>
            <a:endCxn id="15" idx="1"/>
          </p:cNvCxnSpPr>
          <p:nvPr/>
        </p:nvCxnSpPr>
        <p:spPr>
          <a:xfrm>
            <a:off x="7108474" y="323154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12" idx="4"/>
            <a:endCxn id="14" idx="7"/>
          </p:cNvCxnSpPr>
          <p:nvPr/>
        </p:nvCxnSpPr>
        <p:spPr>
          <a:xfrm flipH="1">
            <a:off x="6642981" y="3231548"/>
            <a:ext cx="465493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13" idx="4"/>
            <a:endCxn id="15" idx="7"/>
          </p:cNvCxnSpPr>
          <p:nvPr/>
        </p:nvCxnSpPr>
        <p:spPr>
          <a:xfrm flipH="1">
            <a:off x="8083141" y="3231548"/>
            <a:ext cx="204091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4" idx="4"/>
            <a:endCxn id="11" idx="1"/>
          </p:cNvCxnSpPr>
          <p:nvPr/>
        </p:nvCxnSpPr>
        <p:spPr>
          <a:xfrm>
            <a:off x="6388394" y="4402248"/>
            <a:ext cx="465493" cy="6443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15" idx="4"/>
            <a:endCxn id="11" idx="7"/>
          </p:cNvCxnSpPr>
          <p:nvPr/>
        </p:nvCxnSpPr>
        <p:spPr>
          <a:xfrm flipH="1">
            <a:off x="7363061" y="444639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6864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3970784" cy="5094328"/>
          </a:xfrm>
        </p:spPr>
        <p:txBody>
          <a:bodyPr>
            <a:normAutofit/>
          </a:bodyPr>
          <a:lstStyle/>
          <a:p>
            <a:r>
              <a:rPr lang="en-GB" dirty="0" smtClean="0"/>
              <a:t>The main ANN classifier in WEKA is the </a:t>
            </a:r>
            <a:r>
              <a:rPr lang="en-GB" i="1" dirty="0" smtClean="0"/>
              <a:t>Multilayer Perceptron</a:t>
            </a:r>
            <a:endParaRPr lang="en-GB" dirty="0" smtClean="0"/>
          </a:p>
          <a:p>
            <a:r>
              <a:rPr lang="en-GB" dirty="0" smtClean="0"/>
              <a:t>This is used for classification analyses</a:t>
            </a:r>
          </a:p>
          <a:p>
            <a:r>
              <a:rPr lang="en-GB" dirty="0" smtClean="0"/>
              <a:t>A single-layer perceptron identifies the line that splits the dataset into two subsets using a non-linear function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ANNs in WEKA</a:t>
            </a: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4716016" y="1142984"/>
            <a:ext cx="0" cy="38701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4716016" y="5013176"/>
            <a:ext cx="381642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al 8"/>
          <p:cNvSpPr/>
          <p:nvPr/>
        </p:nvSpPr>
        <p:spPr>
          <a:xfrm>
            <a:off x="5220072" y="1772816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5164832" y="251009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5577663" y="2806331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5259353" y="3206383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6555922" y="294675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6022232" y="3020698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5674803" y="361814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6343836" y="3548945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7102692" y="296858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6859115" y="250264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6744072" y="329681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7343934" y="333951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7596336" y="3830139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7137775" y="3681365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6830921" y="405881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6260165" y="4286451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7017804" y="462715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7481427" y="433071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7747720" y="469531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5720392" y="4281061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8268072" y="4820816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8100392" y="4286451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7971655" y="3480148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/>
          <p:cNvSpPr/>
          <p:nvPr/>
        </p:nvSpPr>
        <p:spPr>
          <a:xfrm>
            <a:off x="8207151" y="3819027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/>
          <p:cNvSpPr/>
          <p:nvPr/>
        </p:nvSpPr>
        <p:spPr>
          <a:xfrm>
            <a:off x="8232068" y="2984694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/>
          <p:cNvSpPr/>
          <p:nvPr/>
        </p:nvSpPr>
        <p:spPr>
          <a:xfrm>
            <a:off x="5098232" y="1278135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6" name="Oval 35"/>
          <p:cNvSpPr/>
          <p:nvPr/>
        </p:nvSpPr>
        <p:spPr>
          <a:xfrm>
            <a:off x="6343836" y="1484286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7" name="Oval 36"/>
          <p:cNvSpPr/>
          <p:nvPr/>
        </p:nvSpPr>
        <p:spPr>
          <a:xfrm>
            <a:off x="5403032" y="1582935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8" name="Oval 37"/>
          <p:cNvSpPr/>
          <p:nvPr/>
        </p:nvSpPr>
        <p:spPr>
          <a:xfrm>
            <a:off x="5891334" y="1676428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9" name="Oval 38"/>
          <p:cNvSpPr/>
          <p:nvPr/>
        </p:nvSpPr>
        <p:spPr>
          <a:xfrm>
            <a:off x="5597166" y="2113050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0" name="Oval 39"/>
          <p:cNvSpPr/>
          <p:nvPr/>
        </p:nvSpPr>
        <p:spPr>
          <a:xfrm>
            <a:off x="6222030" y="1900836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1" name="Oval 40"/>
          <p:cNvSpPr/>
          <p:nvPr/>
        </p:nvSpPr>
        <p:spPr>
          <a:xfrm>
            <a:off x="6012632" y="2192535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2" name="Oval 41"/>
          <p:cNvSpPr/>
          <p:nvPr/>
        </p:nvSpPr>
        <p:spPr>
          <a:xfrm>
            <a:off x="5969205" y="2565181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3" name="Oval 42"/>
          <p:cNvSpPr/>
          <p:nvPr/>
        </p:nvSpPr>
        <p:spPr>
          <a:xfrm>
            <a:off x="6516014" y="2192535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4" name="Oval 43"/>
          <p:cNvSpPr/>
          <p:nvPr/>
        </p:nvSpPr>
        <p:spPr>
          <a:xfrm>
            <a:off x="6627877" y="1801883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5" name="Oval 44"/>
          <p:cNvSpPr/>
          <p:nvPr/>
        </p:nvSpPr>
        <p:spPr>
          <a:xfrm>
            <a:off x="7051237" y="2077238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6" name="Oval 45"/>
          <p:cNvSpPr/>
          <p:nvPr/>
        </p:nvSpPr>
        <p:spPr>
          <a:xfrm>
            <a:off x="7030684" y="1672773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7" name="Oval 46"/>
          <p:cNvSpPr/>
          <p:nvPr/>
        </p:nvSpPr>
        <p:spPr>
          <a:xfrm>
            <a:off x="7415942" y="2509816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8" name="Oval 47"/>
          <p:cNvSpPr/>
          <p:nvPr/>
        </p:nvSpPr>
        <p:spPr>
          <a:xfrm>
            <a:off x="7711716" y="3009598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9" name="Oval 48"/>
          <p:cNvSpPr/>
          <p:nvPr/>
        </p:nvSpPr>
        <p:spPr>
          <a:xfrm>
            <a:off x="7487950" y="2030825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0" name="Oval 49"/>
          <p:cNvSpPr/>
          <p:nvPr/>
        </p:nvSpPr>
        <p:spPr>
          <a:xfrm>
            <a:off x="8007659" y="2493173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5" name="Freeform 54"/>
          <p:cNvSpPr/>
          <p:nvPr/>
        </p:nvSpPr>
        <p:spPr>
          <a:xfrm>
            <a:off x="4708748" y="1604055"/>
            <a:ext cx="3379304" cy="3409122"/>
          </a:xfrm>
          <a:custGeom>
            <a:avLst/>
            <a:gdLst>
              <a:gd name="connsiteX0" fmla="*/ 0 w 3379304"/>
              <a:gd name="connsiteY0" fmla="*/ 0 h 3409122"/>
              <a:gd name="connsiteX1" fmla="*/ 1292087 w 3379304"/>
              <a:gd name="connsiteY1" fmla="*/ 1212574 h 3409122"/>
              <a:gd name="connsiteX2" fmla="*/ 2355574 w 3379304"/>
              <a:gd name="connsiteY2" fmla="*/ 685800 h 3409122"/>
              <a:gd name="connsiteX3" fmla="*/ 3379304 w 3379304"/>
              <a:gd name="connsiteY3" fmla="*/ 3409122 h 3409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79304" h="3409122">
                <a:moveTo>
                  <a:pt x="0" y="0"/>
                </a:moveTo>
                <a:cubicBezTo>
                  <a:pt x="449745" y="549137"/>
                  <a:pt x="899491" y="1098274"/>
                  <a:pt x="1292087" y="1212574"/>
                </a:cubicBezTo>
                <a:cubicBezTo>
                  <a:pt x="1684683" y="1326874"/>
                  <a:pt x="2007705" y="319709"/>
                  <a:pt x="2355574" y="685800"/>
                </a:cubicBezTo>
                <a:cubicBezTo>
                  <a:pt x="2703444" y="1051891"/>
                  <a:pt x="3041374" y="2230506"/>
                  <a:pt x="3379304" y="340912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584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3970784" cy="5094328"/>
          </a:xfrm>
        </p:spPr>
        <p:txBody>
          <a:bodyPr>
            <a:normAutofit/>
          </a:bodyPr>
          <a:lstStyle/>
          <a:p>
            <a:r>
              <a:rPr lang="en-GB" dirty="0" smtClean="0"/>
              <a:t>The multi-layer perceptron uses one later of perceptrons per attribute being analysed</a:t>
            </a:r>
          </a:p>
          <a:p>
            <a:r>
              <a:rPr lang="en-GB" dirty="0" smtClean="0"/>
              <a:t>This works with both numerical and categorical attributes but the final classification attribute must be categorical (a Weka </a:t>
            </a:r>
            <a:r>
              <a:rPr lang="en-GB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class</a:t>
            </a:r>
            <a:r>
              <a:rPr lang="en-GB" dirty="0" smtClean="0"/>
              <a:t> attribute)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ANNs in WEKA</a:t>
            </a: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4716016" y="1142984"/>
            <a:ext cx="0" cy="38701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4716016" y="5013176"/>
            <a:ext cx="381642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al 8"/>
          <p:cNvSpPr/>
          <p:nvPr/>
        </p:nvSpPr>
        <p:spPr>
          <a:xfrm>
            <a:off x="5220072" y="1772816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5164832" y="251009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5577663" y="2806331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5259353" y="3206383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6555922" y="294675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6022232" y="3020698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5674803" y="361814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6343836" y="3548945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7102692" y="296858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6859115" y="250264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6744072" y="329681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7343934" y="333951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7596336" y="3830139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7137775" y="3681365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6830921" y="405881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6260165" y="4286451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7017804" y="462715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7481427" y="433071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7747720" y="469531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5720392" y="4281061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8268072" y="4820816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8100392" y="4286451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7971655" y="3480148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/>
          <p:cNvSpPr/>
          <p:nvPr/>
        </p:nvSpPr>
        <p:spPr>
          <a:xfrm>
            <a:off x="8207151" y="3819027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/>
          <p:cNvSpPr/>
          <p:nvPr/>
        </p:nvSpPr>
        <p:spPr>
          <a:xfrm>
            <a:off x="8232068" y="2984694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/>
          <p:cNvSpPr/>
          <p:nvPr/>
        </p:nvSpPr>
        <p:spPr>
          <a:xfrm>
            <a:off x="5098232" y="1278135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6" name="Oval 35"/>
          <p:cNvSpPr/>
          <p:nvPr/>
        </p:nvSpPr>
        <p:spPr>
          <a:xfrm>
            <a:off x="6343836" y="1484286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7" name="Oval 36"/>
          <p:cNvSpPr/>
          <p:nvPr/>
        </p:nvSpPr>
        <p:spPr>
          <a:xfrm>
            <a:off x="5403032" y="1582935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8" name="Oval 37"/>
          <p:cNvSpPr/>
          <p:nvPr/>
        </p:nvSpPr>
        <p:spPr>
          <a:xfrm>
            <a:off x="5891334" y="1676428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9" name="Oval 38"/>
          <p:cNvSpPr/>
          <p:nvPr/>
        </p:nvSpPr>
        <p:spPr>
          <a:xfrm>
            <a:off x="5597166" y="2113050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0" name="Oval 39"/>
          <p:cNvSpPr/>
          <p:nvPr/>
        </p:nvSpPr>
        <p:spPr>
          <a:xfrm>
            <a:off x="6222030" y="1900836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1" name="Oval 40"/>
          <p:cNvSpPr/>
          <p:nvPr/>
        </p:nvSpPr>
        <p:spPr>
          <a:xfrm>
            <a:off x="6012632" y="2192535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2" name="Oval 41"/>
          <p:cNvSpPr/>
          <p:nvPr/>
        </p:nvSpPr>
        <p:spPr>
          <a:xfrm>
            <a:off x="5969205" y="2565181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3" name="Oval 42"/>
          <p:cNvSpPr/>
          <p:nvPr/>
        </p:nvSpPr>
        <p:spPr>
          <a:xfrm>
            <a:off x="6516014" y="2192535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4" name="Oval 43"/>
          <p:cNvSpPr/>
          <p:nvPr/>
        </p:nvSpPr>
        <p:spPr>
          <a:xfrm>
            <a:off x="6627877" y="1801883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5" name="Oval 44"/>
          <p:cNvSpPr/>
          <p:nvPr/>
        </p:nvSpPr>
        <p:spPr>
          <a:xfrm>
            <a:off x="7051237" y="2077238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6" name="Oval 45"/>
          <p:cNvSpPr/>
          <p:nvPr/>
        </p:nvSpPr>
        <p:spPr>
          <a:xfrm>
            <a:off x="7030684" y="1672773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7" name="Oval 46"/>
          <p:cNvSpPr/>
          <p:nvPr/>
        </p:nvSpPr>
        <p:spPr>
          <a:xfrm>
            <a:off x="7415942" y="2509816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8" name="Oval 47"/>
          <p:cNvSpPr/>
          <p:nvPr/>
        </p:nvSpPr>
        <p:spPr>
          <a:xfrm>
            <a:off x="7711716" y="3009598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9" name="Oval 48"/>
          <p:cNvSpPr/>
          <p:nvPr/>
        </p:nvSpPr>
        <p:spPr>
          <a:xfrm>
            <a:off x="7487950" y="2030825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0" name="Oval 49"/>
          <p:cNvSpPr/>
          <p:nvPr/>
        </p:nvSpPr>
        <p:spPr>
          <a:xfrm>
            <a:off x="8007659" y="2493173"/>
            <a:ext cx="72008" cy="72008"/>
          </a:xfrm>
          <a:prstGeom prst="ellips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5" name="Freeform 54"/>
          <p:cNvSpPr/>
          <p:nvPr/>
        </p:nvSpPr>
        <p:spPr>
          <a:xfrm>
            <a:off x="4708748" y="1604055"/>
            <a:ext cx="3379304" cy="3409122"/>
          </a:xfrm>
          <a:custGeom>
            <a:avLst/>
            <a:gdLst>
              <a:gd name="connsiteX0" fmla="*/ 0 w 3379304"/>
              <a:gd name="connsiteY0" fmla="*/ 0 h 3409122"/>
              <a:gd name="connsiteX1" fmla="*/ 1292087 w 3379304"/>
              <a:gd name="connsiteY1" fmla="*/ 1212574 h 3409122"/>
              <a:gd name="connsiteX2" fmla="*/ 2355574 w 3379304"/>
              <a:gd name="connsiteY2" fmla="*/ 685800 h 3409122"/>
              <a:gd name="connsiteX3" fmla="*/ 3379304 w 3379304"/>
              <a:gd name="connsiteY3" fmla="*/ 3409122 h 3409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79304" h="3409122">
                <a:moveTo>
                  <a:pt x="0" y="0"/>
                </a:moveTo>
                <a:cubicBezTo>
                  <a:pt x="449745" y="549137"/>
                  <a:pt x="899491" y="1098274"/>
                  <a:pt x="1292087" y="1212574"/>
                </a:cubicBezTo>
                <a:cubicBezTo>
                  <a:pt x="1684683" y="1326874"/>
                  <a:pt x="2007705" y="319709"/>
                  <a:pt x="2355574" y="685800"/>
                </a:cubicBezTo>
                <a:cubicBezTo>
                  <a:pt x="2703444" y="1051891"/>
                  <a:pt x="3041374" y="2230506"/>
                  <a:pt x="3379304" y="340912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665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ANNs in WEKA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525" y="980728"/>
            <a:ext cx="7600950" cy="5705475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1259632" y="3284984"/>
            <a:ext cx="1800200" cy="43204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719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980728"/>
            <a:ext cx="7560840" cy="5680129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ANNs in WEKA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3459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ANNs in WEKA</a:t>
            </a:r>
            <a:endParaRPr lang="en-GB" dirty="0"/>
          </a:p>
        </p:txBody>
      </p:sp>
      <p:sp>
        <p:nvSpPr>
          <p:cNvPr id="6" name="Oval 5"/>
          <p:cNvSpPr/>
          <p:nvPr/>
        </p:nvSpPr>
        <p:spPr>
          <a:xfrm>
            <a:off x="1259632" y="3284984"/>
            <a:ext cx="1800200" cy="43204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99" y="901478"/>
            <a:ext cx="7629525" cy="572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150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basic multi-layer perceptron allows for one layer per attribute</a:t>
            </a:r>
          </a:p>
          <a:p>
            <a:r>
              <a:rPr lang="en-GB" dirty="0" smtClean="0"/>
              <a:t>Extra ‘hidden’ layers can be added in order to provide more scope for the algorithms to get the right weights for </a:t>
            </a:r>
            <a:r>
              <a:rPr lang="en-GB" smtClean="0"/>
              <a:t>accurate classification</a:t>
            </a:r>
            <a:endParaRPr lang="en-GB" dirty="0" smtClean="0"/>
          </a:p>
          <a:p>
            <a:r>
              <a:rPr lang="en-GB" dirty="0" smtClean="0"/>
              <a:t>It is possible to create your own network structures using the Weka GUI</a:t>
            </a:r>
          </a:p>
          <a:p>
            <a:pPr lvl="1"/>
            <a:r>
              <a:rPr lang="en-GB" dirty="0" smtClean="0"/>
              <a:t>N.B. increasing the complexity of the neural network may increase the accuracy but it will also increase the processing time</a:t>
            </a:r>
          </a:p>
          <a:p>
            <a:pPr lvl="1"/>
            <a:r>
              <a:rPr lang="en-GB" dirty="0" smtClean="0"/>
              <a:t>If you use cross-validation you will need to rebuild the network for every fold used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Hidden Layers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5064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4330824" cy="5264960"/>
          </a:xfrm>
        </p:spPr>
        <p:txBody>
          <a:bodyPr>
            <a:normAutofit/>
          </a:bodyPr>
          <a:lstStyle/>
          <a:p>
            <a:r>
              <a:rPr lang="en-GB" dirty="0" smtClean="0"/>
              <a:t>Selecting nodes</a:t>
            </a:r>
          </a:p>
          <a:p>
            <a:pPr lvl="1"/>
            <a:r>
              <a:rPr lang="en-GB" dirty="0" smtClean="0"/>
              <a:t>Click to select</a:t>
            </a:r>
          </a:p>
          <a:p>
            <a:pPr lvl="1"/>
            <a:r>
              <a:rPr lang="en-GB" dirty="0" smtClean="0"/>
              <a:t>Right-click in empty space to deselect</a:t>
            </a:r>
          </a:p>
          <a:p>
            <a:r>
              <a:rPr lang="en-GB" dirty="0" smtClean="0"/>
              <a:t>Creating/deleting nodes</a:t>
            </a:r>
          </a:p>
          <a:p>
            <a:pPr lvl="1"/>
            <a:r>
              <a:rPr lang="en-GB" dirty="0" smtClean="0"/>
              <a:t>Click in empty space to create</a:t>
            </a:r>
          </a:p>
          <a:p>
            <a:pPr lvl="1"/>
            <a:r>
              <a:rPr lang="en-GB" dirty="0" smtClean="0"/>
              <a:t>Right-click (with no node selected) to delete</a:t>
            </a:r>
          </a:p>
          <a:p>
            <a:r>
              <a:rPr lang="en-GB" dirty="0" smtClean="0"/>
              <a:t>Creating/deleting connections</a:t>
            </a:r>
          </a:p>
          <a:p>
            <a:pPr lvl="1"/>
            <a:r>
              <a:rPr lang="en-GB" dirty="0" smtClean="0"/>
              <a:t>With a node selected, click on another to connect to it</a:t>
            </a:r>
          </a:p>
          <a:p>
            <a:pPr lvl="1"/>
            <a:r>
              <a:rPr lang="en-GB" dirty="0" smtClean="0"/>
              <a:t>Right-click to delete connection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Hidden Layers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6000" y="1268760"/>
            <a:ext cx="4207031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740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http://wiki.pentaho.com/display/DATAMINING/MultilayerPerceptron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7672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9409</TotalTime>
  <Words>845</Words>
  <Application>Microsoft Office PowerPoint</Application>
  <PresentationFormat>On-screen Show (4:3)</PresentationFormat>
  <Paragraphs>104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Calibri</vt:lpstr>
      <vt:lpstr>Cambria Math</vt:lpstr>
      <vt:lpstr>Courier New</vt:lpstr>
      <vt:lpstr>Lucida Sans Unicode</vt:lpstr>
      <vt:lpstr>Verdana</vt:lpstr>
      <vt:lpstr>Wingdings 2</vt:lpstr>
      <vt:lpstr>Wingdings 3</vt:lpstr>
      <vt:lpstr>Concourse</vt:lpstr>
      <vt:lpstr>Data Mining &amp; Visualisation</vt:lpstr>
      <vt:lpstr>Introduction</vt:lpstr>
      <vt:lpstr>Neural Network Basics</vt:lpstr>
      <vt:lpstr>Neural Network Basics</vt:lpstr>
      <vt:lpstr>Neural Network Basics</vt:lpstr>
      <vt:lpstr>Neural Network Basics</vt:lpstr>
      <vt:lpstr>Neural Network Basics</vt:lpstr>
      <vt:lpstr>ANNs in WEKA</vt:lpstr>
      <vt:lpstr>ANNs in WEKA</vt:lpstr>
      <vt:lpstr>ANNs in WEKA</vt:lpstr>
      <vt:lpstr>ANNs in WEKA</vt:lpstr>
      <vt:lpstr>ANNs in WEKA</vt:lpstr>
      <vt:lpstr>Hidden Layers</vt:lpstr>
      <vt:lpstr>Hidden Layers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490</cp:revision>
  <dcterms:created xsi:type="dcterms:W3CDTF">2011-09-13T10:27:46Z</dcterms:created>
  <dcterms:modified xsi:type="dcterms:W3CDTF">2021-01-27T15:06:40Z</dcterms:modified>
</cp:coreProperties>
</file>