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63"/>
  </p:notesMasterIdLst>
  <p:handoutMasterIdLst>
    <p:handoutMasterId r:id="rId64"/>
  </p:handout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3" r:id="rId9"/>
    <p:sldId id="266" r:id="rId10"/>
    <p:sldId id="267" r:id="rId11"/>
    <p:sldId id="268" r:id="rId12"/>
    <p:sldId id="269" r:id="rId13"/>
    <p:sldId id="270" r:id="rId14"/>
    <p:sldId id="272" r:id="rId15"/>
    <p:sldId id="277" r:id="rId16"/>
    <p:sldId id="273" r:id="rId17"/>
    <p:sldId id="271" r:id="rId18"/>
    <p:sldId id="279" r:id="rId19"/>
    <p:sldId id="280" r:id="rId20"/>
    <p:sldId id="274" r:id="rId21"/>
    <p:sldId id="278" r:id="rId22"/>
    <p:sldId id="275" r:id="rId23"/>
    <p:sldId id="281" r:id="rId24"/>
    <p:sldId id="282" r:id="rId25"/>
    <p:sldId id="287" r:id="rId26"/>
    <p:sldId id="284" r:id="rId27"/>
    <p:sldId id="304" r:id="rId28"/>
    <p:sldId id="297" r:id="rId29"/>
    <p:sldId id="302" r:id="rId30"/>
    <p:sldId id="303" r:id="rId31"/>
    <p:sldId id="298" r:id="rId32"/>
    <p:sldId id="299" r:id="rId33"/>
    <p:sldId id="300" r:id="rId34"/>
    <p:sldId id="305" r:id="rId35"/>
    <p:sldId id="306" r:id="rId36"/>
    <p:sldId id="307" r:id="rId37"/>
    <p:sldId id="301" r:id="rId38"/>
    <p:sldId id="309" r:id="rId39"/>
    <p:sldId id="310" r:id="rId40"/>
    <p:sldId id="311" r:id="rId41"/>
    <p:sldId id="312" r:id="rId42"/>
    <p:sldId id="313" r:id="rId43"/>
    <p:sldId id="314" r:id="rId44"/>
    <p:sldId id="315" r:id="rId45"/>
    <p:sldId id="317" r:id="rId46"/>
    <p:sldId id="319" r:id="rId47"/>
    <p:sldId id="320" r:id="rId48"/>
    <p:sldId id="321" r:id="rId49"/>
    <p:sldId id="316" r:id="rId50"/>
    <p:sldId id="322" r:id="rId51"/>
    <p:sldId id="323" r:id="rId52"/>
    <p:sldId id="324" r:id="rId53"/>
    <p:sldId id="325" r:id="rId54"/>
    <p:sldId id="326" r:id="rId55"/>
    <p:sldId id="327" r:id="rId56"/>
    <p:sldId id="328" r:id="rId57"/>
    <p:sldId id="329" r:id="rId58"/>
    <p:sldId id="330" r:id="rId59"/>
    <p:sldId id="331" r:id="rId60"/>
    <p:sldId id="332" r:id="rId61"/>
    <p:sldId id="333" r:id="rId6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111" autoAdjust="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48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26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33E9E-10BA-4ACF-9C16-1D1085C41FAE}" type="datetimeFigureOut">
              <a:rPr lang="en-GB" smtClean="0"/>
              <a:pPr/>
              <a:t>07/10/2016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8D0C5-BB48-4315-BC25-2DBEDEA901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0222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5C820-2D09-3840-9D8C-BE2608B18952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CB05DC-0837-894F-927F-5567274969D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42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AD65C-926B-E941-9319-8B077882F60F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youtube.com/watch?v=gQ6_cRX1HLs" TargetMode="Externa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udyskills.com/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hyperlink" Target="http://www.oxfam.com/" TargetMode="Externa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Using other people’s words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409" y="3402355"/>
            <a:ext cx="3982024" cy="3185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05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44" b="97656" l="2597" r="8935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82436" y="177800"/>
            <a:ext cx="4889500" cy="6502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492" y="2138653"/>
            <a:ext cx="7772400" cy="1470025"/>
          </a:xfrm>
        </p:spPr>
        <p:txBody>
          <a:bodyPr/>
          <a:lstStyle/>
          <a:p>
            <a:pPr algn="l"/>
            <a:r>
              <a:rPr lang="en-US" dirty="0" smtClean="0"/>
              <a:t>What is referencing?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33492" y="3886200"/>
            <a:ext cx="6400800" cy="1752600"/>
          </a:xfrm>
        </p:spPr>
        <p:txBody>
          <a:bodyPr/>
          <a:lstStyle/>
          <a:p>
            <a:pPr algn="l"/>
            <a:r>
              <a:rPr lang="en-US" dirty="0" smtClean="0"/>
              <a:t>No, really…what is this all about?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41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Referencing =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Citing your sources – </a:t>
            </a:r>
          </a:p>
          <a:p>
            <a:pPr lvl="1"/>
            <a:r>
              <a:rPr lang="en-US" dirty="0" smtClean="0"/>
              <a:t>showing the reader which book you got your info out of, who said it and when</a:t>
            </a:r>
          </a:p>
          <a:p>
            <a:r>
              <a:rPr lang="en-US" dirty="0" smtClean="0"/>
              <a:t>Acknowledging the source of the info is expected scholarly practice</a:t>
            </a:r>
          </a:p>
          <a:p>
            <a:r>
              <a:rPr lang="en-US" dirty="0" smtClean="0"/>
              <a:t>This is usually done twice in each essay.</a:t>
            </a:r>
          </a:p>
          <a:p>
            <a:pPr lvl="1"/>
            <a:r>
              <a:rPr lang="en-US" dirty="0" smtClean="0"/>
              <a:t>Once in the text (in brief)</a:t>
            </a:r>
          </a:p>
          <a:p>
            <a:pPr lvl="1"/>
            <a:r>
              <a:rPr lang="en-US" dirty="0" smtClean="0"/>
              <a:t>Again in the final list (in full)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93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 needed for a full 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Author’s surname and initial</a:t>
            </a:r>
          </a:p>
          <a:p>
            <a:r>
              <a:rPr lang="en-US" dirty="0" smtClean="0"/>
              <a:t>The date of the publication</a:t>
            </a:r>
          </a:p>
          <a:p>
            <a:r>
              <a:rPr lang="en-US" dirty="0" smtClean="0"/>
              <a:t>The name of the book, chapter or article</a:t>
            </a:r>
          </a:p>
          <a:p>
            <a:r>
              <a:rPr lang="en-US" dirty="0" smtClean="0"/>
              <a:t>The publisher and the publisher’s location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BUT….as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93" y="3771201"/>
            <a:ext cx="9144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65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607" y="2130425"/>
            <a:ext cx="8394853" cy="1470025"/>
          </a:xfrm>
        </p:spPr>
        <p:txBody>
          <a:bodyPr/>
          <a:lstStyle/>
          <a:p>
            <a:pPr algn="l"/>
            <a:r>
              <a:rPr lang="en-US" dirty="0" smtClean="0"/>
              <a:t>Every discipline has a </a:t>
            </a:r>
            <a:r>
              <a:rPr lang="en-US" i="1" dirty="0" smtClean="0"/>
              <a:t>different style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0422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8924" b="892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28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28002" b="28002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2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7686" y="1499776"/>
            <a:ext cx="4337238" cy="4626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5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48553" r="-48553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37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dirty="0" smtClean="0"/>
              <a:t>The rationale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676" y="1704714"/>
            <a:ext cx="4855155" cy="484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44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Good reasons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Signals you have joined the academic community</a:t>
            </a:r>
          </a:p>
          <a:p>
            <a:r>
              <a:rPr lang="en-US" dirty="0" smtClean="0"/>
              <a:t>Gives credibility to your work</a:t>
            </a:r>
          </a:p>
          <a:p>
            <a:r>
              <a:rPr lang="en-US" dirty="0" smtClean="0"/>
              <a:t>Shows your lecturer you have been reading</a:t>
            </a:r>
          </a:p>
          <a:p>
            <a:r>
              <a:rPr lang="en-US" dirty="0" smtClean="0"/>
              <a:t>Creates a ‘sharing trail’</a:t>
            </a:r>
          </a:p>
          <a:p>
            <a:r>
              <a:rPr lang="en-US" dirty="0" smtClean="0"/>
              <a:t>Ideas belong to their authors</a:t>
            </a:r>
          </a:p>
          <a:p>
            <a:r>
              <a:rPr lang="en-US" dirty="0" smtClean="0"/>
              <a:t>Avoids the crime of plagiarism</a:t>
            </a:r>
          </a:p>
          <a:p>
            <a:r>
              <a:rPr lang="en-US" dirty="0" smtClean="0"/>
              <a:t>(Go towards your word count)</a:t>
            </a:r>
            <a:endParaRPr lang="en-US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245" y="1600200"/>
            <a:ext cx="3578509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401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Citing also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Develops your discussion</a:t>
            </a:r>
          </a:p>
          <a:p>
            <a:r>
              <a:rPr lang="en-US" dirty="0" smtClean="0"/>
              <a:t>Backs up your claims</a:t>
            </a:r>
          </a:p>
          <a:p>
            <a:r>
              <a:rPr lang="en-US" dirty="0" smtClean="0"/>
              <a:t>Adds authority to your writing</a:t>
            </a:r>
          </a:p>
          <a:p>
            <a:r>
              <a:rPr lang="en-US" dirty="0" smtClean="0"/>
              <a:t>Brings in other ideas which augments and deepens your work</a:t>
            </a:r>
          </a:p>
          <a:p>
            <a:r>
              <a:rPr lang="en-US" dirty="0" smtClean="0"/>
              <a:t>Demonstrates awareness of ideas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054" y="1761892"/>
            <a:ext cx="4224746" cy="4215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89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sources you refer to should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Always be relevant (!)</a:t>
            </a:r>
          </a:p>
          <a:p>
            <a:r>
              <a:rPr lang="en-US" dirty="0" smtClean="0"/>
              <a:t>Be from reliable sources – not Wiki or the Daily Mail (!)</a:t>
            </a:r>
          </a:p>
          <a:p>
            <a:r>
              <a:rPr lang="en-US" dirty="0" smtClean="0"/>
              <a:t>Support your claims</a:t>
            </a:r>
          </a:p>
          <a:p>
            <a:r>
              <a:rPr lang="en-US" dirty="0" smtClean="0"/>
              <a:t>Be accurate and complete</a:t>
            </a: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564" y="2871093"/>
            <a:ext cx="3548573" cy="3540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486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Plagiarism is…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Unfair and unscholarly practice </a:t>
            </a:r>
          </a:p>
          <a:p>
            <a:r>
              <a:rPr lang="en-US" dirty="0" smtClean="0"/>
              <a:t>Including ideas (words, images, diagrams etc)  in your essay</a:t>
            </a:r>
          </a:p>
          <a:p>
            <a:pPr lvl="1"/>
            <a:r>
              <a:rPr lang="en-US" dirty="0" smtClean="0"/>
              <a:t>Without attributing them to their original author</a:t>
            </a:r>
          </a:p>
          <a:p>
            <a:pPr lvl="1"/>
            <a:r>
              <a:rPr lang="en-US" dirty="0" smtClean="0"/>
              <a:t>Suggesting that they were written by you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3739" y="1794324"/>
            <a:ext cx="4322214" cy="433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35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have I plagiarised?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1">
              <a:buNone/>
            </a:pPr>
            <a:r>
              <a:rPr lang="en-GB" sz="3200" dirty="0" smtClean="0"/>
              <a:t>   Using text or </a:t>
            </a:r>
            <a:r>
              <a:rPr lang="en-GB" sz="3200" dirty="0"/>
              <a:t>images without </a:t>
            </a:r>
            <a:r>
              <a:rPr lang="en-GB" sz="3200" dirty="0" smtClean="0"/>
              <a:t>      saying </a:t>
            </a:r>
            <a:r>
              <a:rPr lang="en-GB" sz="3200" dirty="0"/>
              <a:t>where they came </a:t>
            </a:r>
            <a:r>
              <a:rPr lang="en-GB" sz="3200" dirty="0" smtClean="0"/>
              <a:t>from – </a:t>
            </a:r>
            <a:r>
              <a:rPr lang="en-GB" sz="2200" dirty="0" smtClean="0"/>
              <a:t>including from your own work</a:t>
            </a:r>
          </a:p>
          <a:p>
            <a:pPr lvl="1">
              <a:buNone/>
            </a:pPr>
            <a:endParaRPr lang="en-GB" sz="3200" dirty="0"/>
          </a:p>
          <a:p>
            <a:pPr lvl="1">
              <a:buNone/>
            </a:pPr>
            <a:r>
              <a:rPr lang="en-GB" sz="3200" dirty="0" smtClean="0"/>
              <a:t>  </a:t>
            </a:r>
          </a:p>
          <a:p>
            <a:pPr lvl="1">
              <a:buNone/>
            </a:pPr>
            <a:r>
              <a:rPr lang="en-GB" sz="3200" dirty="0" smtClean="0"/>
              <a:t> Not showing when a quote is a quote</a:t>
            </a:r>
          </a:p>
          <a:p>
            <a:pPr lvl="1">
              <a:buNone/>
            </a:pPr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1">
              <a:buNone/>
            </a:pPr>
            <a:r>
              <a:rPr lang="en-GB" sz="3200" dirty="0" smtClean="0"/>
              <a:t>   Summarising information without showing  the original source</a:t>
            </a:r>
          </a:p>
          <a:p>
            <a:pPr lvl="1">
              <a:buNone/>
            </a:pPr>
            <a:endParaRPr lang="en-GB" sz="3200" dirty="0" smtClean="0"/>
          </a:p>
          <a:p>
            <a:pPr lvl="1">
              <a:buNone/>
            </a:pPr>
            <a:r>
              <a:rPr lang="en-GB" sz="3200" dirty="0" smtClean="0"/>
              <a:t>   Changing a few words in a section of text  without acknowledging the original author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122" name="Picture 2" descr="C:\Users\luci\AppData\Local\Microsoft\Windows\Temporary Internet Files\Content.IE5\DLIYC64I\MC9000844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9188" y="0"/>
            <a:ext cx="1267647" cy="1872000"/>
          </a:xfrm>
          <a:prstGeom prst="rect">
            <a:avLst/>
          </a:prstGeom>
          <a:noFill/>
        </p:spPr>
      </p:pic>
      <p:sp>
        <p:nvSpPr>
          <p:cNvPr id="7" name="Oval 6"/>
          <p:cNvSpPr/>
          <p:nvPr/>
        </p:nvSpPr>
        <p:spPr>
          <a:xfrm>
            <a:off x="457200" y="1417638"/>
            <a:ext cx="4038600" cy="29340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4648201" y="1417638"/>
            <a:ext cx="4038600" cy="233911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892366" y="4351663"/>
            <a:ext cx="3755834" cy="1520327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913523" y="3602516"/>
            <a:ext cx="3536414" cy="2754217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Deliberate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Copying words directly from source without attribution</a:t>
            </a:r>
          </a:p>
          <a:p>
            <a:r>
              <a:rPr lang="en-US" dirty="0" smtClean="0"/>
              <a:t>Getting someone else to write your paper</a:t>
            </a:r>
          </a:p>
          <a:p>
            <a:r>
              <a:rPr lang="en-US" dirty="0" smtClean="0"/>
              <a:t>Sharing your work with others</a:t>
            </a:r>
          </a:p>
          <a:p>
            <a:r>
              <a:rPr lang="en-US" dirty="0" smtClean="0"/>
              <a:t>Buying an essay</a:t>
            </a:r>
          </a:p>
          <a:p>
            <a:pPr lvl="1"/>
            <a:r>
              <a:rPr lang="en-US" dirty="0" smtClean="0"/>
              <a:t>Internet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1" y="1600200"/>
            <a:ext cx="4038600" cy="4805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3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Accidental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Carelessness, forgetfulness</a:t>
            </a:r>
          </a:p>
          <a:p>
            <a:r>
              <a:rPr lang="en-US" dirty="0" smtClean="0"/>
              <a:t>Lack of knowledge</a:t>
            </a:r>
          </a:p>
          <a:p>
            <a:r>
              <a:rPr lang="en-US" dirty="0" smtClean="0"/>
              <a:t>Poor academic skills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Note: accidental plagiarism is NO defense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-1" b="9145"/>
          <a:stretch/>
        </p:blipFill>
        <p:spPr>
          <a:xfrm>
            <a:off x="4648200" y="1966291"/>
            <a:ext cx="4080517" cy="3707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26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types of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Paraphrase plagiarism</a:t>
            </a:r>
          </a:p>
          <a:p>
            <a:pPr lvl="1"/>
            <a:r>
              <a:rPr lang="en-US" dirty="0" smtClean="0"/>
              <a:t>Altering odd words in a chunk of text</a:t>
            </a:r>
          </a:p>
          <a:p>
            <a:r>
              <a:rPr lang="en-US" dirty="0" smtClean="0"/>
              <a:t>Term plagiarism</a:t>
            </a:r>
          </a:p>
          <a:p>
            <a:pPr lvl="1"/>
            <a:r>
              <a:rPr lang="en-US" dirty="0" smtClean="0"/>
              <a:t>Using a short phrase without acknowledgement</a:t>
            </a:r>
          </a:p>
          <a:p>
            <a:pPr lvl="1"/>
            <a:r>
              <a:rPr lang="en-US" dirty="0" smtClean="0"/>
              <a:t> (‘I have a dream’ (Luther King, 1963))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1" y="1435013"/>
            <a:ext cx="4038600" cy="4901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7682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Grey areas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US" dirty="0" smtClean="0"/>
              <a:t>Common knowledge (not expert) or generally accepted facts</a:t>
            </a:r>
          </a:p>
          <a:p>
            <a:pPr marL="742950" lvl="2" indent="-342900"/>
            <a:r>
              <a:rPr lang="en-US" dirty="0" smtClean="0"/>
              <a:t>Info </a:t>
            </a:r>
            <a:r>
              <a:rPr lang="en-US" dirty="0"/>
              <a:t>found unreferenced in respectable sources (5)</a:t>
            </a:r>
          </a:p>
          <a:p>
            <a:r>
              <a:rPr lang="en-US" sz="2800" dirty="0" smtClean="0"/>
              <a:t>Examples:</a:t>
            </a:r>
          </a:p>
          <a:p>
            <a:pPr lvl="1"/>
            <a:r>
              <a:rPr lang="en-US" sz="2400" dirty="0" smtClean="0"/>
              <a:t>Dolphins are mammals </a:t>
            </a:r>
          </a:p>
          <a:p>
            <a:pPr lvl="1"/>
            <a:r>
              <a:rPr lang="en-US" sz="2400" dirty="0" smtClean="0"/>
              <a:t>Car emissions contribute to atmospheric co2</a:t>
            </a:r>
            <a:endParaRPr lang="en-US" dirty="0" smtClean="0"/>
          </a:p>
          <a:p>
            <a:r>
              <a:rPr lang="en-US" sz="2800" dirty="0" smtClean="0"/>
              <a:t>Historical events (not documents) – </a:t>
            </a:r>
          </a:p>
          <a:p>
            <a:r>
              <a:rPr lang="en-US" sz="2800" dirty="0" smtClean="0"/>
              <a:t>Example:</a:t>
            </a:r>
          </a:p>
          <a:p>
            <a:pPr lvl="1"/>
            <a:r>
              <a:rPr lang="en-US" dirty="0" smtClean="0"/>
              <a:t>Battle of Hastings 1066</a:t>
            </a:r>
          </a:p>
          <a:p>
            <a:endParaRPr lang="en-US" sz="2800" dirty="0"/>
          </a:p>
          <a:p>
            <a:endParaRPr lang="en-US" sz="28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2909" y="3809480"/>
            <a:ext cx="2133636" cy="2848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1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Detection (</a:t>
            </a:r>
            <a:r>
              <a:rPr lang="en-US" dirty="0" err="1" smtClean="0"/>
              <a:t>Turnitin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Detection software is linked to electronic submissions</a:t>
            </a:r>
          </a:p>
          <a:p>
            <a:r>
              <a:rPr lang="en-US" dirty="0" smtClean="0"/>
              <a:t>Even without software </a:t>
            </a:r>
          </a:p>
          <a:p>
            <a:pPr marL="0" indent="0">
              <a:buNone/>
            </a:pPr>
            <a:r>
              <a:rPr lang="en-US" dirty="0" smtClean="0"/>
              <a:t>    staff are plagiarism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bloodhounds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271"/>
          <a:stretch/>
        </p:blipFill>
        <p:spPr>
          <a:xfrm flipH="1">
            <a:off x="4953960" y="1693863"/>
            <a:ext cx="3524952" cy="443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20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reasons given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You ran out of time</a:t>
            </a:r>
          </a:p>
          <a:p>
            <a:r>
              <a:rPr lang="en-US" dirty="0"/>
              <a:t>You thought no one would notice</a:t>
            </a:r>
          </a:p>
          <a:p>
            <a:r>
              <a:rPr lang="en-US" dirty="0"/>
              <a:t>You thought no one would </a:t>
            </a:r>
            <a:r>
              <a:rPr lang="en-US" dirty="0" err="1"/>
              <a:t>realise</a:t>
            </a:r>
            <a:endParaRPr lang="en-US" dirty="0"/>
          </a:p>
          <a:p>
            <a:r>
              <a:rPr lang="en-US" dirty="0"/>
              <a:t>You thought no one would care</a:t>
            </a:r>
          </a:p>
          <a:p>
            <a:r>
              <a:rPr lang="en-US" dirty="0"/>
              <a:t>You couldn’t do the work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 yourself</a:t>
            </a:r>
          </a:p>
          <a:p>
            <a:r>
              <a:rPr lang="en-US" dirty="0" smtClean="0"/>
              <a:t>You didn’t know the rules</a:t>
            </a:r>
            <a:endParaRPr lang="en-US" dirty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NO EXCUSE IS ACCEPTABLE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4"/>
          <a:stretch/>
        </p:blipFill>
        <p:spPr bwMode="auto">
          <a:xfrm>
            <a:off x="4648200" y="1763285"/>
            <a:ext cx="4082547" cy="30845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5410672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Punishment 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981" y="3879428"/>
            <a:ext cx="3577141" cy="268285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First offence </a:t>
            </a:r>
            <a:endParaRPr lang="en-US" dirty="0" smtClean="0"/>
          </a:p>
          <a:p>
            <a:pPr lvl="1"/>
            <a:r>
              <a:rPr lang="en-US" dirty="0" smtClean="0"/>
              <a:t>warning </a:t>
            </a:r>
            <a:r>
              <a:rPr lang="en-US" dirty="0"/>
              <a:t>and resubmission (?capped)</a:t>
            </a:r>
          </a:p>
          <a:p>
            <a:r>
              <a:rPr lang="en-US" dirty="0"/>
              <a:t>Second </a:t>
            </a:r>
            <a:r>
              <a:rPr lang="en-US" dirty="0" smtClean="0"/>
              <a:t>offence</a:t>
            </a:r>
          </a:p>
          <a:p>
            <a:pPr lvl="1"/>
            <a:r>
              <a:rPr lang="en-US" dirty="0" smtClean="0"/>
              <a:t> </a:t>
            </a:r>
            <a:r>
              <a:rPr lang="en-US" dirty="0"/>
              <a:t>depending on </a:t>
            </a:r>
            <a:r>
              <a:rPr lang="en-US" dirty="0" smtClean="0"/>
              <a:t>type, </a:t>
            </a:r>
            <a:r>
              <a:rPr lang="en-US" dirty="0"/>
              <a:t>possible </a:t>
            </a:r>
            <a:r>
              <a:rPr lang="en-US" dirty="0" smtClean="0"/>
              <a:t>fail with capped </a:t>
            </a:r>
            <a:r>
              <a:rPr lang="en-US" dirty="0" err="1" smtClean="0"/>
              <a:t>resits</a:t>
            </a:r>
            <a:endParaRPr lang="en-US" dirty="0" smtClean="0"/>
          </a:p>
          <a:p>
            <a:r>
              <a:rPr lang="en-US" dirty="0" smtClean="0"/>
              <a:t>Third offence </a:t>
            </a:r>
          </a:p>
          <a:p>
            <a:pPr lvl="1"/>
            <a:r>
              <a:rPr lang="en-US" dirty="0" smtClean="0"/>
              <a:t>Bye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24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don’t </a:t>
            </a:r>
            <a:r>
              <a:rPr lang="en-US" dirty="0"/>
              <a:t>you </a:t>
            </a:r>
            <a:r>
              <a:rPr lang="en-US" dirty="0" smtClean="0"/>
              <a:t>need to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Your own information, observation, ideas, experiences, conclusions (unless you have written them out before in another essay).</a:t>
            </a:r>
          </a:p>
          <a:p>
            <a:r>
              <a:rPr lang="en-US" dirty="0" smtClean="0"/>
              <a:t>If you are writing up your findings from field data or experiments</a:t>
            </a:r>
          </a:p>
          <a:p>
            <a:r>
              <a:rPr lang="en-US" dirty="0" smtClean="0"/>
              <a:t>If you use your own images</a:t>
            </a:r>
          </a:p>
          <a:p>
            <a:r>
              <a:rPr lang="en-US" dirty="0" smtClean="0"/>
              <a:t>Common knowledge…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978" t="5099" r="5955" b="34207"/>
          <a:stretch/>
        </p:blipFill>
        <p:spPr>
          <a:xfrm>
            <a:off x="5513388" y="3940198"/>
            <a:ext cx="3537231" cy="2763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0620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660400"/>
            <a:ext cx="7772400" cy="1470025"/>
          </a:xfrm>
        </p:spPr>
        <p:txBody>
          <a:bodyPr>
            <a:normAutofit/>
          </a:bodyPr>
          <a:lstStyle/>
          <a:p>
            <a:r>
              <a:rPr lang="en-US" dirty="0"/>
              <a:t>If in doubt – cite.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5105400"/>
            <a:ext cx="6400800" cy="1752600"/>
          </a:xfrm>
        </p:spPr>
        <p:txBody>
          <a:bodyPr/>
          <a:lstStyle/>
          <a:p>
            <a:r>
              <a:rPr lang="en-US" dirty="0"/>
              <a:t>Better safe than sorry.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1851" y="1828800"/>
            <a:ext cx="3175000" cy="318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2245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Don’t plagiarize.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40915" r="-409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8264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avoid plagiarizing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Take clear and accurate notes</a:t>
            </a:r>
          </a:p>
          <a:p>
            <a:r>
              <a:rPr lang="en-US" dirty="0" smtClean="0"/>
              <a:t>Don’t copy other’s work</a:t>
            </a:r>
          </a:p>
          <a:p>
            <a:r>
              <a:rPr lang="en-US" dirty="0" smtClean="0"/>
              <a:t>Cite when you paraphrase</a:t>
            </a:r>
          </a:p>
          <a:p>
            <a:r>
              <a:rPr lang="en-US" dirty="0" smtClean="0"/>
              <a:t>Use </a:t>
            </a:r>
            <a:r>
              <a:rPr lang="en-US" dirty="0" err="1" smtClean="0"/>
              <a:t>RefWork</a:t>
            </a:r>
            <a:r>
              <a:rPr lang="en-US" dirty="0" smtClean="0"/>
              <a:t> Or Word References</a:t>
            </a:r>
          </a:p>
          <a:p>
            <a:r>
              <a:rPr lang="en-US" dirty="0" smtClean="0"/>
              <a:t>Learn how to reference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6200" y="4881757"/>
            <a:ext cx="3530600" cy="1625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5300" y="2976757"/>
            <a:ext cx="18415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2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dirty="0" smtClean="0"/>
              <a:t>Need comic </a:t>
            </a:r>
            <a:br>
              <a:rPr lang="en-US" dirty="0" smtClean="0"/>
            </a:br>
            <a:r>
              <a:rPr lang="en-US" dirty="0" smtClean="0"/>
              <a:t>relief?</a:t>
            </a:r>
            <a:endParaRPr lang="en-US" dirty="0"/>
          </a:p>
        </p:txBody>
      </p:sp>
      <p:pic>
        <p:nvPicPr>
          <p:cNvPr id="6" name="Picture 5" descr="anthropologist.jpg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12776"/>
            <a:ext cx="41656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92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740665"/>
            <a:ext cx="7772400" cy="248042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Take a deep breath… we are going in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First method: Harvard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37890" name="Picture 2" descr="http://performanceartlab.files.wordpress.com/2008/01/into_the-vo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221088"/>
            <a:ext cx="733425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8077200" cy="196024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Quoting – taking the exact words from one document and putting them into yours</a:t>
            </a:r>
            <a:endParaRPr lang="en-GB" dirty="0"/>
          </a:p>
        </p:txBody>
      </p:sp>
      <p:pic>
        <p:nvPicPr>
          <p:cNvPr id="60418" name="Picture 2" descr="http://slurmed.com/fanart/professor_zoidy/051_bender-quoting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924944"/>
            <a:ext cx="3181350" cy="3381375"/>
          </a:xfrm>
          <a:prstGeom prst="rect">
            <a:avLst/>
          </a:prstGeom>
          <a:noFill/>
        </p:spPr>
      </p:pic>
      <p:pic>
        <p:nvPicPr>
          <p:cNvPr id="60420" name="Picture 4" descr="http://chronicle.com/blogs/linguafranca/files/2011/11/Quoted-ellips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789040"/>
            <a:ext cx="3181350" cy="2638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Structuring quotations into the document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04319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Direct quotes in text must be in quotation marks</a:t>
            </a:r>
          </a:p>
          <a:p>
            <a:pPr lvl="1">
              <a:buNone/>
            </a:pPr>
            <a:r>
              <a:rPr lang="en-GB" dirty="0" smtClean="0">
                <a:solidFill>
                  <a:srgbClr val="FFC000"/>
                </a:solidFill>
              </a:rPr>
              <a:t>BUT</a:t>
            </a:r>
          </a:p>
          <a:p>
            <a:r>
              <a:rPr lang="en-GB" dirty="0" smtClean="0"/>
              <a:t>Longer quotes </a:t>
            </a:r>
          </a:p>
          <a:p>
            <a:pPr>
              <a:buNone/>
            </a:pPr>
            <a:r>
              <a:rPr lang="en-GB" dirty="0" smtClean="0"/>
              <a:t>	(40 words </a:t>
            </a:r>
            <a:r>
              <a:rPr lang="en-GB" dirty="0" err="1" smtClean="0"/>
              <a:t>ish</a:t>
            </a:r>
            <a:r>
              <a:rPr lang="en-GB" dirty="0" smtClean="0"/>
              <a:t>)  should be indented from the main text and do not need quotation marks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42900" lvl="1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Attala (2009:12) says ‘blah </a:t>
            </a:r>
            <a:r>
              <a:rPr lang="en-GB" dirty="0" err="1" smtClean="0"/>
              <a:t>blah</a:t>
            </a:r>
            <a:r>
              <a:rPr lang="en-GB" dirty="0" smtClean="0"/>
              <a:t> </a:t>
            </a:r>
            <a:r>
              <a:rPr lang="en-GB" dirty="0" err="1" smtClean="0"/>
              <a:t>blah</a:t>
            </a:r>
            <a:r>
              <a:rPr lang="en-GB" dirty="0" smtClean="0"/>
              <a:t>’ </a:t>
            </a:r>
          </a:p>
          <a:p>
            <a:endParaRPr lang="en-GB" dirty="0"/>
          </a:p>
        </p:txBody>
      </p:sp>
      <p:pic>
        <p:nvPicPr>
          <p:cNvPr id="3076" name="Picture 4" descr="https://www.dlsweb.rmit.edu.au/lsu/content/1_studyskills/study_tuts/harvard_ll/graphics/blockquot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4783" y="3429726"/>
            <a:ext cx="5252098" cy="1825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Making reference to another’s work </a:t>
            </a:r>
            <a:r>
              <a:rPr lang="en-GB" i="1" dirty="0" smtClean="0">
                <a:solidFill>
                  <a:srgbClr val="FFC000"/>
                </a:solidFill>
              </a:rPr>
              <a:t>directly</a:t>
            </a:r>
            <a:endParaRPr lang="en-GB" i="1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	Essay Title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	Blah </a:t>
            </a:r>
            <a:r>
              <a:rPr lang="en-GB" dirty="0" err="1" smtClean="0">
                <a:solidFill>
                  <a:schemeClr val="bg1"/>
                </a:solidFill>
              </a:rPr>
              <a:t>blah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blah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blah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blah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	The distinction between nature and culture is </a:t>
            </a:r>
            <a:r>
              <a:rPr lang="en-GB" dirty="0" err="1" smtClean="0">
                <a:solidFill>
                  <a:schemeClr val="bg1"/>
                </a:solidFill>
              </a:rPr>
              <a:t>problematized</a:t>
            </a:r>
            <a:r>
              <a:rPr lang="en-GB" dirty="0" smtClean="0">
                <a:solidFill>
                  <a:schemeClr val="bg1"/>
                </a:solidFill>
              </a:rPr>
              <a:t> by </a:t>
            </a:r>
            <a:r>
              <a:rPr lang="en-GB" dirty="0" err="1" smtClean="0">
                <a:solidFill>
                  <a:schemeClr val="bg1"/>
                </a:solidFill>
              </a:rPr>
              <a:t>Ingold</a:t>
            </a:r>
            <a:r>
              <a:rPr lang="en-GB" dirty="0" smtClean="0">
                <a:solidFill>
                  <a:schemeClr val="bg1"/>
                </a:solidFill>
              </a:rPr>
              <a:t> (2011).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Because I have referred to </a:t>
            </a:r>
            <a:r>
              <a:rPr lang="en-GB" dirty="0" err="1" smtClean="0"/>
              <a:t>Ingold</a:t>
            </a:r>
            <a:r>
              <a:rPr lang="en-GB" dirty="0" smtClean="0"/>
              <a:t> I need to show the reader which text by </a:t>
            </a:r>
            <a:r>
              <a:rPr lang="en-GB" dirty="0" err="1" smtClean="0"/>
              <a:t>Ingold</a:t>
            </a:r>
            <a:r>
              <a:rPr lang="en-GB" dirty="0" smtClean="0"/>
              <a:t> I am referring to. To do that I put the </a:t>
            </a:r>
            <a:r>
              <a:rPr lang="en-GB" i="1" dirty="0" smtClean="0">
                <a:solidFill>
                  <a:srgbClr val="FFC000"/>
                </a:solidFill>
              </a:rPr>
              <a:t>date of the book in brackets next to his name.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3" t="27827" r="6753" b="36086"/>
          <a:stretch/>
        </p:blipFill>
        <p:spPr bwMode="auto">
          <a:xfrm rot="5400000">
            <a:off x="2590798" y="3841904"/>
            <a:ext cx="4114803" cy="453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FFC000"/>
                </a:solidFill>
              </a:rPr>
              <a:t>Indirectly</a:t>
            </a:r>
            <a:r>
              <a:rPr lang="en-GB" dirty="0" smtClean="0"/>
              <a:t> referring to someone’s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	Essay title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	Blah </a:t>
            </a:r>
            <a:r>
              <a:rPr lang="en-GB" dirty="0" err="1" smtClean="0">
                <a:solidFill>
                  <a:schemeClr val="bg1"/>
                </a:solidFill>
              </a:rPr>
              <a:t>blah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blah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blah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	Anthropology has struggled to explore the worth of using the concepts nature and culture (</a:t>
            </a:r>
            <a:r>
              <a:rPr lang="en-GB" dirty="0" err="1" smtClean="0">
                <a:solidFill>
                  <a:schemeClr val="bg1"/>
                </a:solidFill>
              </a:rPr>
              <a:t>Ingold</a:t>
            </a:r>
            <a:r>
              <a:rPr lang="en-GB" dirty="0" smtClean="0">
                <a:solidFill>
                  <a:schemeClr val="bg1"/>
                </a:solidFill>
              </a:rPr>
              <a:t>, 2011).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show the reader with which author I am referring to with regards a struggle around these concepts I </a:t>
            </a:r>
            <a:r>
              <a:rPr lang="en-GB" i="1" dirty="0" smtClean="0">
                <a:solidFill>
                  <a:srgbClr val="FFC000"/>
                </a:solidFill>
              </a:rPr>
              <a:t>bracket off the author’s name and the date </a:t>
            </a:r>
            <a:r>
              <a:rPr lang="en-GB" dirty="0" smtClean="0"/>
              <a:t>next to the info</a:t>
            </a:r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011363"/>
            <a:ext cx="457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So, to recap: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 ways of referring to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i="1" u="sng" dirty="0" smtClean="0">
                <a:solidFill>
                  <a:srgbClr val="FFFF00"/>
                </a:solidFill>
              </a:rPr>
              <a:t>Direct</a:t>
            </a:r>
          </a:p>
          <a:p>
            <a:r>
              <a:rPr lang="en-GB" dirty="0" smtClean="0"/>
              <a:t>In text like this:</a:t>
            </a:r>
          </a:p>
          <a:p>
            <a:pPr lvl="1"/>
            <a:r>
              <a:rPr lang="en-GB" dirty="0" smtClean="0"/>
              <a:t>Attala (2009) maintains that…</a:t>
            </a:r>
          </a:p>
          <a:p>
            <a:pPr>
              <a:buNone/>
            </a:pPr>
            <a:r>
              <a:rPr lang="en-GB" b="1" i="1" u="sng" dirty="0" smtClean="0">
                <a:solidFill>
                  <a:srgbClr val="FFFF00"/>
                </a:solidFill>
              </a:rPr>
              <a:t>Indirect</a:t>
            </a:r>
          </a:p>
          <a:p>
            <a:r>
              <a:rPr lang="en-GB" dirty="0" smtClean="0"/>
              <a:t>In text like this:</a:t>
            </a:r>
          </a:p>
          <a:p>
            <a:pPr lvl="1"/>
            <a:r>
              <a:rPr lang="en-GB" dirty="0" smtClean="0"/>
              <a:t>Recent advances explain that previous theories were flawed (see Attala, 2009). </a:t>
            </a:r>
          </a:p>
          <a:p>
            <a:pPr lvl="1"/>
            <a:endParaRPr lang="en-GB" sz="2800" dirty="0" smtClean="0"/>
          </a:p>
          <a:p>
            <a:pPr lvl="1"/>
            <a:endParaRPr lang="en-GB" sz="2800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2 ways of quoting material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Attala (2009:12) says ‘blah </a:t>
            </a:r>
            <a:r>
              <a:rPr lang="en-GB" dirty="0" err="1" smtClean="0"/>
              <a:t>blah</a:t>
            </a:r>
            <a:r>
              <a:rPr lang="en-GB" dirty="0" smtClean="0"/>
              <a:t> </a:t>
            </a:r>
            <a:r>
              <a:rPr lang="en-GB" dirty="0" err="1" smtClean="0"/>
              <a:t>blah</a:t>
            </a:r>
            <a:r>
              <a:rPr lang="en-GB" dirty="0" smtClean="0"/>
              <a:t>’ 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Long indented quotes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8" name="Picture 4" descr="https://www.dlsweb.rmit.edu.au/lsu/content/1_studyskills/study_tuts/harvard_ll/graphics/blockquot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136" y="3429726"/>
            <a:ext cx="3191631" cy="11092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 numbers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600" dirty="0" smtClean="0"/>
              <a:t>Some citations look like this</a:t>
            </a:r>
          </a:p>
          <a:p>
            <a:pPr lvl="1"/>
            <a:r>
              <a:rPr lang="en-GB" sz="3200" dirty="0" smtClean="0"/>
              <a:t>(</a:t>
            </a:r>
            <a:r>
              <a:rPr lang="en-GB" sz="3200" dirty="0" err="1" smtClean="0"/>
              <a:t>Ingold</a:t>
            </a:r>
            <a:r>
              <a:rPr lang="en-GB" sz="3200" dirty="0" smtClean="0"/>
              <a:t>, 2011)</a:t>
            </a:r>
          </a:p>
          <a:p>
            <a:pPr>
              <a:buNone/>
            </a:pPr>
            <a:r>
              <a:rPr lang="en-GB" sz="3600" dirty="0" smtClean="0"/>
              <a:t>And</a:t>
            </a:r>
          </a:p>
          <a:p>
            <a:r>
              <a:rPr lang="en-GB" sz="3600" dirty="0" smtClean="0"/>
              <a:t>Some look like this</a:t>
            </a:r>
          </a:p>
          <a:p>
            <a:pPr lvl="1"/>
            <a:r>
              <a:rPr lang="en-GB" sz="3200" dirty="0" smtClean="0"/>
              <a:t>(</a:t>
            </a:r>
            <a:r>
              <a:rPr lang="en-GB" sz="3200" dirty="0" err="1" smtClean="0"/>
              <a:t>Ingold</a:t>
            </a:r>
            <a:r>
              <a:rPr lang="en-GB" sz="3200" dirty="0" smtClean="0"/>
              <a:t>, 2011:15)</a:t>
            </a:r>
          </a:p>
          <a:p>
            <a:pPr lvl="1"/>
            <a:endParaRPr lang="en-GB" dirty="0" smtClean="0"/>
          </a:p>
        </p:txBody>
      </p:sp>
      <p:pic>
        <p:nvPicPr>
          <p:cNvPr id="10" name="Content Placeholder 9" descr="why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066131"/>
            <a:ext cx="4038600" cy="4038600"/>
          </a:xfr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Because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Quoting directly demands the exact location to be shown</a:t>
            </a:r>
          </a:p>
          <a:p>
            <a:pPr lvl="1"/>
            <a:r>
              <a:rPr lang="en-GB" dirty="0" smtClean="0"/>
              <a:t>Info from a certain page/s needs the page number</a:t>
            </a:r>
          </a:p>
          <a:p>
            <a:endParaRPr lang="en-GB" dirty="0" smtClean="0"/>
          </a:p>
          <a:p>
            <a:r>
              <a:rPr lang="en-GB" dirty="0" smtClean="0"/>
              <a:t>Quoting a study/theory/book generally doesn’t need a page number in the ref</a:t>
            </a:r>
          </a:p>
          <a:p>
            <a:endParaRPr lang="en-GB" dirty="0"/>
          </a:p>
        </p:txBody>
      </p:sp>
      <p:pic>
        <p:nvPicPr>
          <p:cNvPr id="60418" name="Picture 2" descr="http://images.theage.com.au/2010/09/27/1951734/greek-420x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6300" y="2608881"/>
            <a:ext cx="4000500" cy="2562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than one author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If there are two authors put both names in</a:t>
            </a:r>
          </a:p>
          <a:p>
            <a:r>
              <a:rPr lang="en-GB" i="1" dirty="0" smtClean="0">
                <a:solidFill>
                  <a:srgbClr val="FFC000"/>
                </a:solidFill>
              </a:rPr>
              <a:t>Direct</a:t>
            </a:r>
          </a:p>
          <a:p>
            <a:pPr lvl="1"/>
            <a:r>
              <a:rPr lang="en-GB" dirty="0" smtClean="0"/>
              <a:t>Attala and Hartwell (2009) maintain</a:t>
            </a:r>
          </a:p>
          <a:p>
            <a:r>
              <a:rPr lang="en-GB" i="1" dirty="0" smtClean="0">
                <a:solidFill>
                  <a:srgbClr val="FFC000"/>
                </a:solidFill>
              </a:rPr>
              <a:t>Indirect </a:t>
            </a:r>
          </a:p>
          <a:p>
            <a:pPr lvl="1"/>
            <a:r>
              <a:rPr lang="en-GB" dirty="0" smtClean="0"/>
              <a:t>Recent learning theory explains that students should listen (Attala and Hartwell, 2010) </a:t>
            </a:r>
          </a:p>
          <a:p>
            <a:r>
              <a:rPr lang="en-GB" dirty="0" smtClean="0"/>
              <a:t>3 authors and more write (Attala </a:t>
            </a:r>
            <a:r>
              <a:rPr lang="en-GB" i="1" dirty="0" smtClean="0"/>
              <a:t>et al</a:t>
            </a:r>
            <a:r>
              <a:rPr lang="en-GB" dirty="0" smtClean="0"/>
              <a:t>., 2011)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63490" name="Picture 2" descr="http://ccnmtl.columbia.edu/projects/shakespeareandthebook/studyenv/pageimages/author01-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95800" y="2427172"/>
            <a:ext cx="4296506" cy="33937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Then, at the end of your essay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Write the heading ‘REFERENCES’</a:t>
            </a:r>
          </a:p>
          <a:p>
            <a:r>
              <a:rPr lang="en-GB" dirty="0" smtClean="0"/>
              <a:t>And list all sources you have referred to alphabetically by author’s surname like this:</a:t>
            </a:r>
          </a:p>
          <a:p>
            <a:pPr lvl="1"/>
            <a:endParaRPr lang="en-GB" dirty="0" smtClean="0"/>
          </a:p>
        </p:txBody>
      </p:sp>
      <p:pic>
        <p:nvPicPr>
          <p:cNvPr id="6" name="Content Placeholder 5" descr="arms up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r="34538"/>
          <a:stretch>
            <a:fillRect/>
          </a:stretch>
        </p:blipFill>
        <p:spPr>
          <a:xfrm>
            <a:off x="4798368" y="1335070"/>
            <a:ext cx="3888432" cy="3564000"/>
          </a:xfrm>
        </p:spPr>
      </p:pic>
      <p:sp>
        <p:nvSpPr>
          <p:cNvPr id="4" name="TextBox 3"/>
          <p:cNvSpPr txBox="1"/>
          <p:nvPr/>
        </p:nvSpPr>
        <p:spPr>
          <a:xfrm>
            <a:off x="657747" y="5006898"/>
            <a:ext cx="828124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GB" sz="2400" dirty="0">
                <a:solidFill>
                  <a:srgbClr val="FFC000"/>
                </a:solidFill>
              </a:rPr>
              <a:t>Author’s surname, initial. date. </a:t>
            </a:r>
            <a:r>
              <a:rPr lang="en-GB" sz="2400" i="1" dirty="0">
                <a:solidFill>
                  <a:srgbClr val="FFC000"/>
                </a:solidFill>
              </a:rPr>
              <a:t>title in italics</a:t>
            </a:r>
            <a:r>
              <a:rPr lang="en-GB" sz="2400" dirty="0">
                <a:solidFill>
                  <a:srgbClr val="FFC000"/>
                </a:solidFill>
              </a:rPr>
              <a:t>. location : publisher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– edited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If the book has been edited put (ed.) or (eds.) after the name or names</a:t>
            </a:r>
          </a:p>
          <a:p>
            <a:endParaRPr lang="en-GB" dirty="0" smtClean="0"/>
          </a:p>
          <a:p>
            <a:r>
              <a:rPr lang="en-GB" dirty="0" smtClean="0"/>
              <a:t>Appleton, A. (ed.) 2007………..</a:t>
            </a:r>
          </a:p>
          <a:p>
            <a:r>
              <a:rPr lang="en-GB" dirty="0" smtClean="0"/>
              <a:t>Appleton, A. and Yates, B. (eds.) 1999……….</a:t>
            </a:r>
            <a:endParaRPr lang="en-GB" dirty="0"/>
          </a:p>
        </p:txBody>
      </p:sp>
      <p:pic>
        <p:nvPicPr>
          <p:cNvPr id="5" name="Content Placeholder 4" descr="smurf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7095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Example: if you have referred to a chapter in an edited volume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Reference the actual author (not editor) in the text.</a:t>
            </a:r>
          </a:p>
          <a:p>
            <a:r>
              <a:rPr lang="en-GB" dirty="0" smtClean="0"/>
              <a:t>At the end of your essay write in your reference list -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Smith, B. </a:t>
            </a:r>
            <a:r>
              <a:rPr lang="en-GB" dirty="0"/>
              <a:t>1999. ‘</a:t>
            </a:r>
            <a:r>
              <a:rPr lang="en-GB" dirty="0" smtClean="0"/>
              <a:t>The Name of the Chapter Used’ in Appleton, A. (ed.) </a:t>
            </a:r>
            <a:r>
              <a:rPr lang="en-GB" i="1" dirty="0" smtClean="0"/>
              <a:t>The Book’s Title</a:t>
            </a:r>
            <a:r>
              <a:rPr lang="en-GB" dirty="0" smtClean="0"/>
              <a:t>. Cambridge: CUP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journal articles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article’s title should come first and then the title of the journal follows in italics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Appleton, A. 1999. ‘Referencing Made Easy’. </a:t>
            </a:r>
            <a:r>
              <a:rPr lang="en-GB" i="1" dirty="0" smtClean="0"/>
              <a:t>Journal of Referencing </a:t>
            </a:r>
            <a:r>
              <a:rPr lang="en-GB" dirty="0" smtClean="0"/>
              <a:t>20: 35-39</a:t>
            </a:r>
            <a:endParaRPr lang="en-GB" dirty="0"/>
          </a:p>
        </p:txBody>
      </p:sp>
      <p:pic>
        <p:nvPicPr>
          <p:cNvPr id="7" name="Content Placeholder 6" descr="anthropology_today_cov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659805"/>
            <a:ext cx="4038600" cy="28512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Referring to an author twice but from different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If each ref has a different date - (</a:t>
            </a:r>
            <a:r>
              <a:rPr lang="en-GB" dirty="0" err="1" smtClean="0"/>
              <a:t>Attala</a:t>
            </a:r>
            <a:r>
              <a:rPr lang="en-GB" dirty="0" smtClean="0"/>
              <a:t>, 2008) or (</a:t>
            </a:r>
            <a:r>
              <a:rPr lang="en-GB" dirty="0" err="1" smtClean="0"/>
              <a:t>Attala</a:t>
            </a:r>
            <a:r>
              <a:rPr lang="en-GB" dirty="0" smtClean="0"/>
              <a:t>  1998), then the earliest on is listed first in the final ref list.</a:t>
            </a:r>
          </a:p>
          <a:p>
            <a:r>
              <a:rPr lang="en-GB" dirty="0" smtClean="0"/>
              <a:t>But if each document was published in the same year do this:</a:t>
            </a:r>
          </a:p>
          <a:p>
            <a:pPr lvl="1"/>
            <a:r>
              <a:rPr lang="en-GB" dirty="0" smtClean="0"/>
              <a:t>(</a:t>
            </a:r>
            <a:r>
              <a:rPr lang="en-GB" dirty="0" err="1" smtClean="0"/>
              <a:t>Attala</a:t>
            </a:r>
            <a:r>
              <a:rPr lang="en-GB" dirty="0" smtClean="0"/>
              <a:t>, 2008a) and (</a:t>
            </a:r>
            <a:r>
              <a:rPr lang="en-GB" dirty="0" err="1" smtClean="0"/>
              <a:t>Attala</a:t>
            </a:r>
            <a:r>
              <a:rPr lang="en-GB" dirty="0" smtClean="0"/>
              <a:t>, 2008b)</a:t>
            </a:r>
          </a:p>
          <a:p>
            <a:pPr lvl="1"/>
            <a:r>
              <a:rPr lang="en-GB" dirty="0" smtClean="0"/>
              <a:t>In your ref list put the ‘a’ ref first</a:t>
            </a:r>
            <a:endParaRPr lang="en-GB" dirty="0"/>
          </a:p>
        </p:txBody>
      </p:sp>
      <p:pic>
        <p:nvPicPr>
          <p:cNvPr id="5" name="Content Placeholder 4" descr="twinsthingonetw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066131"/>
            <a:ext cx="4038600" cy="4038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 author’s name? No date?</a:t>
            </a:r>
            <a:br>
              <a:rPr lang="en-GB" dirty="0" smtClean="0"/>
            </a:br>
            <a:r>
              <a:rPr lang="en-GB" dirty="0" smtClean="0"/>
              <a:t>Then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 author</a:t>
            </a:r>
          </a:p>
          <a:p>
            <a:pPr lvl="1"/>
            <a:r>
              <a:rPr lang="en-GB" sz="2800" dirty="0" smtClean="0"/>
              <a:t>Write  organisation or study’s name in the text  -</a:t>
            </a:r>
          </a:p>
          <a:p>
            <a:pPr lvl="1"/>
            <a:r>
              <a:rPr lang="en-GB" sz="2800" dirty="0" smtClean="0"/>
              <a:t> White report, 2010</a:t>
            </a:r>
          </a:p>
          <a:p>
            <a:pPr lvl="1"/>
            <a:r>
              <a:rPr lang="en-GB" sz="2800" dirty="0" smtClean="0"/>
              <a:t>Oxfam, 2012</a:t>
            </a:r>
          </a:p>
          <a:p>
            <a:r>
              <a:rPr lang="en-GB" sz="2800" dirty="0" smtClean="0"/>
              <a:t>No date</a:t>
            </a:r>
          </a:p>
          <a:p>
            <a:pPr lvl="1"/>
            <a:r>
              <a:rPr lang="en-GB" sz="2400" dirty="0" smtClean="0"/>
              <a:t>Write  (Attala, no date: 26)</a:t>
            </a:r>
            <a:endParaRPr lang="en-GB" sz="2400" dirty="0"/>
          </a:p>
        </p:txBody>
      </p:sp>
      <p:pic>
        <p:nvPicPr>
          <p:cNvPr id="6" name="Content Placeholder 5" descr="_Empty__by_NashiaNamii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936835"/>
            <a:ext cx="4038600" cy="42971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When you take a quote that was already a quote </a:t>
            </a:r>
          </a:p>
          <a:p>
            <a:pPr>
              <a:buNone/>
            </a:pPr>
            <a:r>
              <a:rPr lang="en-GB" dirty="0" smtClean="0"/>
              <a:t>Or</a:t>
            </a:r>
          </a:p>
          <a:p>
            <a:r>
              <a:rPr lang="en-GB" dirty="0" smtClean="0"/>
              <a:t>When you use the ideas of one person that another person has used in their book</a:t>
            </a:r>
          </a:p>
          <a:p>
            <a:pPr lvl="1">
              <a:buNone/>
            </a:pPr>
            <a:r>
              <a:rPr lang="en-GB" dirty="0" smtClean="0"/>
              <a:t>Write - (Attala, 2010 as cited in Hartwell, 2011:24)</a:t>
            </a:r>
            <a:endParaRPr lang="en-GB" dirty="0"/>
          </a:p>
        </p:txBody>
      </p:sp>
      <p:pic>
        <p:nvPicPr>
          <p:cNvPr id="8" name="Content Placeholder 7" descr="Russian-Stacking-Dolls-0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066131"/>
            <a:ext cx="4038600" cy="4038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Altering quotes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Taking out  words </a:t>
            </a:r>
            <a:r>
              <a:rPr lang="en-GB" dirty="0" smtClean="0"/>
              <a:t>– use 3 dots to show where words are missing</a:t>
            </a:r>
          </a:p>
          <a:p>
            <a:pPr lvl="1"/>
            <a:r>
              <a:rPr lang="en-GB" dirty="0" smtClean="0"/>
              <a:t>‘Referencing is a...nightmare’ (Attala, 2009:120)</a:t>
            </a:r>
          </a:p>
          <a:p>
            <a:pPr lvl="1">
              <a:buNone/>
            </a:pPr>
            <a:endParaRPr lang="en-GB" dirty="0" smtClean="0"/>
          </a:p>
          <a:p>
            <a:r>
              <a:rPr lang="en-GB" b="1" dirty="0" smtClean="0"/>
              <a:t>Putting in words </a:t>
            </a:r>
            <a:r>
              <a:rPr lang="en-GB" dirty="0" smtClean="0"/>
              <a:t>– use square brackets</a:t>
            </a:r>
          </a:p>
          <a:p>
            <a:pPr lvl="1"/>
            <a:r>
              <a:rPr lang="en-GB" dirty="0" smtClean="0"/>
              <a:t>‘Learning study skills [in higher education] is vitally important’ (</a:t>
            </a:r>
            <a:r>
              <a:rPr lang="en-GB" dirty="0" err="1" smtClean="0"/>
              <a:t>Attala</a:t>
            </a:r>
            <a:r>
              <a:rPr lang="en-GB" dirty="0" smtClean="0"/>
              <a:t>, 2009:78)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 b="1" dirty="0" smtClean="0"/>
          </a:p>
          <a:p>
            <a:r>
              <a:rPr lang="en-GB" b="1" dirty="0" smtClean="0"/>
              <a:t>Noting an original error </a:t>
            </a:r>
            <a:r>
              <a:rPr lang="en-GB" dirty="0" smtClean="0"/>
              <a:t>– write [</a:t>
            </a:r>
            <a:r>
              <a:rPr lang="en-GB" i="1" dirty="0" smtClean="0"/>
              <a:t>sic</a:t>
            </a:r>
            <a:r>
              <a:rPr lang="en-GB" dirty="0" smtClean="0"/>
              <a:t>]</a:t>
            </a:r>
          </a:p>
          <a:p>
            <a:pPr lvl="1"/>
            <a:r>
              <a:rPr lang="en-GB" dirty="0" smtClean="0"/>
              <a:t>‘You needed to be their [</a:t>
            </a:r>
            <a:r>
              <a:rPr lang="en-GB" i="1" dirty="0" smtClean="0"/>
              <a:t>sic</a:t>
            </a:r>
            <a:r>
              <a:rPr lang="en-GB" dirty="0" smtClean="0"/>
              <a:t>]’.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r>
              <a:rPr lang="en-GB" b="1" dirty="0" smtClean="0"/>
              <a:t>Adding emphasis </a:t>
            </a:r>
            <a:r>
              <a:rPr lang="en-GB" dirty="0" smtClean="0"/>
              <a:t>– italics</a:t>
            </a:r>
          </a:p>
          <a:p>
            <a:pPr lvl="1"/>
            <a:r>
              <a:rPr lang="en-GB" dirty="0" smtClean="0"/>
              <a:t>‘Referencing is a...</a:t>
            </a:r>
            <a:r>
              <a:rPr lang="en-GB" i="1" dirty="0" smtClean="0"/>
              <a:t>nightmare</a:t>
            </a:r>
            <a:r>
              <a:rPr lang="en-GB" dirty="0" smtClean="0"/>
              <a:t>’ (Attala, 2009:120, my emphasis).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internet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You need to record</a:t>
            </a:r>
          </a:p>
          <a:p>
            <a:r>
              <a:rPr lang="en-GB" dirty="0" smtClean="0"/>
              <a:t>Author</a:t>
            </a:r>
          </a:p>
          <a:p>
            <a:r>
              <a:rPr lang="en-GB" dirty="0" smtClean="0"/>
              <a:t>Date written or site updated</a:t>
            </a:r>
          </a:p>
          <a:p>
            <a:r>
              <a:rPr lang="en-GB" dirty="0" smtClean="0"/>
              <a:t>Title of site</a:t>
            </a:r>
          </a:p>
          <a:p>
            <a:r>
              <a:rPr lang="en-GB" dirty="0" smtClean="0"/>
              <a:t>URL</a:t>
            </a:r>
          </a:p>
          <a:p>
            <a:r>
              <a:rPr lang="en-GB" dirty="0" smtClean="0"/>
              <a:t>Date accessed</a:t>
            </a:r>
            <a:endParaRPr lang="en-GB" dirty="0"/>
          </a:p>
        </p:txBody>
      </p:sp>
      <p:pic>
        <p:nvPicPr>
          <p:cNvPr id="5" name="Content Placeholder 4" descr="interne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65752"/>
            <a:ext cx="4038600" cy="30393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pages with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text write:</a:t>
            </a:r>
          </a:p>
          <a:p>
            <a:pPr lvl="1"/>
            <a:r>
              <a:rPr lang="en-GB" dirty="0" smtClean="0"/>
              <a:t>Author and date – (</a:t>
            </a:r>
            <a:r>
              <a:rPr lang="en-GB" dirty="0" err="1" smtClean="0"/>
              <a:t>Attala</a:t>
            </a:r>
            <a:r>
              <a:rPr lang="en-GB" dirty="0" smtClean="0"/>
              <a:t>, 2009)</a:t>
            </a:r>
          </a:p>
          <a:p>
            <a:endParaRPr lang="en-GB" dirty="0" smtClean="0"/>
          </a:p>
          <a:p>
            <a:r>
              <a:rPr lang="en-GB" dirty="0" smtClean="0"/>
              <a:t>In the ref list write:</a:t>
            </a:r>
          </a:p>
          <a:p>
            <a:pPr lvl="1"/>
            <a:r>
              <a:rPr lang="en-GB" dirty="0" smtClean="0"/>
              <a:t>Attala, L. 2009. </a:t>
            </a:r>
            <a:r>
              <a:rPr lang="en-GB" i="1" dirty="0" smtClean="0"/>
              <a:t>Study Skills .</a:t>
            </a:r>
            <a:r>
              <a:rPr lang="en-GB" dirty="0" smtClean="0"/>
              <a:t>[online] available at </a:t>
            </a:r>
            <a:r>
              <a:rPr lang="en-GB" dirty="0" err="1" smtClean="0">
                <a:hlinkClick r:id="rId2"/>
              </a:rPr>
              <a:t>www.studyskills.com</a:t>
            </a:r>
            <a:r>
              <a:rPr lang="en-GB" dirty="0" smtClean="0"/>
              <a:t> [Accessed: 12 October 2010]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pages without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 text write:</a:t>
            </a:r>
          </a:p>
          <a:p>
            <a:pPr lvl="1"/>
            <a:r>
              <a:rPr lang="en-GB" dirty="0" smtClean="0"/>
              <a:t>(Oxfam, 2008)</a:t>
            </a:r>
          </a:p>
          <a:p>
            <a:r>
              <a:rPr lang="en-GB" dirty="0" smtClean="0"/>
              <a:t>In the reference list write:</a:t>
            </a:r>
          </a:p>
          <a:p>
            <a:pPr lvl="1"/>
            <a:r>
              <a:rPr lang="en-GB" dirty="0" smtClean="0"/>
              <a:t>Oxfam. 2008. [online] available at </a:t>
            </a:r>
            <a:r>
              <a:rPr lang="en-GB" dirty="0" err="1" smtClean="0">
                <a:hlinkClick r:id="rId2"/>
              </a:rPr>
              <a:t>www.oxfam.com</a:t>
            </a:r>
            <a:r>
              <a:rPr lang="en-GB" dirty="0" smtClean="0"/>
              <a:t> [Accessed 12 March 2009]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7826" name="Picture 2" descr="http://4.bp.blogspot.com/-ZjFGeOF2K4Q/TWerxTJH3_I/AAAAAAAAAT4/qQ8_IotjPnI/s1600/oxfam+page.jpg"/>
          <p:cNvPicPr>
            <a:picLocks noChangeAspect="1" noChangeArrowheads="1"/>
          </p:cNvPicPr>
          <p:nvPr/>
        </p:nvPicPr>
        <p:blipFill>
          <a:blip r:embed="rId3"/>
          <a:srcRect l="12622" r="25360" b="10433"/>
          <a:stretch>
            <a:fillRect/>
          </a:stretch>
        </p:blipFill>
        <p:spPr bwMode="auto">
          <a:xfrm>
            <a:off x="4495800" y="1600200"/>
            <a:ext cx="4324120" cy="44874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Reference list, bibliography? Which 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Reference list </a:t>
            </a:r>
            <a:r>
              <a:rPr lang="en-GB" dirty="0" smtClean="0"/>
              <a:t>– all those sources you have referred to in your essay</a:t>
            </a:r>
          </a:p>
          <a:p>
            <a:r>
              <a:rPr lang="en-GB" b="1" u="sng" dirty="0" smtClean="0"/>
              <a:t>Bibliography</a:t>
            </a:r>
            <a:r>
              <a:rPr lang="en-GB" dirty="0" smtClean="0"/>
              <a:t> – all the sources you have researched from for your essay but you have NOT referred to in the text</a:t>
            </a:r>
          </a:p>
          <a:p>
            <a:endParaRPr lang="en-GB" dirty="0" smtClean="0"/>
          </a:p>
          <a:p>
            <a:pPr>
              <a:buNone/>
            </a:pPr>
            <a:r>
              <a:rPr lang="en-GB" i="1" dirty="0" smtClean="0">
                <a:solidFill>
                  <a:srgbClr val="FFFF00"/>
                </a:solidFill>
              </a:rPr>
              <a:t>	ONLY THING TO REMEMBER – WRITE A REFERENCE LIST</a:t>
            </a:r>
            <a:endParaRPr lang="en-GB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Decide if you will modernise spelling or not</a:t>
            </a:r>
          </a:p>
          <a:p>
            <a:r>
              <a:rPr lang="en-GB" dirty="0" smtClean="0"/>
              <a:t>Be consistent</a:t>
            </a:r>
          </a:p>
          <a:p>
            <a:r>
              <a:rPr lang="en-GB" dirty="0" smtClean="0"/>
              <a:t>Example: </a:t>
            </a:r>
          </a:p>
          <a:p>
            <a:pPr lvl="1"/>
            <a:r>
              <a:rPr lang="en-GB" dirty="0" smtClean="0"/>
              <a:t>‘Hast thou not removed one Grain of Dirt and </a:t>
            </a:r>
            <a:r>
              <a:rPr lang="en-GB" dirty="0" err="1" smtClean="0"/>
              <a:t>Rhubbish</a:t>
            </a:r>
            <a:r>
              <a:rPr lang="en-GB" dirty="0" smtClean="0"/>
              <a:t>?(Kent, 1727:2)</a:t>
            </a:r>
          </a:p>
          <a:p>
            <a:pPr lvl="1"/>
            <a:r>
              <a:rPr lang="en-GB" dirty="0" smtClean="0"/>
              <a:t>‘Have you not removed one grain of dirt or rubbish?’ (Kent, 1727: 2 spelling modernised)</a:t>
            </a:r>
          </a:p>
        </p:txBody>
      </p:sp>
      <p:pic>
        <p:nvPicPr>
          <p:cNvPr id="80900" name="Picture 4" descr="http://jeriwesterson.typepad.com/my_weblog/images/2007/10/16/scribe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79925" y="2640012"/>
            <a:ext cx="4324350" cy="3486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Now to get infected with MRSA…oops MHRA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Only look at this if you want to </a:t>
            </a:r>
            <a:r>
              <a:rPr lang="en-GB" smtClean="0"/>
              <a:t>know how to use MHRA too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MHRA format in 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Author’s initial</a:t>
            </a:r>
          </a:p>
          <a:p>
            <a:r>
              <a:rPr lang="en-GB" dirty="0" smtClean="0"/>
              <a:t>Full stop</a:t>
            </a:r>
          </a:p>
          <a:p>
            <a:r>
              <a:rPr lang="en-GB" dirty="0" smtClean="0"/>
              <a:t>Author’s surname</a:t>
            </a:r>
          </a:p>
          <a:p>
            <a:r>
              <a:rPr lang="en-GB" dirty="0" smtClean="0"/>
              <a:t>Comma</a:t>
            </a:r>
          </a:p>
          <a:p>
            <a:r>
              <a:rPr lang="en-GB" dirty="0" smtClean="0"/>
              <a:t>Title of book in italics</a:t>
            </a:r>
          </a:p>
          <a:p>
            <a:r>
              <a:rPr lang="en-GB" dirty="0" smtClean="0"/>
              <a:t>In brackets – place of publication, colon, publisher, comma, date, close brackets</a:t>
            </a:r>
          </a:p>
          <a:p>
            <a:r>
              <a:rPr lang="en-GB" dirty="0" smtClean="0"/>
              <a:t>Full stop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to...</a:t>
            </a:r>
            <a:r>
              <a:rPr lang="en-GB" dirty="0" smtClean="0">
                <a:solidFill>
                  <a:srgbClr val="FFC000"/>
                </a:solidFill>
              </a:rPr>
              <a:t>direct</a:t>
            </a:r>
            <a:r>
              <a:rPr lang="en-GB" dirty="0" smtClean="0"/>
              <a:t> ref MHRA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1">
              <a:buNone/>
            </a:pPr>
            <a:r>
              <a:rPr lang="en-GB" sz="3500" dirty="0" smtClean="0"/>
              <a:t>As an endnote or footnote</a:t>
            </a:r>
          </a:p>
          <a:p>
            <a:pPr lvl="1">
              <a:buNone/>
            </a:pPr>
            <a:r>
              <a:rPr lang="en-GB" sz="3500" dirty="0" smtClean="0"/>
              <a:t>Like this in the text:</a:t>
            </a:r>
          </a:p>
          <a:p>
            <a:pPr lvl="1"/>
            <a:r>
              <a:rPr lang="en-GB" sz="3500" dirty="0" smtClean="0"/>
              <a:t>Saul argues that the Great Depression was a myth</a:t>
            </a:r>
            <a:r>
              <a:rPr lang="en-GB" sz="3500" baseline="30000" dirty="0" smtClean="0"/>
              <a:t>1 </a:t>
            </a:r>
            <a:r>
              <a:rPr lang="en-GB" sz="3500" dirty="0" smtClean="0"/>
              <a:t> </a:t>
            </a:r>
          </a:p>
          <a:p>
            <a:pPr lvl="1">
              <a:buNone/>
            </a:pPr>
            <a:r>
              <a:rPr lang="en-GB" sz="3500" dirty="0" smtClean="0"/>
              <a:t>And then at the bottom of the page as a footnote like this:</a:t>
            </a:r>
          </a:p>
          <a:p>
            <a:pPr lvl="1">
              <a:buNone/>
            </a:pPr>
            <a:r>
              <a:rPr lang="en-GB" sz="3500" baseline="30000" dirty="0" smtClean="0"/>
              <a:t>1 </a:t>
            </a:r>
            <a:r>
              <a:rPr lang="en-GB" sz="3500" dirty="0" smtClean="0"/>
              <a:t>S.B. Saul, </a:t>
            </a:r>
            <a:r>
              <a:rPr lang="en-GB" sz="3500" i="1" dirty="0" smtClean="0"/>
              <a:t>The Myth of the Great Depression </a:t>
            </a:r>
            <a:r>
              <a:rPr lang="en-GB" sz="3500" dirty="0" smtClean="0"/>
              <a:t>(London: </a:t>
            </a:r>
            <a:r>
              <a:rPr lang="en-GB" sz="3500" dirty="0" err="1" smtClean="0"/>
              <a:t>Macmillian</a:t>
            </a:r>
            <a:r>
              <a:rPr lang="en-GB" sz="3500" dirty="0" smtClean="0"/>
              <a:t>, 1978).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en-GB"/>
          </a:p>
        </p:txBody>
      </p:sp>
      <p:pic>
        <p:nvPicPr>
          <p:cNvPr id="73730" name="Picture 2" descr="http://cdni.tn-services.com/S06/Figs/T8615F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44248" y="1740665"/>
            <a:ext cx="3539587" cy="44213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MHRA - </a:t>
            </a:r>
            <a:r>
              <a:rPr lang="en-GB" dirty="0" smtClean="0">
                <a:solidFill>
                  <a:srgbClr val="FFC000"/>
                </a:solidFill>
              </a:rPr>
              <a:t>indirect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 smtClean="0"/>
              <a:t>In the text:</a:t>
            </a:r>
          </a:p>
          <a:p>
            <a:r>
              <a:rPr lang="en-GB" dirty="0" smtClean="0"/>
              <a:t>Recent learning theory</a:t>
            </a:r>
            <a:r>
              <a:rPr lang="en-GB" baseline="30000" dirty="0" smtClean="0"/>
              <a:t>2</a:t>
            </a:r>
            <a:r>
              <a:rPr lang="en-GB" dirty="0" smtClean="0"/>
              <a:t> explains that…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Bottom of page:</a:t>
            </a:r>
          </a:p>
          <a:p>
            <a:r>
              <a:rPr lang="en-GB" baseline="30000" dirty="0" smtClean="0"/>
              <a:t>2</a:t>
            </a:r>
            <a:r>
              <a:rPr lang="en-GB" dirty="0" smtClean="0"/>
              <a:t> L. E. </a:t>
            </a:r>
            <a:r>
              <a:rPr lang="en-GB" dirty="0" err="1" smtClean="0"/>
              <a:t>Attala</a:t>
            </a:r>
            <a:r>
              <a:rPr lang="en-GB" dirty="0" smtClean="0"/>
              <a:t>, </a:t>
            </a:r>
            <a:r>
              <a:rPr lang="en-GB" i="1" dirty="0" smtClean="0"/>
              <a:t>Learning Theory </a:t>
            </a:r>
            <a:r>
              <a:rPr lang="en-GB" dirty="0" smtClean="0"/>
              <a:t>(Milton Keynes: OUP, 2009).</a:t>
            </a:r>
          </a:p>
          <a:p>
            <a:endParaRPr lang="en-GB" baseline="30000" dirty="0" smtClean="0"/>
          </a:p>
          <a:p>
            <a:r>
              <a:rPr lang="en-GB" baseline="30000" dirty="0" smtClean="0"/>
              <a:t>Note no comma after the title…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476671"/>
            <a:ext cx="8077200" cy="240974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BUT only the first citation needs to be a full reference –a shortened version can be used for the next ones – like this 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611560" y="3429000"/>
            <a:ext cx="8077200" cy="149961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Saul, </a:t>
            </a:r>
            <a:r>
              <a:rPr lang="en-GB" sz="3200" i="1" dirty="0" smtClean="0"/>
              <a:t>Myth of the Great Depression</a:t>
            </a:r>
            <a:r>
              <a:rPr lang="en-GB" sz="3200" dirty="0" smtClean="0"/>
              <a:t>, p.6</a:t>
            </a:r>
            <a:endParaRPr lang="en-GB" sz="3200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 in the footnote put</a:t>
            </a:r>
          </a:p>
          <a:p>
            <a:pPr lvl="1"/>
            <a:r>
              <a:rPr lang="en-GB" dirty="0" smtClean="0"/>
              <a:t>p – for one page</a:t>
            </a:r>
          </a:p>
          <a:p>
            <a:r>
              <a:rPr lang="en-GB" dirty="0" smtClean="0"/>
              <a:t>Or if the ref/ quote goes over two or more pages use</a:t>
            </a:r>
          </a:p>
          <a:p>
            <a:pPr lvl="1"/>
            <a:r>
              <a:rPr lang="en-GB" dirty="0" smtClean="0"/>
              <a:t>pp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Saul, </a:t>
            </a:r>
            <a:r>
              <a:rPr lang="en-GB" i="1" dirty="0" smtClean="0"/>
              <a:t>Myth of the Great Depression</a:t>
            </a:r>
            <a:r>
              <a:rPr lang="en-GB" dirty="0" smtClean="0"/>
              <a:t>, p.6</a:t>
            </a:r>
          </a:p>
          <a:p>
            <a:pPr lvl="2"/>
            <a:r>
              <a:rPr lang="en-GB" dirty="0" smtClean="0"/>
              <a:t>Or</a:t>
            </a:r>
          </a:p>
          <a:p>
            <a:pPr lvl="1"/>
            <a:r>
              <a:rPr lang="en-GB" dirty="0" smtClean="0"/>
              <a:t>Saul, </a:t>
            </a:r>
            <a:r>
              <a:rPr lang="en-GB" i="1" dirty="0" smtClean="0"/>
              <a:t>Myth of the Great Depression</a:t>
            </a:r>
            <a:r>
              <a:rPr lang="en-GB" dirty="0" smtClean="0"/>
              <a:t>, pp. 6-7</a:t>
            </a:r>
            <a:endParaRPr lang="en-GB" dirty="0"/>
          </a:p>
        </p:txBody>
      </p:sp>
      <p:pic>
        <p:nvPicPr>
          <p:cNvPr id="9" name="Content Placeholder 8" descr="p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69629" y="1600200"/>
            <a:ext cx="3817130" cy="4117553"/>
          </a:xfrm>
        </p:spPr>
      </p:pic>
      <p:sp>
        <p:nvSpPr>
          <p:cNvPr id="70658" name="AutoShape 2" descr="data:image/jpeg;base64,/9j/4AAQSkZJRgABAQAAAQABAAD/2wCEAAkGBxMTEhUUEhMWFRQXGB0aGRgYGR8fHxwdGxweHx8gHiIgJCgjIR8mHx8fIjIhJSkrLi4uIiIzODMsOCgtLisBCgoKDg0OGxAQGzQmICQvLDQ4LDAsLywsLCwsLCwsLCwsLCw0LCwsLC8vLCwvLDQsLCwsLCwsLCwsLCwsLCwsLP/AABEIAOkA2AMBEQACEQEDEQH/xAAcAAACAwEBAQEAAAAAAAAAAAAABgQFBwMIAgH/xABSEAACAQIEAwUEBwMHCAYLAAABAgMEEQAFEiEGMUEHEyJRYTJxgZEUI0JSYqGxCHLRFSQzQ4LB8FNzg5Kis8LhFzQ1VJOyFiU2VWOUo8PS0/H/xAAbAQEAAgMBAQAAAAAAAAAAAAAABAUCAwYBB//EAD8RAAEDAgIGCQIFAgYBBQAAAAEAAgMEEQUhEjFBUWFxEyKBkaGxwdHwMuEGFCNS8UJiFSQzNHKC0kNTorLC/9oADAMBAAIRAxEAPwDccERgiMEUKqzSNCVuWcC5RAWb0vb2b9NVr40T1UMH+o63zdrXoaTqVPUZ9WFrQ0HhHNp6hI7781EYlNrb+LSdxt5QH41St1EnkPeyzEbl3XN6kAa6VC3URT6vgC6R3NvOw9euMG47THWCOwe6dEV+niiNF1VMU1MvnKqso57s0TSIg25sR0xMhxGmmdosfn2jzssSwhXME6uodGDKwuGUggjzBGxGJqxXTBEYIjBEYIjBEYIjBEYIjBEYIjBEYIjBEYIjBEYIjBEYIjBEYIjBEq8SZrI9THQ07sjMvezyrzji3AVSQQHkbYHmFDEb2IgYjWflYS4fUcgsmN0il7jfjCnyeBYoowZXDGOIchzu7nnYtz+0xvvzOOZo6OWvkL3uy2nbyHzJb3ODQsIzziivrtbzSyOg3ZUuI0BIAuBsBewufTcnHVQ0lPT2DAAfErQXEqigmZGDIxVhyZSQR7iMSi0OFisVqXZx2p1CSx01YTPHI6osjHxpqIFyT7S73N9/XpiixDCI3MMkWRGdth9uxbWSHUU8Z3UnJqynnibTQVMndTwckjc3IlT7KdSQLA6T53Vgtc6YGKQ3IzvwSRtswlri3PKrIM0lMFpKWqBmEL30BmJ1abeywe52+ywB6EXy1Js4Hqs7r2SoqpFoqUbiJIlDSj/SamRdva5kHbmCCJgzjtDpYiY4BJWTA27umUvY7e0w8Ki5AO9x5Y1yTRxi73AcyvQCVUy1me1ROhafLoumq00vv28Hwt8TipmxynZ9F3eA8fZZiMqpqeFpO8vU8QVIJHsrKIviBqtbn0xE/wAbneLxxeZ9ll0Y2ldaTh6NXBTP6wtyANWjXvtyNwT8MYnGKsZmPwKdG3ercZBmCHVT5vMeW08UcoNj6BSBby+ePGfiB4+tg7Db3TolLj4gzCn/AOt0izoCby0ZNwPWFzq2/CzegxZQYzTSZOOieOrv97LExkK/yLiKmrFLU8quV2ZeTofJ1NmU+8YtQQRcLWrTHqIwRGCKt4gz2no4TNUyLGg2F+bGxOlRzZiAdh5YIlLL+PaqqbXSZZI9KfZmkmWIuOpVCDceRvv6Ygz4lTwu0Xuz3a1kGEqVD2jwxyLFXwTULt7LTAGJvQSISt7Wve1sb4KmKcXjddeEEa05xSBgGUhlIuCDcEHkQeoxvXi+sERgiMERgiMESRwvSn6TmM73MklUU3FrRxKFjHusSfjjkcelLpwzYB5rfEMl5y48r2mzGqd2LfXOov0VWKqNvIADHSUMYZTsAGwd51rU43K1PsLyeGbLqsSKG76QxP56BGtvdu7W9cUONzvjqGaOwXHO59gtsYBBVJmXYdVBz3E8Lpc27wsrAdL2UgnEmPH4SOu0g8LH2WJiKsOEOxmaKojmq5otEbq4SO7aypvYlgthceRv6Y01eOMfGWRNNzlc5W8162LPNHbTxHFVPBltOys4mUu9/CrkFFW45+2S3lYDncDPA6J7LzvyuLAcMs/DJeSOByWqV81I7xvDAlXPCpWJhYrHvY3lN1Ugrvzcb2B3xb1NdBT/AOo7Pdt7lgGk6lR8QRjQZs4q1SDpTRsVi5X0k7STt6bA/cxRyYtUVLujpW247fYfM1sDAM3LP857ZFjTucspUiQbKzqAAPNY12HxJ92N0OCFx06l9zu9yV4ZNyiU2VcQ5mup5ZIom3HeN3SnnyRRqI356bHbfGbpsNpDZoBI3ZnvOXilnuXOu7Eq5ReOaCQ8yLspv6Eix68yMex49Tk2LSEMRSDneQ1NI+ipheJumobH91hs3wJxbw1EU7dKN1wtZBGtdck4mq6Qg09RJHb7Ia6n3qfCfljGalhmFpGg+fegcRqWocL9tx8KV8PoZYv1ZP1Kn3DFHVYDrdAew+/zmtrZd60F8voMzQVMEn1g9mpgbRKh8iRvt91wR6Yqo6iqoX6OrgdR+bwsyGuVfDxpVZbKkGbgSQOQsVdGtgT5TL9k9bjyNgbEjq6HEI6tvVyI2fNYWhzS1aNS1KSIrxsrowBVlIIIPIgjYjE5Yrrgix7PcvnzPPjBUIRR0aq/dk3WTV7JI/Ef9lSPPFdidQ+KLRjze7IW18T2LNguc1oub0VUYgKRoUkuN5QxUL6BSN+XXFRS4E8nSnNhuGvv1LY6Xcq+oyhqmnNPmUUTlrgmO5Q87MurxI9t7b26E72iVlNLh8ofETbYfQ/M9y9a4PGaT+HuIf5DkehzCRzSW10cxUtdbjVGdNzdSfhvyDKMdLQVraqLS2jWN32K0ubolOPDnE881ZLT1FN9H+qWaHxaiULFTrtsHB0+EXtfmdid1PVR1AJjN7Gy8LSNaa8SF4jBEYIjBErwuI66piN/rgtQl+RAVYnC7/ZKITy/pB78ct+IICHtlAyIt2/PJb4jsWA9tGQGmzF5ALRVP1inpq27we/V4vcwxZYNUiWnDdrcuzZ7diwkFivnso43GXTss1zTTWDkb6GHJwOo3IIG9rHewByxXD/zUd2fUPHh7fe68Y7RK9AtWfSafXQ1ERJ9mS3eJccwQGHu5gg/LHIBnRSWmaeWoqRrGSTc24LzWrNp81CRG4KQxlRY9LBhcdPETiyir6SEXjhud5N/nYsC1x1lGXdmWVUKd7VESaWv3lQ4CC+wGnZD7mvc/LCTFqypOhFlwaM+/X3WQMaNapOKO2iKMd1l0QewsJZAVQDb2U2Y7eem1uRGJVLgT3daoNuA19p9rrF0u5ZDnmeVFXJ3lTK0r8hfkB5KBYKPQAY6KCnjgboxiwWoknWtd7HuztVVa2sjDMwBgjYX0j77A9TsV8hvzItzuMYmSTBEeZ9Pfu57Y2bSmrjTtOpKAtELz1A5xodlP425D3C59MQKLCZqkaR6rd59B/Czc8BJOWdusl/5xSKVvzicgge5r3I36i/pi0l/Dzbfpv7x7LAS70/ZZm2X55TMhUOB7UcgAeMkEBh5dbMp8x5jFRLFU4dKDe3Eajw+yzBDwsV7ROz2XLm1qTLTMbLJbdfJX9bfa5H05Y6fDsSZVCxycNnqPmS0vZopMgj1Mq8rkD5nFi52iCVlBF0sjYwbaRA7zZXFDmNVl0+qCVo253HsuPxLyI9Dy/PEZzIauOzxfzHJSq+hloZujf2HYR81r0HwdxHT5zRsJo0LCyzwtuAeYYX30m1weYIO9xfHIVlLLQTXaeR+eK0tcHBJ01XU8N1K6S8+VzMfAdyhPMAnYOBuBcBwDexFx02GYgKplnfUNfHj7rS9mitqyjNIqmFJ4HEkTi6sP0PUEHYg7g3BxaLBUuXuq5pVKQBJJFDIpv7SDWnLl4WBufxj0xWVF21sTjqIcOR1+IyWY+kqvzThKR1lkkrKn6QxZo5ElZEi3JRVjUhCoFr6gSd7nEXEauqppWuGbN1vC+/l3b8mNaQpPA+aS12VQTSW78qw1AixeJ2TVtYeIrcgbbkcsW80LZ4zG7UR87lrBsbrq1NTV0EMkkayxsElj1ruLgMpF9wbH+7HAB8tO9zQbEXB9RxUrIqGdP8ALNPb2/oc9/3e8h0+nPVjovw9fQfuuPX7LTLsTpjo1qRgiMERgio+KqBnRZol1T057yMDmw5SR/20uBfYNpP2cRqunFRC6M7fPYvWmxul3ivKYc2y4iJg2te8ge/KQA2v5dUYcxc9Rji6WZ9DU9bZkRw+ZhSXAOC8vVMDRuyOCrqSrA8wQbEH3HHdtcHNDhqKiqZk+c1FK+unmeJuR0m1x6jkR78a5oIpm2kaCF7chX//AEnZrp0/TGt+5Hf/AFtN/wA8RP8ACaO99DxPustNyX82zeoqn11EryvyBY3t6AcgPQYlxQRwttGAAvM3Gy51eXyRqrOLavXf449jmY8kN2KbV4ZUUsbZJhbS459vzmrDgvKBV11PAfZeQauXsr4m5/hB/wCfLGqtn6CnfINg8dihNFzZelOOOIFy+hlnFgwGiJehdtlFtrge0R5A44mhpjUzhmzby2/bipDjYXWL9lXZ+2ayvUVLt9GR/rDfxyyHxFb8xzBZjvuANzde/a0NFhqUVa5x9wu0VCDlkMKmDxNAYldJo+bqyEHU2wIPte0Abtj1Ei5PksGYIuYZLppK+nsZaW5EbHfYeQcAjop3BsbnGqaFszDG/UV6DY3WhcP5tT5tQnWmzgxzxEm6NbxL5jzB2PI7HHDVMEtDUWBzGYKkghwWAdoXBcmW1FgWeB94pLf7LW21j89jtew67D69tXHfU4ax82H7LQ4FhuFR1+ZmVFVlGpftX5/D5fLEiKnEbiQcjsVrX4u6tgZHI3rN/qvr7OOV89Y1Kx4E4mfL6tJxcp7Mq/eQ8/iNiPUY111I2phLDr2c1UtdYr05mtBDXUrRPZoZk2YW5MLqy3uLjZgfMDHCxSvp5Q4ZFp/kFSSAQsb4FzqXIszkoatv5tIwDMbhRceCVegBFg35nwY72kqWVMQkbt2bjuUVwsbLa+J+HjUmKaGUw1MFzFJa6kNbUki/aRrDkQQbEcsZzwMnYWP1eXEcUBslrMKbPKq1M6U1NEyWmqEkLkhtj3S7MrW38Vxy8XPEFuGXcDNIXgG4Bt47/DxWWnuCapFiy6gIjB7unhsi82YqLKOl2ZrC21ycWZIAuVgo3D9EYKWnhJuYoY4yfMogXzPl54+c1EnSSueNpJ7yVLAsFT8NN3+cVstiUpoY6dT01MTI9t+Y8INrdPIY7DBIejpQTrcSfQLRIbuT3i3WtGCIwRGCIwRLCUf0apdRfuKljIvkk1ruvukAMg29oSXPiUY5rH6S4FQ3kfQ+nct0TtiyHt74Y0SJXRrZZPBLYfbA8LH3jYn8I88ZYBWaTTA45jMctoSVu1JuU1aTppkVS6je4G/S4xNnjdC7Saciu8wmtgxKHop2gvaM7gZ7Lj13dqgZ9lKxrrTYXsVJ/T+GJFLUuedFyp8ewWGlj6eHIXto38r59imcOZcoUSsLs3L0H8T540Vk5LtAagrP8OYXHHEKp4u52rgOHE792W+8HierDOEBvovf3n+H8cSKKMtaXHaqr8T1rZZmwsOTL35n29SE09hNMr5nqPOOF3Xbr4V/RjiHjry2lsNpA8z6Lm4h1leftC5uTLT0o5Kplb3sSq/IBvniL+HobMfLvNu7NZSnYm/LcizSOkpaTLZoaTuIQ1Sz6XJnls7RkWcqUB1Em1w6225dGtKd+F84aYSQzPA1TAVWXuGJW7C4Njut9xpN9wd8EWbT8PmhziurKRgkcEMc7woL61kJ7xLDltG7KOjFDyxolmEbmg7V7ZWxiFHnSSRH+a5pGW25CZF1X/tA39S5xWY7Th9P0m1vkcj6LOI2Nkw8X09JNB9HrHVEnPdoWIB1kErpJ2DC23rt1seWo3zRydJCM25nlle/Bb3WIsV5s4u4UkopXTWJo0YKZEGwJ+y430N6HmNwTjt6SsbUMDrWJ2H03hRnNsl7ExYreOwnivvYWopWJkiBaMnrHcXX+yT8iPLHJ47R6DxO3UdfP7+a3xOysrTtm4S+l0vfxj66nBb96O12X3i2oe4jriNgtb0Eug76XeB2H56LKRtxdSewzjI1dKaaZrz04ABPNouSn1K+yf7JO5x2qjLTsESBW5gMzq0jga9HRyh5pAdpZ03jjUg7qh8bHcEhR64pcarhDEYh9Th3DafRbI23N1bZjmjanhpU72pta1j3cZYbGZ+SgAhtIOsjkDjn6DDJapwdazNp9t/lvW1zw1TODeHFoafu9XeSuzSTSnnJI+7N6eQHkPfjuGtDQGjUFGV7jJEYIjBEYIjBEo9p2eLTUZXS7Tzt3dMsYu3fneM+4OFPW/KxvjCRjHtLHZg7F6MkVlEtbSNDUppMiaJEBBMb9bHcXVtwfceuOCe2ShqrDW09448CFLyc1eW85y6SjqZIXuJInIuNr+RHoRYj0OO5hlZPEHjUQo7HvifpMNiNoUcySzMFJZz0GMrMiBOpSjJVV8jYyS47B88Sp1TXTwqITZbDYjnb340MihlPSDNWlTiGI0EYo3WbYZEa7cD9rqqRCxAAJJNgBuSTiZqXOk7Stl7DskeCrqTJYOsMYtzI7wlrX9NG9v7sc1j8wdEwDUSfAfdZ0rw+5CgVtMKzipY2YMqzLtta0MYcry81II9+LPCGaNGzt8ykn1LZM6z6KnnkiqkEdLJEhNRyXvHZ4yrkbi6qtm5bG5FhiwLwHaO1YKiXjHI8qpyKWSEqTcR051s7W6m58ubEDGSLLaPNqeqeqzKukDSSSBY6NZWBKgWAsg1NtZRfSpOonniJOXlwa0du5YEm+ScqGu7/AIdimsTJl8yEbDUgp5R0JtqEB3B5+W4xumj6WJzN4I7wswbZqf225aZssZ1BJhkWTby3U/CzX28vTHH4HL0dUAf6gR5H0UqUXasWyniBWHd1byCyaI6hN5EH3XBI72L8DHYcvI9PLSkHSiA3lp1HiP2niNe3eo4dvVzPwYskZmFjFzFTSgyxdb95F/SxnzsCB93EUV7mu0Nv7XZHsd9J4b96y0FzyjhTMKeSKsy5o6oK3hkgbVbbdXVrMLqbEEdfdjKatppWmGoBbwOXcRkga4Zha1lXaTEyWq6epppgBqQwSMLnyIW9rWO4HMc8c7LhTw79JwcN+kB8+y3B42hZFkH02mzFqrL6WoeNZXCjunAaNibK9hYXUjbobHpjrI6qNkbeleAbC+Y17eajlpJyC22WPMa9QKorQ07LZ4YX1yvfmGksAikcwgv677VFZjzQC2AXO86uwbVsbDvTBl9DHBGsUKLHGvsqosB1/M7k9ccxJI+Rxc83J2qQAAlTOOABJJJLT11ZSvK5eQRytpYkeVxa3TfYbcrWtqXG5oGBmiCAMti1uiBVC1Ln+VnvIaj+UYB7Ucly9uZIBJa/O2lj7sXVLjcEp0X9U+Hf7rU6IjUtD4J41psyjLQkpKu0kL21oRty6r+IfkbjFyDfMLUmXHqIwRGCJe494gNDRSTKLym0cK89Ur7Jt1sdyPIHBEu5ZSVUj5WtcqiaGSR2+t1l9MDDVsoAPeOPCCQAOfTECneHzOIN8vVenUmPNx3M6ONknOhvSQL4Dy+0oKkk/ZjA64rseo9OMTt1t18vsfPgt0LrGxWR9vPDdxHXINxaOb3fYb53X4rjRgFXYmA8x6j171lOz+oLPeFKcaWf7V9PuFgf78Wle83Ddi678KUzOjfOfqvbkLA+N/BQuJ6gNKFH2RY+8/4GN9EzRZc7VWfiepEtUI2/0DxOZ9PFXPZ3lWqQzsPDHsn755/IfqPLGVS+w0QuPq5LDQG1a72bI3e10htYyRoPPwRAm+3Lx/r8eYxki8beBPefsp2HNAiS5wDTs/E1eVIBVZ2BO/N1UfmwOOlw/wD2sf8AxC9f9RXbtJqhXZXT5g0I72F2gnRrkRNqCs4UMoYh1AUEkWk3B6SnNutZUbI6QLGGjp6tlYbPBR0ADczzJkuPicVkhucyO0u+yivfnrHbdWplqUFoVq4ywv8AWnL4fPnpjdvO3h5+XPGvqnXY8tI+oWsvbtt4rt2XQNPQZtTyEHvJZbsjK9zLEASGQBGOwOwG99hyFtH9AsprDdoV1w04zDJ4ldj9dTmJmtvcAxs3K19QJxwtSPytaSB9Lr9mseHzdPZ1mLzRV0zRyPG4s6MVYeRU2I+Yx3bHB7Q4aioZFjZdsqzSamkElPK8Tj7Sm3wPmPQ7YxlhjlboyC4QEjUm2g7QELa6qjjklB1CanY00uq1iWaP2tvQYrZMMcBoxSEDc4aYtwB1LYJN4V3l/F9PKVUVWed639XHLHJva5CmwLAb9L7YiyUMseehFYbSCO/Ysg4HeuWYcRUIYiWrz0SLsVaSNSOtiOmPYqWoIuxkVuRK8JbtunTgGrknhc5RSKi6rST1krEu+xPsBmfY39pQCfn47B5J3XqJNWoNFgPbuXvSgfSE3DhWuc3lzR13vpggjRQNrgF9bHruSefLEuPBqNoto35krAyuK5ngKZW1RZtXAm9+8aOQbm+wKAL8vlje7DKRwsYx5eS803b18xZNmtMtxVR14BN43jEMlvwOGKFvRwB6jEKowKneLx9U94WbZiNaXs4y/U4zWgRo6ynLd9CwsZQt9cUirf6y3JhfVded1YQKKqloJ/y0/wBJ8L7Rw37udwc3ta9uk1alQ1ayxpKhukiq6nbkwBHLbkemOqUZd8ERgiQO1mk745bGTZWro7+oVXY/kMaZ3aMbjwXjjYXXbv5BnVPrRe5ammSJ9X9YTG7bEbNpQ2ANyAx6EYh4do2O9YRv0k059lv0inkivpZl8DWvodTqRx6q4Vh7sWDmhwLXaitmpKZ05jQMrrp75GR156JASrD10SA++2OCc11FVW2tPePuFYiz2LzwtYaVJIWW0yOykEciNr/ljsDD+YeJAeqQFa0OMsoqExMH6lzy58fmxUDMSbk3J5nE8C2QXNOcXEucbkrUuE4glJEBvcaj72N/XkNv8b10xu8qonOlIU/dmwstX61AP/0YvTHO4z/qM/4+p+fM7vDc4e1UXZl/7S5j+5N/vosdPh/+1j/4hYyfUU5imhpa+WknRDSZkTKiuoKfSAAJENxbxgK4v9oEDe2JiwSxnfZ9/J2qWlip5aXWZHMsHfTwC39WbjUgt13XmdW5xomiL8wTyvYFaJoy4XBPK9gqzNsw0x60QvGyBhMsNOq2YXuGdrhh5FcV7GXNjr3XKrmZusTnuufRfn7N9WzT1wJvrWNiTubhnA3/ALR/LFsBYWVuBYWV92PBkopIGA1U9TLESDcMV0kkXANt7b+Xy43HWaNVfeAfMenzZOp82rI+P8vAzepj2QNJq285FDj5lvzx0NBKfyTHjOw8jZe09M2eqELjbS28bZeNkqTRlWKsLEGxxYtcHC4UWaJ0TzG8WINlbZVknexl2JW/s/xPpiHPV9G/RGe9dFhX4f8AzdOZZCW3+n3PC/JSuAKw0+Z0rHpMEO9ra/AeV+Wrl15Y8xBnS0jwN1+7Nc8GmOTRdrBt6LY+2nK1ly5pdN3hZWBA3sWCsNuljf4Y5nBJiyqDdjrj1CkztGjdfv7N9XqoaiMljonuL8gHRdh8VJPvx2igpq4m45jgllhQj+bxiSpkIuI1NtCKLi8r3AUchtz5YhVtQ6NobHm9xsB5nkNqzY2+Z1KoHEzzLG9RS11NDIyBJu80KDIw0ahG4ZQzWG4I3sdr4qZabEYQZRLe2ZHZsFrfL69e4OiOVldcJZ3UGrqKKqZXaJElhksA0kTkglwPDqVha4Cg+WLbD6v81AJDr1HmtUrNF1lwzYiHNkC2H0unYuAObwMulj5ko5W/kq89rV2Pwh0LZNoPgfvZbKc9aysezpbUKIDqWOWojQ7nwR1EqIN7mwVQBv0xb0zy+FjnayB5LS4WcUy43rFGCJR7SGMUMNWBqFJOJHA/ybK0TkDqVWTV8Map4+kjLVg9uk0hUU/E1PUxCWkmWSWEiaNQbMSg3WxF11oWjN7bMdxipha+CQFwsFBa50bxpBaHl9Yk0SSxtqjkUOp8wwuPyxdqxSSP5vmdTT3OioUVUQ6X9iYeniCvb8RxzWP0/wBMwHA+nqplK7W1Y121ZQIa/vVFlnQOf3x4W/uPxxMwScyU+idbTbs2LXUts6+9KnD+V9+zg38KEj947Lf0/hi1kfogKDNLoAc03cI1mqnVTfUhKG/zH5G3wxFmbZ196hVLbP5rS+zyUnvxfa6EC3U6gf0GOdxlo0mHn4H7q2wk/puHH0ShwjVGLiGvfvBGFSpYuwJUBfFdwCCyggMRccuY546OgJ/KMI/aPJeyfWU61nENPmUYo6sqO8dRTVkAbu++5ppLC8UvktzcEgNviSyUOyOR3LWVf8BcSSza6OtGivpgBIOkqbASrsAVbrbkSOVwMbEWT5ogWealeFHNO8iKRSiRu7uTGNbaVWyFeXTkRzxAlboOJB1/3W8FXSs0Hkg2vxt4KV+zZ/1mr/zSf+Y4nqxTD2YTf9oLvtXzG/71h/w45LHx/mGn+31Kn0v0n5uWads6BczYgWJjQk+trX+QHyxbYLnSAHeVonJbJccEttTd/LGw5Se16FR4h8hf44lh/QxuadmrkdSunUoxGrilbqk+rg5o6w5kC433umaZxHGTyCrsPcNhisaDI+29d1NIykpy7U1g1chkPRI0UpVgwJBBBBBsQQb3B8/XF8QCLL5Jc3uvSvaCS+V1RUE3i1W9Lgn5DHC4cNGrYDvVlL/plUH7NMy91WJfxB42I9CGA/MHHdqsXfw02Z5kajU319PVMSLg06tswG9xExuevh23FsVlV1ayFzvp6w7SPVbmZxuAWtzRRzJZgro1j5g2IIPzsQcWTmhwIOorSon8lQpOar2XERjJvZdGoNc35WI5+pxpgpooLiMWv3LJzy7WkDiLOe8qfpkS6kijMFEOtTNMRcoOZTwgX5EamG1iayvd+beKWPfdx3DdzW6IaA0z2J64TyUUdJDThtRRfE33nYlnbfoXLG3S+LkAAWCjq3x6iMEVVxVNClHUtUAGERPrB6rpNx7zywRYxkHEtM9FEXqhHOsenQZ2jBZLgFrctVgdVjz+VVJC8SGzcr7rqpljkEhAblyumzsf4ki1S5eHjbReaARuXURubtGGIF9DHa+9m/CcWMRJbmrGFzizreKte0xRFLQVnIRTmJz5JOukn4MF6fLEXEoelpntGvX3ZqVA7ReCkPt2o9VNBLbdJSt/IOpNvmoxR4A+0rmbx5fypdW3qgrN+CqgB5E6sAR/Zvt+f5fA9HOLgFUlW3IFTKF+5rZE+zL4h7+Y/wCIYwd1owdy1u68IO5an2dzbzL+4fU+0Py/v+fO4y36Hc/RWGDu+tvL1SRLHIvEFUsDOHaOpI0ncs1JI4A/t2t8MXmGHTo2X3W9FtnFpDZd+H6hKqjBdlE2ytJLUVr6mjN1LJGNKkeEjxm1gbDa2bxoPy8A3584LUtRrMseupqXMaUrHmMKAhtJAktcSQuCAdDNqsSLi9xa5xMBuLrxZt2jzxvPDXrANFZGEdZIdbRzwnQyEXUhreEjmSt9+mqZpIuDa3Gy0TtJbcG1uNvdTf2cR/O6240/Vrta1vGdrdMbRqW5upXXZlGQcwboa6UD3rYn9RjlMfsZ2j+31KsaMdQrPe21wcwUDmIEB9Tqc/oRizwMEUx/5H0Wir+tKNLRTKneqLAENbzt1t5YsHyxOd0ZVjS0FfFD+bjFgCDbabbbbRr7DlkvzMs0klAVhpXnYXF/XHsNOyM3GZXmJYxVVbQyQaLddhcX456xu2KuxIVMvR2ZTs2Suzm7NQ3J8yYdz88cPE0CvAH7/wD9K1d/o34Kg/Zm9qu90P8A93HcKqWqcTcKx1ZWVZHgqYwRHPHzAP2WU+F0J3Kn4EY1TQsmboSC4XrXFpuEt0vC9dEzKixBNgO4qp4VNuREWllT3Kx+OIP5SqYLRzm39wBPet3SRn6m9y45hwTVVDATKrISNXe1tRKu3I91ZFb3XG++PW01WcnzdzQPFeF8exvimXIeEI4XWaZvpFQosjMoVIhaxEKDaMEbE3LHqTiVT0sdO2zBr1naeZWD3l5uUy4kLBGCIwRKfaHmjxwd1EsjPJsTGYwVXzvIQN+XI9cRamQAaN9e+/oolVIANC+vnq7FistbPrtJNLEwFxqrqZRz22VP1HT0xoAbbIX/AOrlHDGWyAP/AFd7rrmubzU8sNWF+spnDD68PdWsHWwjA8S7E32xnTENdkdfC3qs6WzXWG3hb1Wu8ZvFmOSTyRXZJKfvU87p4wD6grYjob4nKwSVx/H9IyYye0QkUoKi4v4bkW6aS2/QY47Dj0Vdo8SFazjShusqr6PulimhH9GBfzI8z8zf3+mOpa7T6rlzzH6RLHbV14gkukU6c1IIPodx+Ywi2tKxhGZYU/8AZtWap7g2DxE/mpt+uKXGGfo8iPIqXhfVqC3gfMKLTkRcVxk+IOwBB/8AiU5T48+XXliwwg3pGdvmVLqhaUqiyegekqquAzOixTMgj+lSQs2kmz6I42eS66SCo+BvtJqLZZeF/E2AURxsnLs247FFNNS1zGOCWRpIJn7wgFiCULSKGK731sBY3v7W22IgtAHp6L1rgRkmjtB4bjkDeyKarKhn/wAlVbLBOPwvcRORuQU9TjYslH7HuEpaOaseeBoXbu0UX1IVUG7I199RsbEXG2+5AwYHAWJutcbXNbZxuuPAKr3EsiW0y1VRIGG4YGQqG+S2+GOQxl2lVuB2AeV/VXVI39O6ybj+sSozaS5GhCIyf82viv8A2tQ92LygY6KhFtZz7zl4LymZFNXtbKbNvnusBfPusqrOc6UqY4twdi3S3kMbqalIOm/uV3jOPRvjNNTajkXahbcPLyUjNqIGmUgeJFWx622vf9ca6eUiYjYSVMxagY/DGPA60bW2O22QIPDb2JXxaLg16LzymC5PJGxB0UdvQlI9j8wD8scRA69cHDa/zKuHttDbgqT9mdDeuNjb6kXttcd5t79xjt1Trc8ERgiMERgiMERgiMEWH8UZjJ/KVeZ4RMYe7EKKqlljK3JBcA2PMgX3B9+IFWLuaAbX2+SgVgu5ova/cq3I6HNM0UfRIVoaVuczcz0Og2Bb0KqNxbUN8Zx0bQbvNytkdG0ZuN020vZFOqtqzipZzyJW6j3oztfr1GNxgiP9IW4wRH+kL67PaSegklyeusyTCSSlkHsOp2kS32TuG0dLtvyJ3LaoeXUjS5P3Jtq+jvF1AugZBfmQbjf4+7HGTu6LEC7+77q4jGnT24LMssa8KX+4B+VsdK82cfm/58y5OTJ55qHSRAGSmb2bEofwn+Bxsc7VIPnitj3apR8Kvey6do6tYm5qWXn0ZSR+Y/PEDFgHU5I4eBCnUjgKpjh/VfyU/tE+ozihqTYLqia52H1Utzc+62/ljDApAYHN3HzCn1zbPBVh2gZNUQ5nWTrJLTRymEpKtQsKMNAD6m3a+oEAafP0vZzubcNIvwtdVU0gBAtfha6XqakhcMKiaOojj3t39RJbbm7rpXz5KNup3vHMjh9LSL8APuo75XD6QQTwATd2ZZ4JRLlU88TxTRyfR+6dyYrDdAzi+wOpDuRoPoMTY3lwzB7VMieXDMHtWnx5y0eWfSpz9ZHTF5NNjaRE8YHIX1gi3ntjYtiSeDYhT5bT6vCFh7xue2oGRufLmbjHC1rjLVvtnd1u6wHz4buABsQ5LzxV1Bkd5G9p2LH3sbnHcMaGtDRsVKTc3XHGS8ThWPekvfTeMfoNvjyxTxi1RbXmvpFZJp4OXX0bsHkMu3V2qh4boO/qoIbXDyKD+7fxH4Lc4saqXooXv3Ar51G3SeAtk7Yqspl5W5HeSKu3Xm1j6bXxyuCx6VVfcCfRWlabRq3/AGdMv0ZfLKf62Y25+yigfrq5Y7FVC1bBEYIjBEYIjBEYIjBFnnaVwpLJKtbSoHlWNopoxszxncFOhdTfY+0Nr8saZ4ulZZaKiHpWaKgZdxlTPkyxvWDLqmOJYyNIEitEQCUi2LK1rWA5EjYg23LenfgqsqZqGCSsTu6hku62t1NiR0JWzEdCSNsEXzxVkhqBA8ZAmp50mQnqAbOl+gZCR77YIlPLoltOq+z9IqRz855L/nfHGYubVjiOHlz+eV3Ri8I7fNY1JBJRyGmqAVKkhHOyuvQg8uvw5HfHQMlbO3pIzfzB4/PQjma6kfG8my+aqAsyOp8Snz5qeYx6ySwIPw/PmwQ2SWBadq70daYpBMVChGU3vuQpv0vYWv5nGMjQ9hjvry71tp3hkrCDtCc+1/LO9olmXcwsDf8AA9lP56T8DimwSfQn0Njh4jP3XVV0elHpbl07Uq6aalyzM4WvFo0ysESQxtIFubMNN7hlPLxAC+4x1T2BwsqSSMPFj7eSpMkWora6nopJZFp5dZca4rsiqSykRKNJa1tydicRoImE6Vsxz9VGghjve2Y5+q2nIuDMuy9nmp4FhbRZnLM1lG53djYedrXsL8sTFMSb2iVDplFNSf19dIikL01t3shAO5UMQtjbY7nGuWQRsLzsCyY3ScGqu7TMxFPl0gXYyWhXnbxcxt+AN/jnx+ExdLVNvsz7repCuat2hEbbclgeO0VIjBFf5hVD6JGtwS1h8F//AIBivijP5hx3eq67EKxv+Dwx3uXWHY3+AEy9jWTd5UPUsDaFdKc/bcEbedlvt+IHELHKnQiEQObtfIffyKoKCK79M7F37ac3DSxUy/1Y1v8AvNyHwXf+0MYYFT2a6Y7ch2a/nDsHtfJchg2LcezPKTS5ZSxMLN3etgejSEuR8C1sdAq9M+CIwRGCIwRGCIwRGCJY4244pstQGYl5X/o4U3d97X9Fv1PwudsCbZlEhJxFnNcdemHL4b3UmMPLp8vHta/UhcVNTjEEWTOseGrv9lNioZH5uyCgVNPY3qM9qbqdJ01KxjboQDzvff8AhiH/AIpWPyZF4E+3D5q3/k4G/U/xCiTUmWsSzZpKzHmTWXPzOMPzmJfs/wDj8+eHv5ek/d4phyOqo4IVjiqo2QFiC0ykksxY3Nxfc4q6ltTLIXSNN+R+fO6ZEYWNDWkW5r5zyty+aPu6manZDewaRdja11N7g2PMY9p46tjtKJpvyPwj5ySOgcLPISHJwEQe9y+pjqEH9WXF/dceEn1OnFyMUB6lSwtO+2XuqqfDGytPRkHzSnn8tQn1csTQ3uLMCNVudieY92LOnbE7rMdpKsbQ9Cbv1rUezzNlraEwTHU0a904PVCLKfltfzXHO4pA6nqBIzabjnt9+3v6KjkEsWi7ZkpvZhEhWtyKtGpd5Ir/AGkJF9PQEHTILdSx6Y6alqGzxCRu3wO5VEsZjeWlLVVSTZHmFG8sN44GYGeNSFlhfw6jbk6gm6nrbcgg4zYwte43yPgoscbmvcb3B8FpcuejOZVpqQOaFH1VU5UqsqqdoY7+0GPt3t4QfPfatyq80qBW5s8qm8NCDBH5NM39KR6KpCW88UWN1WiwQjWc+wH38uKscPhu4yHYkPtpzO5gpwbkXkb4+FfT735fHXgMWTpOz1Pp8zWWJPzDBzWX46FViMEXSnhZ2VEF2YhVHmSbAfPGLnBoLjqC9AJNgt8yKijyyg+sYAIpeVh9pzzA8zyQedhji6iV9bU9XbkOWf8APzK/iY2ni63as34Dyls2zcGUXQuZpuoCKb6d+hOlPccdjDEIowwbAqJ7y9xcdq9VAY2rBfuCIwRGCIwRGCIwRKnaBxWaKFVhUS1kx0wReZ6s34VG55e8bkYSSNjaXuNgFkxhe4NbrWJ53nC0EheVvpmZuLvK5OmK42Cj3dBbbyBAxTgS4j1idGPdtdz+e6sCWUmQF3+ASPm3ENTUkmaZ2B+zeyjpso25YsoaSGEdRo9e9QpJ5JPqKq8SVqRgiMERgi7UlU8TB43ZGH2lJB+Yxi9jXizhcLJri03BTrlfaTKF7usiSpjIsbgBrdb/AGW91hfzxUTYOy+lC4tPh7hTo8Qda0guE2cH1+VNKWpfqZpBYoxZb3N7BSdBNxyXFZXRVwj0Zes0bdfft7/5m00lMXXZkT85K74iyLv9EsTmGqiOqGZeYPkfND5evW5DRqCvfTO3tOse3Hz7id1TStmbx3q0yftGljBizelZDYgTQoZIpPQqLlSR8Dvy5Y6mGvp5hdruw5FUklLLGbEL6zXjN6iM0+VwyRKVCmpkQxJGp2PdKbM7gXtYAA23xrqcSghbe9zuHru+WusoaOSQ6rDeVUV1dT5bSi5sqiyre7SMdz7yTuT6k+/l445q2Y7SdZ2AfNXzSunvjpo+SwrN8ykqZnmlN3c3NuQ6AD0AsB7sdnDE2FgY3UFz0khkcXHaoeNqwRgi1Xsx4Q0aayf2iLxL5Aj2z6kch5G/PlzWL4gHXgj1bT6e/wDJVxQUlv1HdirO1DiUzS/Q4blEYa7b65Pui3MLyt96/kMScHotBvTP1nVwG/mfLuGnEKnSd0bdQ+fOK2jsk4K/k2k+sH85ms0vLw7eFAR0W56ncnpbF4q1POCIwRGCIwRGCIwRfMjhQSxAAFyTyAHMnBFhZ4iEy1mbSczqjg1W8MSGyKN7+Jzcjzxz2JOdUVTKZurK/btPIalb0YbFA6Y6/nqsWqJ2dmd2LMxJJPMk9cX7WhoDWjIKpJJNyueMl4puT5XJUyrDELu3nsAOpJ6AY01E7IIzI/UFsiidK4NbrWqZf2f0VOmupPeFd2Z20oOXQEbe8n+HMyYvUzO0Ysr7ALn+eVvO12zD4Y23fn4BSossyipsiLTMeQCMFbax+yQx9/8AgazNiEHWcXDnmPb53ZiOkl6ot2a1SZ72XqRqpJCp+5Ibj4MNx8QfeMS6bHHA2mGW8bOY/hR5sLGuM9hStlnCNUKqJJ6aQJ3i6yF1LpuL3Zbra3PfFpNiEBgc6N4vY2zsb8jndQY6SUSgPabXHJMvGvZ8LGaiX1aEeVuadf7Py8sVtBi//pzn/t6H371Mq8P/AKoh2eyzTHRqnV/kPGNXSjTHJqT/ACcl2Ue7cEfAjEGpw6CozcLHeMipMNXLFk05bimmn7WHC+OlDN1KyFR8AVb9cVr8AaT1X5cr+o8vVTW4qbZs8fsudZ2rykfVU6IfN3Zx8gF/XHrMBZ/W8nkLe/ztv47FHW6rQPH2SRm2bzVL655Gdul+Q9wGw+GLmGnjhboxiyrpJXyG7jdQcblrX0iEkAAkk2AHMnHhIAuUAvkFpnBPZ9bTPWDfYrD/APs/XT8+oxzuIYte8cB7f/H37t6uaTD7WfL3e/zmu/HHHwQPT0p1OQVeUEgJ0slju3Pfp0v0ww7CS60surYN/PcOG1e1lcBdkevemDsS7N2RkzCrSxteCM3uL/1jD3eyD538sdMqVbdgiMERgiMERgiMERgiTO2HMu4yiqI9p1EQ/wBIwVv9ktgixXjB+5ymkhH2whPP7us9fvEG36bY5+hHS10kh2X87eQVzV/p0jGDbb380h5dl0s7hIULt5Dp6k8gPU4vJZmRN0nmwVVHE+R2iwXK0DLOy8aL1ExDeUdrD3luZ+A+PShmx3rWiblx7FbRYTl+o7PgudLlgy2bvaapp5taldEsiRkAsCLG9ja3Pb3eWTpzXR6ErHNsQbgE/wAeKxbD+VfpRuB4EgLmtC1fIDXV8CrfwwxSofluQNuviOMulbSMtTxOP9xB4a9vkF50ZqHXmkHIEfPNXc/Z5QyJ9UzIejK+odOYPP4EfwgsxipY7r58LW+eKlOwyB46mXbdftPQZlRbxSisiH9W5Kv8Cb26bXPux66aiqvqGg7eMxs3e3avGw1MH0nTG46/nb2K0yvi+nk8MhNPKLXjm8B3tyJsD+vpiNLh0rM2dZu9uakRVsT8ndU7jkmAN5HEFTEo8XcER1RMkZEU3U28L/vDofxD5HFpQ4o+nGg7NviOXsq+rw9s3Wbk7zWZZpw1VU9+8hbSDbUBdfTcbY6SGtgm+hwvu2qjlpZY/qaqllINiLH1xKBuo6FUk2AufTAmyKwpMiqZCAkEp1cjoIHzO2I8lXBGCXPGXFbmU8r9TT3Jly3s1qnsZWSIX3F9TW9ANr/HFdNjcDfoBPgPHPwU2PC5XfVknvKuHKOhQyWF1FzLIQSPd0X4D54pJ6yoqnaG/YPmfarWKlhpxpeJSTxhx6894aUskZNi+4Z/QdQp+Z9NwbqgwlsfXlzO7YPc+HmqurxAydWPIb9p+ybuyfsmdnjrK9dKKQ0cBB1MQdmkB5L1C9eths10qtb1giMEXCtrI4kMksiRovNnYKo95O2CLlluawVA1QTRzAczG6sPyJ8jgimYIjBEYIjBEn9rmVtUZTVIgBdVEg/0bB2t66QwHvtgiQKzKoK2CHvAWSyupBte6/OxHPHERVE1JI4NyOYz5rrXwRVEbdLMa1HzfMqbLYfCiqT7EaWBY+Z9B1Y/8sbKeCetlzPMnZ82BYTTRUjMh2b1xyrs/wA1zRe8q5volO9isdiSQbW8AI2t9839MdPT0MMAGiM951rn56uWYnSOW7YmOh7BaJbd7UTyHe4GlQfLoT+eJiirtXdhOXspEUtRG3RiysPiCouPiMESlwn2RO8RlNZJBKJJE+rU/wBW7Je9wbEqT7iMUFfizYpTEWBwFtfet8YcOs02SaONKymleMyrOsblAWHtBSRcEb7+ZJxJOF08zQ4NLSc8j6fwpMeJTsNibjiribjOgqgFq6dhbkfasfQizAbn5YhtwyrpjpQP9L8xmFMNfTTi0zPnmu1FlqWIy3MiguLRM1xfc8jY/kevwxkndf8AzcF+I+eqyZC0/wC2ltw+eytY1zaPYmmnA6m6sb/JRbEQuoH/ALm+IHmVIH51n7XeB9l0+nZp/wB1g/8AF/54x6Kh/wDcd3L3pKz9g710ppK9mvLTUyi4uS5Jt6WB5euMHtpGjqvcTns89SzjNST1mgDmr5YlG4UA+7EEuO/5nr4qZYLhW5pDF/SzIn7zAfl8MbI4JZPoaT2c/FYPmjZ9RASpm3aPAlxArSt0J8K3+O5+QxawYLM/OQ2HedvZdV02LRtyjF/AJWpaTM84ltGjyKDvbwxJ7yfCDbzJY+uOgp6SKnFmDt2qlnqZJjd57Ni2bs17JUoJFqaiQS1IHhCjwRkixtfdj67e7riSo60/BEYIjBErdo3CP8p0n0cSmJg6urWuLgEWYXFxYn3GxwRRs1hjp5spjRQJw/dLo2+pWFu9uLeJAQm21jpPS2CJywRGCIwRGCL8IwRZHxJw1XUTuKGn+lUzEmJQwDQkm5QjbVGL+G24AsTyOKmrwmOeTpAbX18fZWdNib4WaBF9yndn3Zyyutdmf1tWbFIzbTCOmw2LDn5A+u+LGGBkLAxgsFAllfK7Sec1p+Nq1owRRc0q+5hklIvoRmt56QTbfAkDMoqMyCkoyzm/cQlmPU6EuTub3NjzPxx88JNRPxc7zKl6gvIbG5Jx9DURAwROOT8ErMFkFSrRnnoHiG3LfYHle+IklSW5WzUOSqLctHNOHBXAkc0tRFJWVSGMqyiNwuqNxsxuDcghlOw6eeKnEawxBrhG0g7xfMKfSVD5GXDiORVH2l0lZltQqJWTPDIupGZvFsbFTbmRsb2ANx6424aKarjLjGARry8VJfVTtP1lS8h4RzurpoqmCpDRyhrAzEMNLFfECLbkHkTix/IU37B3LD85P+8qTJ2Y58xu04HmTUEADzNugxmKSACwYO4LE1Ux1vPeoeQ9kpqZnibNKMyAaiIHMzepI8HUje554kLQtK4c7Fcvp9LT66qQbnXshP7g6ejFsEWiUVHHEgSKNY0HJUUKB7gNsEXfBEE4Iquv4ko4bd9V08dxcB5UBIHkCbn4YIqr/pEywyCJKpZZG9lYUeUnnsO7VrnblzwRTajN6hiBTUbtcE95OwiQc9iPFLf00W9cEXLI+HCkxq6qQTVjJo1qCqRoSD3ca3NluPaa7Hz6YImHBEYIjBEYIjBEYIjBEYIjBFU8UOBTlTazvHGbi4IkkVSCPUEjEWtfoU0jv7T5LJusJP7Xsx7nKqjezSaYxy31sLjf8IbHH4RH0lW3hn3fdb5DZq8xY7pRk48H8OxyIZZhqDXVVv8AAk23v5eXPytFmlIOiFDqJy06LV+0bHLqvQSTBLsCffsSfNSd/Q48P6zL7QvHWnjvtC0bhiqCZjTNy7wSQk7faXvACffHYW6n1xT4kzSpXcLH09V7h7rPLVz/AGh6IGnpZt7pIydLeNdW/W/1e3xxH/D0n6j2bwD3G3qrOUZXTz2L/wDY1J7pP99Jjq1oXLMMqbOCTJJJFlq7IkbaTVEHeRjbaHoo+17ew0kkSrXZTlgp0rsojdZaSqjijMZYd8zSorRksburK1tRIBva9rjBFsuCIwRUMmetMzx0KiRkOlpnBECNexAI3lYb+FNgRZmQkYIq/NclpI0NRm04qAv/AHggQqd9o4R4b87atb9NRwRc+Gu0TK6qVaamls5voUxsga1zZbgDlvbbBEyZjk1PPbvoY5CN1ZlBZSORVuakXNiCCMEULIK5u8mpZWLyQFSHIsXikBKMemoWZCRsShO19IIrvBEYIjBEYIjBEYIjBEYIjBEYIljiKTXWUcQPsCSoYD8K90gO/ImViNt9PpinxyXQpS39xA9fRbIhdyyb9oTOCWp6UHYAyuNuZuqeuw1fP5Qvw9Bk+U8vU+izmOxZvw3kq1BYuSEXbw2uSfff9MX8sujqUCeYx2sr/KNVJJ3Lm8Tm8b+TfdPlf/HPGmQh40hrCjSWlbpDWNYUziai7+Age2viX3jmPiP7sYxO0XLCCTQfnqKs+CqnvpKBySSJUufxAMpv8/0+MXEBowSDgpFONGptz9059uUStlbEi5SWNl9Dcrf5MR8cUWBuIqwBtB9/RW0o6qg9l1TJUZLFSLca6poCykgiHaaU35i6lowRyLrjtVFWxd0NOkCy2tYdBa1hgiVeGuz2lo3RkaaTuixhWWQlYdd9WhRYXOo+JgW9cETDm2aQ00TTVEixxrzZvXYepJPQbnBFUGOSvW0qPBSH+rbwyzDe4kHOOI7HTfUw2bSLqxFPzfMYKCleVwI4IEFlUAAAWCoo5bmyge7BFnGexS1Cw/TBaqr5BCie0lJCwJkCXFu+MVwXIuWawsotiAyUzzWB6o8ViH3NgrTiuhoW00dJBpr6cxNTFYHAjIZWVjLp093sdR1b2YDxYnrJaPgiQ+BM2+mZjmc6kGJDDTxkde67wk8twWYkH/lgifMERgiMERgiMERgiMERgiMERgiRsmqe/qKuq20M4giPnHBcE/GVpPhbHI49OHzCMf0jxP2splOzq3XnntEzb6VmNRIDdQ+hf3U8IIt0Nr/HHQYbB0NMxp12v35qNI67ivvJaaam8ZUFGA1KD4hbe9vTyHnjdI4PyCgSuZJkNav59Esek2ZGH+CMaQSDdRRpMdlrXLL52W8Tm5QDS33lPIn1HI/DHrgMiFk9t+sNq+eGrJVLEOQq6d19zTR/lcY11ecDj/a7yKlQ9aWNy0vtpf8A9Vycv6SP/wA2ObwX/dt5HyVxOOoln9m6mdqiokJPdxxgBbm2uQjcDlfSliefLHaqCt/wRVHFPEMNBTPUTk6V2Cj2mY8lUeZ/ieQwRUnDeQS1DpXZkL1Fy0NOd46ZTa1hbeXYFnPXYWtgicsEWZ9rWYNJLSUUGhpBJ9KlDtZFjh3HeEAkBm/TGmd4aw325LCRwa3NUeaVVLPTBVq6dJoZFnikWpecrKh8N9Y1FSL7b25gHFdF0kcgdY9wCiNe5rr2PdZOGSdoJlW01DVRyBip0pdDb7Ss2nwn8QGLA1EQ1uUgzxjWVTdoXHckcCgJJCJGKBAR30nTSpW4iBvfWCX5AAE3GIn6Q6MfesRP0h0Y+9MfZfw4aKhVWQJLKxmkQXsjOBZACTbSoVefMHEgCwst4Fgm7Hq9RgiMERgiMERgiMERgiMESn2i8QtTQJDBvV1TdzAPukjxSH8KA3vY7lel8a5ZWxML3agsmtLjYKtTLTFR/RqchCsPdxseh02DG3W+5t1xwRm05+lkzubnvVsI7NsFkE/ZFXI2qOSCSxBHiYE8uhW35/rjpW47TuFnAjx+dygOo32suWYxz0xtVwPF0121Rnys4uN/LniRFNHN/pOB4aj3KrmopY9irhP3Z1KdULc7G+g9f7J/LEn6sjr81ptpCx+rzXesU3SRNyvl9pTzH6HGLT/SViw62n4VIo0tWUjjrPCp/wDGRgT8j88apnfoSD+13/1KkURvI0cU6dusg+gRDa5qFIHoI5L/AKjFHgA/zDv+PqFd1Y6g5r7/AGZ/Yrv3of0kx1yr1tuCJJy3L/5QrBXzWamgutEhsQ5+1UH3sLJ6KG6g4ImbO86gpIjLUSBEvYX5sTyVQN2Y+Q3wRKNRxBV1EmkI1HTFdiSnfuTyHMrH58mPqpxAmrABaPMqFLVgCzM0m1EkOWtLKsM7SzrYyzVMOokdAzve9yCfCenw0XfPbSOrgVo03TEAnVwPsq2n4ld2uKmdEN/ErI42vy00p1bjzt64yMQA1D52r1zABqF/nFXuUZsZm005q6twdBCqAqnYEu5SMLbyv15eXgpnu1AD52/PHX+WkfqAA3/Lpt4P4BWCT6TVu09T9gO5kSAG20ZbctsLvYXtsBveyjjDBYKzjjDBYJ4xmtiMERgiMERgiMERgiMERgi/CcEWTZHUmvrJsxf+jBaCkW9wIlYhn97n5WI3FsczjtUSRA3meewfN6sqKLLTKqOKe1Gnpy0dOvfygkE8kUi4Nzzax8tj54j0mDSy2dIdFvj9vmSylq2tybmUmr2uV17lKcjy0Nb8nvi1OB01rXPf9lG/OyK3yvtcV/BW0ylGuGaPcb35o17i3PxefnbEWbAy3rQPzG/3HstjK2+TwpFbwZT1SmqymZFvzj37snqpHNDY+yRblyxgzEJYD0VW0njt9iF5LRxzt0mH56JRfvE1QiPupkNmR/sX3uPMb7W238sWukwgPvdp2qhnhdC/9X+VM4YgVq2mV52dhKraQQBdTq3AHS18aatxED7Ntkdm/Jb6HSdO3qWF9aZO3SpHc00dt2d2v+6oH/EMV2AMJke/gB3/AMK7rjYAJl/ZtUfQqk23+kc/7C/xOOoVanniWRp5Y6CM2Eil6lgSCsANioI5NK3gB+6JCNwMEXTi3iaLL4Qe7aWVgRDTxC7yFR0ABsijdmtYDzJAPjnBouSvHODRcmyzyGlNVI1VmQSSQqSIpI27unU2uq6/ATt4ntc+dhfFZPUucbMyHPX6qpqKtzjZmQ8/VcKGvpp2ZKOGSfuzpHc0ylFI5AOUCD0JYDlvjxtPMdY8UEE7tY7yrd+Gs1qHQhIKNApBeULLMDy2CeD1tqt+gkR0YA6x9lvioQPrPdqTRlXBKIB9Jnlqm/FaNOVj4IwoYej6sb208bdQ9VIZSwtzDfXzTNSUqRIqRIqIosqoAqgeQA2GNykLrgiMERgiMERgiMERgiMERgiMEVFx3I65bWtGbOKaUg3ItZDcgjcEC5HrbBFheVcR9xkH1ZtIHeAHlYuxckeZCNfb+4452ak6TE7OGRAPYBbuv832TJdGluNepPvA3ZTQQU8UtagmmkCn626qpdR4Al7Ei9rm5vytyx0SrU7/APoZlv8A7vo//l4//wAcES5xJ2QZbVC6Rmmk+9DsOuxQ3W199gD64Isizjh/MOH6gSKTJTsRd1B7tx92Qb6W3Nr+tid8RqqkjqWaD+/aFtildG64TVXUFJndMsqXSVQVDfaRrX0P95bm/wCYtc35mOafDZix2Y3bCN44/CrV0bKqPSGv5kk7s2yZ4s1KSizwI7dd+SAjbcEPcemLXFKhslFpN1OI98+5RKSEtn0Xax/CmdttUDNTR33VGa37zAX+Oj8vnpwBhDHuO0jwH3+ahliJ6wC0rsChEWUGRyoV5pJL+SqFU6v9Qn3Wx0Crld5DmSxUdRmlQCpnvNY8xCu0EY9Stjb78jeeCJDoM4aWrZCklVmUqjvFQWWFLahGGawSJNQuRcljc3Y4rnskqDcfTsVXJHLUnSGTdibsl7L4dffZgxqpSQ3dFmMCG1rKrG72G135/dGJscbWCwU+KJsYsE/xRhQFUBVAsABYADoBjYtq+sERgiMERgiMERgiMERgiMERgiMERgiMEX4ygixFweYOCLCOMexSoXV/J0uuAsX+jyNYqwFhpPstsSLtpIFgSeeMdBulpWz1X4L3SNrbF+Z9knEGZR0lNPTLAsJ3l7xbEgAB2AdjqAB5dSeWMl4t2hQhQCSxAAueZt1NupwRfeCLjWUkcqNHKiyRsLMrAEEeoOCLB8/4ckyKuWaHU2XTsFe+/dkk7Mfw81Y8xcbncwMQpBUQkD6hmPnFSaSfopL7DrTmAhYPYFrWD2F9J3tfyNr4427gNHZu5LowwE6Sxvtaqddfa99ESL7ubf8AFf446rBWaNNfeT6D0VFiJ/WtuAXoTs+yYR5RTU7ggPBdwdiDMC7DkLG7kemLdQEmds1e1MmW0UKM8bOPAGszmHQsa3/eYG/mBjF4JaQFi9pc0gJ54F4Sjy+DTfvKiSzTzNctI3vO+leQHx5k49AAFgvQABYJlx6vUYIjBEYIjBEYIjBEYIjBEYIjBEYIjBEYIjBEYIjBEYIjBEYIjBFDzjK4qqF4J0DxSCzKfyI8iDuCNwQDgizKnyt6Imkdiwi3ic82hJOi+wGpbFCB90HqMcjjFN0U2mNTvPb79q6TDZeki0Trb8HzgsqbLzmWd9yoJV5wrHySOwdv9VSR8MdFh8ehTMHC/fn6qkrH6U7jx8sl6tVQAABYDYDExRlnPazSvHNl+YhGkjo5iZVUXIR9N39y6fzHLBFN4I4zavrapYSslEioY5O7ZGDsACm/tcma+x38sET1giMERgiMERgiMERgiMERgiMERgiMERgiMERgiMERgiMERgiMERgiMESB2yZTK9H9LpmKz0mp7jrEwHeg322AD7/c23xqmhZK3ReLhbIpXxO0mGxS3+zrw8qwS1zi8sjmJCTyjWxYj1Z9jf7gtz32rWtjwRfhGCLlSUkcSCOJFjRdgqKFUe4DYYIu2CIwRGCIwRGCIwRGCIwRGCIwRGCIwRGCIwRGCIwRGCIwRGCIwRGCIwRGCKLlvsH/ADkn+8bBFKwRGCIwRGCIwRGCIwRGCIwRGCIwRGCIwRGCIwRf/9k="/>
          <p:cNvSpPr>
            <a:spLocks noChangeAspect="1" noChangeArrowheads="1"/>
          </p:cNvSpPr>
          <p:nvPr/>
        </p:nvSpPr>
        <p:spPr bwMode="auto">
          <a:xfrm>
            <a:off x="155575" y="-2155825"/>
            <a:ext cx="4181475" cy="4505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660" name="AutoShape 4" descr="data:image/jpeg;base64,/9j/4AAQSkZJRgABAQAAAQABAAD/2wCEAAkGBxMTEhUUEhMWFRQXGB0aGRgYGR8fHxwdGxweHx8gHiIgJCgjIR8mHx8fIjIhJSkrLi4uIiIzODMsOCgtLisBCgoKDg0OGxAQGzQmICQvLDQ4LDAsLywsLCwsLCwsLCwsLCw0LCwsLC8vLCwvLDQsLCwsLCwsLCwsLCwsLCwsLP/AABEIAOkA2AMBEQACEQEDEQH/xAAcAAACAwEBAQEAAAAAAAAAAAAABgQFBwMIAgH/xABSEAACAQIEAwUEBwMHCAYLAAABAgMEEQAFEiEGMUEHEyJRYTJxgZEUI0JSYqGxCHLRFSQzQ4LB8FNzg5Kis8LhFzQ1VJOyFiU2VWOUo8PS0/H/xAAbAQEAAgMBAQAAAAAAAAAAAAAABAUCAwYBB//EAD8RAAEDAgIGCQIFAgYBBQAAAAEAAgMEEQUhEjFBUWFxEyKBkaGxwdHwMuEGFCNS8UJiFSQzNHKC0kNTorLC/9oADAMBAAIRAxEAPwDccERgiMEUKqzSNCVuWcC5RAWb0vb2b9NVr40T1UMH+o63zdrXoaTqVPUZ9WFrQ0HhHNp6hI7781EYlNrb+LSdxt5QH41St1EnkPeyzEbl3XN6kAa6VC3URT6vgC6R3NvOw9euMG47THWCOwe6dEV+niiNF1VMU1MvnKqso57s0TSIg25sR0xMhxGmmdosfn2jzssSwhXME6uodGDKwuGUggjzBGxGJqxXTBEYIjBEYIjBEYIjBEYIjBEYIjBEYIjBEYIjBEYIjBEYIjBEYIjBEq8SZrI9THQ07sjMvezyrzji3AVSQQHkbYHmFDEb2IgYjWflYS4fUcgsmN0il7jfjCnyeBYoowZXDGOIchzu7nnYtz+0xvvzOOZo6OWvkL3uy2nbyHzJb3ODQsIzziivrtbzSyOg3ZUuI0BIAuBsBewufTcnHVQ0lPT2DAAfErQXEqigmZGDIxVhyZSQR7iMSi0OFisVqXZx2p1CSx01YTPHI6osjHxpqIFyT7S73N9/XpiixDCI3MMkWRGdth9uxbWSHUU8Z3UnJqynnibTQVMndTwckjc3IlT7KdSQLA6T53Vgtc6YGKQ3IzvwSRtswlri3PKrIM0lMFpKWqBmEL30BmJ1abeywe52+ywB6EXy1Js4Hqs7r2SoqpFoqUbiJIlDSj/SamRdva5kHbmCCJgzjtDpYiY4BJWTA27umUvY7e0w8Ki5AO9x5Y1yTRxi73AcyvQCVUy1me1ROhafLoumq00vv28Hwt8TipmxynZ9F3eA8fZZiMqpqeFpO8vU8QVIJHsrKIviBqtbn0xE/wAbneLxxeZ9ll0Y2ldaTh6NXBTP6wtyANWjXvtyNwT8MYnGKsZmPwKdG3ercZBmCHVT5vMeW08UcoNj6BSBby+ePGfiB4+tg7Db3TolLj4gzCn/AOt0izoCby0ZNwPWFzq2/CzegxZQYzTSZOOieOrv97LExkK/yLiKmrFLU8quV2ZeTofJ1NmU+8YtQQRcLWrTHqIwRGCKt4gz2no4TNUyLGg2F+bGxOlRzZiAdh5YIlLL+PaqqbXSZZI9KfZmkmWIuOpVCDceRvv6Ygz4lTwu0Xuz3a1kGEqVD2jwxyLFXwTULt7LTAGJvQSISt7Wve1sb4KmKcXjddeEEa05xSBgGUhlIuCDcEHkQeoxvXi+sERgiMERgiMESRwvSn6TmM73MklUU3FrRxKFjHusSfjjkcelLpwzYB5rfEMl5y48r2mzGqd2LfXOov0VWKqNvIADHSUMYZTsAGwd51rU43K1PsLyeGbLqsSKG76QxP56BGtvdu7W9cUONzvjqGaOwXHO59gtsYBBVJmXYdVBz3E8Lpc27wsrAdL2UgnEmPH4SOu0g8LH2WJiKsOEOxmaKojmq5otEbq4SO7aypvYlgthceRv6Y01eOMfGWRNNzlc5W8162LPNHbTxHFVPBltOys4mUu9/CrkFFW45+2S3lYDncDPA6J7LzvyuLAcMs/DJeSOByWqV81I7xvDAlXPCpWJhYrHvY3lN1Ugrvzcb2B3xb1NdBT/AOo7Pdt7lgGk6lR8QRjQZs4q1SDpTRsVi5X0k7STt6bA/cxRyYtUVLujpW247fYfM1sDAM3LP857ZFjTucspUiQbKzqAAPNY12HxJ92N0OCFx06l9zu9yV4ZNyiU2VcQ5mup5ZIom3HeN3SnnyRRqI356bHbfGbpsNpDZoBI3ZnvOXilnuXOu7Eq5ReOaCQ8yLspv6Eix68yMex49Tk2LSEMRSDneQ1NI+ipheJumobH91hs3wJxbw1EU7dKN1wtZBGtdck4mq6Qg09RJHb7Ia6n3qfCfljGalhmFpGg+fegcRqWocL9tx8KV8PoZYv1ZP1Kn3DFHVYDrdAew+/zmtrZd60F8voMzQVMEn1g9mpgbRKh8iRvt91wR6Yqo6iqoX6OrgdR+bwsyGuVfDxpVZbKkGbgSQOQsVdGtgT5TL9k9bjyNgbEjq6HEI6tvVyI2fNYWhzS1aNS1KSIrxsrowBVlIIIPIgjYjE5Yrrgix7PcvnzPPjBUIRR0aq/dk3WTV7JI/Ef9lSPPFdidQ+KLRjze7IW18T2LNguc1oub0VUYgKRoUkuN5QxUL6BSN+XXFRS4E8nSnNhuGvv1LY6Xcq+oyhqmnNPmUUTlrgmO5Q87MurxI9t7b26E72iVlNLh8ofETbYfQ/M9y9a4PGaT+HuIf5DkehzCRzSW10cxUtdbjVGdNzdSfhvyDKMdLQVraqLS2jWN32K0ubolOPDnE881ZLT1FN9H+qWaHxaiULFTrtsHB0+EXtfmdid1PVR1AJjN7Gy8LSNaa8SF4jBEYIjBErwuI66piN/rgtQl+RAVYnC7/ZKITy/pB78ct+IICHtlAyIt2/PJb4jsWA9tGQGmzF5ALRVP1inpq27we/V4vcwxZYNUiWnDdrcuzZ7diwkFivnso43GXTss1zTTWDkb6GHJwOo3IIG9rHewByxXD/zUd2fUPHh7fe68Y7RK9AtWfSafXQ1ERJ9mS3eJccwQGHu5gg/LHIBnRSWmaeWoqRrGSTc24LzWrNp81CRG4KQxlRY9LBhcdPETiyir6SEXjhud5N/nYsC1x1lGXdmWVUKd7VESaWv3lQ4CC+wGnZD7mvc/LCTFqypOhFlwaM+/X3WQMaNapOKO2iKMd1l0QewsJZAVQDb2U2Y7eem1uRGJVLgT3daoNuA19p9rrF0u5ZDnmeVFXJ3lTK0r8hfkB5KBYKPQAY6KCnjgboxiwWoknWtd7HuztVVa2sjDMwBgjYX0j77A9TsV8hvzItzuMYmSTBEeZ9Pfu57Y2bSmrjTtOpKAtELz1A5xodlP425D3C59MQKLCZqkaR6rd59B/Czc8BJOWdusl/5xSKVvzicgge5r3I36i/pi0l/Dzbfpv7x7LAS70/ZZm2X55TMhUOB7UcgAeMkEBh5dbMp8x5jFRLFU4dKDe3Eajw+yzBDwsV7ROz2XLm1qTLTMbLJbdfJX9bfa5H05Y6fDsSZVCxycNnqPmS0vZopMgj1Mq8rkD5nFi52iCVlBF0sjYwbaRA7zZXFDmNVl0+qCVo253HsuPxLyI9Dy/PEZzIauOzxfzHJSq+hloZujf2HYR81r0HwdxHT5zRsJo0LCyzwtuAeYYX30m1weYIO9xfHIVlLLQTXaeR+eK0tcHBJ01XU8N1K6S8+VzMfAdyhPMAnYOBuBcBwDexFx02GYgKplnfUNfHj7rS9mitqyjNIqmFJ4HEkTi6sP0PUEHYg7g3BxaLBUuXuq5pVKQBJJFDIpv7SDWnLl4WBufxj0xWVF21sTjqIcOR1+IyWY+kqvzThKR1lkkrKn6QxZo5ElZEi3JRVjUhCoFr6gSd7nEXEauqppWuGbN1vC+/l3b8mNaQpPA+aS12VQTSW78qw1AixeJ2TVtYeIrcgbbkcsW80LZ4zG7UR87lrBsbrq1NTV0EMkkayxsElj1ruLgMpF9wbH+7HAB8tO9zQbEXB9RxUrIqGdP8ALNPb2/oc9/3e8h0+nPVjovw9fQfuuPX7LTLsTpjo1qRgiMERgio+KqBnRZol1T057yMDmw5SR/20uBfYNpP2cRqunFRC6M7fPYvWmxul3ivKYc2y4iJg2te8ge/KQA2v5dUYcxc9Rji6WZ9DU9bZkRw+ZhSXAOC8vVMDRuyOCrqSrA8wQbEH3HHdtcHNDhqKiqZk+c1FK+unmeJuR0m1x6jkR78a5oIpm2kaCF7chX//AEnZrp0/TGt+5Hf/AFtN/wA8RP8ACaO99DxPustNyX82zeoqn11EryvyBY3t6AcgPQYlxQRwttGAAvM3Gy51eXyRqrOLavXf449jmY8kN2KbV4ZUUsbZJhbS459vzmrDgvKBV11PAfZeQauXsr4m5/hB/wCfLGqtn6CnfINg8dihNFzZelOOOIFy+hlnFgwGiJehdtlFtrge0R5A44mhpjUzhmzby2/bipDjYXWL9lXZ+2ayvUVLt9GR/rDfxyyHxFb8xzBZjvuANzde/a0NFhqUVa5x9wu0VCDlkMKmDxNAYldJo+bqyEHU2wIPte0Abtj1Ei5PksGYIuYZLppK+nsZaW5EbHfYeQcAjop3BsbnGqaFszDG/UV6DY3WhcP5tT5tQnWmzgxzxEm6NbxL5jzB2PI7HHDVMEtDUWBzGYKkghwWAdoXBcmW1FgWeB94pLf7LW21j89jtew67D69tXHfU4ax82H7LQ4FhuFR1+ZmVFVlGpftX5/D5fLEiKnEbiQcjsVrX4u6tgZHI3rN/qvr7OOV89Y1Kx4E4mfL6tJxcp7Mq/eQ8/iNiPUY111I2phLDr2c1UtdYr05mtBDXUrRPZoZk2YW5MLqy3uLjZgfMDHCxSvp5Q4ZFp/kFSSAQsb4FzqXIszkoatv5tIwDMbhRceCVegBFg35nwY72kqWVMQkbt2bjuUVwsbLa+J+HjUmKaGUw1MFzFJa6kNbUki/aRrDkQQbEcsZzwMnYWP1eXEcUBslrMKbPKq1M6U1NEyWmqEkLkhtj3S7MrW38Vxy8XPEFuGXcDNIXgG4Bt47/DxWWnuCapFiy6gIjB7unhsi82YqLKOl2ZrC21ycWZIAuVgo3D9EYKWnhJuYoY4yfMogXzPl54+c1EnSSueNpJ7yVLAsFT8NN3+cVstiUpoY6dT01MTI9t+Y8INrdPIY7DBIejpQTrcSfQLRIbuT3i3WtGCIwRGCIwRLCUf0apdRfuKljIvkk1ruvukAMg29oSXPiUY5rH6S4FQ3kfQ+nct0TtiyHt74Y0SJXRrZZPBLYfbA8LH3jYn8I88ZYBWaTTA45jMctoSVu1JuU1aTppkVS6je4G/S4xNnjdC7Saciu8wmtgxKHop2gvaM7gZ7Lj13dqgZ9lKxrrTYXsVJ/T+GJFLUuedFyp8ewWGlj6eHIXto38r59imcOZcoUSsLs3L0H8T540Vk5LtAagrP8OYXHHEKp4u52rgOHE792W+8HierDOEBvovf3n+H8cSKKMtaXHaqr8T1rZZmwsOTL35n29SE09hNMr5nqPOOF3Xbr4V/RjiHjry2lsNpA8z6Lm4h1leftC5uTLT0o5Kplb3sSq/IBvniL+HobMfLvNu7NZSnYm/LcizSOkpaTLZoaTuIQ1Sz6XJnls7RkWcqUB1Em1w6225dGtKd+F84aYSQzPA1TAVWXuGJW7C4Njut9xpN9wd8EWbT8PmhziurKRgkcEMc7woL61kJ7xLDltG7KOjFDyxolmEbmg7V7ZWxiFHnSSRH+a5pGW25CZF1X/tA39S5xWY7Th9P0m1vkcj6LOI2Nkw8X09JNB9HrHVEnPdoWIB1kErpJ2DC23rt1seWo3zRydJCM25nlle/Bb3WIsV5s4u4UkopXTWJo0YKZEGwJ+y430N6HmNwTjt6SsbUMDrWJ2H03hRnNsl7ExYreOwnivvYWopWJkiBaMnrHcXX+yT8iPLHJ47R6DxO3UdfP7+a3xOysrTtm4S+l0vfxj66nBb96O12X3i2oe4jriNgtb0Eug76XeB2H56LKRtxdSewzjI1dKaaZrz04ABPNouSn1K+yf7JO5x2qjLTsESBW5gMzq0jga9HRyh5pAdpZ03jjUg7qh8bHcEhR64pcarhDEYh9Th3DafRbI23N1bZjmjanhpU72pta1j3cZYbGZ+SgAhtIOsjkDjn6DDJapwdazNp9t/lvW1zw1TODeHFoafu9XeSuzSTSnnJI+7N6eQHkPfjuGtDQGjUFGV7jJEYIjBEYIjBEo9p2eLTUZXS7Tzt3dMsYu3fneM+4OFPW/KxvjCRjHtLHZg7F6MkVlEtbSNDUppMiaJEBBMb9bHcXVtwfceuOCe2ShqrDW09448CFLyc1eW85y6SjqZIXuJInIuNr+RHoRYj0OO5hlZPEHjUQo7HvifpMNiNoUcySzMFJZz0GMrMiBOpSjJVV8jYyS47B88Sp1TXTwqITZbDYjnb340MihlPSDNWlTiGI0EYo3WbYZEa7cD9rqqRCxAAJJNgBuSTiZqXOk7Stl7DskeCrqTJYOsMYtzI7wlrX9NG9v7sc1j8wdEwDUSfAfdZ0rw+5CgVtMKzipY2YMqzLtta0MYcry81II9+LPCGaNGzt8ykn1LZM6z6KnnkiqkEdLJEhNRyXvHZ4yrkbi6qtm5bG5FhiwLwHaO1YKiXjHI8qpyKWSEqTcR051s7W6m58ubEDGSLLaPNqeqeqzKukDSSSBY6NZWBKgWAsg1NtZRfSpOonniJOXlwa0du5YEm+ScqGu7/AIdimsTJl8yEbDUgp5R0JtqEB3B5+W4xumj6WJzN4I7wswbZqf225aZssZ1BJhkWTby3U/CzX28vTHH4HL0dUAf6gR5H0UqUXasWyniBWHd1byCyaI6hN5EH3XBI72L8DHYcvI9PLSkHSiA3lp1HiP2niNe3eo4dvVzPwYskZmFjFzFTSgyxdb95F/SxnzsCB93EUV7mu0Nv7XZHsd9J4b96y0FzyjhTMKeSKsy5o6oK3hkgbVbbdXVrMLqbEEdfdjKatppWmGoBbwOXcRkga4Zha1lXaTEyWq6epppgBqQwSMLnyIW9rWO4HMc8c7LhTw79JwcN+kB8+y3B42hZFkH02mzFqrL6WoeNZXCjunAaNibK9hYXUjbobHpjrI6qNkbeleAbC+Y17eajlpJyC22WPMa9QKorQ07LZ4YX1yvfmGksAikcwgv677VFZjzQC2AXO86uwbVsbDvTBl9DHBGsUKLHGvsqosB1/M7k9ccxJI+Rxc83J2qQAAlTOOABJJJLT11ZSvK5eQRytpYkeVxa3TfYbcrWtqXG5oGBmiCAMti1uiBVC1Ln+VnvIaj+UYB7Ucly9uZIBJa/O2lj7sXVLjcEp0X9U+Hf7rU6IjUtD4J41psyjLQkpKu0kL21oRty6r+IfkbjFyDfMLUmXHqIwRGCJe494gNDRSTKLym0cK89Ur7Jt1sdyPIHBEu5ZSVUj5WtcqiaGSR2+t1l9MDDVsoAPeOPCCQAOfTECneHzOIN8vVenUmPNx3M6ONknOhvSQL4Dy+0oKkk/ZjA64rseo9OMTt1t18vsfPgt0LrGxWR9vPDdxHXINxaOb3fYb53X4rjRgFXYmA8x6j171lOz+oLPeFKcaWf7V9PuFgf78Wle83Ddi678KUzOjfOfqvbkLA+N/BQuJ6gNKFH2RY+8/4GN9EzRZc7VWfiepEtUI2/0DxOZ9PFXPZ3lWqQzsPDHsn755/IfqPLGVS+w0QuPq5LDQG1a72bI3e10htYyRoPPwRAm+3Lx/r8eYxki8beBPefsp2HNAiS5wDTs/E1eVIBVZ2BO/N1UfmwOOlw/wD2sf8AxC9f9RXbtJqhXZXT5g0I72F2gnRrkRNqCs4UMoYh1AUEkWk3B6SnNutZUbI6QLGGjp6tlYbPBR0ADczzJkuPicVkhucyO0u+yivfnrHbdWplqUFoVq4ywv8AWnL4fPnpjdvO3h5+XPGvqnXY8tI+oWsvbtt4rt2XQNPQZtTyEHvJZbsjK9zLEASGQBGOwOwG99hyFtH9AsprDdoV1w04zDJ4ldj9dTmJmtvcAxs3K19QJxwtSPytaSB9Lr9mseHzdPZ1mLzRV0zRyPG4s6MVYeRU2I+Yx3bHB7Q4aioZFjZdsqzSamkElPK8Tj7Sm3wPmPQ7YxlhjlboyC4QEjUm2g7QELa6qjjklB1CanY00uq1iWaP2tvQYrZMMcBoxSEDc4aYtwB1LYJN4V3l/F9PKVUVWed639XHLHJva5CmwLAb9L7YiyUMseehFYbSCO/Ysg4HeuWYcRUIYiWrz0SLsVaSNSOtiOmPYqWoIuxkVuRK8JbtunTgGrknhc5RSKi6rST1krEu+xPsBmfY39pQCfn47B5J3XqJNWoNFgPbuXvSgfSE3DhWuc3lzR13vpggjRQNrgF9bHruSefLEuPBqNoto35krAyuK5ngKZW1RZtXAm9+8aOQbm+wKAL8vlje7DKRwsYx5eS803b18xZNmtMtxVR14BN43jEMlvwOGKFvRwB6jEKowKneLx9U94WbZiNaXs4y/U4zWgRo6ynLd9CwsZQt9cUirf6y3JhfVded1YQKKqloJ/y0/wBJ8L7Rw37udwc3ta9uk1alQ1ayxpKhukiq6nbkwBHLbkemOqUZd8ERgiQO1mk745bGTZWro7+oVXY/kMaZ3aMbjwXjjYXXbv5BnVPrRe5ammSJ9X9YTG7bEbNpQ2ANyAx6EYh4do2O9YRv0k059lv0inkivpZl8DWvodTqRx6q4Vh7sWDmhwLXaitmpKZ05jQMrrp75GR156JASrD10SA++2OCc11FVW2tPePuFYiz2LzwtYaVJIWW0yOykEciNr/ljsDD+YeJAeqQFa0OMsoqExMH6lzy58fmxUDMSbk3J5nE8C2QXNOcXEucbkrUuE4glJEBvcaj72N/XkNv8b10xu8qonOlIU/dmwstX61AP/0YvTHO4z/qM/4+p+fM7vDc4e1UXZl/7S5j+5N/vosdPh/+1j/4hYyfUU5imhpa+WknRDSZkTKiuoKfSAAJENxbxgK4v9oEDe2JiwSxnfZ9/J2qWlip5aXWZHMsHfTwC39WbjUgt13XmdW5xomiL8wTyvYFaJoy4XBPK9gqzNsw0x60QvGyBhMsNOq2YXuGdrhh5FcV7GXNjr3XKrmZusTnuufRfn7N9WzT1wJvrWNiTubhnA3/ALR/LFsBYWVuBYWV92PBkopIGA1U9TLESDcMV0kkXANt7b+Xy43HWaNVfeAfMenzZOp82rI+P8vAzepj2QNJq285FDj5lvzx0NBKfyTHjOw8jZe09M2eqELjbS28bZeNkqTRlWKsLEGxxYtcHC4UWaJ0TzG8WINlbZVknexl2JW/s/xPpiHPV9G/RGe9dFhX4f8AzdOZZCW3+n3PC/JSuAKw0+Z0rHpMEO9ra/AeV+Wrl15Y8xBnS0jwN1+7Nc8GmOTRdrBt6LY+2nK1ly5pdN3hZWBA3sWCsNuljf4Y5nBJiyqDdjrj1CkztGjdfv7N9XqoaiMljonuL8gHRdh8VJPvx2igpq4m45jgllhQj+bxiSpkIuI1NtCKLi8r3AUchtz5YhVtQ6NobHm9xsB5nkNqzY2+Z1KoHEzzLG9RS11NDIyBJu80KDIw0ahG4ZQzWG4I3sdr4qZabEYQZRLe2ZHZsFrfL69e4OiOVldcJZ3UGrqKKqZXaJElhksA0kTkglwPDqVha4Cg+WLbD6v81AJDr1HmtUrNF1lwzYiHNkC2H0unYuAObwMulj5ko5W/kq89rV2Pwh0LZNoPgfvZbKc9aysezpbUKIDqWOWojQ7nwR1EqIN7mwVQBv0xb0zy+FjnayB5LS4WcUy43rFGCJR7SGMUMNWBqFJOJHA/ybK0TkDqVWTV8Map4+kjLVg9uk0hUU/E1PUxCWkmWSWEiaNQbMSg3WxF11oWjN7bMdxipha+CQFwsFBa50bxpBaHl9Yk0SSxtqjkUOp8wwuPyxdqxSSP5vmdTT3OioUVUQ6X9iYeniCvb8RxzWP0/wBMwHA+nqplK7W1Y121ZQIa/vVFlnQOf3x4W/uPxxMwScyU+idbTbs2LXUts6+9KnD+V9+zg38KEj947Lf0/hi1kfogKDNLoAc03cI1mqnVTfUhKG/zH5G3wxFmbZ196hVLbP5rS+zyUnvxfa6EC3U6gf0GOdxlo0mHn4H7q2wk/puHH0ShwjVGLiGvfvBGFSpYuwJUBfFdwCCyggMRccuY546OgJ/KMI/aPJeyfWU61nENPmUYo6sqO8dRTVkAbu++5ppLC8UvktzcEgNviSyUOyOR3LWVf8BcSSza6OtGivpgBIOkqbASrsAVbrbkSOVwMbEWT5ogWealeFHNO8iKRSiRu7uTGNbaVWyFeXTkRzxAlboOJB1/3W8FXSs0Hkg2vxt4KV+zZ/1mr/zSf+Y4nqxTD2YTf9oLvtXzG/71h/w45LHx/mGn+31Kn0v0n5uWads6BczYgWJjQk+trX+QHyxbYLnSAHeVonJbJccEttTd/LGw5Se16FR4h8hf44lh/QxuadmrkdSunUoxGrilbqk+rg5o6w5kC433umaZxHGTyCrsPcNhisaDI+29d1NIykpy7U1g1chkPRI0UpVgwJBBBBBsQQb3B8/XF8QCLL5Jc3uvSvaCS+V1RUE3i1W9Lgn5DHC4cNGrYDvVlL/plUH7NMy91WJfxB42I9CGA/MHHdqsXfw02Z5kajU319PVMSLg06tswG9xExuevh23FsVlV1ayFzvp6w7SPVbmZxuAWtzRRzJZgro1j5g2IIPzsQcWTmhwIOorSon8lQpOar2XERjJvZdGoNc35WI5+pxpgpooLiMWv3LJzy7WkDiLOe8qfpkS6kijMFEOtTNMRcoOZTwgX5EamG1iayvd+beKWPfdx3DdzW6IaA0z2J64TyUUdJDThtRRfE33nYlnbfoXLG3S+LkAAWCjq3x6iMEVVxVNClHUtUAGERPrB6rpNx7zywRYxkHEtM9FEXqhHOsenQZ2jBZLgFrctVgdVjz+VVJC8SGzcr7rqpljkEhAblyumzsf4ki1S5eHjbReaARuXURubtGGIF9DHa+9m/CcWMRJbmrGFzizreKte0xRFLQVnIRTmJz5JOukn4MF6fLEXEoelpntGvX3ZqVA7ReCkPt2o9VNBLbdJSt/IOpNvmoxR4A+0rmbx5fypdW3qgrN+CqgB5E6sAR/Zvt+f5fA9HOLgFUlW3IFTKF+5rZE+zL4h7+Y/wCIYwd1owdy1u68IO5an2dzbzL+4fU+0Py/v+fO4y36Hc/RWGDu+tvL1SRLHIvEFUsDOHaOpI0ncs1JI4A/t2t8MXmGHTo2X3W9FtnFpDZd+H6hKqjBdlE2ytJLUVr6mjN1LJGNKkeEjxm1gbDa2bxoPy8A3584LUtRrMseupqXMaUrHmMKAhtJAktcSQuCAdDNqsSLi9xa5xMBuLrxZt2jzxvPDXrANFZGEdZIdbRzwnQyEXUhreEjmSt9+mqZpIuDa3Gy0TtJbcG1uNvdTf2cR/O6240/Vrta1vGdrdMbRqW5upXXZlGQcwboa6UD3rYn9RjlMfsZ2j+31KsaMdQrPe21wcwUDmIEB9Tqc/oRizwMEUx/5H0Wir+tKNLRTKneqLAENbzt1t5YsHyxOd0ZVjS0FfFD+bjFgCDbabbbbRr7DlkvzMs0klAVhpXnYXF/XHsNOyM3GZXmJYxVVbQyQaLddhcX456xu2KuxIVMvR2ZTs2Suzm7NQ3J8yYdz88cPE0CvAH7/wD9K1d/o34Kg/Zm9qu90P8A93HcKqWqcTcKx1ZWVZHgqYwRHPHzAP2WU+F0J3Kn4EY1TQsmboSC4XrXFpuEt0vC9dEzKixBNgO4qp4VNuREWllT3Kx+OIP5SqYLRzm39wBPet3SRn6m9y45hwTVVDATKrISNXe1tRKu3I91ZFb3XG++PW01WcnzdzQPFeF8exvimXIeEI4XWaZvpFQosjMoVIhaxEKDaMEbE3LHqTiVT0sdO2zBr1naeZWD3l5uUy4kLBGCIwRKfaHmjxwd1EsjPJsTGYwVXzvIQN+XI9cRamQAaN9e+/oolVIANC+vnq7FistbPrtJNLEwFxqrqZRz22VP1HT0xoAbbIX/AOrlHDGWyAP/AFd7rrmubzU8sNWF+spnDD68PdWsHWwjA8S7E32xnTENdkdfC3qs6WzXWG3hb1Wu8ZvFmOSTyRXZJKfvU87p4wD6grYjob4nKwSVx/H9IyYye0QkUoKi4v4bkW6aS2/QY47Dj0Vdo8SFazjShusqr6PulimhH9GBfzI8z8zf3+mOpa7T6rlzzH6RLHbV14gkukU6c1IIPodx+Ywi2tKxhGZYU/8AZtWap7g2DxE/mpt+uKXGGfo8iPIqXhfVqC3gfMKLTkRcVxk+IOwBB/8AiU5T48+XXliwwg3pGdvmVLqhaUqiyegekqquAzOixTMgj+lSQs2kmz6I42eS66SCo+BvtJqLZZeF/E2AURxsnLs247FFNNS1zGOCWRpIJn7wgFiCULSKGK731sBY3v7W22IgtAHp6L1rgRkmjtB4bjkDeyKarKhn/wAlVbLBOPwvcRORuQU9TjYslH7HuEpaOaseeBoXbu0UX1IVUG7I199RsbEXG2+5AwYHAWJutcbXNbZxuuPAKr3EsiW0y1VRIGG4YGQqG+S2+GOQxl2lVuB2AeV/VXVI39O6ybj+sSozaS5GhCIyf82viv8A2tQ92LygY6KhFtZz7zl4LymZFNXtbKbNvnusBfPusqrOc6UqY4twdi3S3kMbqalIOm/uV3jOPRvjNNTajkXahbcPLyUjNqIGmUgeJFWx622vf9ca6eUiYjYSVMxagY/DGPA60bW2O22QIPDb2JXxaLg16LzymC5PJGxB0UdvQlI9j8wD8scRA69cHDa/zKuHttDbgqT9mdDeuNjb6kXttcd5t79xjt1Trc8ERgiMERgiMERgiMEWH8UZjJ/KVeZ4RMYe7EKKqlljK3JBcA2PMgX3B9+IFWLuaAbX2+SgVgu5ova/cq3I6HNM0UfRIVoaVuczcz0Og2Bb0KqNxbUN8Zx0bQbvNytkdG0ZuN020vZFOqtqzipZzyJW6j3oztfr1GNxgiP9IW4wRH+kL67PaSegklyeusyTCSSlkHsOp2kS32TuG0dLtvyJ3LaoeXUjS5P3Jtq+jvF1AugZBfmQbjf4+7HGTu6LEC7+77q4jGnT24LMssa8KX+4B+VsdK82cfm/58y5OTJ55qHSRAGSmb2bEofwn+Bxsc7VIPnitj3apR8Kvey6do6tYm5qWXn0ZSR+Y/PEDFgHU5I4eBCnUjgKpjh/VfyU/tE+ozihqTYLqia52H1Utzc+62/ljDApAYHN3HzCn1zbPBVh2gZNUQ5nWTrJLTRymEpKtQsKMNAD6m3a+oEAafP0vZzubcNIvwtdVU0gBAtfha6XqakhcMKiaOojj3t39RJbbm7rpXz5KNup3vHMjh9LSL8APuo75XD6QQTwATd2ZZ4JRLlU88TxTRyfR+6dyYrDdAzi+wOpDuRoPoMTY3lwzB7VMieXDMHtWnx5y0eWfSpz9ZHTF5NNjaRE8YHIX1gi3ntjYtiSeDYhT5bT6vCFh7xue2oGRufLmbjHC1rjLVvtnd1u6wHz4buABsQ5LzxV1Bkd5G9p2LH3sbnHcMaGtDRsVKTc3XHGS8ThWPekvfTeMfoNvjyxTxi1RbXmvpFZJp4OXX0bsHkMu3V2qh4boO/qoIbXDyKD+7fxH4Lc4saqXooXv3Ar51G3SeAtk7Yqspl5W5HeSKu3Xm1j6bXxyuCx6VVfcCfRWlabRq3/AGdMv0ZfLKf62Y25+yigfrq5Y7FVC1bBEYIjBEYIjBEYIjBFnnaVwpLJKtbSoHlWNopoxszxncFOhdTfY+0Nr8saZ4ulZZaKiHpWaKgZdxlTPkyxvWDLqmOJYyNIEitEQCUi2LK1rWA5EjYg23LenfgqsqZqGCSsTu6hku62t1NiR0JWzEdCSNsEXzxVkhqBA8ZAmp50mQnqAbOl+gZCR77YIlPLoltOq+z9IqRz855L/nfHGYubVjiOHlz+eV3Ri8I7fNY1JBJRyGmqAVKkhHOyuvQg8uvw5HfHQMlbO3pIzfzB4/PQjma6kfG8my+aqAsyOp8Snz5qeYx6ySwIPw/PmwQ2SWBadq70daYpBMVChGU3vuQpv0vYWv5nGMjQ9hjvry71tp3hkrCDtCc+1/LO9olmXcwsDf8AA9lP56T8DimwSfQn0Njh4jP3XVV0elHpbl07Uq6aalyzM4WvFo0ysESQxtIFubMNN7hlPLxAC+4x1T2BwsqSSMPFj7eSpMkWora6nopJZFp5dZca4rsiqSykRKNJa1tydicRoImE6Vsxz9VGghjve2Y5+q2nIuDMuy9nmp4FhbRZnLM1lG53djYedrXsL8sTFMSb2iVDplFNSf19dIikL01t3shAO5UMQtjbY7nGuWQRsLzsCyY3ScGqu7TMxFPl0gXYyWhXnbxcxt+AN/jnx+ExdLVNvsz7repCuat2hEbbclgeO0VIjBFf5hVD6JGtwS1h8F//AIBivijP5hx3eq67EKxv+Dwx3uXWHY3+AEy9jWTd5UPUsDaFdKc/bcEbedlvt+IHELHKnQiEQObtfIffyKoKCK79M7F37ac3DSxUy/1Y1v8AvNyHwXf+0MYYFT2a6Y7ch2a/nDsHtfJchg2LcezPKTS5ZSxMLN3etgejSEuR8C1sdAq9M+CIwRGCIwRGCIwRGCJY4244pstQGYl5X/o4U3d97X9Fv1PwudsCbZlEhJxFnNcdemHL4b3UmMPLp8vHta/UhcVNTjEEWTOseGrv9lNioZH5uyCgVNPY3qM9qbqdJ01KxjboQDzvff8AhiH/AIpWPyZF4E+3D5q3/k4G/U/xCiTUmWsSzZpKzHmTWXPzOMPzmJfs/wDj8+eHv5ek/d4phyOqo4IVjiqo2QFiC0ykksxY3Nxfc4q6ltTLIXSNN+R+fO6ZEYWNDWkW5r5zyty+aPu6manZDewaRdja11N7g2PMY9p46tjtKJpvyPwj5ySOgcLPISHJwEQe9y+pjqEH9WXF/dceEn1OnFyMUB6lSwtO+2XuqqfDGytPRkHzSnn8tQn1csTQ3uLMCNVudieY92LOnbE7rMdpKsbQ9Cbv1rUezzNlraEwTHU0a904PVCLKfltfzXHO4pA6nqBIzabjnt9+3v6KjkEsWi7ZkpvZhEhWtyKtGpd5Ir/AGkJF9PQEHTILdSx6Y6alqGzxCRu3wO5VEsZjeWlLVVSTZHmFG8sN44GYGeNSFlhfw6jbk6gm6nrbcgg4zYwte43yPgoscbmvcb3B8FpcuejOZVpqQOaFH1VU5UqsqqdoY7+0GPt3t4QfPfatyq80qBW5s8qm8NCDBH5NM39KR6KpCW88UWN1WiwQjWc+wH38uKscPhu4yHYkPtpzO5gpwbkXkb4+FfT735fHXgMWTpOz1Pp8zWWJPzDBzWX46FViMEXSnhZ2VEF2YhVHmSbAfPGLnBoLjqC9AJNgt8yKijyyg+sYAIpeVh9pzzA8zyQedhji6iV9bU9XbkOWf8APzK/iY2ni63as34Dyls2zcGUXQuZpuoCKb6d+hOlPccdjDEIowwbAqJ7y9xcdq9VAY2rBfuCIwRGCIwRGCIwRKnaBxWaKFVhUS1kx0wReZ6s34VG55e8bkYSSNjaXuNgFkxhe4NbrWJ53nC0EheVvpmZuLvK5OmK42Cj3dBbbyBAxTgS4j1idGPdtdz+e6sCWUmQF3+ASPm3ENTUkmaZ2B+zeyjpso25YsoaSGEdRo9e9QpJ5JPqKq8SVqRgiMERgi7UlU8TB43ZGH2lJB+Yxi9jXizhcLJri03BTrlfaTKF7usiSpjIsbgBrdb/AGW91hfzxUTYOy+lC4tPh7hTo8Qda0guE2cH1+VNKWpfqZpBYoxZb3N7BSdBNxyXFZXRVwj0Zes0bdfft7/5m00lMXXZkT85K74iyLv9EsTmGqiOqGZeYPkfND5evW5DRqCvfTO3tOse3Hz7id1TStmbx3q0yftGljBizelZDYgTQoZIpPQqLlSR8Dvy5Y6mGvp5hdruw5FUklLLGbEL6zXjN6iM0+VwyRKVCmpkQxJGp2PdKbM7gXtYAA23xrqcSghbe9zuHru+WusoaOSQ6rDeVUV1dT5bSi5sqiyre7SMdz7yTuT6k+/l445q2Y7SdZ2AfNXzSunvjpo+SwrN8ykqZnmlN3c3NuQ6AD0AsB7sdnDE2FgY3UFz0khkcXHaoeNqwRgi1Xsx4Q0aayf2iLxL5Aj2z6kch5G/PlzWL4gHXgj1bT6e/wDJVxQUlv1HdirO1DiUzS/Q4blEYa7b65Pui3MLyt96/kMScHotBvTP1nVwG/mfLuGnEKnSd0bdQ+fOK2jsk4K/k2k+sH85ms0vLw7eFAR0W56ncnpbF4q1POCIwRGCIwRGCIwRfMjhQSxAAFyTyAHMnBFhZ4iEy1mbSczqjg1W8MSGyKN7+Jzcjzxz2JOdUVTKZurK/btPIalb0YbFA6Y6/nqsWqJ2dmd2LMxJJPMk9cX7WhoDWjIKpJJNyueMl4puT5XJUyrDELu3nsAOpJ6AY01E7IIzI/UFsiidK4NbrWqZf2f0VOmupPeFd2Z20oOXQEbe8n+HMyYvUzO0Ysr7ALn+eVvO12zD4Y23fn4BSossyipsiLTMeQCMFbax+yQx9/8AgazNiEHWcXDnmPb53ZiOkl6ot2a1SZ72XqRqpJCp+5Ibj4MNx8QfeMS6bHHA2mGW8bOY/hR5sLGuM9hStlnCNUKqJJ6aQJ3i6yF1LpuL3Zbra3PfFpNiEBgc6N4vY2zsb8jndQY6SUSgPabXHJMvGvZ8LGaiX1aEeVuadf7Py8sVtBi//pzn/t6H371Mq8P/AKoh2eyzTHRqnV/kPGNXSjTHJqT/ACcl2Ue7cEfAjEGpw6CozcLHeMipMNXLFk05bimmn7WHC+OlDN1KyFR8AVb9cVr8AaT1X5cr+o8vVTW4qbZs8fsudZ2rykfVU6IfN3Zx8gF/XHrMBZ/W8nkLe/ztv47FHW6rQPH2SRm2bzVL655Gdul+Q9wGw+GLmGnjhboxiyrpJXyG7jdQcblrX0iEkAAkk2AHMnHhIAuUAvkFpnBPZ9bTPWDfYrD/APs/XT8+oxzuIYte8cB7f/H37t6uaTD7WfL3e/zmu/HHHwQPT0p1OQVeUEgJ0slju3Pfp0v0ww7CS60surYN/PcOG1e1lcBdkevemDsS7N2RkzCrSxteCM3uL/1jD3eyD538sdMqVbdgiMERgiMERgiMERgiTO2HMu4yiqI9p1EQ/wBIwVv9ktgixXjB+5ymkhH2whPP7us9fvEG36bY5+hHS10kh2X87eQVzV/p0jGDbb380h5dl0s7hIULt5Dp6k8gPU4vJZmRN0nmwVVHE+R2iwXK0DLOy8aL1ExDeUdrD3luZ+A+PShmx3rWiblx7FbRYTl+o7PgudLlgy2bvaapp5taldEsiRkAsCLG9ja3Pb3eWTpzXR6ErHNsQbgE/wAeKxbD+VfpRuB4EgLmtC1fIDXV8CrfwwxSofluQNuviOMulbSMtTxOP9xB4a9vkF50ZqHXmkHIEfPNXc/Z5QyJ9UzIejK+odOYPP4EfwgsxipY7r58LW+eKlOwyB46mXbdftPQZlRbxSisiH9W5Kv8Cb26bXPux66aiqvqGg7eMxs3e3avGw1MH0nTG46/nb2K0yvi+nk8MhNPKLXjm8B3tyJsD+vpiNLh0rM2dZu9uakRVsT8ndU7jkmAN5HEFTEo8XcER1RMkZEU3U28L/vDofxD5HFpQ4o+nGg7NviOXsq+rw9s3Wbk7zWZZpw1VU9+8hbSDbUBdfTcbY6SGtgm+hwvu2qjlpZY/qaqllINiLH1xKBuo6FUk2AufTAmyKwpMiqZCAkEp1cjoIHzO2I8lXBGCXPGXFbmU8r9TT3Jly3s1qnsZWSIX3F9TW9ANr/HFdNjcDfoBPgPHPwU2PC5XfVknvKuHKOhQyWF1FzLIQSPd0X4D54pJ6yoqnaG/YPmfarWKlhpxpeJSTxhx6894aUskZNi+4Z/QdQp+Z9NwbqgwlsfXlzO7YPc+HmqurxAydWPIb9p+ybuyfsmdnjrK9dKKQ0cBB1MQdmkB5L1C9eths10qtb1giMEXCtrI4kMksiRovNnYKo95O2CLlluawVA1QTRzAczG6sPyJ8jgimYIjBEYIjBEn9rmVtUZTVIgBdVEg/0bB2t66QwHvtgiQKzKoK2CHvAWSyupBte6/OxHPHERVE1JI4NyOYz5rrXwRVEbdLMa1HzfMqbLYfCiqT7EaWBY+Z9B1Y/8sbKeCetlzPMnZ82BYTTRUjMh2b1xyrs/wA1zRe8q5volO9isdiSQbW8AI2t9839MdPT0MMAGiM951rn56uWYnSOW7YmOh7BaJbd7UTyHe4GlQfLoT+eJiirtXdhOXspEUtRG3RiysPiCouPiMESlwn2RO8RlNZJBKJJE+rU/wBW7Je9wbEqT7iMUFfizYpTEWBwFtfet8YcOs02SaONKymleMyrOsblAWHtBSRcEb7+ZJxJOF08zQ4NLSc8j6fwpMeJTsNibjiribjOgqgFq6dhbkfasfQizAbn5YhtwyrpjpQP9L8xmFMNfTTi0zPnmu1FlqWIy3MiguLRM1xfc8jY/kevwxkndf8AzcF+I+eqyZC0/wC2ltw+eytY1zaPYmmnA6m6sb/JRbEQuoH/ALm+IHmVIH51n7XeB9l0+nZp/wB1g/8AF/54x6Kh/wDcd3L3pKz9g710ppK9mvLTUyi4uS5Jt6WB5euMHtpGjqvcTns89SzjNST1mgDmr5YlG4UA+7EEuO/5nr4qZYLhW5pDF/SzIn7zAfl8MbI4JZPoaT2c/FYPmjZ9RASpm3aPAlxArSt0J8K3+O5+QxawYLM/OQ2HedvZdV02LRtyjF/AJWpaTM84ltGjyKDvbwxJ7yfCDbzJY+uOgp6SKnFmDt2qlnqZJjd57Ni2bs17JUoJFqaiQS1IHhCjwRkixtfdj67e7riSo60/BEYIjBErdo3CP8p0n0cSmJg6urWuLgEWYXFxYn3GxwRRs1hjp5spjRQJw/dLo2+pWFu9uLeJAQm21jpPS2CJywRGCIwRGCL8IwRZHxJw1XUTuKGn+lUzEmJQwDQkm5QjbVGL+G24AsTyOKmrwmOeTpAbX18fZWdNib4WaBF9yndn3Zyyutdmf1tWbFIzbTCOmw2LDn5A+u+LGGBkLAxgsFAllfK7Sec1p+Nq1owRRc0q+5hklIvoRmt56QTbfAkDMoqMyCkoyzm/cQlmPU6EuTub3NjzPxx88JNRPxc7zKl6gvIbG5Jx9DURAwROOT8ErMFkFSrRnnoHiG3LfYHle+IklSW5WzUOSqLctHNOHBXAkc0tRFJWVSGMqyiNwuqNxsxuDcghlOw6eeKnEawxBrhG0g7xfMKfSVD5GXDiORVH2l0lZltQqJWTPDIupGZvFsbFTbmRsb2ANx6424aKarjLjGARry8VJfVTtP1lS8h4RzurpoqmCpDRyhrAzEMNLFfECLbkHkTix/IU37B3LD85P+8qTJ2Y58xu04HmTUEADzNugxmKSACwYO4LE1Ux1vPeoeQ9kpqZnibNKMyAaiIHMzepI8HUje554kLQtK4c7Fcvp9LT66qQbnXshP7g6ejFsEWiUVHHEgSKNY0HJUUKB7gNsEXfBEE4Iquv4ko4bd9V08dxcB5UBIHkCbn4YIqr/pEywyCJKpZZG9lYUeUnnsO7VrnblzwRTajN6hiBTUbtcE95OwiQc9iPFLf00W9cEXLI+HCkxq6qQTVjJo1qCqRoSD3ca3NluPaa7Hz6YImHBEYIjBEYIjBEYIjBEYIjBFU8UOBTlTazvHGbi4IkkVSCPUEjEWtfoU0jv7T5LJusJP7Xsx7nKqjezSaYxy31sLjf8IbHH4RH0lW3hn3fdb5DZq8xY7pRk48H8OxyIZZhqDXVVv8AAk23v5eXPytFmlIOiFDqJy06LV+0bHLqvQSTBLsCffsSfNSd/Q48P6zL7QvHWnjvtC0bhiqCZjTNy7wSQk7faXvACffHYW6n1xT4kzSpXcLH09V7h7rPLVz/AGh6IGnpZt7pIydLeNdW/W/1e3xxH/D0n6j2bwD3G3qrOUZXTz2L/wDY1J7pP99Jjq1oXLMMqbOCTJJJFlq7IkbaTVEHeRjbaHoo+17ew0kkSrXZTlgp0rsojdZaSqjijMZYd8zSorRksburK1tRIBva9rjBFsuCIwRUMmetMzx0KiRkOlpnBECNexAI3lYb+FNgRZmQkYIq/NclpI0NRm04qAv/AHggQqd9o4R4b87atb9NRwRc+Gu0TK6qVaamls5voUxsga1zZbgDlvbbBEyZjk1PPbvoY5CN1ZlBZSORVuakXNiCCMEULIK5u8mpZWLyQFSHIsXikBKMemoWZCRsShO19IIrvBEYIjBEYIjBEYIjBEYIjBEYIljiKTXWUcQPsCSoYD8K90gO/ImViNt9PpinxyXQpS39xA9fRbIhdyyb9oTOCWp6UHYAyuNuZuqeuw1fP5Qvw9Bk+U8vU+izmOxZvw3kq1BYuSEXbw2uSfff9MX8sujqUCeYx2sr/KNVJJ3Lm8Tm8b+TfdPlf/HPGmQh40hrCjSWlbpDWNYUziai7+Age2viX3jmPiP7sYxO0XLCCTQfnqKs+CqnvpKBySSJUufxAMpv8/0+MXEBowSDgpFONGptz9059uUStlbEi5SWNl9Dcrf5MR8cUWBuIqwBtB9/RW0o6qg9l1TJUZLFSLca6poCykgiHaaU35i6lowRyLrjtVFWxd0NOkCy2tYdBa1hgiVeGuz2lo3RkaaTuixhWWQlYdd9WhRYXOo+JgW9cETDm2aQ00TTVEixxrzZvXYepJPQbnBFUGOSvW0qPBSH+rbwyzDe4kHOOI7HTfUw2bSLqxFPzfMYKCleVwI4IEFlUAAAWCoo5bmyge7BFnGexS1Cw/TBaqr5BCie0lJCwJkCXFu+MVwXIuWawsotiAyUzzWB6o8ViH3NgrTiuhoW00dJBpr6cxNTFYHAjIZWVjLp093sdR1b2YDxYnrJaPgiQ+BM2+mZjmc6kGJDDTxkde67wk8twWYkH/lgifMERgiMERgiMERgiMERgiMERgiRsmqe/qKuq20M4giPnHBcE/GVpPhbHI49OHzCMf0jxP2splOzq3XnntEzb6VmNRIDdQ+hf3U8IIt0Nr/HHQYbB0NMxp12v35qNI67ivvJaaam8ZUFGA1KD4hbe9vTyHnjdI4PyCgSuZJkNav59Esek2ZGH+CMaQSDdRRpMdlrXLL52W8Tm5QDS33lPIn1HI/DHrgMiFk9t+sNq+eGrJVLEOQq6d19zTR/lcY11ecDj/a7yKlQ9aWNy0vtpf8A9Vycv6SP/wA2ObwX/dt5HyVxOOoln9m6mdqiokJPdxxgBbm2uQjcDlfSliefLHaqCt/wRVHFPEMNBTPUTk6V2Cj2mY8lUeZ/ieQwRUnDeQS1DpXZkL1Fy0NOd46ZTa1hbeXYFnPXYWtgicsEWZ9rWYNJLSUUGhpBJ9KlDtZFjh3HeEAkBm/TGmd4aw325LCRwa3NUeaVVLPTBVq6dJoZFnikWpecrKh8N9Y1FSL7b25gHFdF0kcgdY9wCiNe5rr2PdZOGSdoJlW01DVRyBip0pdDb7Ss2nwn8QGLA1EQ1uUgzxjWVTdoXHckcCgJJCJGKBAR30nTSpW4iBvfWCX5AAE3GIn6Q6MfesRP0h0Y+9MfZfw4aKhVWQJLKxmkQXsjOBZACTbSoVefMHEgCwst4Fgm7Hq9RgiMERgiMERgiMERgiMESn2i8QtTQJDBvV1TdzAPukjxSH8KA3vY7lel8a5ZWxML3agsmtLjYKtTLTFR/RqchCsPdxseh02DG3W+5t1xwRm05+lkzubnvVsI7NsFkE/ZFXI2qOSCSxBHiYE8uhW35/rjpW47TuFnAjx+dygOo32suWYxz0xtVwPF0121Rnys4uN/LniRFNHN/pOB4aj3KrmopY9irhP3Z1KdULc7G+g9f7J/LEn6sjr81ptpCx+rzXesU3SRNyvl9pTzH6HGLT/SViw62n4VIo0tWUjjrPCp/wDGRgT8j88apnfoSD+13/1KkURvI0cU6dusg+gRDa5qFIHoI5L/AKjFHgA/zDv+PqFd1Y6g5r7/AGZ/Yrv3of0kx1yr1tuCJJy3L/5QrBXzWamgutEhsQ5+1UH3sLJ6KG6g4ImbO86gpIjLUSBEvYX5sTyVQN2Y+Q3wRKNRxBV1EmkI1HTFdiSnfuTyHMrH58mPqpxAmrABaPMqFLVgCzM0m1EkOWtLKsM7SzrYyzVMOokdAzve9yCfCenw0XfPbSOrgVo03TEAnVwPsq2n4ld2uKmdEN/ErI42vy00p1bjzt64yMQA1D52r1zABqF/nFXuUZsZm005q6twdBCqAqnYEu5SMLbyv15eXgpnu1AD52/PHX+WkfqAA3/Lpt4P4BWCT6TVu09T9gO5kSAG20ZbctsLvYXtsBveyjjDBYKzjjDBYJ4xmtiMERgiMERgiMERgiMERgi/CcEWTZHUmvrJsxf+jBaCkW9wIlYhn97n5WI3FsczjtUSRA3meewfN6sqKLLTKqOKe1Gnpy0dOvfygkE8kUi4Nzzax8tj54j0mDSy2dIdFvj9vmSylq2tybmUmr2uV17lKcjy0Nb8nvi1OB01rXPf9lG/OyK3yvtcV/BW0ylGuGaPcb35o17i3PxefnbEWbAy3rQPzG/3HstjK2+TwpFbwZT1SmqymZFvzj37snqpHNDY+yRblyxgzEJYD0VW0njt9iF5LRxzt0mH56JRfvE1QiPupkNmR/sX3uPMb7W238sWukwgPvdp2qhnhdC/9X+VM4YgVq2mV52dhKraQQBdTq3AHS18aatxED7Ntkdm/Jb6HSdO3qWF9aZO3SpHc00dt2d2v+6oH/EMV2AMJke/gB3/AMK7rjYAJl/ZtUfQqk23+kc/7C/xOOoVanniWRp5Y6CM2Eil6lgSCsANioI5NK3gB+6JCNwMEXTi3iaLL4Qe7aWVgRDTxC7yFR0ABsijdmtYDzJAPjnBouSvHODRcmyzyGlNVI1VmQSSQqSIpI27unU2uq6/ATt4ntc+dhfFZPUucbMyHPX6qpqKtzjZmQ8/VcKGvpp2ZKOGSfuzpHc0ylFI5AOUCD0JYDlvjxtPMdY8UEE7tY7yrd+Gs1qHQhIKNApBeULLMDy2CeD1tqt+gkR0YA6x9lvioQPrPdqTRlXBKIB9Jnlqm/FaNOVj4IwoYej6sb208bdQ9VIZSwtzDfXzTNSUqRIqRIqIosqoAqgeQA2GNykLrgiMERgiMERgiMERgiMERgiMEVFx3I65bWtGbOKaUg3ItZDcgjcEC5HrbBFheVcR9xkH1ZtIHeAHlYuxckeZCNfb+4452ak6TE7OGRAPYBbuv832TJdGluNepPvA3ZTQQU8UtagmmkCn626qpdR4Al7Ei9rm5vytyx0SrU7/APoZlv8A7vo//l4//wAcES5xJ2QZbVC6Rmmk+9DsOuxQ3W199gD64Isizjh/MOH6gSKTJTsRd1B7tx92Qb6W3Nr+tid8RqqkjqWaD+/aFtildG64TVXUFJndMsqXSVQVDfaRrX0P95bm/wCYtc35mOafDZix2Y3bCN44/CrV0bKqPSGv5kk7s2yZ4s1KSizwI7dd+SAjbcEPcemLXFKhslFpN1OI98+5RKSEtn0Xax/CmdttUDNTR33VGa37zAX+Oj8vnpwBhDHuO0jwH3+ahliJ6wC0rsChEWUGRyoV5pJL+SqFU6v9Qn3Wx0Crld5DmSxUdRmlQCpnvNY8xCu0EY9Stjb78jeeCJDoM4aWrZCklVmUqjvFQWWFLahGGawSJNQuRcljc3Y4rnskqDcfTsVXJHLUnSGTdibsl7L4dffZgxqpSQ3dFmMCG1rKrG72G135/dGJscbWCwU+KJsYsE/xRhQFUBVAsABYADoBjYtq+sERgiMERgiMERgiMERgiMERgiMERgiMEX4ygixFweYOCLCOMexSoXV/J0uuAsX+jyNYqwFhpPstsSLtpIFgSeeMdBulpWz1X4L3SNrbF+Z9knEGZR0lNPTLAsJ3l7xbEgAB2AdjqAB5dSeWMl4t2hQhQCSxAAueZt1NupwRfeCLjWUkcqNHKiyRsLMrAEEeoOCLB8/4ckyKuWaHU2XTsFe+/dkk7Mfw81Y8xcbncwMQpBUQkD6hmPnFSaSfopL7DrTmAhYPYFrWD2F9J3tfyNr4427gNHZu5LowwE6Sxvtaqddfa99ESL7ubf8AFf446rBWaNNfeT6D0VFiJ/WtuAXoTs+yYR5RTU7ggPBdwdiDMC7DkLG7kemLdQEmds1e1MmW0UKM8bOPAGszmHQsa3/eYG/mBjF4JaQFi9pc0gJ54F4Sjy+DTfvKiSzTzNctI3vO+leQHx5k49AAFgvQABYJlx6vUYIjBEYIjBEYIjBEYIjBEYIjBEYIjBEYIjBEYIjBEYIjBEYIjBFDzjK4qqF4J0DxSCzKfyI8iDuCNwQDgizKnyt6Imkdiwi3ic82hJOi+wGpbFCB90HqMcjjFN0U2mNTvPb79q6TDZeki0Trb8HzgsqbLzmWd9yoJV5wrHySOwdv9VSR8MdFh8ehTMHC/fn6qkrH6U7jx8sl6tVQAABYDYDExRlnPazSvHNl+YhGkjo5iZVUXIR9N39y6fzHLBFN4I4zavrapYSslEioY5O7ZGDsACm/tcma+x38sET1giMERgiMERgiMERgiMERgiMERgiMERgiMERgiMERgiMERgiMERgiMESB2yZTK9H9LpmKz0mp7jrEwHeg322AD7/c23xqmhZK3ReLhbIpXxO0mGxS3+zrw8qwS1zi8sjmJCTyjWxYj1Z9jf7gtz32rWtjwRfhGCLlSUkcSCOJFjRdgqKFUe4DYYIu2CIwRGCIwRGCIwRGCIwRGCIwRGCIwRGCIwRGCIwRGCIwRGCIwRGCIwRGCKLlvsH/ADkn+8bBFKwRGCIwRGCIwRGCIwRGCIwRGCIwRGCIwRGCIwRf/9k="/>
          <p:cNvSpPr>
            <a:spLocks noChangeAspect="1" noChangeArrowheads="1"/>
          </p:cNvSpPr>
          <p:nvPr/>
        </p:nvSpPr>
        <p:spPr bwMode="auto">
          <a:xfrm>
            <a:off x="155575" y="-2155825"/>
            <a:ext cx="4181475" cy="4505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662" name="AutoShape 6" descr="data:image/jpeg;base64,/9j/4AAQSkZJRgABAQAAAQABAAD/2wCEAAkGBxMTEhUUEhMWFRQXGB0aGRgYGR8fHxwdGxweHx8gHiIgJCgjIR8mHx8fIjIhJSkrLi4uIiIzODMsOCgtLisBCgoKDg0OGxAQGzQmICQvLDQ4LDAsLywsLCwsLCwsLCwsLCw0LCwsLC8vLCwvLDQsLCwsLCwsLCwsLCwsLCwsLP/AABEIAOkA2AMBEQACEQEDEQH/xAAcAAACAwEBAQEAAAAAAAAAAAAABgQFBwMIAgH/xABSEAACAQIEAwUEBwMHCAYLAAABAgMEEQAFEiEGMUEHEyJRYTJxgZEUI0JSYqGxCHLRFSQzQ4LB8FNzg5Kis8LhFzQ1VJOyFiU2VWOUo8PS0/H/xAAbAQEAAgMBAQAAAAAAAAAAAAAABAUCAwYBB//EAD8RAAEDAgIGCQIFAgYBBQAAAAEAAgMEEQUhEjFBUWFxEyKBkaGxwdHwMuEGFCNS8UJiFSQzNHKC0kNTorLC/9oADAMBAAIRAxEAPwDccERgiMEUKqzSNCVuWcC5RAWb0vb2b9NVr40T1UMH+o63zdrXoaTqVPUZ9WFrQ0HhHNp6hI7781EYlNrb+LSdxt5QH41St1EnkPeyzEbl3XN6kAa6VC3URT6vgC6R3NvOw9euMG47THWCOwe6dEV+niiNF1VMU1MvnKqso57s0TSIg25sR0xMhxGmmdosfn2jzssSwhXME6uodGDKwuGUggjzBGxGJqxXTBEYIjBEYIjBEYIjBEYIjBEYIjBEYIjBEYIjBEYIjBEYIjBEYIjBEq8SZrI9THQ07sjMvezyrzji3AVSQQHkbYHmFDEb2IgYjWflYS4fUcgsmN0il7jfjCnyeBYoowZXDGOIchzu7nnYtz+0xvvzOOZo6OWvkL3uy2nbyHzJb3ODQsIzziivrtbzSyOg3ZUuI0BIAuBsBewufTcnHVQ0lPT2DAAfErQXEqigmZGDIxVhyZSQR7iMSi0OFisVqXZx2p1CSx01YTPHI6osjHxpqIFyT7S73N9/XpiixDCI3MMkWRGdth9uxbWSHUU8Z3UnJqynnibTQVMndTwckjc3IlT7KdSQLA6T53Vgtc6YGKQ3IzvwSRtswlri3PKrIM0lMFpKWqBmEL30BmJ1abeywe52+ywB6EXy1Js4Hqs7r2SoqpFoqUbiJIlDSj/SamRdva5kHbmCCJgzjtDpYiY4BJWTA27umUvY7e0w8Ki5AO9x5Y1yTRxi73AcyvQCVUy1me1ROhafLoumq00vv28Hwt8TipmxynZ9F3eA8fZZiMqpqeFpO8vU8QVIJHsrKIviBqtbn0xE/wAbneLxxeZ9ll0Y2ldaTh6NXBTP6wtyANWjXvtyNwT8MYnGKsZmPwKdG3ercZBmCHVT5vMeW08UcoNj6BSBby+ePGfiB4+tg7Db3TolLj4gzCn/AOt0izoCby0ZNwPWFzq2/CzegxZQYzTSZOOieOrv97LExkK/yLiKmrFLU8quV2ZeTofJ1NmU+8YtQQRcLWrTHqIwRGCKt4gz2no4TNUyLGg2F+bGxOlRzZiAdh5YIlLL+PaqqbXSZZI9KfZmkmWIuOpVCDceRvv6Ygz4lTwu0Xuz3a1kGEqVD2jwxyLFXwTULt7LTAGJvQSISt7Wve1sb4KmKcXjddeEEa05xSBgGUhlIuCDcEHkQeoxvXi+sERgiMERgiMESRwvSn6TmM73MklUU3FrRxKFjHusSfjjkcelLpwzYB5rfEMl5y48r2mzGqd2LfXOov0VWKqNvIADHSUMYZTsAGwd51rU43K1PsLyeGbLqsSKG76QxP56BGtvdu7W9cUONzvjqGaOwXHO59gtsYBBVJmXYdVBz3E8Lpc27wsrAdL2UgnEmPH4SOu0g8LH2WJiKsOEOxmaKojmq5otEbq4SO7aypvYlgthceRv6Y01eOMfGWRNNzlc5W8162LPNHbTxHFVPBltOys4mUu9/CrkFFW45+2S3lYDncDPA6J7LzvyuLAcMs/DJeSOByWqV81I7xvDAlXPCpWJhYrHvY3lN1Ugrvzcb2B3xb1NdBT/AOo7Pdt7lgGk6lR8QRjQZs4q1SDpTRsVi5X0k7STt6bA/cxRyYtUVLujpW247fYfM1sDAM3LP857ZFjTucspUiQbKzqAAPNY12HxJ92N0OCFx06l9zu9yV4ZNyiU2VcQ5mup5ZIom3HeN3SnnyRRqI356bHbfGbpsNpDZoBI3ZnvOXilnuXOu7Eq5ReOaCQ8yLspv6Eix68yMex49Tk2LSEMRSDneQ1NI+ipheJumobH91hs3wJxbw1EU7dKN1wtZBGtdck4mq6Qg09RJHb7Ia6n3qfCfljGalhmFpGg+fegcRqWocL9tx8KV8PoZYv1ZP1Kn3DFHVYDrdAew+/zmtrZd60F8voMzQVMEn1g9mpgbRKh8iRvt91wR6Yqo6iqoX6OrgdR+bwsyGuVfDxpVZbKkGbgSQOQsVdGtgT5TL9k9bjyNgbEjq6HEI6tvVyI2fNYWhzS1aNS1KSIrxsrowBVlIIIPIgjYjE5Yrrgix7PcvnzPPjBUIRR0aq/dk3WTV7JI/Ef9lSPPFdidQ+KLRjze7IW18T2LNguc1oub0VUYgKRoUkuN5QxUL6BSN+XXFRS4E8nSnNhuGvv1LY6Xcq+oyhqmnNPmUUTlrgmO5Q87MurxI9t7b26E72iVlNLh8ofETbYfQ/M9y9a4PGaT+HuIf5DkehzCRzSW10cxUtdbjVGdNzdSfhvyDKMdLQVraqLS2jWN32K0ubolOPDnE881ZLT1FN9H+qWaHxaiULFTrtsHB0+EXtfmdid1PVR1AJjN7Gy8LSNaa8SF4jBEYIjBErwuI66piN/rgtQl+RAVYnC7/ZKITy/pB78ct+IICHtlAyIt2/PJb4jsWA9tGQGmzF5ALRVP1inpq27we/V4vcwxZYNUiWnDdrcuzZ7diwkFivnso43GXTss1zTTWDkb6GHJwOo3IIG9rHewByxXD/zUd2fUPHh7fe68Y7RK9AtWfSafXQ1ERJ9mS3eJccwQGHu5gg/LHIBnRSWmaeWoqRrGSTc24LzWrNp81CRG4KQxlRY9LBhcdPETiyir6SEXjhud5N/nYsC1x1lGXdmWVUKd7VESaWv3lQ4CC+wGnZD7mvc/LCTFqypOhFlwaM+/X3WQMaNapOKO2iKMd1l0QewsJZAVQDb2U2Y7eem1uRGJVLgT3daoNuA19p9rrF0u5ZDnmeVFXJ3lTK0r8hfkB5KBYKPQAY6KCnjgboxiwWoknWtd7HuztVVa2sjDMwBgjYX0j77A9TsV8hvzItzuMYmSTBEeZ9Pfu57Y2bSmrjTtOpKAtELz1A5xodlP425D3C59MQKLCZqkaR6rd59B/Czc8BJOWdusl/5xSKVvzicgge5r3I36i/pi0l/Dzbfpv7x7LAS70/ZZm2X55TMhUOB7UcgAeMkEBh5dbMp8x5jFRLFU4dKDe3Eajw+yzBDwsV7ROz2XLm1qTLTMbLJbdfJX9bfa5H05Y6fDsSZVCxycNnqPmS0vZopMgj1Mq8rkD5nFi52iCVlBF0sjYwbaRA7zZXFDmNVl0+qCVo253HsuPxLyI9Dy/PEZzIauOzxfzHJSq+hloZujf2HYR81r0HwdxHT5zRsJo0LCyzwtuAeYYX30m1weYIO9xfHIVlLLQTXaeR+eK0tcHBJ01XU8N1K6S8+VzMfAdyhPMAnYOBuBcBwDexFx02GYgKplnfUNfHj7rS9mitqyjNIqmFJ4HEkTi6sP0PUEHYg7g3BxaLBUuXuq5pVKQBJJFDIpv7SDWnLl4WBufxj0xWVF21sTjqIcOR1+IyWY+kqvzThKR1lkkrKn6QxZo5ElZEi3JRVjUhCoFr6gSd7nEXEauqppWuGbN1vC+/l3b8mNaQpPA+aS12VQTSW78qw1AixeJ2TVtYeIrcgbbkcsW80LZ4zG7UR87lrBsbrq1NTV0EMkkayxsElj1ruLgMpF9wbH+7HAB8tO9zQbEXB9RxUrIqGdP8ALNPb2/oc9/3e8h0+nPVjovw9fQfuuPX7LTLsTpjo1qRgiMERgio+KqBnRZol1T057yMDmw5SR/20uBfYNpP2cRqunFRC6M7fPYvWmxul3ivKYc2y4iJg2te8ge/KQA2v5dUYcxc9Rji6WZ9DU9bZkRw+ZhSXAOC8vVMDRuyOCrqSrA8wQbEH3HHdtcHNDhqKiqZk+c1FK+unmeJuR0m1x6jkR78a5oIpm2kaCF7chX//AEnZrp0/TGt+5Hf/AFtN/wA8RP8ACaO99DxPustNyX82zeoqn11EryvyBY3t6AcgPQYlxQRwttGAAvM3Gy51eXyRqrOLavXf449jmY8kN2KbV4ZUUsbZJhbS459vzmrDgvKBV11PAfZeQauXsr4m5/hB/wCfLGqtn6CnfINg8dihNFzZelOOOIFy+hlnFgwGiJehdtlFtrge0R5A44mhpjUzhmzby2/bipDjYXWL9lXZ+2ayvUVLt9GR/rDfxyyHxFb8xzBZjvuANzde/a0NFhqUVa5x9wu0VCDlkMKmDxNAYldJo+bqyEHU2wIPte0Abtj1Ei5PksGYIuYZLppK+nsZaW5EbHfYeQcAjop3BsbnGqaFszDG/UV6DY3WhcP5tT5tQnWmzgxzxEm6NbxL5jzB2PI7HHDVMEtDUWBzGYKkghwWAdoXBcmW1FgWeB94pLf7LW21j89jtew67D69tXHfU4ax82H7LQ4FhuFR1+ZmVFVlGpftX5/D5fLEiKnEbiQcjsVrX4u6tgZHI3rN/qvr7OOV89Y1Kx4E4mfL6tJxcp7Mq/eQ8/iNiPUY111I2phLDr2c1UtdYr05mtBDXUrRPZoZk2YW5MLqy3uLjZgfMDHCxSvp5Q4ZFp/kFSSAQsb4FzqXIszkoatv5tIwDMbhRceCVegBFg35nwY72kqWVMQkbt2bjuUVwsbLa+J+HjUmKaGUw1MFzFJa6kNbUki/aRrDkQQbEcsZzwMnYWP1eXEcUBslrMKbPKq1M6U1NEyWmqEkLkhtj3S7MrW38Vxy8XPEFuGXcDNIXgG4Bt47/DxWWnuCapFiy6gIjB7unhsi82YqLKOl2ZrC21ycWZIAuVgo3D9EYKWnhJuYoY4yfMogXzPl54+c1EnSSueNpJ7yVLAsFT8NN3+cVstiUpoY6dT01MTI9t+Y8INrdPIY7DBIejpQTrcSfQLRIbuT3i3WtGCIwRGCIwRLCUf0apdRfuKljIvkk1ruvukAMg29oSXPiUY5rH6S4FQ3kfQ+nct0TtiyHt74Y0SJXRrZZPBLYfbA8LH3jYn8I88ZYBWaTTA45jMctoSVu1JuU1aTppkVS6je4G/S4xNnjdC7Saciu8wmtgxKHop2gvaM7gZ7Lj13dqgZ9lKxrrTYXsVJ/T+GJFLUuedFyp8ewWGlj6eHIXto38r59imcOZcoUSsLs3L0H8T540Vk5LtAagrP8OYXHHEKp4u52rgOHE792W+8HierDOEBvovf3n+H8cSKKMtaXHaqr8T1rZZmwsOTL35n29SE09hNMr5nqPOOF3Xbr4V/RjiHjry2lsNpA8z6Lm4h1leftC5uTLT0o5Kplb3sSq/IBvniL+HobMfLvNu7NZSnYm/LcizSOkpaTLZoaTuIQ1Sz6XJnls7RkWcqUB1Em1w6225dGtKd+F84aYSQzPA1TAVWXuGJW7C4Njut9xpN9wd8EWbT8PmhziurKRgkcEMc7woL61kJ7xLDltG7KOjFDyxolmEbmg7V7ZWxiFHnSSRH+a5pGW25CZF1X/tA39S5xWY7Th9P0m1vkcj6LOI2Nkw8X09JNB9HrHVEnPdoWIB1kErpJ2DC23rt1seWo3zRydJCM25nlle/Bb3WIsV5s4u4UkopXTWJo0YKZEGwJ+y430N6HmNwTjt6SsbUMDrWJ2H03hRnNsl7ExYreOwnivvYWopWJkiBaMnrHcXX+yT8iPLHJ47R6DxO3UdfP7+a3xOysrTtm4S+l0vfxj66nBb96O12X3i2oe4jriNgtb0Eug76XeB2H56LKRtxdSewzjI1dKaaZrz04ABPNouSn1K+yf7JO5x2qjLTsESBW5gMzq0jga9HRyh5pAdpZ03jjUg7qh8bHcEhR64pcarhDEYh9Th3DafRbI23N1bZjmjanhpU72pta1j3cZYbGZ+SgAhtIOsjkDjn6DDJapwdazNp9t/lvW1zw1TODeHFoafu9XeSuzSTSnnJI+7N6eQHkPfjuGtDQGjUFGV7jJEYIjBEYIjBEo9p2eLTUZXS7Tzt3dMsYu3fneM+4OFPW/KxvjCRjHtLHZg7F6MkVlEtbSNDUppMiaJEBBMb9bHcXVtwfceuOCe2ShqrDW09448CFLyc1eW85y6SjqZIXuJInIuNr+RHoRYj0OO5hlZPEHjUQo7HvifpMNiNoUcySzMFJZz0GMrMiBOpSjJVV8jYyS47B88Sp1TXTwqITZbDYjnb340MihlPSDNWlTiGI0EYo3WbYZEa7cD9rqqRCxAAJJNgBuSTiZqXOk7Stl7DskeCrqTJYOsMYtzI7wlrX9NG9v7sc1j8wdEwDUSfAfdZ0rw+5CgVtMKzipY2YMqzLtta0MYcry81II9+LPCGaNGzt8ykn1LZM6z6KnnkiqkEdLJEhNRyXvHZ4yrkbi6qtm5bG5FhiwLwHaO1YKiXjHI8qpyKWSEqTcR051s7W6m58ubEDGSLLaPNqeqeqzKukDSSSBY6NZWBKgWAsg1NtZRfSpOonniJOXlwa0du5YEm+ScqGu7/AIdimsTJl8yEbDUgp5R0JtqEB3B5+W4xumj6WJzN4I7wswbZqf225aZssZ1BJhkWTby3U/CzX28vTHH4HL0dUAf6gR5H0UqUXasWyniBWHd1byCyaI6hN5EH3XBI72L8DHYcvI9PLSkHSiA3lp1HiP2niNe3eo4dvVzPwYskZmFjFzFTSgyxdb95F/SxnzsCB93EUV7mu0Nv7XZHsd9J4b96y0FzyjhTMKeSKsy5o6oK3hkgbVbbdXVrMLqbEEdfdjKatppWmGoBbwOXcRkga4Zha1lXaTEyWq6epppgBqQwSMLnyIW9rWO4HMc8c7LhTw79JwcN+kB8+y3B42hZFkH02mzFqrL6WoeNZXCjunAaNibK9hYXUjbobHpjrI6qNkbeleAbC+Y17eajlpJyC22WPMa9QKorQ07LZ4YX1yvfmGksAikcwgv677VFZjzQC2AXO86uwbVsbDvTBl9DHBGsUKLHGvsqosB1/M7k9ccxJI+Rxc83J2qQAAlTOOABJJJLT11ZSvK5eQRytpYkeVxa3TfYbcrWtqXG5oGBmiCAMti1uiBVC1Ln+VnvIaj+UYB7Ucly9uZIBJa/O2lj7sXVLjcEp0X9U+Hf7rU6IjUtD4J41psyjLQkpKu0kL21oRty6r+IfkbjFyDfMLUmXHqIwRGCJe494gNDRSTKLym0cK89Ur7Jt1sdyPIHBEu5ZSVUj5WtcqiaGSR2+t1l9MDDVsoAPeOPCCQAOfTECneHzOIN8vVenUmPNx3M6ONknOhvSQL4Dy+0oKkk/ZjA64rseo9OMTt1t18vsfPgt0LrGxWR9vPDdxHXINxaOb3fYb53X4rjRgFXYmA8x6j171lOz+oLPeFKcaWf7V9PuFgf78Wle83Ddi678KUzOjfOfqvbkLA+N/BQuJ6gNKFH2RY+8/4GN9EzRZc7VWfiepEtUI2/0DxOZ9PFXPZ3lWqQzsPDHsn755/IfqPLGVS+w0QuPq5LDQG1a72bI3e10htYyRoPPwRAm+3Lx/r8eYxki8beBPefsp2HNAiS5wDTs/E1eVIBVZ2BO/N1UfmwOOlw/wD2sf8AxC9f9RXbtJqhXZXT5g0I72F2gnRrkRNqCs4UMoYh1AUEkWk3B6SnNutZUbI6QLGGjp6tlYbPBR0ADczzJkuPicVkhucyO0u+yivfnrHbdWplqUFoVq4ywv8AWnL4fPnpjdvO3h5+XPGvqnXY8tI+oWsvbtt4rt2XQNPQZtTyEHvJZbsjK9zLEASGQBGOwOwG99hyFtH9AsprDdoV1w04zDJ4ldj9dTmJmtvcAxs3K19QJxwtSPytaSB9Lr9mseHzdPZ1mLzRV0zRyPG4s6MVYeRU2I+Yx3bHB7Q4aioZFjZdsqzSamkElPK8Tj7Sm3wPmPQ7YxlhjlboyC4QEjUm2g7QELa6qjjklB1CanY00uq1iWaP2tvQYrZMMcBoxSEDc4aYtwB1LYJN4V3l/F9PKVUVWed639XHLHJva5CmwLAb9L7YiyUMseehFYbSCO/Ysg4HeuWYcRUIYiWrz0SLsVaSNSOtiOmPYqWoIuxkVuRK8JbtunTgGrknhc5RSKi6rST1krEu+xPsBmfY39pQCfn47B5J3XqJNWoNFgPbuXvSgfSE3DhWuc3lzR13vpggjRQNrgF9bHruSefLEuPBqNoto35krAyuK5ngKZW1RZtXAm9+8aOQbm+wKAL8vlje7DKRwsYx5eS803b18xZNmtMtxVR14BN43jEMlvwOGKFvRwB6jEKowKneLx9U94WbZiNaXs4y/U4zWgRo6ynLd9CwsZQt9cUirf6y3JhfVded1YQKKqloJ/y0/wBJ8L7Rw37udwc3ta9uk1alQ1ayxpKhukiq6nbkwBHLbkemOqUZd8ERgiQO1mk745bGTZWro7+oVXY/kMaZ3aMbjwXjjYXXbv5BnVPrRe5ammSJ9X9YTG7bEbNpQ2ANyAx6EYh4do2O9YRv0k059lv0inkivpZl8DWvodTqRx6q4Vh7sWDmhwLXaitmpKZ05jQMrrp75GR156JASrD10SA++2OCc11FVW2tPePuFYiz2LzwtYaVJIWW0yOykEciNr/ljsDD+YeJAeqQFa0OMsoqExMH6lzy58fmxUDMSbk3J5nE8C2QXNOcXEucbkrUuE4glJEBvcaj72N/XkNv8b10xu8qonOlIU/dmwstX61AP/0YvTHO4z/qM/4+p+fM7vDc4e1UXZl/7S5j+5N/vosdPh/+1j/4hYyfUU5imhpa+WknRDSZkTKiuoKfSAAJENxbxgK4v9oEDe2JiwSxnfZ9/J2qWlip5aXWZHMsHfTwC39WbjUgt13XmdW5xomiL8wTyvYFaJoy4XBPK9gqzNsw0x60QvGyBhMsNOq2YXuGdrhh5FcV7GXNjr3XKrmZusTnuufRfn7N9WzT1wJvrWNiTubhnA3/ALR/LFsBYWVuBYWV92PBkopIGA1U9TLESDcMV0kkXANt7b+Xy43HWaNVfeAfMenzZOp82rI+P8vAzepj2QNJq285FDj5lvzx0NBKfyTHjOw8jZe09M2eqELjbS28bZeNkqTRlWKsLEGxxYtcHC4UWaJ0TzG8WINlbZVknexl2JW/s/xPpiHPV9G/RGe9dFhX4f8AzdOZZCW3+n3PC/JSuAKw0+Z0rHpMEO9ra/AeV+Wrl15Y8xBnS0jwN1+7Nc8GmOTRdrBt6LY+2nK1ly5pdN3hZWBA3sWCsNuljf4Y5nBJiyqDdjrj1CkztGjdfv7N9XqoaiMljonuL8gHRdh8VJPvx2igpq4m45jgllhQj+bxiSpkIuI1NtCKLi8r3AUchtz5YhVtQ6NobHm9xsB5nkNqzY2+Z1KoHEzzLG9RS11NDIyBJu80KDIw0ahG4ZQzWG4I3sdr4qZabEYQZRLe2ZHZsFrfL69e4OiOVldcJZ3UGrqKKqZXaJElhksA0kTkglwPDqVha4Cg+WLbD6v81AJDr1HmtUrNF1lwzYiHNkC2H0unYuAObwMulj5ko5W/kq89rV2Pwh0LZNoPgfvZbKc9aysezpbUKIDqWOWojQ7nwR1EqIN7mwVQBv0xb0zy+FjnayB5LS4WcUy43rFGCJR7SGMUMNWBqFJOJHA/ybK0TkDqVWTV8Map4+kjLVg9uk0hUU/E1PUxCWkmWSWEiaNQbMSg3WxF11oWjN7bMdxipha+CQFwsFBa50bxpBaHl9Yk0SSxtqjkUOp8wwuPyxdqxSSP5vmdTT3OioUVUQ6X9iYeniCvb8RxzWP0/wBMwHA+nqplK7W1Y121ZQIa/vVFlnQOf3x4W/uPxxMwScyU+idbTbs2LXUts6+9KnD+V9+zg38KEj947Lf0/hi1kfogKDNLoAc03cI1mqnVTfUhKG/zH5G3wxFmbZ196hVLbP5rS+zyUnvxfa6EC3U6gf0GOdxlo0mHn4H7q2wk/puHH0ShwjVGLiGvfvBGFSpYuwJUBfFdwCCyggMRccuY546OgJ/KMI/aPJeyfWU61nENPmUYo6sqO8dRTVkAbu++5ppLC8UvktzcEgNviSyUOyOR3LWVf8BcSSza6OtGivpgBIOkqbASrsAVbrbkSOVwMbEWT5ogWealeFHNO8iKRSiRu7uTGNbaVWyFeXTkRzxAlboOJB1/3W8FXSs0Hkg2vxt4KV+zZ/1mr/zSf+Y4nqxTD2YTf9oLvtXzG/71h/w45LHx/mGn+31Kn0v0n5uWads6BczYgWJjQk+trX+QHyxbYLnSAHeVonJbJccEttTd/LGw5Se16FR4h8hf44lh/QxuadmrkdSunUoxGrilbqk+rg5o6w5kC433umaZxHGTyCrsPcNhisaDI+29d1NIykpy7U1g1chkPRI0UpVgwJBBBBBsQQb3B8/XF8QCLL5Jc3uvSvaCS+V1RUE3i1W9Lgn5DHC4cNGrYDvVlL/plUH7NMy91WJfxB42I9CGA/MHHdqsXfw02Z5kajU319PVMSLg06tswG9xExuevh23FsVlV1ayFzvp6w7SPVbmZxuAWtzRRzJZgro1j5g2IIPzsQcWTmhwIOorSon8lQpOar2XERjJvZdGoNc35WI5+pxpgpooLiMWv3LJzy7WkDiLOe8qfpkS6kijMFEOtTNMRcoOZTwgX5EamG1iayvd+beKWPfdx3DdzW6IaA0z2J64TyUUdJDThtRRfE33nYlnbfoXLG3S+LkAAWCjq3x6iMEVVxVNClHUtUAGERPrB6rpNx7zywRYxkHEtM9FEXqhHOsenQZ2jBZLgFrctVgdVjz+VVJC8SGzcr7rqpljkEhAblyumzsf4ki1S5eHjbReaARuXURubtGGIF9DHa+9m/CcWMRJbmrGFzizreKte0xRFLQVnIRTmJz5JOukn4MF6fLEXEoelpntGvX3ZqVA7ReCkPt2o9VNBLbdJSt/IOpNvmoxR4A+0rmbx5fypdW3qgrN+CqgB5E6sAR/Zvt+f5fA9HOLgFUlW3IFTKF+5rZE+zL4h7+Y/wCIYwd1owdy1u68IO5an2dzbzL+4fU+0Py/v+fO4y36Hc/RWGDu+tvL1SRLHIvEFUsDOHaOpI0ncs1JI4A/t2t8MXmGHTo2X3W9FtnFpDZd+H6hKqjBdlE2ytJLUVr6mjN1LJGNKkeEjxm1gbDa2bxoPy8A3584LUtRrMseupqXMaUrHmMKAhtJAktcSQuCAdDNqsSLi9xa5xMBuLrxZt2jzxvPDXrANFZGEdZIdbRzwnQyEXUhreEjmSt9+mqZpIuDa3Gy0TtJbcG1uNvdTf2cR/O6240/Vrta1vGdrdMbRqW5upXXZlGQcwboa6UD3rYn9RjlMfsZ2j+31KsaMdQrPe21wcwUDmIEB9Tqc/oRizwMEUx/5H0Wir+tKNLRTKneqLAENbzt1t5YsHyxOd0ZVjS0FfFD+bjFgCDbabbbbRr7DlkvzMs0klAVhpXnYXF/XHsNOyM3GZXmJYxVVbQyQaLddhcX456xu2KuxIVMvR2ZTs2Suzm7NQ3J8yYdz88cPE0CvAH7/wD9K1d/o34Kg/Zm9qu90P8A93HcKqWqcTcKx1ZWVZHgqYwRHPHzAP2WU+F0J3Kn4EY1TQsmboSC4XrXFpuEt0vC9dEzKixBNgO4qp4VNuREWllT3Kx+OIP5SqYLRzm39wBPet3SRn6m9y45hwTVVDATKrISNXe1tRKu3I91ZFb3XG++PW01WcnzdzQPFeF8exvimXIeEI4XWaZvpFQosjMoVIhaxEKDaMEbE3LHqTiVT0sdO2zBr1naeZWD3l5uUy4kLBGCIwRKfaHmjxwd1EsjPJsTGYwVXzvIQN+XI9cRamQAaN9e+/oolVIANC+vnq7FistbPrtJNLEwFxqrqZRz22VP1HT0xoAbbIX/AOrlHDGWyAP/AFd7rrmubzU8sNWF+spnDD68PdWsHWwjA8S7E32xnTENdkdfC3qs6WzXWG3hb1Wu8ZvFmOSTyRXZJKfvU87p4wD6grYjob4nKwSVx/H9IyYye0QkUoKi4v4bkW6aS2/QY47Dj0Vdo8SFazjShusqr6PulimhH9GBfzI8z8zf3+mOpa7T6rlzzH6RLHbV14gkukU6c1IIPodx+Ywi2tKxhGZYU/8AZtWap7g2DxE/mpt+uKXGGfo8iPIqXhfVqC3gfMKLTkRcVxk+IOwBB/8AiU5T48+XXliwwg3pGdvmVLqhaUqiyegekqquAzOixTMgj+lSQs2kmz6I42eS66SCo+BvtJqLZZeF/E2AURxsnLs247FFNNS1zGOCWRpIJn7wgFiCULSKGK731sBY3v7W22IgtAHp6L1rgRkmjtB4bjkDeyKarKhn/wAlVbLBOPwvcRORuQU9TjYslH7HuEpaOaseeBoXbu0UX1IVUG7I199RsbEXG2+5AwYHAWJutcbXNbZxuuPAKr3EsiW0y1VRIGG4YGQqG+S2+GOQxl2lVuB2AeV/VXVI39O6ybj+sSozaS5GhCIyf82viv8A2tQ92LygY6KhFtZz7zl4LymZFNXtbKbNvnusBfPusqrOc6UqY4twdi3S3kMbqalIOm/uV3jOPRvjNNTajkXahbcPLyUjNqIGmUgeJFWx622vf9ca6eUiYjYSVMxagY/DGPA60bW2O22QIPDb2JXxaLg16LzymC5PJGxB0UdvQlI9j8wD8scRA69cHDa/zKuHttDbgqT9mdDeuNjb6kXttcd5t79xjt1Trc8ERgiMERgiMERgiMEWH8UZjJ/KVeZ4RMYe7EKKqlljK3JBcA2PMgX3B9+IFWLuaAbX2+SgVgu5ova/cq3I6HNM0UfRIVoaVuczcz0Og2Bb0KqNxbUN8Zx0bQbvNytkdG0ZuN020vZFOqtqzipZzyJW6j3oztfr1GNxgiP9IW4wRH+kL67PaSegklyeusyTCSSlkHsOp2kS32TuG0dLtvyJ3LaoeXUjS5P3Jtq+jvF1AugZBfmQbjf4+7HGTu6LEC7+77q4jGnT24LMssa8KX+4B+VsdK82cfm/58y5OTJ55qHSRAGSmb2bEofwn+Bxsc7VIPnitj3apR8Kvey6do6tYm5qWXn0ZSR+Y/PEDFgHU5I4eBCnUjgKpjh/VfyU/tE+ozihqTYLqia52H1Utzc+62/ljDApAYHN3HzCn1zbPBVh2gZNUQ5nWTrJLTRymEpKtQsKMNAD6m3a+oEAafP0vZzubcNIvwtdVU0gBAtfha6XqakhcMKiaOojj3t39RJbbm7rpXz5KNup3vHMjh9LSL8APuo75XD6QQTwATd2ZZ4JRLlU88TxTRyfR+6dyYrDdAzi+wOpDuRoPoMTY3lwzB7VMieXDMHtWnx5y0eWfSpz9ZHTF5NNjaRE8YHIX1gi3ntjYtiSeDYhT5bT6vCFh7xue2oGRufLmbjHC1rjLVvtnd1u6wHz4buABsQ5LzxV1Bkd5G9p2LH3sbnHcMaGtDRsVKTc3XHGS8ThWPekvfTeMfoNvjyxTxi1RbXmvpFZJp4OXX0bsHkMu3V2qh4boO/qoIbXDyKD+7fxH4Lc4saqXooXv3Ar51G3SeAtk7Yqspl5W5HeSKu3Xm1j6bXxyuCx6VVfcCfRWlabRq3/AGdMv0ZfLKf62Y25+yigfrq5Y7FVC1bBEYIjBEYIjBEYIjBFnnaVwpLJKtbSoHlWNopoxszxncFOhdTfY+0Nr8saZ4ulZZaKiHpWaKgZdxlTPkyxvWDLqmOJYyNIEitEQCUi2LK1rWA5EjYg23LenfgqsqZqGCSsTu6hku62t1NiR0JWzEdCSNsEXzxVkhqBA8ZAmp50mQnqAbOl+gZCR77YIlPLoltOq+z9IqRz855L/nfHGYubVjiOHlz+eV3Ri8I7fNY1JBJRyGmqAVKkhHOyuvQg8uvw5HfHQMlbO3pIzfzB4/PQjma6kfG8my+aqAsyOp8Snz5qeYx6ySwIPw/PmwQ2SWBadq70daYpBMVChGU3vuQpv0vYWv5nGMjQ9hjvry71tp3hkrCDtCc+1/LO9olmXcwsDf8AA9lP56T8DimwSfQn0Njh4jP3XVV0elHpbl07Uq6aalyzM4WvFo0ysESQxtIFubMNN7hlPLxAC+4x1T2BwsqSSMPFj7eSpMkWora6nopJZFp5dZca4rsiqSykRKNJa1tydicRoImE6Vsxz9VGghjve2Y5+q2nIuDMuy9nmp4FhbRZnLM1lG53djYedrXsL8sTFMSb2iVDplFNSf19dIikL01t3shAO5UMQtjbY7nGuWQRsLzsCyY3ScGqu7TMxFPl0gXYyWhXnbxcxt+AN/jnx+ExdLVNvsz7repCuat2hEbbclgeO0VIjBFf5hVD6JGtwS1h8F//AIBivijP5hx3eq67EKxv+Dwx3uXWHY3+AEy9jWTd5UPUsDaFdKc/bcEbedlvt+IHELHKnQiEQObtfIffyKoKCK79M7F37ac3DSxUy/1Y1v8AvNyHwXf+0MYYFT2a6Y7ch2a/nDsHtfJchg2LcezPKTS5ZSxMLN3etgejSEuR8C1sdAq9M+CIwRGCIwRGCIwRGCJY4244pstQGYl5X/o4U3d97X9Fv1PwudsCbZlEhJxFnNcdemHL4b3UmMPLp8vHta/UhcVNTjEEWTOseGrv9lNioZH5uyCgVNPY3qM9qbqdJ01KxjboQDzvff8AhiH/AIpWPyZF4E+3D5q3/k4G/U/xCiTUmWsSzZpKzHmTWXPzOMPzmJfs/wDj8+eHv5ek/d4phyOqo4IVjiqo2QFiC0ykksxY3Nxfc4q6ltTLIXSNN+R+fO6ZEYWNDWkW5r5zyty+aPu6manZDewaRdja11N7g2PMY9p46tjtKJpvyPwj5ySOgcLPISHJwEQe9y+pjqEH9WXF/dceEn1OnFyMUB6lSwtO+2XuqqfDGytPRkHzSnn8tQn1csTQ3uLMCNVudieY92LOnbE7rMdpKsbQ9Cbv1rUezzNlraEwTHU0a904PVCLKfltfzXHO4pA6nqBIzabjnt9+3v6KjkEsWi7ZkpvZhEhWtyKtGpd5Ir/AGkJF9PQEHTILdSx6Y6alqGzxCRu3wO5VEsZjeWlLVVSTZHmFG8sN44GYGeNSFlhfw6jbk6gm6nrbcgg4zYwte43yPgoscbmvcb3B8FpcuejOZVpqQOaFH1VU5UqsqqdoY7+0GPt3t4QfPfatyq80qBW5s8qm8NCDBH5NM39KR6KpCW88UWN1WiwQjWc+wH38uKscPhu4yHYkPtpzO5gpwbkXkb4+FfT735fHXgMWTpOz1Pp8zWWJPzDBzWX46FViMEXSnhZ2VEF2YhVHmSbAfPGLnBoLjqC9AJNgt8yKijyyg+sYAIpeVh9pzzA8zyQedhji6iV9bU9XbkOWf8APzK/iY2ni63as34Dyls2zcGUXQuZpuoCKb6d+hOlPccdjDEIowwbAqJ7y9xcdq9VAY2rBfuCIwRGCIwRGCIwRKnaBxWaKFVhUS1kx0wReZ6s34VG55e8bkYSSNjaXuNgFkxhe4NbrWJ53nC0EheVvpmZuLvK5OmK42Cj3dBbbyBAxTgS4j1idGPdtdz+e6sCWUmQF3+ASPm3ENTUkmaZ2B+zeyjpso25YsoaSGEdRo9e9QpJ5JPqKq8SVqRgiMERgi7UlU8TB43ZGH2lJB+Yxi9jXizhcLJri03BTrlfaTKF7usiSpjIsbgBrdb/AGW91hfzxUTYOy+lC4tPh7hTo8Qda0guE2cH1+VNKWpfqZpBYoxZb3N7BSdBNxyXFZXRVwj0Zes0bdfft7/5m00lMXXZkT85K74iyLv9EsTmGqiOqGZeYPkfND5evW5DRqCvfTO3tOse3Hz7id1TStmbx3q0yftGljBizelZDYgTQoZIpPQqLlSR8Dvy5Y6mGvp5hdruw5FUklLLGbEL6zXjN6iM0+VwyRKVCmpkQxJGp2PdKbM7gXtYAA23xrqcSghbe9zuHru+WusoaOSQ6rDeVUV1dT5bSi5sqiyre7SMdz7yTuT6k+/l445q2Y7SdZ2AfNXzSunvjpo+SwrN8ykqZnmlN3c3NuQ6AD0AsB7sdnDE2FgY3UFz0khkcXHaoeNqwRgi1Xsx4Q0aayf2iLxL5Aj2z6kch5G/PlzWL4gHXgj1bT6e/wDJVxQUlv1HdirO1DiUzS/Q4blEYa7b65Pui3MLyt96/kMScHotBvTP1nVwG/mfLuGnEKnSd0bdQ+fOK2jsk4K/k2k+sH85ms0vLw7eFAR0W56ncnpbF4q1POCIwRGCIwRGCIwRfMjhQSxAAFyTyAHMnBFhZ4iEy1mbSczqjg1W8MSGyKN7+Jzcjzxz2JOdUVTKZurK/btPIalb0YbFA6Y6/nqsWqJ2dmd2LMxJJPMk9cX7WhoDWjIKpJJNyueMl4puT5XJUyrDELu3nsAOpJ6AY01E7IIzI/UFsiidK4NbrWqZf2f0VOmupPeFd2Z20oOXQEbe8n+HMyYvUzO0Ysr7ALn+eVvO12zD4Y23fn4BSossyipsiLTMeQCMFbax+yQx9/8AgazNiEHWcXDnmPb53ZiOkl6ot2a1SZ72XqRqpJCp+5Ibj4MNx8QfeMS6bHHA2mGW8bOY/hR5sLGuM9hStlnCNUKqJJ6aQJ3i6yF1LpuL3Zbra3PfFpNiEBgc6N4vY2zsb8jndQY6SUSgPabXHJMvGvZ8LGaiX1aEeVuadf7Py8sVtBi//pzn/t6H371Mq8P/AKoh2eyzTHRqnV/kPGNXSjTHJqT/ACcl2Ue7cEfAjEGpw6CozcLHeMipMNXLFk05bimmn7WHC+OlDN1KyFR8AVb9cVr8AaT1X5cr+o8vVTW4qbZs8fsudZ2rykfVU6IfN3Zx8gF/XHrMBZ/W8nkLe/ztv47FHW6rQPH2SRm2bzVL655Gdul+Q9wGw+GLmGnjhboxiyrpJXyG7jdQcblrX0iEkAAkk2AHMnHhIAuUAvkFpnBPZ9bTPWDfYrD/APs/XT8+oxzuIYte8cB7f/H37t6uaTD7WfL3e/zmu/HHHwQPT0p1OQVeUEgJ0slju3Pfp0v0ww7CS60surYN/PcOG1e1lcBdkevemDsS7N2RkzCrSxteCM3uL/1jD3eyD538sdMqVbdgiMERgiMERgiMERgiTO2HMu4yiqI9p1EQ/wBIwVv9ktgixXjB+5ymkhH2whPP7us9fvEG36bY5+hHS10kh2X87eQVzV/p0jGDbb380h5dl0s7hIULt5Dp6k8gPU4vJZmRN0nmwVVHE+R2iwXK0DLOy8aL1ExDeUdrD3luZ+A+PShmx3rWiblx7FbRYTl+o7PgudLlgy2bvaapp5taldEsiRkAsCLG9ja3Pb3eWTpzXR6ErHNsQbgE/wAeKxbD+VfpRuB4EgLmtC1fIDXV8CrfwwxSofluQNuviOMulbSMtTxOP9xB4a9vkF50ZqHXmkHIEfPNXc/Z5QyJ9UzIejK+odOYPP4EfwgsxipY7r58LW+eKlOwyB46mXbdftPQZlRbxSisiH9W5Kv8Cb26bXPux66aiqvqGg7eMxs3e3avGw1MH0nTG46/nb2K0yvi+nk8MhNPKLXjm8B3tyJsD+vpiNLh0rM2dZu9uakRVsT8ndU7jkmAN5HEFTEo8XcER1RMkZEU3U28L/vDofxD5HFpQ4o+nGg7NviOXsq+rw9s3Wbk7zWZZpw1VU9+8hbSDbUBdfTcbY6SGtgm+hwvu2qjlpZY/qaqllINiLH1xKBuo6FUk2AufTAmyKwpMiqZCAkEp1cjoIHzO2I8lXBGCXPGXFbmU8r9TT3Jly3s1qnsZWSIX3F9TW9ANr/HFdNjcDfoBPgPHPwU2PC5XfVknvKuHKOhQyWF1FzLIQSPd0X4D54pJ6yoqnaG/YPmfarWKlhpxpeJSTxhx6894aUskZNi+4Z/QdQp+Z9NwbqgwlsfXlzO7YPc+HmqurxAydWPIb9p+ybuyfsmdnjrK9dKKQ0cBB1MQdmkB5L1C9eths10qtb1giMEXCtrI4kMksiRovNnYKo95O2CLlluawVA1QTRzAczG6sPyJ8jgimYIjBEYIjBEn9rmVtUZTVIgBdVEg/0bB2t66QwHvtgiQKzKoK2CHvAWSyupBte6/OxHPHERVE1JI4NyOYz5rrXwRVEbdLMa1HzfMqbLYfCiqT7EaWBY+Z9B1Y/8sbKeCetlzPMnZ82BYTTRUjMh2b1xyrs/wA1zRe8q5volO9isdiSQbW8AI2t9839MdPT0MMAGiM951rn56uWYnSOW7YmOh7BaJbd7UTyHe4GlQfLoT+eJiirtXdhOXspEUtRG3RiysPiCouPiMESlwn2RO8RlNZJBKJJE+rU/wBW7Je9wbEqT7iMUFfizYpTEWBwFtfet8YcOs02SaONKymleMyrOsblAWHtBSRcEb7+ZJxJOF08zQ4NLSc8j6fwpMeJTsNibjiribjOgqgFq6dhbkfasfQizAbn5YhtwyrpjpQP9L8xmFMNfTTi0zPnmu1FlqWIy3MiguLRM1xfc8jY/kevwxkndf8AzcF+I+eqyZC0/wC2ltw+eytY1zaPYmmnA6m6sb/JRbEQuoH/ALm+IHmVIH51n7XeB9l0+nZp/wB1g/8AF/54x6Kh/wDcd3L3pKz9g710ppK9mvLTUyi4uS5Jt6WB5euMHtpGjqvcTns89SzjNST1mgDmr5YlG4UA+7EEuO/5nr4qZYLhW5pDF/SzIn7zAfl8MbI4JZPoaT2c/FYPmjZ9RASpm3aPAlxArSt0J8K3+O5+QxawYLM/OQ2HedvZdV02LRtyjF/AJWpaTM84ltGjyKDvbwxJ7yfCDbzJY+uOgp6SKnFmDt2qlnqZJjd57Ni2bs17JUoJFqaiQS1IHhCjwRkixtfdj67e7riSo60/BEYIjBErdo3CP8p0n0cSmJg6urWuLgEWYXFxYn3GxwRRs1hjp5spjRQJw/dLo2+pWFu9uLeJAQm21jpPS2CJywRGCIwRGCL8IwRZHxJw1XUTuKGn+lUzEmJQwDQkm5QjbVGL+G24AsTyOKmrwmOeTpAbX18fZWdNib4WaBF9yndn3Zyyutdmf1tWbFIzbTCOmw2LDn5A+u+LGGBkLAxgsFAllfK7Sec1p+Nq1owRRc0q+5hklIvoRmt56QTbfAkDMoqMyCkoyzm/cQlmPU6EuTub3NjzPxx88JNRPxc7zKl6gvIbG5Jx9DURAwROOT8ErMFkFSrRnnoHiG3LfYHle+IklSW5WzUOSqLctHNOHBXAkc0tRFJWVSGMqyiNwuqNxsxuDcghlOw6eeKnEawxBrhG0g7xfMKfSVD5GXDiORVH2l0lZltQqJWTPDIupGZvFsbFTbmRsb2ANx6424aKarjLjGARry8VJfVTtP1lS8h4RzurpoqmCpDRyhrAzEMNLFfECLbkHkTix/IU37B3LD85P+8qTJ2Y58xu04HmTUEADzNugxmKSACwYO4LE1Ux1vPeoeQ9kpqZnibNKMyAaiIHMzepI8HUje554kLQtK4c7Fcvp9LT66qQbnXshP7g6ejFsEWiUVHHEgSKNY0HJUUKB7gNsEXfBEE4Iquv4ko4bd9V08dxcB5UBIHkCbn4YIqr/pEywyCJKpZZG9lYUeUnnsO7VrnblzwRTajN6hiBTUbtcE95OwiQc9iPFLf00W9cEXLI+HCkxq6qQTVjJo1qCqRoSD3ca3NluPaa7Hz6YImHBEYIjBEYIjBEYIjBEYIjBFU8UOBTlTazvHGbi4IkkVSCPUEjEWtfoU0jv7T5LJusJP7Xsx7nKqjezSaYxy31sLjf8IbHH4RH0lW3hn3fdb5DZq8xY7pRk48H8OxyIZZhqDXVVv8AAk23v5eXPytFmlIOiFDqJy06LV+0bHLqvQSTBLsCffsSfNSd/Q48P6zL7QvHWnjvtC0bhiqCZjTNy7wSQk7faXvACffHYW6n1xT4kzSpXcLH09V7h7rPLVz/AGh6IGnpZt7pIydLeNdW/W/1e3xxH/D0n6j2bwD3G3qrOUZXTz2L/wDY1J7pP99Jjq1oXLMMqbOCTJJJFlq7IkbaTVEHeRjbaHoo+17ew0kkSrXZTlgp0rsojdZaSqjijMZYd8zSorRksburK1tRIBva9rjBFsuCIwRUMmetMzx0KiRkOlpnBECNexAI3lYb+FNgRZmQkYIq/NclpI0NRm04qAv/AHggQqd9o4R4b87atb9NRwRc+Gu0TK6qVaamls5voUxsga1zZbgDlvbbBEyZjk1PPbvoY5CN1ZlBZSORVuakXNiCCMEULIK5u8mpZWLyQFSHIsXikBKMemoWZCRsShO19IIrvBEYIjBEYIjBEYIjBEYIjBEYIljiKTXWUcQPsCSoYD8K90gO/ImViNt9PpinxyXQpS39xA9fRbIhdyyb9oTOCWp6UHYAyuNuZuqeuw1fP5Qvw9Bk+U8vU+izmOxZvw3kq1BYuSEXbw2uSfff9MX8sujqUCeYx2sr/KNVJJ3Lm8Tm8b+TfdPlf/HPGmQh40hrCjSWlbpDWNYUziai7+Age2viX3jmPiP7sYxO0XLCCTQfnqKs+CqnvpKBySSJUufxAMpv8/0+MXEBowSDgpFONGptz9059uUStlbEi5SWNl9Dcrf5MR8cUWBuIqwBtB9/RW0o6qg9l1TJUZLFSLca6poCykgiHaaU35i6lowRyLrjtVFWxd0NOkCy2tYdBa1hgiVeGuz2lo3RkaaTuixhWWQlYdd9WhRYXOo+JgW9cETDm2aQ00TTVEixxrzZvXYepJPQbnBFUGOSvW0qPBSH+rbwyzDe4kHOOI7HTfUw2bSLqxFPzfMYKCleVwI4IEFlUAAAWCoo5bmyge7BFnGexS1Cw/TBaqr5BCie0lJCwJkCXFu+MVwXIuWawsotiAyUzzWB6o8ViH3NgrTiuhoW00dJBpr6cxNTFYHAjIZWVjLp093sdR1b2YDxYnrJaPgiQ+BM2+mZjmc6kGJDDTxkde67wk8twWYkH/lgifMERgiMERgiMERgiMERgiMERgiRsmqe/qKuq20M4giPnHBcE/GVpPhbHI49OHzCMf0jxP2splOzq3XnntEzb6VmNRIDdQ+hf3U8IIt0Nr/HHQYbB0NMxp12v35qNI67ivvJaaam8ZUFGA1KD4hbe9vTyHnjdI4PyCgSuZJkNav59Esek2ZGH+CMaQSDdRRpMdlrXLL52W8Tm5QDS33lPIn1HI/DHrgMiFk9t+sNq+eGrJVLEOQq6d19zTR/lcY11ecDj/a7yKlQ9aWNy0vtpf8A9Vycv6SP/wA2ObwX/dt5HyVxOOoln9m6mdqiokJPdxxgBbm2uQjcDlfSliefLHaqCt/wRVHFPEMNBTPUTk6V2Cj2mY8lUeZ/ieQwRUnDeQS1DpXZkL1Fy0NOd46ZTa1hbeXYFnPXYWtgicsEWZ9rWYNJLSUUGhpBJ9KlDtZFjh3HeEAkBm/TGmd4aw325LCRwa3NUeaVVLPTBVq6dJoZFnikWpecrKh8N9Y1FSL7b25gHFdF0kcgdY9wCiNe5rr2PdZOGSdoJlW01DVRyBip0pdDb7Ss2nwn8QGLA1EQ1uUgzxjWVTdoXHckcCgJJCJGKBAR30nTSpW4iBvfWCX5AAE3GIn6Q6MfesRP0h0Y+9MfZfw4aKhVWQJLKxmkQXsjOBZACTbSoVefMHEgCwst4Fgm7Hq9RgiMERgiMERgiMERgiMESn2i8QtTQJDBvV1TdzAPukjxSH8KA3vY7lel8a5ZWxML3agsmtLjYKtTLTFR/RqchCsPdxseh02DG3W+5t1xwRm05+lkzubnvVsI7NsFkE/ZFXI2qOSCSxBHiYE8uhW35/rjpW47TuFnAjx+dygOo32suWYxz0xtVwPF0121Rnys4uN/LniRFNHN/pOB4aj3KrmopY9irhP3Z1KdULc7G+g9f7J/LEn6sjr81ptpCx+rzXesU3SRNyvl9pTzH6HGLT/SViw62n4VIo0tWUjjrPCp/wDGRgT8j88apnfoSD+13/1KkURvI0cU6dusg+gRDa5qFIHoI5L/AKjFHgA/zDv+PqFd1Y6g5r7/AGZ/Yrv3of0kx1yr1tuCJJy3L/5QrBXzWamgutEhsQ5+1UH3sLJ6KG6g4ImbO86gpIjLUSBEvYX5sTyVQN2Y+Q3wRKNRxBV1EmkI1HTFdiSnfuTyHMrH58mPqpxAmrABaPMqFLVgCzM0m1EkOWtLKsM7SzrYyzVMOokdAzve9yCfCenw0XfPbSOrgVo03TEAnVwPsq2n4ld2uKmdEN/ErI42vy00p1bjzt64yMQA1D52r1zABqF/nFXuUZsZm005q6twdBCqAqnYEu5SMLbyv15eXgpnu1AD52/PHX+WkfqAA3/Lpt4P4BWCT6TVu09T9gO5kSAG20ZbctsLvYXtsBveyjjDBYKzjjDBYJ4xmtiMERgiMERgiMERgiMERgi/CcEWTZHUmvrJsxf+jBaCkW9wIlYhn97n5WI3FsczjtUSRA3meewfN6sqKLLTKqOKe1Gnpy0dOvfygkE8kUi4Nzzax8tj54j0mDSy2dIdFvj9vmSylq2tybmUmr2uV17lKcjy0Nb8nvi1OB01rXPf9lG/OyK3yvtcV/BW0ylGuGaPcb35o17i3PxefnbEWbAy3rQPzG/3HstjK2+TwpFbwZT1SmqymZFvzj37snqpHNDY+yRblyxgzEJYD0VW0njt9iF5LRxzt0mH56JRfvE1QiPupkNmR/sX3uPMb7W238sWukwgPvdp2qhnhdC/9X+VM4YgVq2mV52dhKraQQBdTq3AHS18aatxED7Ntkdm/Jb6HSdO3qWF9aZO3SpHc00dt2d2v+6oH/EMV2AMJke/gB3/AMK7rjYAJl/ZtUfQqk23+kc/7C/xOOoVanniWRp5Y6CM2Eil6lgSCsANioI5NK3gB+6JCNwMEXTi3iaLL4Qe7aWVgRDTxC7yFR0ABsijdmtYDzJAPjnBouSvHODRcmyzyGlNVI1VmQSSQqSIpI27unU2uq6/ATt4ntc+dhfFZPUucbMyHPX6qpqKtzjZmQ8/VcKGvpp2ZKOGSfuzpHc0ylFI5AOUCD0JYDlvjxtPMdY8UEE7tY7yrd+Gs1qHQhIKNApBeULLMDy2CeD1tqt+gkR0YA6x9lvioQPrPdqTRlXBKIB9Jnlqm/FaNOVj4IwoYej6sb208bdQ9VIZSwtzDfXzTNSUqRIqRIqIosqoAqgeQA2GNykLrgiMERgiMERgiMERgiMERgiMEVFx3I65bWtGbOKaUg3ItZDcgjcEC5HrbBFheVcR9xkH1ZtIHeAHlYuxckeZCNfb+4452ak6TE7OGRAPYBbuv832TJdGluNepPvA3ZTQQU8UtagmmkCn626qpdR4Al7Ei9rm5vytyx0SrU7/APoZlv8A7vo//l4//wAcES5xJ2QZbVC6Rmmk+9DsOuxQ3W199gD64Isizjh/MOH6gSKTJTsRd1B7tx92Qb6W3Nr+tid8RqqkjqWaD+/aFtildG64TVXUFJndMsqXSVQVDfaRrX0P95bm/wCYtc35mOafDZix2Y3bCN44/CrV0bKqPSGv5kk7s2yZ4s1KSizwI7dd+SAjbcEPcemLXFKhslFpN1OI98+5RKSEtn0Xax/CmdttUDNTR33VGa37zAX+Oj8vnpwBhDHuO0jwH3+ahliJ6wC0rsChEWUGRyoV5pJL+SqFU6v9Qn3Wx0Crld5DmSxUdRmlQCpnvNY8xCu0EY9Stjb78jeeCJDoM4aWrZCklVmUqjvFQWWFLahGGawSJNQuRcljc3Y4rnskqDcfTsVXJHLUnSGTdibsl7L4dffZgxqpSQ3dFmMCG1rKrG72G135/dGJscbWCwU+KJsYsE/xRhQFUBVAsABYADoBjYtq+sERgiMERgiMERgiMERgiMERgiMERgiMEX4ygixFweYOCLCOMexSoXV/J0uuAsX+jyNYqwFhpPstsSLtpIFgSeeMdBulpWz1X4L3SNrbF+Z9knEGZR0lNPTLAsJ3l7xbEgAB2AdjqAB5dSeWMl4t2hQhQCSxAAueZt1NupwRfeCLjWUkcqNHKiyRsLMrAEEeoOCLB8/4ckyKuWaHU2XTsFe+/dkk7Mfw81Y8xcbncwMQpBUQkD6hmPnFSaSfopL7DrTmAhYPYFrWD2F9J3tfyNr4427gNHZu5LowwE6Sxvtaqddfa99ESL7ubf8AFf446rBWaNNfeT6D0VFiJ/WtuAXoTs+yYR5RTU7ggPBdwdiDMC7DkLG7kemLdQEmds1e1MmW0UKM8bOPAGszmHQsa3/eYG/mBjF4JaQFi9pc0gJ54F4Sjy+DTfvKiSzTzNctI3vO+leQHx5k49AAFgvQABYJlx6vUYIjBEYIjBEYIjBEYIjBEYIjBEYIjBEYIjBEYIjBEYIjBEYIjBFDzjK4qqF4J0DxSCzKfyI8iDuCNwQDgizKnyt6Imkdiwi3ic82hJOi+wGpbFCB90HqMcjjFN0U2mNTvPb79q6TDZeki0Trb8HzgsqbLzmWd9yoJV5wrHySOwdv9VSR8MdFh8ehTMHC/fn6qkrH6U7jx8sl6tVQAABYDYDExRlnPazSvHNl+YhGkjo5iZVUXIR9N39y6fzHLBFN4I4zavrapYSslEioY5O7ZGDsACm/tcma+x38sET1giMERgiMERgiMERgiMERgiMERgiMERgiMERgiMERgiMERgiMERgiMESB2yZTK9H9LpmKz0mp7jrEwHeg322AD7/c23xqmhZK3ReLhbIpXxO0mGxS3+zrw8qwS1zi8sjmJCTyjWxYj1Z9jf7gtz32rWtjwRfhGCLlSUkcSCOJFjRdgqKFUe4DYYIu2CIwRGCIwRGCIwRGCIwRGCIwRGCIwRGCIwRGCIwRGCIwRGCIwRGCIwRGCKLlvsH/ADkn+8bBFKwRGCIwRGCIwRGCIwRGCIwRGCIwRGCIwRGCIwRf/9k="/>
          <p:cNvSpPr>
            <a:spLocks noChangeAspect="1" noChangeArrowheads="1"/>
          </p:cNvSpPr>
          <p:nvPr/>
        </p:nvSpPr>
        <p:spPr bwMode="auto">
          <a:xfrm>
            <a:off x="155575" y="-2155825"/>
            <a:ext cx="4181475" cy="4505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664" name="AutoShape 8" descr="data:image/jpeg;base64,/9j/4AAQSkZJRgABAQAAAQABAAD/2wCEAAkGBxMTEhUUEhMWFRQXGB0aGRgYGR8fHxwdGxweHx8gHiIgJCgjIR8mHx8fIjIhJSkrLi4uIiIzODMsOCgtLisBCgoKDg0OGxAQGzQmICQvLDQ4LDAsLywsLCwsLCwsLCwsLCw0LCwsLC8vLCwvLDQsLCwsLCwsLCwsLCwsLCwsLP/AABEIAOkA2AMBEQACEQEDEQH/xAAcAAACAwEBAQEAAAAAAAAAAAAABgQFBwMIAgH/xABSEAACAQIEAwUEBwMHCAYLAAABAgMEEQAFEiEGMUEHEyJRYTJxgZEUI0JSYqGxCHLRFSQzQ4LB8FNzg5Kis8LhFzQ1VJOyFiU2VWOUo8PS0/H/xAAbAQEAAgMBAQAAAAAAAAAAAAAABAUCAwYBB//EAD8RAAEDAgIGCQIFAgYBBQAAAAEAAgMEEQUhEjFBUWFxEyKBkaGxwdHwMuEGFCNS8UJiFSQzNHKC0kNTorLC/9oADAMBAAIRAxEAPwDccERgiMEUKqzSNCVuWcC5RAWb0vb2b9NVr40T1UMH+o63zdrXoaTqVPUZ9WFrQ0HhHNp6hI7781EYlNrb+LSdxt5QH41St1EnkPeyzEbl3XN6kAa6VC3URT6vgC6R3NvOw9euMG47THWCOwe6dEV+niiNF1VMU1MvnKqso57s0TSIg25sR0xMhxGmmdosfn2jzssSwhXME6uodGDKwuGUggjzBGxGJqxXTBEYIjBEYIjBEYIjBEYIjBEYIjBEYIjBEYIjBEYIjBEYIjBEYIjBEq8SZrI9THQ07sjMvezyrzji3AVSQQHkbYHmFDEb2IgYjWflYS4fUcgsmN0il7jfjCnyeBYoowZXDGOIchzu7nnYtz+0xvvzOOZo6OWvkL3uy2nbyHzJb3ODQsIzziivrtbzSyOg3ZUuI0BIAuBsBewufTcnHVQ0lPT2DAAfErQXEqigmZGDIxVhyZSQR7iMSi0OFisVqXZx2p1CSx01YTPHI6osjHxpqIFyT7S73N9/XpiixDCI3MMkWRGdth9uxbWSHUU8Z3UnJqynnibTQVMndTwckjc3IlT7KdSQLA6T53Vgtc6YGKQ3IzvwSRtswlri3PKrIM0lMFpKWqBmEL30BmJ1abeywe52+ywB6EXy1Js4Hqs7r2SoqpFoqUbiJIlDSj/SamRdva5kHbmCCJgzjtDpYiY4BJWTA27umUvY7e0w8Ki5AO9x5Y1yTRxi73AcyvQCVUy1me1ROhafLoumq00vv28Hwt8TipmxynZ9F3eA8fZZiMqpqeFpO8vU8QVIJHsrKIviBqtbn0xE/wAbneLxxeZ9ll0Y2ldaTh6NXBTP6wtyANWjXvtyNwT8MYnGKsZmPwKdG3ercZBmCHVT5vMeW08UcoNj6BSBby+ePGfiB4+tg7Db3TolLj4gzCn/AOt0izoCby0ZNwPWFzq2/CzegxZQYzTSZOOieOrv97LExkK/yLiKmrFLU8quV2ZeTofJ1NmU+8YtQQRcLWrTHqIwRGCKt4gz2no4TNUyLGg2F+bGxOlRzZiAdh5YIlLL+PaqqbXSZZI9KfZmkmWIuOpVCDceRvv6Ygz4lTwu0Xuz3a1kGEqVD2jwxyLFXwTULt7LTAGJvQSISt7Wve1sb4KmKcXjddeEEa05xSBgGUhlIuCDcEHkQeoxvXi+sERgiMERgiMESRwvSn6TmM73MklUU3FrRxKFjHusSfjjkcelLpwzYB5rfEMl5y48r2mzGqd2LfXOov0VWKqNvIADHSUMYZTsAGwd51rU43K1PsLyeGbLqsSKG76QxP56BGtvdu7W9cUONzvjqGaOwXHO59gtsYBBVJmXYdVBz3E8Lpc27wsrAdL2UgnEmPH4SOu0g8LH2WJiKsOEOxmaKojmq5otEbq4SO7aypvYlgthceRv6Y01eOMfGWRNNzlc5W8162LPNHbTxHFVPBltOys4mUu9/CrkFFW45+2S3lYDncDPA6J7LzvyuLAcMs/DJeSOByWqV81I7xvDAlXPCpWJhYrHvY3lN1Ugrvzcb2B3xb1NdBT/AOo7Pdt7lgGk6lR8QRjQZs4q1SDpTRsVi5X0k7STt6bA/cxRyYtUVLujpW247fYfM1sDAM3LP857ZFjTucspUiQbKzqAAPNY12HxJ92N0OCFx06l9zu9yV4ZNyiU2VcQ5mup5ZIom3HeN3SnnyRRqI356bHbfGbpsNpDZoBI3ZnvOXilnuXOu7Eq5ReOaCQ8yLspv6Eix68yMex49Tk2LSEMRSDneQ1NI+ipheJumobH91hs3wJxbw1EU7dKN1wtZBGtdck4mq6Qg09RJHb7Ia6n3qfCfljGalhmFpGg+fegcRqWocL9tx8KV8PoZYv1ZP1Kn3DFHVYDrdAew+/zmtrZd60F8voMzQVMEn1g9mpgbRKh8iRvt91wR6Yqo6iqoX6OrgdR+bwsyGuVfDxpVZbKkGbgSQOQsVdGtgT5TL9k9bjyNgbEjq6HEI6tvVyI2fNYWhzS1aNS1KSIrxsrowBVlIIIPIgjYjE5Yrrgix7PcvnzPPjBUIRR0aq/dk3WTV7JI/Ef9lSPPFdidQ+KLRjze7IW18T2LNguc1oub0VUYgKRoUkuN5QxUL6BSN+XXFRS4E8nSnNhuGvv1LY6Xcq+oyhqmnNPmUUTlrgmO5Q87MurxI9t7b26E72iVlNLh8ofETbYfQ/M9y9a4PGaT+HuIf5DkehzCRzSW10cxUtdbjVGdNzdSfhvyDKMdLQVraqLS2jWN32K0ubolOPDnE881ZLT1FN9H+qWaHxaiULFTrtsHB0+EXtfmdid1PVR1AJjN7Gy8LSNaa8SF4jBEYIjBErwuI66piN/rgtQl+RAVYnC7/ZKITy/pB78ct+IICHtlAyIt2/PJb4jsWA9tGQGmzF5ALRVP1inpq27we/V4vcwxZYNUiWnDdrcuzZ7diwkFivnso43GXTss1zTTWDkb6GHJwOo3IIG9rHewByxXD/zUd2fUPHh7fe68Y7RK9AtWfSafXQ1ERJ9mS3eJccwQGHu5gg/LHIBnRSWmaeWoqRrGSTc24LzWrNp81CRG4KQxlRY9LBhcdPETiyir6SEXjhud5N/nYsC1x1lGXdmWVUKd7VESaWv3lQ4CC+wGnZD7mvc/LCTFqypOhFlwaM+/X3WQMaNapOKO2iKMd1l0QewsJZAVQDb2U2Y7eem1uRGJVLgT3daoNuA19p9rrF0u5ZDnmeVFXJ3lTK0r8hfkB5KBYKPQAY6KCnjgboxiwWoknWtd7HuztVVa2sjDMwBgjYX0j77A9TsV8hvzItzuMYmSTBEeZ9Pfu57Y2bSmrjTtOpKAtELz1A5xodlP425D3C59MQKLCZqkaR6rd59B/Czc8BJOWdusl/5xSKVvzicgge5r3I36i/pi0l/Dzbfpv7x7LAS70/ZZm2X55TMhUOB7UcgAeMkEBh5dbMp8x5jFRLFU4dKDe3Eajw+yzBDwsV7ROz2XLm1qTLTMbLJbdfJX9bfa5H05Y6fDsSZVCxycNnqPmS0vZopMgj1Mq8rkD5nFi52iCVlBF0sjYwbaRA7zZXFDmNVl0+qCVo253HsuPxLyI9Dy/PEZzIauOzxfzHJSq+hloZujf2HYR81r0HwdxHT5zRsJo0LCyzwtuAeYYX30m1weYIO9xfHIVlLLQTXaeR+eK0tcHBJ01XU8N1K6S8+VzMfAdyhPMAnYOBuBcBwDexFx02GYgKplnfUNfHj7rS9mitqyjNIqmFJ4HEkTi6sP0PUEHYg7g3BxaLBUuXuq5pVKQBJJFDIpv7SDWnLl4WBufxj0xWVF21sTjqIcOR1+IyWY+kqvzThKR1lkkrKn6QxZo5ElZEi3JRVjUhCoFr6gSd7nEXEauqppWuGbN1vC+/l3b8mNaQpPA+aS12VQTSW78qw1AixeJ2TVtYeIrcgbbkcsW80LZ4zG7UR87lrBsbrq1NTV0EMkkayxsElj1ruLgMpF9wbH+7HAB8tO9zQbEXB9RxUrIqGdP8ALNPb2/oc9/3e8h0+nPVjovw9fQfuuPX7LTLsTpjo1qRgiMERgio+KqBnRZol1T057yMDmw5SR/20uBfYNpP2cRqunFRC6M7fPYvWmxul3ivKYc2y4iJg2te8ge/KQA2v5dUYcxc9Rji6WZ9DU9bZkRw+ZhSXAOC8vVMDRuyOCrqSrA8wQbEH3HHdtcHNDhqKiqZk+c1FK+unmeJuR0m1x6jkR78a5oIpm2kaCF7chX//AEnZrp0/TGt+5Hf/AFtN/wA8RP8ACaO99DxPustNyX82zeoqn11EryvyBY3t6AcgPQYlxQRwttGAAvM3Gy51eXyRqrOLavXf449jmY8kN2KbV4ZUUsbZJhbS459vzmrDgvKBV11PAfZeQauXsr4m5/hB/wCfLGqtn6CnfINg8dihNFzZelOOOIFy+hlnFgwGiJehdtlFtrge0R5A44mhpjUzhmzby2/bipDjYXWL9lXZ+2ayvUVLt9GR/rDfxyyHxFb8xzBZjvuANzde/a0NFhqUVa5x9wu0VCDlkMKmDxNAYldJo+bqyEHU2wIPte0Abtj1Ei5PksGYIuYZLppK+nsZaW5EbHfYeQcAjop3BsbnGqaFszDG/UV6DY3WhcP5tT5tQnWmzgxzxEm6NbxL5jzB2PI7HHDVMEtDUWBzGYKkghwWAdoXBcmW1FgWeB94pLf7LW21j89jtew67D69tXHfU4ax82H7LQ4FhuFR1+ZmVFVlGpftX5/D5fLEiKnEbiQcjsVrX4u6tgZHI3rN/qvr7OOV89Y1Kx4E4mfL6tJxcp7Mq/eQ8/iNiPUY111I2phLDr2c1UtdYr05mtBDXUrRPZoZk2YW5MLqy3uLjZgfMDHCxSvp5Q4ZFp/kFSSAQsb4FzqXIszkoatv5tIwDMbhRceCVegBFg35nwY72kqWVMQkbt2bjuUVwsbLa+J+HjUmKaGUw1MFzFJa6kNbUki/aRrDkQQbEcsZzwMnYWP1eXEcUBslrMKbPKq1M6U1NEyWmqEkLkhtj3S7MrW38Vxy8XPEFuGXcDNIXgG4Bt47/DxWWnuCapFiy6gIjB7unhsi82YqLKOl2ZrC21ycWZIAuVgo3D9EYKWnhJuYoY4yfMogXzPl54+c1EnSSueNpJ7yVLAsFT8NN3+cVstiUpoY6dT01MTI9t+Y8INrdPIY7DBIejpQTrcSfQLRIbuT3i3WtGCIwRGCIwRLCUf0apdRfuKljIvkk1ruvukAMg29oSXPiUY5rH6S4FQ3kfQ+nct0TtiyHt74Y0SJXRrZZPBLYfbA8LH3jYn8I88ZYBWaTTA45jMctoSVu1JuU1aTppkVS6je4G/S4xNnjdC7Saciu8wmtgxKHop2gvaM7gZ7Lj13dqgZ9lKxrrTYXsVJ/T+GJFLUuedFyp8ewWGlj6eHIXto38r59imcOZcoUSsLs3L0H8T540Vk5LtAagrP8OYXHHEKp4u52rgOHE792W+8HierDOEBvovf3n+H8cSKKMtaXHaqr8T1rZZmwsOTL35n29SE09hNMr5nqPOOF3Xbr4V/RjiHjry2lsNpA8z6Lm4h1leftC5uTLT0o5Kplb3sSq/IBvniL+HobMfLvNu7NZSnYm/LcizSOkpaTLZoaTuIQ1Sz6XJnls7RkWcqUB1Em1w6225dGtKd+F84aYSQzPA1TAVWXuGJW7C4Njut9xpN9wd8EWbT8PmhziurKRgkcEMc7woL61kJ7xLDltG7KOjFDyxolmEbmg7V7ZWxiFHnSSRH+a5pGW25CZF1X/tA39S5xWY7Th9P0m1vkcj6LOI2Nkw8X09JNB9HrHVEnPdoWIB1kErpJ2DC23rt1seWo3zRydJCM25nlle/Bb3WIsV5s4u4UkopXTWJo0YKZEGwJ+y430N6HmNwTjt6SsbUMDrWJ2H03hRnNsl7ExYreOwnivvYWopWJkiBaMnrHcXX+yT8iPLHJ47R6DxO3UdfP7+a3xOysrTtm4S+l0vfxj66nBb96O12X3i2oe4jriNgtb0Eug76XeB2H56LKRtxdSewzjI1dKaaZrz04ABPNouSn1K+yf7JO5x2qjLTsESBW5gMzq0jga9HRyh5pAdpZ03jjUg7qh8bHcEhR64pcarhDEYh9Th3DafRbI23N1bZjmjanhpU72pta1j3cZYbGZ+SgAhtIOsjkDjn6DDJapwdazNp9t/lvW1zw1TODeHFoafu9XeSuzSTSnnJI+7N6eQHkPfjuGtDQGjUFGV7jJEYIjBEYIjBEo9p2eLTUZXS7Tzt3dMsYu3fneM+4OFPW/KxvjCRjHtLHZg7F6MkVlEtbSNDUppMiaJEBBMb9bHcXVtwfceuOCe2ShqrDW09448CFLyc1eW85y6SjqZIXuJInIuNr+RHoRYj0OO5hlZPEHjUQo7HvifpMNiNoUcySzMFJZz0GMrMiBOpSjJVV8jYyS47B88Sp1TXTwqITZbDYjnb340MihlPSDNWlTiGI0EYo3WbYZEa7cD9rqqRCxAAJJNgBuSTiZqXOk7Stl7DskeCrqTJYOsMYtzI7wlrX9NG9v7sc1j8wdEwDUSfAfdZ0rw+5CgVtMKzipY2YMqzLtta0MYcry81II9+LPCGaNGzt8ykn1LZM6z6KnnkiqkEdLJEhNRyXvHZ4yrkbi6qtm5bG5FhiwLwHaO1YKiXjHI8qpyKWSEqTcR051s7W6m58ubEDGSLLaPNqeqeqzKukDSSSBY6NZWBKgWAsg1NtZRfSpOonniJOXlwa0du5YEm+ScqGu7/AIdimsTJl8yEbDUgp5R0JtqEB3B5+W4xumj6WJzN4I7wswbZqf225aZssZ1BJhkWTby3U/CzX28vTHH4HL0dUAf6gR5H0UqUXasWyniBWHd1byCyaI6hN5EH3XBI72L8DHYcvI9PLSkHSiA3lp1HiP2niNe3eo4dvVzPwYskZmFjFzFTSgyxdb95F/SxnzsCB93EUV7mu0Nv7XZHsd9J4b96y0FzyjhTMKeSKsy5o6oK3hkgbVbbdXVrMLqbEEdfdjKatppWmGoBbwOXcRkga4Zha1lXaTEyWq6epppgBqQwSMLnyIW9rWO4HMc8c7LhTw79JwcN+kB8+y3B42hZFkH02mzFqrL6WoeNZXCjunAaNibK9hYXUjbobHpjrI6qNkbeleAbC+Y17eajlpJyC22WPMa9QKorQ07LZ4YX1yvfmGksAikcwgv677VFZjzQC2AXO86uwbVsbDvTBl9DHBGsUKLHGvsqosB1/M7k9ccxJI+Rxc83J2qQAAlTOOABJJJLT11ZSvK5eQRytpYkeVxa3TfYbcrWtqXG5oGBmiCAMti1uiBVC1Ln+VnvIaj+UYB7Ucly9uZIBJa/O2lj7sXVLjcEp0X9U+Hf7rU6IjUtD4J41psyjLQkpKu0kL21oRty6r+IfkbjFyDfMLUmXHqIwRGCJe494gNDRSTKLym0cK89Ur7Jt1sdyPIHBEu5ZSVUj5WtcqiaGSR2+t1l9MDDVsoAPeOPCCQAOfTECneHzOIN8vVenUmPNx3M6ONknOhvSQL4Dy+0oKkk/ZjA64rseo9OMTt1t18vsfPgt0LrGxWR9vPDdxHXINxaOb3fYb53X4rjRgFXYmA8x6j171lOz+oLPeFKcaWf7V9PuFgf78Wle83Ddi678KUzOjfOfqvbkLA+N/BQuJ6gNKFH2RY+8/4GN9EzRZc7VWfiepEtUI2/0DxOZ9PFXPZ3lWqQzsPDHsn755/IfqPLGVS+w0QuPq5LDQG1a72bI3e10htYyRoPPwRAm+3Lx/r8eYxki8beBPefsp2HNAiS5wDTs/E1eVIBVZ2BO/N1UfmwOOlw/wD2sf8AxC9f9RXbtJqhXZXT5g0I72F2gnRrkRNqCs4UMoYh1AUEkWk3B6SnNutZUbI6QLGGjp6tlYbPBR0ADczzJkuPicVkhucyO0u+yivfnrHbdWplqUFoVq4ywv8AWnL4fPnpjdvO3h5+XPGvqnXY8tI+oWsvbtt4rt2XQNPQZtTyEHvJZbsjK9zLEASGQBGOwOwG99hyFtH9AsprDdoV1w04zDJ4ldj9dTmJmtvcAxs3K19QJxwtSPytaSB9Lr9mseHzdPZ1mLzRV0zRyPG4s6MVYeRU2I+Yx3bHB7Q4aioZFjZdsqzSamkElPK8Tj7Sm3wPmPQ7YxlhjlboyC4QEjUm2g7QELa6qjjklB1CanY00uq1iWaP2tvQYrZMMcBoxSEDc4aYtwB1LYJN4V3l/F9PKVUVWed639XHLHJva5CmwLAb9L7YiyUMseehFYbSCO/Ysg4HeuWYcRUIYiWrz0SLsVaSNSOtiOmPYqWoIuxkVuRK8JbtunTgGrknhc5RSKi6rST1krEu+xPsBmfY39pQCfn47B5J3XqJNWoNFgPbuXvSgfSE3DhWuc3lzR13vpggjRQNrgF9bHruSefLEuPBqNoto35krAyuK5ngKZW1RZtXAm9+8aOQbm+wKAL8vlje7DKRwsYx5eS803b18xZNmtMtxVR14BN43jEMlvwOGKFvRwB6jEKowKneLx9U94WbZiNaXs4y/U4zWgRo6ynLd9CwsZQt9cUirf6y3JhfVded1YQKKqloJ/y0/wBJ8L7Rw37udwc3ta9uk1alQ1ayxpKhukiq6nbkwBHLbkemOqUZd8ERgiQO1mk745bGTZWro7+oVXY/kMaZ3aMbjwXjjYXXbv5BnVPrRe5ammSJ9X9YTG7bEbNpQ2ANyAx6EYh4do2O9YRv0k059lv0inkivpZl8DWvodTqRx6q4Vh7sWDmhwLXaitmpKZ05jQMrrp75GR156JASrD10SA++2OCc11FVW2tPePuFYiz2LzwtYaVJIWW0yOykEciNr/ljsDD+YeJAeqQFa0OMsoqExMH6lzy58fmxUDMSbk3J5nE8C2QXNOcXEucbkrUuE4glJEBvcaj72N/XkNv8b10xu8qonOlIU/dmwstX61AP/0YvTHO4z/qM/4+p+fM7vDc4e1UXZl/7S5j+5N/vosdPh/+1j/4hYyfUU5imhpa+WknRDSZkTKiuoKfSAAJENxbxgK4v9oEDe2JiwSxnfZ9/J2qWlip5aXWZHMsHfTwC39WbjUgt13XmdW5xomiL8wTyvYFaJoy4XBPK9gqzNsw0x60QvGyBhMsNOq2YXuGdrhh5FcV7GXNjr3XKrmZusTnuufRfn7N9WzT1wJvrWNiTubhnA3/ALR/LFsBYWVuBYWV92PBkopIGA1U9TLESDcMV0kkXANt7b+Xy43HWaNVfeAfMenzZOp82rI+P8vAzepj2QNJq285FDj5lvzx0NBKfyTHjOw8jZe09M2eqELjbS28bZeNkqTRlWKsLEGxxYtcHC4UWaJ0TzG8WINlbZVknexl2JW/s/xPpiHPV9G/RGe9dFhX4f8AzdOZZCW3+n3PC/JSuAKw0+Z0rHpMEO9ra/AeV+Wrl15Y8xBnS0jwN1+7Nc8GmOTRdrBt6LY+2nK1ly5pdN3hZWBA3sWCsNuljf4Y5nBJiyqDdjrj1CkztGjdfv7N9XqoaiMljonuL8gHRdh8VJPvx2igpq4m45jgllhQj+bxiSpkIuI1NtCKLi8r3AUchtz5YhVtQ6NobHm9xsB5nkNqzY2+Z1KoHEzzLG9RS11NDIyBJu80KDIw0ahG4ZQzWG4I3sdr4qZabEYQZRLe2ZHZsFrfL69e4OiOVldcJZ3UGrqKKqZXaJElhksA0kTkglwPDqVha4Cg+WLbD6v81AJDr1HmtUrNF1lwzYiHNkC2H0unYuAObwMulj5ko5W/kq89rV2Pwh0LZNoPgfvZbKc9aysezpbUKIDqWOWojQ7nwR1EqIN7mwVQBv0xb0zy+FjnayB5LS4WcUy43rFGCJR7SGMUMNWBqFJOJHA/ybK0TkDqVWTV8Map4+kjLVg9uk0hUU/E1PUxCWkmWSWEiaNQbMSg3WxF11oWjN7bMdxipha+CQFwsFBa50bxpBaHl9Yk0SSxtqjkUOp8wwuPyxdqxSSP5vmdTT3OioUVUQ6X9iYeniCvb8RxzWP0/wBMwHA+nqplK7W1Y121ZQIa/vVFlnQOf3x4W/uPxxMwScyU+idbTbs2LXUts6+9KnD+V9+zg38KEj947Lf0/hi1kfogKDNLoAc03cI1mqnVTfUhKG/zH5G3wxFmbZ196hVLbP5rS+zyUnvxfa6EC3U6gf0GOdxlo0mHn4H7q2wk/puHH0ShwjVGLiGvfvBGFSpYuwJUBfFdwCCyggMRccuY546OgJ/KMI/aPJeyfWU61nENPmUYo6sqO8dRTVkAbu++5ppLC8UvktzcEgNviSyUOyOR3LWVf8BcSSza6OtGivpgBIOkqbASrsAVbrbkSOVwMbEWT5ogWealeFHNO8iKRSiRu7uTGNbaVWyFeXTkRzxAlboOJB1/3W8FXSs0Hkg2vxt4KV+zZ/1mr/zSf+Y4nqxTD2YTf9oLvtXzG/71h/w45LHx/mGn+31Kn0v0n5uWads6BczYgWJjQk+trX+QHyxbYLnSAHeVonJbJccEttTd/LGw5Se16FR4h8hf44lh/QxuadmrkdSunUoxGrilbqk+rg5o6w5kC433umaZxHGTyCrsPcNhisaDI+29d1NIykpy7U1g1chkPRI0UpVgwJBBBBBsQQb3B8/XF8QCLL5Jc3uvSvaCS+V1RUE3i1W9Lgn5DHC4cNGrYDvVlL/plUH7NMy91WJfxB42I9CGA/MHHdqsXfw02Z5kajU319PVMSLg06tswG9xExuevh23FsVlV1ayFzvp6w7SPVbmZxuAWtzRRzJZgro1j5g2IIPzsQcWTmhwIOorSon8lQpOar2XERjJvZdGoNc35WI5+pxpgpooLiMWv3LJzy7WkDiLOe8qfpkS6kijMFEOtTNMRcoOZTwgX5EamG1iayvd+beKWPfdx3DdzW6IaA0z2J64TyUUdJDThtRRfE33nYlnbfoXLG3S+LkAAWCjq3x6iMEVVxVNClHUtUAGERPrB6rpNx7zywRYxkHEtM9FEXqhHOsenQZ2jBZLgFrctVgdVjz+VVJC8SGzcr7rqpljkEhAblyumzsf4ki1S5eHjbReaARuXURubtGGIF9DHa+9m/CcWMRJbmrGFzizreKte0xRFLQVnIRTmJz5JOukn4MF6fLEXEoelpntGvX3ZqVA7ReCkPt2o9VNBLbdJSt/IOpNvmoxR4A+0rmbx5fypdW3qgrN+CqgB5E6sAR/Zvt+f5fA9HOLgFUlW3IFTKF+5rZE+zL4h7+Y/wCIYwd1owdy1u68IO5an2dzbzL+4fU+0Py/v+fO4y36Hc/RWGDu+tvL1SRLHIvEFUsDOHaOpI0ncs1JI4A/t2t8MXmGHTo2X3W9FtnFpDZd+H6hKqjBdlE2ytJLUVr6mjN1LJGNKkeEjxm1gbDa2bxoPy8A3584LUtRrMseupqXMaUrHmMKAhtJAktcSQuCAdDNqsSLi9xa5xMBuLrxZt2jzxvPDXrANFZGEdZIdbRzwnQyEXUhreEjmSt9+mqZpIuDa3Gy0TtJbcG1uNvdTf2cR/O6240/Vrta1vGdrdMbRqW5upXXZlGQcwboa6UD3rYn9RjlMfsZ2j+31KsaMdQrPe21wcwUDmIEB9Tqc/oRizwMEUx/5H0Wir+tKNLRTKneqLAENbzt1t5YsHyxOd0ZVjS0FfFD+bjFgCDbabbbbRr7DlkvzMs0klAVhpXnYXF/XHsNOyM3GZXmJYxVVbQyQaLddhcX456xu2KuxIVMvR2ZTs2Suzm7NQ3J8yYdz88cPE0CvAH7/wD9K1d/o34Kg/Zm9qu90P8A93HcKqWqcTcKx1ZWVZHgqYwRHPHzAP2WU+F0J3Kn4EY1TQsmboSC4XrXFpuEt0vC9dEzKixBNgO4qp4VNuREWllT3Kx+OIP5SqYLRzm39wBPet3SRn6m9y45hwTVVDATKrISNXe1tRKu3I91ZFb3XG++PW01WcnzdzQPFeF8exvimXIeEI4XWaZvpFQosjMoVIhaxEKDaMEbE3LHqTiVT0sdO2zBr1naeZWD3l5uUy4kLBGCIwRKfaHmjxwd1EsjPJsTGYwVXzvIQN+XI9cRamQAaN9e+/oolVIANC+vnq7FistbPrtJNLEwFxqrqZRz22VP1HT0xoAbbIX/AOrlHDGWyAP/AFd7rrmubzU8sNWF+spnDD68PdWsHWwjA8S7E32xnTENdkdfC3qs6WzXWG3hb1Wu8ZvFmOSTyRXZJKfvU87p4wD6grYjob4nKwSVx/H9IyYye0QkUoKi4v4bkW6aS2/QY47Dj0Vdo8SFazjShusqr6PulimhH9GBfzI8z8zf3+mOpa7T6rlzzH6RLHbV14gkukU6c1IIPodx+Ywi2tKxhGZYU/8AZtWap7g2DxE/mpt+uKXGGfo8iPIqXhfVqC3gfMKLTkRcVxk+IOwBB/8AiU5T48+XXliwwg3pGdvmVLqhaUqiyegekqquAzOixTMgj+lSQs2kmz6I42eS66SCo+BvtJqLZZeF/E2AURxsnLs247FFNNS1zGOCWRpIJn7wgFiCULSKGK731sBY3v7W22IgtAHp6L1rgRkmjtB4bjkDeyKarKhn/wAlVbLBOPwvcRORuQU9TjYslH7HuEpaOaseeBoXbu0UX1IVUG7I199RsbEXG2+5AwYHAWJutcbXNbZxuuPAKr3EsiW0y1VRIGG4YGQqG+S2+GOQxl2lVuB2AeV/VXVI39O6ybj+sSozaS5GhCIyf82viv8A2tQ92LygY6KhFtZz7zl4LymZFNXtbKbNvnusBfPusqrOc6UqY4twdi3S3kMbqalIOm/uV3jOPRvjNNTajkXahbcPLyUjNqIGmUgeJFWx622vf9ca6eUiYjYSVMxagY/DGPA60bW2O22QIPDb2JXxaLg16LzymC5PJGxB0UdvQlI9j8wD8scRA69cHDa/zKuHttDbgqT9mdDeuNjb6kXttcd5t79xjt1Trc8ERgiMERgiMERgiMEWH8UZjJ/KVeZ4RMYe7EKKqlljK3JBcA2PMgX3B9+IFWLuaAbX2+SgVgu5ova/cq3I6HNM0UfRIVoaVuczcz0Og2Bb0KqNxbUN8Zx0bQbvNytkdG0ZuN020vZFOqtqzipZzyJW6j3oztfr1GNxgiP9IW4wRH+kL67PaSegklyeusyTCSSlkHsOp2kS32TuG0dLtvyJ3LaoeXUjS5P3Jtq+jvF1AugZBfmQbjf4+7HGTu6LEC7+77q4jGnT24LMssa8KX+4B+VsdK82cfm/58y5OTJ55qHSRAGSmb2bEofwn+Bxsc7VIPnitj3apR8Kvey6do6tYm5qWXn0ZSR+Y/PEDFgHU5I4eBCnUjgKpjh/VfyU/tE+ozihqTYLqia52H1Utzc+62/ljDApAYHN3HzCn1zbPBVh2gZNUQ5nWTrJLTRymEpKtQsKMNAD6m3a+oEAafP0vZzubcNIvwtdVU0gBAtfha6XqakhcMKiaOojj3t39RJbbm7rpXz5KNup3vHMjh9LSL8APuo75XD6QQTwATd2ZZ4JRLlU88TxTRyfR+6dyYrDdAzi+wOpDuRoPoMTY3lwzB7VMieXDMHtWnx5y0eWfSpz9ZHTF5NNjaRE8YHIX1gi3ntjYtiSeDYhT5bT6vCFh7xue2oGRufLmbjHC1rjLVvtnd1u6wHz4buABsQ5LzxV1Bkd5G9p2LH3sbnHcMaGtDRsVKTc3XHGS8ThWPekvfTeMfoNvjyxTxi1RbXmvpFZJp4OXX0bsHkMu3V2qh4boO/qoIbXDyKD+7fxH4Lc4saqXooXv3Ar51G3SeAtk7Yqspl5W5HeSKu3Xm1j6bXxyuCx6VVfcCfRWlabRq3/AGdMv0ZfLKf62Y25+yigfrq5Y7FVC1bBEYIjBEYIjBEYIjBFnnaVwpLJKtbSoHlWNopoxszxncFOhdTfY+0Nr8saZ4ulZZaKiHpWaKgZdxlTPkyxvWDLqmOJYyNIEitEQCUi2LK1rWA5EjYg23LenfgqsqZqGCSsTu6hku62t1NiR0JWzEdCSNsEXzxVkhqBA8ZAmp50mQnqAbOl+gZCR77YIlPLoltOq+z9IqRz855L/nfHGYubVjiOHlz+eV3Ri8I7fNY1JBJRyGmqAVKkhHOyuvQg8uvw5HfHQMlbO3pIzfzB4/PQjma6kfG8my+aqAsyOp8Snz5qeYx6ySwIPw/PmwQ2SWBadq70daYpBMVChGU3vuQpv0vYWv5nGMjQ9hjvry71tp3hkrCDtCc+1/LO9olmXcwsDf8AA9lP56T8DimwSfQn0Njh4jP3XVV0elHpbl07Uq6aalyzM4WvFo0ysESQxtIFubMNN7hlPLxAC+4x1T2BwsqSSMPFj7eSpMkWora6nopJZFp5dZca4rsiqSykRKNJa1tydicRoImE6Vsxz9VGghjve2Y5+q2nIuDMuy9nmp4FhbRZnLM1lG53djYedrXsL8sTFMSb2iVDplFNSf19dIikL01t3shAO5UMQtjbY7nGuWQRsLzsCyY3ScGqu7TMxFPl0gXYyWhXnbxcxt+AN/jnx+ExdLVNvsz7repCuat2hEbbclgeO0VIjBFf5hVD6JGtwS1h8F//AIBivijP5hx3eq67EKxv+Dwx3uXWHY3+AEy9jWTd5UPUsDaFdKc/bcEbedlvt+IHELHKnQiEQObtfIffyKoKCK79M7F37ac3DSxUy/1Y1v8AvNyHwXf+0MYYFT2a6Y7ch2a/nDsHtfJchg2LcezPKTS5ZSxMLN3etgejSEuR8C1sdAq9M+CIwRGCIwRGCIwRGCJY4244pstQGYl5X/o4U3d97X9Fv1PwudsCbZlEhJxFnNcdemHL4b3UmMPLp8vHta/UhcVNTjEEWTOseGrv9lNioZH5uyCgVNPY3qM9qbqdJ01KxjboQDzvff8AhiH/AIpWPyZF4E+3D5q3/k4G/U/xCiTUmWsSzZpKzHmTWXPzOMPzmJfs/wDj8+eHv5ek/d4phyOqo4IVjiqo2QFiC0ykksxY3Nxfc4q6ltTLIXSNN+R+fO6ZEYWNDWkW5r5zyty+aPu6manZDewaRdja11N7g2PMY9p46tjtKJpvyPwj5ySOgcLPISHJwEQe9y+pjqEH9WXF/dceEn1OnFyMUB6lSwtO+2XuqqfDGytPRkHzSnn8tQn1csTQ3uLMCNVudieY92LOnbE7rMdpKsbQ9Cbv1rUezzNlraEwTHU0a904PVCLKfltfzXHO4pA6nqBIzabjnt9+3v6KjkEsWi7ZkpvZhEhWtyKtGpd5Ir/AGkJF9PQEHTILdSx6Y6alqGzxCRu3wO5VEsZjeWlLVVSTZHmFG8sN44GYGeNSFlhfw6jbk6gm6nrbcgg4zYwte43yPgoscbmvcb3B8FpcuejOZVpqQOaFH1VU5UqsqqdoY7+0GPt3t4QfPfatyq80qBW5s8qm8NCDBH5NM39KR6KpCW88UWN1WiwQjWc+wH38uKscPhu4yHYkPtpzO5gpwbkXkb4+FfT735fHXgMWTpOz1Pp8zWWJPzDBzWX46FViMEXSnhZ2VEF2YhVHmSbAfPGLnBoLjqC9AJNgt8yKijyyg+sYAIpeVh9pzzA8zyQedhji6iV9bU9XbkOWf8APzK/iY2ni63as34Dyls2zcGUXQuZpuoCKb6d+hOlPccdjDEIowwbAqJ7y9xcdq9VAY2rBfuCIwRGCIwRGCIwRKnaBxWaKFVhUS1kx0wReZ6s34VG55e8bkYSSNjaXuNgFkxhe4NbrWJ53nC0EheVvpmZuLvK5OmK42Cj3dBbbyBAxTgS4j1idGPdtdz+e6sCWUmQF3+ASPm3ENTUkmaZ2B+zeyjpso25YsoaSGEdRo9e9QpJ5JPqKq8SVqRgiMERgi7UlU8TB43ZGH2lJB+Yxi9jXizhcLJri03BTrlfaTKF7usiSpjIsbgBrdb/AGW91hfzxUTYOy+lC4tPh7hTo8Qda0guE2cH1+VNKWpfqZpBYoxZb3N7BSdBNxyXFZXRVwj0Zes0bdfft7/5m00lMXXZkT85K74iyLv9EsTmGqiOqGZeYPkfND5evW5DRqCvfTO3tOse3Hz7id1TStmbx3q0yftGljBizelZDYgTQoZIpPQqLlSR8Dvy5Y6mGvp5hdruw5FUklLLGbEL6zXjN6iM0+VwyRKVCmpkQxJGp2PdKbM7gXtYAA23xrqcSghbe9zuHru+WusoaOSQ6rDeVUV1dT5bSi5sqiyre7SMdz7yTuT6k+/l445q2Y7SdZ2AfNXzSunvjpo+SwrN8ykqZnmlN3c3NuQ6AD0AsB7sdnDE2FgY3UFz0khkcXHaoeNqwRgi1Xsx4Q0aayf2iLxL5Aj2z6kch5G/PlzWL4gHXgj1bT6e/wDJVxQUlv1HdirO1DiUzS/Q4blEYa7b65Pui3MLyt96/kMScHotBvTP1nVwG/mfLuGnEKnSd0bdQ+fOK2jsk4K/k2k+sH85ms0vLw7eFAR0W56ncnpbF4q1POCIwRGCIwRGCIwRfMjhQSxAAFyTyAHMnBFhZ4iEy1mbSczqjg1W8MSGyKN7+Jzcjzxz2JOdUVTKZurK/btPIalb0YbFA6Y6/nqsWqJ2dmd2LMxJJPMk9cX7WhoDWjIKpJJNyueMl4puT5XJUyrDELu3nsAOpJ6AY01E7IIzI/UFsiidK4NbrWqZf2f0VOmupPeFd2Z20oOXQEbe8n+HMyYvUzO0Ysr7ALn+eVvO12zD4Y23fn4BSossyipsiLTMeQCMFbax+yQx9/8AgazNiEHWcXDnmPb53ZiOkl6ot2a1SZ72XqRqpJCp+5Ibj4MNx8QfeMS6bHHA2mGW8bOY/hR5sLGuM9hStlnCNUKqJJ6aQJ3i6yF1LpuL3Zbra3PfFpNiEBgc6N4vY2zsb8jndQY6SUSgPabXHJMvGvZ8LGaiX1aEeVuadf7Py8sVtBi//pzn/t6H371Mq8P/AKoh2eyzTHRqnV/kPGNXSjTHJqT/ACcl2Ue7cEfAjEGpw6CozcLHeMipMNXLFk05bimmn7WHC+OlDN1KyFR8AVb9cVr8AaT1X5cr+o8vVTW4qbZs8fsudZ2rykfVU6IfN3Zx8gF/XHrMBZ/W8nkLe/ztv47FHW6rQPH2SRm2bzVL655Gdul+Q9wGw+GLmGnjhboxiyrpJXyG7jdQcblrX0iEkAAkk2AHMnHhIAuUAvkFpnBPZ9bTPWDfYrD/APs/XT8+oxzuIYte8cB7f/H37t6uaTD7WfL3e/zmu/HHHwQPT0p1OQVeUEgJ0slju3Pfp0v0ww7CS60surYN/PcOG1e1lcBdkevemDsS7N2RkzCrSxteCM3uL/1jD3eyD538sdMqVbdgiMERgiMERgiMERgiTO2HMu4yiqI9p1EQ/wBIwVv9ktgixXjB+5ymkhH2whPP7us9fvEG36bY5+hHS10kh2X87eQVzV/p0jGDbb380h5dl0s7hIULt5Dp6k8gPU4vJZmRN0nmwVVHE+R2iwXK0DLOy8aL1ExDeUdrD3luZ+A+PShmx3rWiblx7FbRYTl+o7PgudLlgy2bvaapp5taldEsiRkAsCLG9ja3Pb3eWTpzXR6ErHNsQbgE/wAeKxbD+VfpRuB4EgLmtC1fIDXV8CrfwwxSofluQNuviOMulbSMtTxOP9xB4a9vkF50ZqHXmkHIEfPNXc/Z5QyJ9UzIejK+odOYPP4EfwgsxipY7r58LW+eKlOwyB46mXbdftPQZlRbxSisiH9W5Kv8Cb26bXPux66aiqvqGg7eMxs3e3avGw1MH0nTG46/nb2K0yvi+nk8MhNPKLXjm8B3tyJsD+vpiNLh0rM2dZu9uakRVsT8ndU7jkmAN5HEFTEo8XcER1RMkZEU3U28L/vDofxD5HFpQ4o+nGg7NviOXsq+rw9s3Wbk7zWZZpw1VU9+8hbSDbUBdfTcbY6SGtgm+hwvu2qjlpZY/qaqllINiLH1xKBuo6FUk2AufTAmyKwpMiqZCAkEp1cjoIHzO2I8lXBGCXPGXFbmU8r9TT3Jly3s1qnsZWSIX3F9TW9ANr/HFdNjcDfoBPgPHPwU2PC5XfVknvKuHKOhQyWF1FzLIQSPd0X4D54pJ6yoqnaG/YPmfarWKlhpxpeJSTxhx6894aUskZNi+4Z/QdQp+Z9NwbqgwlsfXlzO7YPc+HmqurxAydWPIb9p+ybuyfsmdnjrK9dKKQ0cBB1MQdmkB5L1C9eths10qtb1giMEXCtrI4kMksiRovNnYKo95O2CLlluawVA1QTRzAczG6sPyJ8jgimYIjBEYIjBEn9rmVtUZTVIgBdVEg/0bB2t66QwHvtgiQKzKoK2CHvAWSyupBte6/OxHPHERVE1JI4NyOYz5rrXwRVEbdLMa1HzfMqbLYfCiqT7EaWBY+Z9B1Y/8sbKeCetlzPMnZ82BYTTRUjMh2b1xyrs/wA1zRe8q5volO9isdiSQbW8AI2t9839MdPT0MMAGiM951rn56uWYnSOW7YmOh7BaJbd7UTyHe4GlQfLoT+eJiirtXdhOXspEUtRG3RiysPiCouPiMESlwn2RO8RlNZJBKJJE+rU/wBW7Je9wbEqT7iMUFfizYpTEWBwFtfet8YcOs02SaONKymleMyrOsblAWHtBSRcEb7+ZJxJOF08zQ4NLSc8j6fwpMeJTsNibjiribjOgqgFq6dhbkfasfQizAbn5YhtwyrpjpQP9L8xmFMNfTTi0zPnmu1FlqWIy3MiguLRM1xfc8jY/kevwxkndf8AzcF+I+eqyZC0/wC2ltw+eytY1zaPYmmnA6m6sb/JRbEQuoH/ALm+IHmVIH51n7XeB9l0+nZp/wB1g/8AF/54x6Kh/wDcd3L3pKz9g710ppK9mvLTUyi4uS5Jt6WB5euMHtpGjqvcTns89SzjNST1mgDmr5YlG4UA+7EEuO/5nr4qZYLhW5pDF/SzIn7zAfl8MbI4JZPoaT2c/FYPmjZ9RASpm3aPAlxArSt0J8K3+O5+QxawYLM/OQ2HedvZdV02LRtyjF/AJWpaTM84ltGjyKDvbwxJ7yfCDbzJY+uOgp6SKnFmDt2qlnqZJjd57Ni2bs17JUoJFqaiQS1IHhCjwRkixtfdj67e7riSo60/BEYIjBErdo3CP8p0n0cSmJg6urWuLgEWYXFxYn3GxwRRs1hjp5spjRQJw/dLo2+pWFu9uLeJAQm21jpPS2CJywRGCIwRGCL8IwRZHxJw1XUTuKGn+lUzEmJQwDQkm5QjbVGL+G24AsTyOKmrwmOeTpAbX18fZWdNib4WaBF9yndn3Zyyutdmf1tWbFIzbTCOmw2LDn5A+u+LGGBkLAxgsFAllfK7Sec1p+Nq1owRRc0q+5hklIvoRmt56QTbfAkDMoqMyCkoyzm/cQlmPU6EuTub3NjzPxx88JNRPxc7zKl6gvIbG5Jx9DURAwROOT8ErMFkFSrRnnoHiG3LfYHle+IklSW5WzUOSqLctHNOHBXAkc0tRFJWVSGMqyiNwuqNxsxuDcghlOw6eeKnEawxBrhG0g7xfMKfSVD5GXDiORVH2l0lZltQqJWTPDIupGZvFsbFTbmRsb2ANx6424aKarjLjGARry8VJfVTtP1lS8h4RzurpoqmCpDRyhrAzEMNLFfECLbkHkTix/IU37B3LD85P+8qTJ2Y58xu04HmTUEADzNugxmKSACwYO4LE1Ux1vPeoeQ9kpqZnibNKMyAaiIHMzepI8HUje554kLQtK4c7Fcvp9LT66qQbnXshP7g6ejFsEWiUVHHEgSKNY0HJUUKB7gNsEXfBEE4Iquv4ko4bd9V08dxcB5UBIHkCbn4YIqr/pEywyCJKpZZG9lYUeUnnsO7VrnblzwRTajN6hiBTUbtcE95OwiQc9iPFLf00W9cEXLI+HCkxq6qQTVjJo1qCqRoSD3ca3NluPaa7Hz6YImHBEYIjBEYIjBEYIjBEYIjBFU8UOBTlTazvHGbi4IkkVSCPUEjEWtfoU0jv7T5LJusJP7Xsx7nKqjezSaYxy31sLjf8IbHH4RH0lW3hn3fdb5DZq8xY7pRk48H8OxyIZZhqDXVVv8AAk23v5eXPytFmlIOiFDqJy06LV+0bHLqvQSTBLsCffsSfNSd/Q48P6zL7QvHWnjvtC0bhiqCZjTNy7wSQk7faXvACffHYW6n1xT4kzSpXcLH09V7h7rPLVz/AGh6IGnpZt7pIydLeNdW/W/1e3xxH/D0n6j2bwD3G3qrOUZXTz2L/wDY1J7pP99Jjq1oXLMMqbOCTJJJFlq7IkbaTVEHeRjbaHoo+17ew0kkSrXZTlgp0rsojdZaSqjijMZYd8zSorRksburK1tRIBva9rjBFsuCIwRUMmetMzx0KiRkOlpnBECNexAI3lYb+FNgRZmQkYIq/NclpI0NRm04qAv/AHggQqd9o4R4b87atb9NRwRc+Gu0TK6qVaamls5voUxsga1zZbgDlvbbBEyZjk1PPbvoY5CN1ZlBZSORVuakXNiCCMEULIK5u8mpZWLyQFSHIsXikBKMemoWZCRsShO19IIrvBEYIjBEYIjBEYIjBEYIjBEYIljiKTXWUcQPsCSoYD8K90gO/ImViNt9PpinxyXQpS39xA9fRbIhdyyb9oTOCWp6UHYAyuNuZuqeuw1fP5Qvw9Bk+U8vU+izmOxZvw3kq1BYuSEXbw2uSfff9MX8sujqUCeYx2sr/KNVJJ3Lm8Tm8b+TfdPlf/HPGmQh40hrCjSWlbpDWNYUziai7+Age2viX3jmPiP7sYxO0XLCCTQfnqKs+CqnvpKBySSJUufxAMpv8/0+MXEBowSDgpFONGptz9059uUStlbEi5SWNl9Dcrf5MR8cUWBuIqwBtB9/RW0o6qg9l1TJUZLFSLca6poCykgiHaaU35i6lowRyLrjtVFWxd0NOkCy2tYdBa1hgiVeGuz2lo3RkaaTuixhWWQlYdd9WhRYXOo+JgW9cETDm2aQ00TTVEixxrzZvXYepJPQbnBFUGOSvW0qPBSH+rbwyzDe4kHOOI7HTfUw2bSLqxFPzfMYKCleVwI4IEFlUAAAWCoo5bmyge7BFnGexS1Cw/TBaqr5BCie0lJCwJkCXFu+MVwXIuWawsotiAyUzzWB6o8ViH3NgrTiuhoW00dJBpr6cxNTFYHAjIZWVjLp093sdR1b2YDxYnrJaPgiQ+BM2+mZjmc6kGJDDTxkde67wk8twWYkH/lgifMERgiMERgiMERgiMERgiMERgiRsmqe/qKuq20M4giPnHBcE/GVpPhbHI49OHzCMf0jxP2splOzq3XnntEzb6VmNRIDdQ+hf3U8IIt0Nr/HHQYbB0NMxp12v35qNI67ivvJaaam8ZUFGA1KD4hbe9vTyHnjdI4PyCgSuZJkNav59Esek2ZGH+CMaQSDdRRpMdlrXLL52W8Tm5QDS33lPIn1HI/DHrgMiFk9t+sNq+eGrJVLEOQq6d19zTR/lcY11ecDj/a7yKlQ9aWNy0vtpf8A9Vycv6SP/wA2ObwX/dt5HyVxOOoln9m6mdqiokJPdxxgBbm2uQjcDlfSliefLHaqCt/wRVHFPEMNBTPUTk6V2Cj2mY8lUeZ/ieQwRUnDeQS1DpXZkL1Fy0NOd46ZTa1hbeXYFnPXYWtgicsEWZ9rWYNJLSUUGhpBJ9KlDtZFjh3HeEAkBm/TGmd4aw325LCRwa3NUeaVVLPTBVq6dJoZFnikWpecrKh8N9Y1FSL7b25gHFdF0kcgdY9wCiNe5rr2PdZOGSdoJlW01DVRyBip0pdDb7Ss2nwn8QGLA1EQ1uUgzxjWVTdoXHckcCgJJCJGKBAR30nTSpW4iBvfWCX5AAE3GIn6Q6MfesRP0h0Y+9MfZfw4aKhVWQJLKxmkQXsjOBZACTbSoVefMHEgCwst4Fgm7Hq9RgiMERgiMERgiMERgiMESn2i8QtTQJDBvV1TdzAPukjxSH8KA3vY7lel8a5ZWxML3agsmtLjYKtTLTFR/RqchCsPdxseh02DG3W+5t1xwRm05+lkzubnvVsI7NsFkE/ZFXI2qOSCSxBHiYE8uhW35/rjpW47TuFnAjx+dygOo32suWYxz0xtVwPF0121Rnys4uN/LniRFNHN/pOB4aj3KrmopY9irhP3Z1KdULc7G+g9f7J/LEn6sjr81ptpCx+rzXesU3SRNyvl9pTzH6HGLT/SViw62n4VIo0tWUjjrPCp/wDGRgT8j88apnfoSD+13/1KkURvI0cU6dusg+gRDa5qFIHoI5L/AKjFHgA/zDv+PqFd1Y6g5r7/AGZ/Yrv3of0kx1yr1tuCJJy3L/5QrBXzWamgutEhsQ5+1UH3sLJ6KG6g4ImbO86gpIjLUSBEvYX5sTyVQN2Y+Q3wRKNRxBV1EmkI1HTFdiSnfuTyHMrH58mPqpxAmrABaPMqFLVgCzM0m1EkOWtLKsM7SzrYyzVMOokdAzve9yCfCenw0XfPbSOrgVo03TEAnVwPsq2n4ld2uKmdEN/ErI42vy00p1bjzt64yMQA1D52r1zABqF/nFXuUZsZm005q6twdBCqAqnYEu5SMLbyv15eXgpnu1AD52/PHX+WkfqAA3/Lpt4P4BWCT6TVu09T9gO5kSAG20ZbctsLvYXtsBveyjjDBYKzjjDBYJ4xmtiMERgiMERgiMERgiMERgi/CcEWTZHUmvrJsxf+jBaCkW9wIlYhn97n5WI3FsczjtUSRA3meewfN6sqKLLTKqOKe1Gnpy0dOvfygkE8kUi4Nzzax8tj54j0mDSy2dIdFvj9vmSylq2tybmUmr2uV17lKcjy0Nb8nvi1OB01rXPf9lG/OyK3yvtcV/BW0ylGuGaPcb35o17i3PxefnbEWbAy3rQPzG/3HstjK2+TwpFbwZT1SmqymZFvzj37snqpHNDY+yRblyxgzEJYD0VW0njt9iF5LRxzt0mH56JRfvE1QiPupkNmR/sX3uPMb7W238sWukwgPvdp2qhnhdC/9X+VM4YgVq2mV52dhKraQQBdTq3AHS18aatxED7Ntkdm/Jb6HSdO3qWF9aZO3SpHc00dt2d2v+6oH/EMV2AMJke/gB3/AMK7rjYAJl/ZtUfQqk23+kc/7C/xOOoVanniWRp5Y6CM2Eil6lgSCsANioI5NK3gB+6JCNwMEXTi3iaLL4Qe7aWVgRDTxC7yFR0ABsijdmtYDzJAPjnBouSvHODRcmyzyGlNVI1VmQSSQqSIpI27unU2uq6/ATt4ntc+dhfFZPUucbMyHPX6qpqKtzjZmQ8/VcKGvpp2ZKOGSfuzpHc0ylFI5AOUCD0JYDlvjxtPMdY8UEE7tY7yrd+Gs1qHQhIKNApBeULLMDy2CeD1tqt+gkR0YA6x9lvioQPrPdqTRlXBKIB9Jnlqm/FaNOVj4IwoYej6sb208bdQ9VIZSwtzDfXzTNSUqRIqRIqIosqoAqgeQA2GNykLrgiMERgiMERgiMERgiMERgiMEVFx3I65bWtGbOKaUg3ItZDcgjcEC5HrbBFheVcR9xkH1ZtIHeAHlYuxckeZCNfb+4452ak6TE7OGRAPYBbuv832TJdGluNepPvA3ZTQQU8UtagmmkCn626qpdR4Al7Ei9rm5vytyx0SrU7/APoZlv8A7vo//l4//wAcES5xJ2QZbVC6Rmmk+9DsOuxQ3W199gD64Isizjh/MOH6gSKTJTsRd1B7tx92Qb6W3Nr+tid8RqqkjqWaD+/aFtildG64TVXUFJndMsqXSVQVDfaRrX0P95bm/wCYtc35mOafDZix2Y3bCN44/CrV0bKqPSGv5kk7s2yZ4s1KSizwI7dd+SAjbcEPcemLXFKhslFpN1OI98+5RKSEtn0Xax/CmdttUDNTR33VGa37zAX+Oj8vnpwBhDHuO0jwH3+ahliJ6wC0rsChEWUGRyoV5pJL+SqFU6v9Qn3Wx0Crld5DmSxUdRmlQCpnvNY8xCu0EY9Stjb78jeeCJDoM4aWrZCklVmUqjvFQWWFLahGGawSJNQuRcljc3Y4rnskqDcfTsVXJHLUnSGTdibsl7L4dffZgxqpSQ3dFmMCG1rKrG72G135/dGJscbWCwU+KJsYsE/xRhQFUBVAsABYADoBjYtq+sERgiMERgiMERgiMERgiMERgiMERgiMEX4ygixFweYOCLCOMexSoXV/J0uuAsX+jyNYqwFhpPstsSLtpIFgSeeMdBulpWz1X4L3SNrbF+Z9knEGZR0lNPTLAsJ3l7xbEgAB2AdjqAB5dSeWMl4t2hQhQCSxAAueZt1NupwRfeCLjWUkcqNHKiyRsLMrAEEeoOCLB8/4ckyKuWaHU2XTsFe+/dkk7Mfw81Y8xcbncwMQpBUQkD6hmPnFSaSfopL7DrTmAhYPYFrWD2F9J3tfyNr4427gNHZu5LowwE6Sxvtaqddfa99ESL7ubf8AFf446rBWaNNfeT6D0VFiJ/WtuAXoTs+yYR5RTU7ggPBdwdiDMC7DkLG7kemLdQEmds1e1MmW0UKM8bOPAGszmHQsa3/eYG/mBjF4JaQFi9pc0gJ54F4Sjy+DTfvKiSzTzNctI3vO+leQHx5k49AAFgvQABYJlx6vUYIjBEYIjBEYIjBEYIjBEYIjBEYIjBEYIjBEYIjBEYIjBEYIjBFDzjK4qqF4J0DxSCzKfyI8iDuCNwQDgizKnyt6Imkdiwi3ic82hJOi+wGpbFCB90HqMcjjFN0U2mNTvPb79q6TDZeki0Trb8HzgsqbLzmWd9yoJV5wrHySOwdv9VSR8MdFh8ehTMHC/fn6qkrH6U7jx8sl6tVQAABYDYDExRlnPazSvHNl+YhGkjo5iZVUXIR9N39y6fzHLBFN4I4zavrapYSslEioY5O7ZGDsACm/tcma+x38sET1giMERgiMERgiMERgiMERgiMERgiMERgiMERgiMERgiMERgiMERgiMESB2yZTK9H9LpmKz0mp7jrEwHeg322AD7/c23xqmhZK3ReLhbIpXxO0mGxS3+zrw8qwS1zi8sjmJCTyjWxYj1Z9jf7gtz32rWtjwRfhGCLlSUkcSCOJFjRdgqKFUe4DYYIu2CIwRGCIwRGCIwRGCIwRGCIwRGCIwRGCIwRGCIwRGCIwRGCIwRGCIwRGCKLlvsH/ADkn+8bBFKwRGCIwRGCIwRGCIwRGCIwRGCIwRGCIwRGCIwRf/9k="/>
          <p:cNvSpPr>
            <a:spLocks noChangeAspect="1" noChangeArrowheads="1"/>
          </p:cNvSpPr>
          <p:nvPr/>
        </p:nvSpPr>
        <p:spPr bwMode="auto">
          <a:xfrm>
            <a:off x="155575" y="-2155825"/>
            <a:ext cx="4181475" cy="4505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</a:t>
            </a:r>
            <a:r>
              <a:rPr lang="en-GB" i="1" dirty="0" smtClean="0"/>
              <a:t>Ibid.</a:t>
            </a:r>
            <a:r>
              <a:rPr lang="en-GB" sz="4800" dirty="0" smtClean="0"/>
              <a:t> </a:t>
            </a:r>
            <a:br>
              <a:rPr lang="en-GB" sz="4800" dirty="0" smtClean="0"/>
            </a:br>
            <a:endParaRPr lang="en-GB" sz="40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citing a work in consecutive footnotes you can use </a:t>
            </a:r>
            <a:r>
              <a:rPr lang="en-GB" i="1" dirty="0" smtClean="0"/>
              <a:t>ibid.</a:t>
            </a:r>
          </a:p>
          <a:p>
            <a:endParaRPr lang="en-GB" i="1" dirty="0" smtClean="0"/>
          </a:p>
          <a:p>
            <a:r>
              <a:rPr lang="en-GB" dirty="0" smtClean="0"/>
              <a:t>Like this:</a:t>
            </a:r>
          </a:p>
          <a:p>
            <a:pPr lvl="1"/>
            <a:r>
              <a:rPr lang="en-GB" baseline="30000" dirty="0" smtClean="0"/>
              <a:t>3 </a:t>
            </a:r>
            <a:r>
              <a:rPr lang="en-GB" dirty="0" smtClean="0"/>
              <a:t> </a:t>
            </a:r>
            <a:r>
              <a:rPr lang="en-GB" i="1" dirty="0" smtClean="0"/>
              <a:t>ibid</a:t>
            </a:r>
            <a:r>
              <a:rPr lang="en-GB" dirty="0" smtClean="0"/>
              <a:t>., p.90</a:t>
            </a:r>
            <a:endParaRPr lang="en-GB" baseline="30000" dirty="0" smtClean="0"/>
          </a:p>
          <a:p>
            <a:endParaRPr lang="en-GB" i="1" dirty="0"/>
          </a:p>
        </p:txBody>
      </p:sp>
      <p:pic>
        <p:nvPicPr>
          <p:cNvPr id="69634" name="Picture 2" descr="http://media.tumblr.com/tumblr_m38aaoNKst1qbolbn.jpg"/>
          <p:cNvPicPr>
            <a:picLocks noChangeAspect="1" noChangeArrowheads="1"/>
          </p:cNvPicPr>
          <p:nvPr/>
        </p:nvPicPr>
        <p:blipFill>
          <a:blip r:embed="rId2"/>
          <a:srcRect t="14458"/>
          <a:stretch>
            <a:fillRect/>
          </a:stretch>
        </p:blipFill>
        <p:spPr bwMode="auto">
          <a:xfrm>
            <a:off x="4529271" y="2324559"/>
            <a:ext cx="3905250" cy="42857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2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Footnote in the text</a:t>
            </a:r>
          </a:p>
          <a:p>
            <a:r>
              <a:rPr lang="en-GB" dirty="0" smtClean="0"/>
              <a:t>Full ref of both texts separated by semi colon</a:t>
            </a:r>
          </a:p>
          <a:p>
            <a:r>
              <a:rPr lang="en-GB" dirty="0" smtClean="0"/>
              <a:t>Put the older text first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A. </a:t>
            </a:r>
            <a:r>
              <a:rPr lang="en-GB" dirty="0" err="1" smtClean="0"/>
              <a:t>Cobban</a:t>
            </a:r>
            <a:r>
              <a:rPr lang="en-GB" dirty="0" smtClean="0"/>
              <a:t>, </a:t>
            </a:r>
            <a:r>
              <a:rPr lang="en-GB" i="1" dirty="0" smtClean="0"/>
              <a:t>The Blah </a:t>
            </a:r>
            <a:r>
              <a:rPr lang="en-GB" i="1" dirty="0" err="1" smtClean="0"/>
              <a:t>Blah</a:t>
            </a:r>
            <a:r>
              <a:rPr lang="en-GB" dirty="0" smtClean="0"/>
              <a:t> (London: OUP, 1965); C. Smith, </a:t>
            </a:r>
            <a:r>
              <a:rPr lang="en-GB" i="1" dirty="0" smtClean="0"/>
              <a:t>Blah de Blah </a:t>
            </a:r>
            <a:r>
              <a:rPr lang="en-GB" dirty="0" smtClean="0"/>
              <a:t>(London: OUP, 2007)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</a:t>
            </a:r>
            <a:r>
              <a:rPr lang="en-GB" i="1" dirty="0" smtClean="0"/>
              <a:t>et al.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authors – put in both their names, alphabetically by surname (as in the book)</a:t>
            </a:r>
          </a:p>
          <a:p>
            <a:r>
              <a:rPr lang="en-GB" dirty="0" smtClean="0"/>
              <a:t>More than 2 you can use </a:t>
            </a:r>
            <a:r>
              <a:rPr lang="en-GB" i="1" dirty="0" smtClean="0"/>
              <a:t>et al </a:t>
            </a:r>
            <a:r>
              <a:rPr lang="en-GB" dirty="0" smtClean="0"/>
              <a:t>in the text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Smith </a:t>
            </a:r>
            <a:r>
              <a:rPr lang="en-GB" i="1" dirty="0" smtClean="0"/>
              <a:t>et al</a:t>
            </a:r>
            <a:r>
              <a:rPr lang="en-GB" i="1" baseline="30000" dirty="0" smtClean="0"/>
              <a:t> </a:t>
            </a:r>
            <a:r>
              <a:rPr lang="en-GB" baseline="30000" dirty="0" smtClean="0"/>
              <a:t>6</a:t>
            </a:r>
          </a:p>
          <a:p>
            <a:r>
              <a:rPr lang="en-GB" i="1" baseline="30000" dirty="0" smtClean="0"/>
              <a:t> </a:t>
            </a:r>
            <a:r>
              <a:rPr lang="en-GB" dirty="0" smtClean="0"/>
              <a:t>But in the footnote write it all out in full</a:t>
            </a:r>
          </a:p>
          <a:p>
            <a:endParaRPr lang="en-GB" i="1" dirty="0" smtClean="0"/>
          </a:p>
          <a:p>
            <a:r>
              <a:rPr lang="en-GB" dirty="0" smtClean="0"/>
              <a:t>B. Jones, H. Lloyd, A. Smith, </a:t>
            </a:r>
            <a:r>
              <a:rPr lang="en-GB" i="1" dirty="0" smtClean="0"/>
              <a:t>Blah </a:t>
            </a:r>
            <a:r>
              <a:rPr lang="en-GB" i="1" dirty="0" err="1" smtClean="0"/>
              <a:t>Blah</a:t>
            </a:r>
            <a:r>
              <a:rPr lang="en-GB" i="1" dirty="0" smtClean="0"/>
              <a:t> </a:t>
            </a:r>
            <a:r>
              <a:rPr lang="en-GB" dirty="0" smtClean="0"/>
              <a:t>etc</a:t>
            </a:r>
            <a:endParaRPr lang="en-GB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Edited volumes: works edited by modern historian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your footnote – as usual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Full ref </a:t>
            </a:r>
          </a:p>
          <a:p>
            <a:r>
              <a:rPr lang="en-GB" i="1" dirty="0" smtClean="0"/>
              <a:t>The Origins of Anglo-Saxon Kingdoms, </a:t>
            </a:r>
            <a:r>
              <a:rPr lang="en-GB" dirty="0" smtClean="0"/>
              <a:t>ed. Bassett, S. (Leicester University Press, 1989)</a:t>
            </a:r>
            <a:endParaRPr lang="en-GB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Journals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 of article first, </a:t>
            </a:r>
            <a:r>
              <a:rPr lang="en-GB" smtClean="0"/>
              <a:t>title of the </a:t>
            </a:r>
            <a:r>
              <a:rPr lang="en-GB" dirty="0" smtClean="0"/>
              <a:t>journal italicised, volume number included and pages of the whole article indicated with specific ref to the page of quote if necessary.</a:t>
            </a:r>
          </a:p>
          <a:p>
            <a:endParaRPr lang="en-GB" dirty="0" smtClean="0"/>
          </a:p>
          <a:p>
            <a:r>
              <a:rPr lang="en-GB" dirty="0" smtClean="0"/>
              <a:t>E. Blake, ‘Identity mapping in the Sardinian Bronze Age’,</a:t>
            </a:r>
            <a:r>
              <a:rPr lang="en-GB" i="1" dirty="0" smtClean="0"/>
              <a:t> European Journal of Archaeology</a:t>
            </a:r>
            <a:r>
              <a:rPr lang="en-GB" dirty="0" smtClean="0"/>
              <a:t>, 2, 1, (1999), 35-55, p.42 </a:t>
            </a:r>
            <a:endParaRPr lang="en-GB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 the end of your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Bibliography</a:t>
            </a:r>
            <a:r>
              <a:rPr lang="en-GB" dirty="0" smtClean="0"/>
              <a:t> – all the sources you may have researched from to create the document but that you have not referred to in your essay.</a:t>
            </a:r>
          </a:p>
          <a:p>
            <a:pPr algn="r">
              <a:buNone/>
            </a:pPr>
            <a:endParaRPr lang="en-GB" dirty="0" smtClean="0"/>
          </a:p>
          <a:p>
            <a:r>
              <a:rPr lang="en-GB" u="sng" dirty="0" smtClean="0"/>
              <a:t>No ref list used as the references are in the foot or end notes</a:t>
            </a:r>
            <a:endParaRPr lang="en-GB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4551</TotalTime>
  <Words>2014</Words>
  <Application>Microsoft Office PowerPoint</Application>
  <PresentationFormat>On-screen Show (4:3)</PresentationFormat>
  <Paragraphs>326</Paragraphs>
  <Slides>61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4" baseType="lpstr">
      <vt:lpstr>Arial</vt:lpstr>
      <vt:lpstr>Calibri</vt:lpstr>
      <vt:lpstr>Black</vt:lpstr>
      <vt:lpstr>Using other people’s words</vt:lpstr>
      <vt:lpstr>What is referencing?</vt:lpstr>
      <vt:lpstr>Referencing =</vt:lpstr>
      <vt:lpstr>Info needed for a full reference</vt:lpstr>
      <vt:lpstr>Every discipline has a different style</vt:lpstr>
      <vt:lpstr>PowerPoint Presentation</vt:lpstr>
      <vt:lpstr>PowerPoint Presentation</vt:lpstr>
      <vt:lpstr>PowerPoint Presentation</vt:lpstr>
      <vt:lpstr>PowerPoint Presentation</vt:lpstr>
      <vt:lpstr>The rationale</vt:lpstr>
      <vt:lpstr>Good reasons </vt:lpstr>
      <vt:lpstr>Citing also</vt:lpstr>
      <vt:lpstr>The sources you refer to should</vt:lpstr>
      <vt:lpstr>Plagiarism is…</vt:lpstr>
      <vt:lpstr>When have I plagiarised?</vt:lpstr>
      <vt:lpstr>Deliberate plagiarism</vt:lpstr>
      <vt:lpstr>Accidental plagiarism</vt:lpstr>
      <vt:lpstr>Other types of plagiarism</vt:lpstr>
      <vt:lpstr>Grey areas</vt:lpstr>
      <vt:lpstr>Detection (Turnitin)</vt:lpstr>
      <vt:lpstr>Common reasons given</vt:lpstr>
      <vt:lpstr>Punishment </vt:lpstr>
      <vt:lpstr>What don’t you need to reference?</vt:lpstr>
      <vt:lpstr>If in doubt – cite. </vt:lpstr>
      <vt:lpstr>Don’t plagiarize.</vt:lpstr>
      <vt:lpstr>How to avoid plagiarizing</vt:lpstr>
      <vt:lpstr>Need comic  relief?</vt:lpstr>
      <vt:lpstr>Take a deep breath… we are going in  First method: Harvard </vt:lpstr>
      <vt:lpstr>Quoting – taking the exact words from one document and putting them into yours</vt:lpstr>
      <vt:lpstr>Structuring quotations into the document </vt:lpstr>
      <vt:lpstr>Making reference to another’s work directly</vt:lpstr>
      <vt:lpstr>Indirectly referring to someone’s work</vt:lpstr>
      <vt:lpstr>So, to recap: </vt:lpstr>
      <vt:lpstr>Page numbers </vt:lpstr>
      <vt:lpstr>Because </vt:lpstr>
      <vt:lpstr>More than one author </vt:lpstr>
      <vt:lpstr>Then, at the end of your essay</vt:lpstr>
      <vt:lpstr>Example – edited volumes</vt:lpstr>
      <vt:lpstr>Example: if you have referred to a chapter in an edited volume</vt:lpstr>
      <vt:lpstr>Example: journal articles</vt:lpstr>
      <vt:lpstr>Referring to an author twice but from different books</vt:lpstr>
      <vt:lpstr>No author’s name? No date? Then what?</vt:lpstr>
      <vt:lpstr>Secondary sources</vt:lpstr>
      <vt:lpstr>Altering quotes</vt:lpstr>
      <vt:lpstr>The internet</vt:lpstr>
      <vt:lpstr>Web pages with authors</vt:lpstr>
      <vt:lpstr>Web pages without authors</vt:lpstr>
      <vt:lpstr>Reference list, bibliography? Which one?</vt:lpstr>
      <vt:lpstr>Historical material</vt:lpstr>
      <vt:lpstr>Now to get infected with MRSA…oops MHRA</vt:lpstr>
      <vt:lpstr>MHRA format in order</vt:lpstr>
      <vt:lpstr>How to...direct ref MHRA</vt:lpstr>
      <vt:lpstr>MHRA - indirect</vt:lpstr>
      <vt:lpstr>BUT only the first citation needs to be a full reference –a shortened version can be used for the next ones – like this </vt:lpstr>
      <vt:lpstr>Page numbers</vt:lpstr>
      <vt:lpstr>Using Ibid.  </vt:lpstr>
      <vt:lpstr>Referencing 2 authors</vt:lpstr>
      <vt:lpstr>Using et al.</vt:lpstr>
      <vt:lpstr>Edited volumes: works edited by modern historian</vt:lpstr>
      <vt:lpstr>Journals </vt:lpstr>
      <vt:lpstr>At the end of your document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other people’s words</dc:title>
  <dc:creator>Luci Attala</dc:creator>
  <cp:lastModifiedBy>Luci  Attala</cp:lastModifiedBy>
  <cp:revision>220</cp:revision>
  <dcterms:created xsi:type="dcterms:W3CDTF">2011-09-12T14:50:53Z</dcterms:created>
  <dcterms:modified xsi:type="dcterms:W3CDTF">2016-10-07T09:07:13Z</dcterms:modified>
</cp:coreProperties>
</file>