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02" r:id="rId1"/>
  </p:sldMasterIdLst>
  <p:notesMasterIdLst>
    <p:notesMasterId r:id="rId15"/>
  </p:notesMasterIdLst>
  <p:sldIdLst>
    <p:sldId id="256" r:id="rId2"/>
    <p:sldId id="291" r:id="rId3"/>
    <p:sldId id="292" r:id="rId4"/>
    <p:sldId id="293" r:id="rId5"/>
    <p:sldId id="294" r:id="rId6"/>
    <p:sldId id="295" r:id="rId7"/>
    <p:sldId id="296" r:id="rId8"/>
    <p:sldId id="297" r:id="rId9"/>
    <p:sldId id="298" r:id="rId10"/>
    <p:sldId id="299" r:id="rId11"/>
    <p:sldId id="300" r:id="rId12"/>
    <p:sldId id="264"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50" autoAdjust="0"/>
    <p:restoredTop sz="88411" autoAdjust="0"/>
  </p:normalViewPr>
  <p:slideViewPr>
    <p:cSldViewPr>
      <p:cViewPr varScale="1">
        <p:scale>
          <a:sx n="99" d="100"/>
          <a:sy n="99" d="100"/>
        </p:scale>
        <p:origin x="1242" y="84"/>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AFD67A-0F03-4768-AD19-AD0AF74247FB}" type="datetimeFigureOut">
              <a:rPr lang="en-US" smtClean="0"/>
              <a:pPr/>
              <a:t>2/19/2024</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438EB2-562E-49F7-88CF-599D8695659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a:p>
        </p:txBody>
      </p:sp>
      <p:sp>
        <p:nvSpPr>
          <p:cNvPr id="4" name="Substituent număr diapozitiv 3"/>
          <p:cNvSpPr>
            <a:spLocks noGrp="1"/>
          </p:cNvSpPr>
          <p:nvPr>
            <p:ph type="sldNum" sz="quarter" idx="5"/>
          </p:nvPr>
        </p:nvSpPr>
        <p:spPr/>
        <p:txBody>
          <a:bodyPr/>
          <a:lstStyle/>
          <a:p>
            <a:fld id="{81438EB2-562E-49F7-88CF-599D86956593}" type="slidenum">
              <a:rPr lang="en-US" smtClean="0"/>
              <a:pPr/>
              <a:t>1</a:t>
            </a:fld>
            <a:endParaRPr lang="en-US"/>
          </a:p>
        </p:txBody>
      </p:sp>
    </p:spTree>
    <p:extLst>
      <p:ext uri="{BB962C8B-B14F-4D97-AF65-F5344CB8AC3E}">
        <p14:creationId xmlns:p14="http://schemas.microsoft.com/office/powerpoint/2010/main" val="3100662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F686A-4886-1BEC-383F-F8BE287C74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32CE36-6EAF-E5BA-6E20-5DD18B0F64D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C6C1CA8-FED4-5B72-737F-1766C3496B29}"/>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Effective housekeeping is very important to control and eliminate hazards to health and safety within the hotel. Poor housekeeping practices can frequently contribute to hazardous incidents. If there is the sight of debris, paper, spills and clutter, then it creates a very negative image of the hotel in front of the customers. </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722ADBAC-6D86-18A8-A38B-2E573A12C477}"/>
              </a:ext>
            </a:extLst>
          </p:cNvPr>
          <p:cNvSpPr>
            <a:spLocks noGrp="1"/>
          </p:cNvSpPr>
          <p:nvPr>
            <p:ph type="sldNum" sz="quarter" idx="10"/>
          </p:nvPr>
        </p:nvSpPr>
        <p:spPr/>
        <p:txBody>
          <a:bodyPr/>
          <a:lstStyle/>
          <a:p>
            <a:fld id="{81438EB2-562E-49F7-88CF-599D86956593}" type="slidenum">
              <a:rPr lang="en-US" smtClean="0"/>
              <a:pPr/>
              <a:t>2</a:t>
            </a:fld>
            <a:endParaRPr lang="en-US"/>
          </a:p>
        </p:txBody>
      </p:sp>
    </p:spTree>
    <p:extLst>
      <p:ext uri="{BB962C8B-B14F-4D97-AF65-F5344CB8AC3E}">
        <p14:creationId xmlns:p14="http://schemas.microsoft.com/office/powerpoint/2010/main" val="780247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393A3-2A29-4B52-B686-9EAA1B086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000FC4-0BA9-15E6-4A9B-67ED6108823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15FB35C-6BA0-CC0A-5C65-A00D31537BFD}"/>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housekeepers must understand and find out exact details and requirements of the guest. If they are not able to understand what the guests are saying, then they must listen carefully and ask appropriate questions to get to know more about the requirements.</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01F0C885-623C-83CF-14E5-18E46CD10793}"/>
              </a:ext>
            </a:extLst>
          </p:cNvPr>
          <p:cNvSpPr>
            <a:spLocks noGrp="1"/>
          </p:cNvSpPr>
          <p:nvPr>
            <p:ph type="sldNum" sz="quarter" idx="10"/>
          </p:nvPr>
        </p:nvSpPr>
        <p:spPr/>
        <p:txBody>
          <a:bodyPr/>
          <a:lstStyle/>
          <a:p>
            <a:fld id="{81438EB2-562E-49F7-88CF-599D86956593}" type="slidenum">
              <a:rPr lang="en-US" smtClean="0"/>
              <a:pPr/>
              <a:t>3</a:t>
            </a:fld>
            <a:endParaRPr lang="en-US"/>
          </a:p>
        </p:txBody>
      </p:sp>
    </p:spTree>
    <p:extLst>
      <p:ext uri="{BB962C8B-B14F-4D97-AF65-F5344CB8AC3E}">
        <p14:creationId xmlns:p14="http://schemas.microsoft.com/office/powerpoint/2010/main" val="3100973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3BF3D-CE21-547A-97B6-C3E198BE4E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E26DD2-65EB-3656-FA68-4AC78C179B6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06A950E-FF75-69DF-389F-6B12C82BAE3B}"/>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To clean vacant rooms, personal protective equipment, such as masks, gloves and safety gear must be used by the housekeeping staff, especially when cleaning electronics and glass surfaces. When cleaning electronics, special care must be taken such as wearing rubber gloves and rubber shoes to prevent shock. </a:t>
            </a:r>
            <a:r>
              <a:rPr lang="en-GB" sz="1200" u="none" strike="noStrike" dirty="0">
                <a:effectLst/>
                <a:latin typeface="Arial" panose="020B0604020202020204" pitchFamily="34" charset="0"/>
                <a:ea typeface="Arial" panose="020B0604020202020204" pitchFamily="34" charset="0"/>
                <a:cs typeface="Arial" panose="020B0604020202020204" pitchFamily="34" charset="0"/>
              </a:rPr>
              <a:t>Staff members must clean linen and bedspread that have been washed with detergent and disinfectant that have been approved by the senior managers.</a:t>
            </a:r>
            <a:endParaRPr lang="en-US" sz="12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3C150633-CE45-1A2D-2959-F4515F981F78}"/>
              </a:ext>
            </a:extLst>
          </p:cNvPr>
          <p:cNvSpPr>
            <a:spLocks noGrp="1"/>
          </p:cNvSpPr>
          <p:nvPr>
            <p:ph type="sldNum" sz="quarter" idx="10"/>
          </p:nvPr>
        </p:nvSpPr>
        <p:spPr/>
        <p:txBody>
          <a:bodyPr/>
          <a:lstStyle/>
          <a:p>
            <a:fld id="{81438EB2-562E-49F7-88CF-599D86956593}" type="slidenum">
              <a:rPr lang="en-US" smtClean="0"/>
              <a:pPr/>
              <a:t>4</a:t>
            </a:fld>
            <a:endParaRPr lang="en-US"/>
          </a:p>
        </p:txBody>
      </p:sp>
    </p:spTree>
    <p:extLst>
      <p:ext uri="{BB962C8B-B14F-4D97-AF65-F5344CB8AC3E}">
        <p14:creationId xmlns:p14="http://schemas.microsoft.com/office/powerpoint/2010/main" val="2048056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3008A-B9B2-DFB2-1ED8-A4F6FC7DE1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8AAB07-16E7-03FA-1B73-E6A34DFA089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EACB6BE2-E295-5BB8-3AED-23F6E265EF23}"/>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Fire hazard must be identified within vacant rooms. Fire cannot start without a heat source. Hence, micro ovens and refrigerators must be regularly checked and serviced. In each of the vacant rooms, a formal document with points of well-being and safety must be created.</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5473EBA9-7ABD-3935-0E63-46ADA92C8B78}"/>
              </a:ext>
            </a:extLst>
          </p:cNvPr>
          <p:cNvSpPr>
            <a:spLocks noGrp="1"/>
          </p:cNvSpPr>
          <p:nvPr>
            <p:ph type="sldNum" sz="quarter" idx="10"/>
          </p:nvPr>
        </p:nvSpPr>
        <p:spPr/>
        <p:txBody>
          <a:bodyPr/>
          <a:lstStyle/>
          <a:p>
            <a:fld id="{81438EB2-562E-49F7-88CF-599D86956593}" type="slidenum">
              <a:rPr lang="en-US" smtClean="0"/>
              <a:pPr/>
              <a:t>5</a:t>
            </a:fld>
            <a:endParaRPr lang="en-US"/>
          </a:p>
        </p:txBody>
      </p:sp>
    </p:spTree>
    <p:extLst>
      <p:ext uri="{BB962C8B-B14F-4D97-AF65-F5344CB8AC3E}">
        <p14:creationId xmlns:p14="http://schemas.microsoft.com/office/powerpoint/2010/main" val="3577687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04913-5BEC-0970-D4D2-33027A6782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5E415-E2D9-DDBD-B011-95336101B56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67F6ADF-7C0A-28EA-A278-E27739D27838}"/>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In occupied rooms, surfaces such as countertops, door knobs and keyboards must be wiped with cleaning space and sanitising wipes twice daily. This will help prevent the spread of germs and bacteria including COVID-19 virus. </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922BB125-828D-50FC-7D5F-25CB4F8B6D09}"/>
              </a:ext>
            </a:extLst>
          </p:cNvPr>
          <p:cNvSpPr>
            <a:spLocks noGrp="1"/>
          </p:cNvSpPr>
          <p:nvPr>
            <p:ph type="sldNum" sz="quarter" idx="10"/>
          </p:nvPr>
        </p:nvSpPr>
        <p:spPr/>
        <p:txBody>
          <a:bodyPr/>
          <a:lstStyle/>
          <a:p>
            <a:fld id="{81438EB2-562E-49F7-88CF-599D86956593}" type="slidenum">
              <a:rPr lang="en-US" smtClean="0"/>
              <a:pPr/>
              <a:t>6</a:t>
            </a:fld>
            <a:endParaRPr lang="en-US"/>
          </a:p>
        </p:txBody>
      </p:sp>
    </p:spTree>
    <p:extLst>
      <p:ext uri="{BB962C8B-B14F-4D97-AF65-F5344CB8AC3E}">
        <p14:creationId xmlns:p14="http://schemas.microsoft.com/office/powerpoint/2010/main" val="1256003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4FFAD-1DE5-9448-BF2F-E26D5A57AF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D801AB-962E-CDC8-F784-CA5C5169FDDA}"/>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BB60CE3-FA7D-269A-A0CF-7BB79C2B5E30}"/>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staff members must be protected by using gloves, face mask, gowns and eye protection. In case of injuries and unsafe conditions, staff members must immediately report to the Infirmary. Disinfectants that are approved by hotel senior management should be used.</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34B7EB92-FED7-9AB4-FB6A-D94B9B498D47}"/>
              </a:ext>
            </a:extLst>
          </p:cNvPr>
          <p:cNvSpPr>
            <a:spLocks noGrp="1"/>
          </p:cNvSpPr>
          <p:nvPr>
            <p:ph type="sldNum" sz="quarter" idx="10"/>
          </p:nvPr>
        </p:nvSpPr>
        <p:spPr/>
        <p:txBody>
          <a:bodyPr/>
          <a:lstStyle/>
          <a:p>
            <a:fld id="{81438EB2-562E-49F7-88CF-599D86956593}" type="slidenum">
              <a:rPr lang="en-US" smtClean="0"/>
              <a:pPr/>
              <a:t>7</a:t>
            </a:fld>
            <a:endParaRPr lang="en-US"/>
          </a:p>
        </p:txBody>
      </p:sp>
    </p:spTree>
    <p:extLst>
      <p:ext uri="{BB962C8B-B14F-4D97-AF65-F5344CB8AC3E}">
        <p14:creationId xmlns:p14="http://schemas.microsoft.com/office/powerpoint/2010/main" val="1375952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0875F-51FA-E571-F768-3F243558D5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48E272-AB84-5D8D-C83F-B13F6FD3011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DE5CA49-BFBD-8AB8-81B5-488F77DC9578}"/>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Use of safety signs have to be used by the staff members. A range of safety signs are there in the storeroom. Staff have to use the correct safety sign according to the situation. There are around 75 different safety signs in the store room. Relevance of safety signs according to each situation is there in a pamphlet sent to the email ID of each staff member.</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9FA5D153-E712-77AD-CFE1-25472B6F1875}"/>
              </a:ext>
            </a:extLst>
          </p:cNvPr>
          <p:cNvSpPr>
            <a:spLocks noGrp="1"/>
          </p:cNvSpPr>
          <p:nvPr>
            <p:ph type="sldNum" sz="quarter" idx="10"/>
          </p:nvPr>
        </p:nvSpPr>
        <p:spPr/>
        <p:txBody>
          <a:bodyPr/>
          <a:lstStyle/>
          <a:p>
            <a:fld id="{81438EB2-562E-49F7-88CF-599D86956593}" type="slidenum">
              <a:rPr lang="en-US" smtClean="0"/>
              <a:pPr/>
              <a:t>8</a:t>
            </a:fld>
            <a:endParaRPr lang="en-US"/>
          </a:p>
        </p:txBody>
      </p:sp>
    </p:spTree>
    <p:extLst>
      <p:ext uri="{BB962C8B-B14F-4D97-AF65-F5344CB8AC3E}">
        <p14:creationId xmlns:p14="http://schemas.microsoft.com/office/powerpoint/2010/main" val="380460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E115E-649A-8432-1195-79A7C74B93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822DE7-2B9F-E9F5-D0FC-09AC15A3FF1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B9FB04B1-C931-1B4D-05F5-FE9DD695DD3A}"/>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Chemical safety and physical safety is very important. For chemical safety, the staff members must use respiratory and eye protection along with hand protection. Vacuum cleaners, brooms, brush, Mop, sponge and glass polishing cloth are important equipment for maintaining sanitisation.</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B13C3EE1-024E-4256-9E4C-B966B7B54EE0}"/>
              </a:ext>
            </a:extLst>
          </p:cNvPr>
          <p:cNvSpPr>
            <a:spLocks noGrp="1"/>
          </p:cNvSpPr>
          <p:nvPr>
            <p:ph type="sldNum" sz="quarter" idx="10"/>
          </p:nvPr>
        </p:nvSpPr>
        <p:spPr/>
        <p:txBody>
          <a:bodyPr/>
          <a:lstStyle/>
          <a:p>
            <a:fld id="{81438EB2-562E-49F7-88CF-599D86956593}" type="slidenum">
              <a:rPr lang="en-US" smtClean="0"/>
              <a:pPr/>
              <a:t>9</a:t>
            </a:fld>
            <a:endParaRPr lang="en-US"/>
          </a:p>
        </p:txBody>
      </p:sp>
    </p:spTree>
    <p:extLst>
      <p:ext uri="{BB962C8B-B14F-4D97-AF65-F5344CB8AC3E}">
        <p14:creationId xmlns:p14="http://schemas.microsoft.com/office/powerpoint/2010/main" val="953674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EFE96-0E5A-0006-CA2A-73582E193C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CC9376-DEE3-CD25-6C7A-FAD528EDEDF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ACFC14E1-0127-3EC7-8F0B-68AAF4F26182}"/>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Electrical sockets must be carefully sealed specially so that small children are not exposed to them. Using plastic and rubber is very important for sealing the electrical sockets.</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EB56B30F-FB02-F08C-C961-AAA8A3A7AC14}"/>
              </a:ext>
            </a:extLst>
          </p:cNvPr>
          <p:cNvSpPr>
            <a:spLocks noGrp="1"/>
          </p:cNvSpPr>
          <p:nvPr>
            <p:ph type="sldNum" sz="quarter" idx="10"/>
          </p:nvPr>
        </p:nvSpPr>
        <p:spPr/>
        <p:txBody>
          <a:bodyPr/>
          <a:lstStyle/>
          <a:p>
            <a:fld id="{81438EB2-562E-49F7-88CF-599D86956593}" type="slidenum">
              <a:rPr lang="en-US" smtClean="0"/>
              <a:pPr/>
              <a:t>10</a:t>
            </a:fld>
            <a:endParaRPr lang="en-US"/>
          </a:p>
        </p:txBody>
      </p:sp>
    </p:spTree>
    <p:extLst>
      <p:ext uri="{BB962C8B-B14F-4D97-AF65-F5344CB8AC3E}">
        <p14:creationId xmlns:p14="http://schemas.microsoft.com/office/powerpoint/2010/main" val="2258864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E9CE1-C194-6671-C4CB-BDA548C0D6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CE259E-554C-1B22-99C5-6AA8C409D91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8D4474D-B040-899C-8E6A-DEC9CE420576}"/>
              </a:ext>
            </a:extLst>
          </p:cNvPr>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Health and safety measures have been developed by the senior managers of the hotel and informed to the staff members. This helps maintain a safe working environment within the organisation.</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a:extLst>
              <a:ext uri="{FF2B5EF4-FFF2-40B4-BE49-F238E27FC236}">
                <a16:creationId xmlns:a16="http://schemas.microsoft.com/office/drawing/2014/main" id="{441AF732-FC90-0C5C-F0F1-9B7752F0D9B1}"/>
              </a:ext>
            </a:extLst>
          </p:cNvPr>
          <p:cNvSpPr>
            <a:spLocks noGrp="1"/>
          </p:cNvSpPr>
          <p:nvPr>
            <p:ph type="sldNum" sz="quarter" idx="10"/>
          </p:nvPr>
        </p:nvSpPr>
        <p:spPr/>
        <p:txBody>
          <a:bodyPr/>
          <a:lstStyle/>
          <a:p>
            <a:fld id="{81438EB2-562E-49F7-88CF-599D86956593}" type="slidenum">
              <a:rPr lang="en-US" smtClean="0"/>
              <a:pPr/>
              <a:t>11</a:t>
            </a:fld>
            <a:endParaRPr lang="en-US"/>
          </a:p>
        </p:txBody>
      </p:sp>
    </p:spTree>
    <p:extLst>
      <p:ext uri="{BB962C8B-B14F-4D97-AF65-F5344CB8AC3E}">
        <p14:creationId xmlns:p14="http://schemas.microsoft.com/office/powerpoint/2010/main" val="210853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5"/>
          </p:nvPr>
        </p:nvSpPr>
        <p:spPr/>
        <p:txBody>
          <a:bodyPr/>
          <a:lstStyle/>
          <a:p>
            <a:fld id="{81438EB2-562E-49F7-88CF-599D86956593}" type="slidenum">
              <a:rPr lang="en-US" smtClean="0"/>
              <a:pPr/>
              <a:t>12</a:t>
            </a:fld>
            <a:endParaRPr lang="en-US"/>
          </a:p>
        </p:txBody>
      </p:sp>
    </p:spTree>
    <p:extLst>
      <p:ext uri="{BB962C8B-B14F-4D97-AF65-F5344CB8AC3E}">
        <p14:creationId xmlns:p14="http://schemas.microsoft.com/office/powerpoint/2010/main" val="3448520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13</a:t>
            </a:fld>
            <a:endParaRPr lang="en-US"/>
          </a:p>
        </p:txBody>
      </p:sp>
    </p:spTree>
    <p:extLst>
      <p:ext uri="{BB962C8B-B14F-4D97-AF65-F5344CB8AC3E}">
        <p14:creationId xmlns:p14="http://schemas.microsoft.com/office/powerpoint/2010/main" val="3659074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7CF4E-53E0-6562-08AA-88667F1DD2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D5D758-8DBE-7A40-D1E7-40086D8E83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F214A-C476-8874-625B-0F0A6F49FE64}"/>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5" name="Footer Placeholder 4">
            <a:extLst>
              <a:ext uri="{FF2B5EF4-FFF2-40B4-BE49-F238E27FC236}">
                <a16:creationId xmlns:a16="http://schemas.microsoft.com/office/drawing/2014/main" id="{853CAECF-F3B3-D255-F7F6-EDAB563E72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66CAD-3D7E-5E8F-B724-692EC940CCD4}"/>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817946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6BC7-B3F8-742F-0D5F-6D66CD3166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300BB8-EF88-4165-DD87-788CE0872E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ED190-1424-1EA7-86FC-D838CD88AD6F}"/>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5" name="Footer Placeholder 4">
            <a:extLst>
              <a:ext uri="{FF2B5EF4-FFF2-40B4-BE49-F238E27FC236}">
                <a16:creationId xmlns:a16="http://schemas.microsoft.com/office/drawing/2014/main" id="{2D675884-E170-10E1-510D-927F7C11D1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21D306-25E9-2D74-65B4-1643DD055F64}"/>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327710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570FE-B561-B888-7BEA-128DF2D159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0C1B6E-AA51-67D0-EFDB-0614A088E2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483292-3B88-E818-921D-96D7A2ACDF10}"/>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5" name="Footer Placeholder 4">
            <a:extLst>
              <a:ext uri="{FF2B5EF4-FFF2-40B4-BE49-F238E27FC236}">
                <a16:creationId xmlns:a16="http://schemas.microsoft.com/office/drawing/2014/main" id="{24C7F171-FAEC-742E-D6A1-6EC37A5901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02D3EE-A6E8-22D9-04F2-3E273CA3B163}"/>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797977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466F-9933-7293-D91C-D13D5976D2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B35231-0F4B-AF15-8D61-53929D4CB4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F11D6B-4338-C3D7-258E-4A5E97FBD8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E933EA-6395-3617-433D-B21E583DB3E7}"/>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6" name="Footer Placeholder 5">
            <a:extLst>
              <a:ext uri="{FF2B5EF4-FFF2-40B4-BE49-F238E27FC236}">
                <a16:creationId xmlns:a16="http://schemas.microsoft.com/office/drawing/2014/main" id="{CA2E86D8-98A8-1B4E-095C-FA6878D91C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AE00CD-3D62-F994-663D-326CDCF41E68}"/>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915837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71933-32FC-315A-A7AB-EE48792EF2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1FF0D4-7983-8817-444B-E781FE05BD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883F24-9A8D-F896-875D-6558294CB3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A7826F-1106-0AA7-2544-C543127ACE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BC7A56-A9F1-7ABB-34EA-BA14F6B224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E7243B-1120-9BAF-AA4D-8CE698C8F1BE}"/>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8" name="Footer Placeholder 7">
            <a:extLst>
              <a:ext uri="{FF2B5EF4-FFF2-40B4-BE49-F238E27FC236}">
                <a16:creationId xmlns:a16="http://schemas.microsoft.com/office/drawing/2014/main" id="{087B3BB9-9820-2A0C-BE5A-7073F76638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D61671-2E29-C05C-E7F2-F9B8526B6F46}"/>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702443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07751-C57D-2591-839A-AAAA0B7F67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C105D9-1B9E-9D4E-334D-29E9347AC805}"/>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4" name="Footer Placeholder 3">
            <a:extLst>
              <a:ext uri="{FF2B5EF4-FFF2-40B4-BE49-F238E27FC236}">
                <a16:creationId xmlns:a16="http://schemas.microsoft.com/office/drawing/2014/main" id="{5127F8C7-9B8F-6DC7-DC00-D68B492E09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B5AAA-64FF-C437-BBF0-A993424AB8C9}"/>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52921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8300C7-7258-474F-EFE3-A29EB63A3054}"/>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3" name="Footer Placeholder 2">
            <a:extLst>
              <a:ext uri="{FF2B5EF4-FFF2-40B4-BE49-F238E27FC236}">
                <a16:creationId xmlns:a16="http://schemas.microsoft.com/office/drawing/2014/main" id="{4B2714B6-D21B-2FE0-A586-C5D6A1CF179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482AFF2-371E-BFD1-D9FD-0FFF52669F31}"/>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182210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D3B8A-3710-07A3-3A49-3D7CCE042D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5286DE-E503-D997-7992-E646A60957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460A12-CC91-B925-174D-33E3F2D7BF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6FAD13-0262-7012-5716-93D5EE0FC9AB}"/>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6" name="Footer Placeholder 5">
            <a:extLst>
              <a:ext uri="{FF2B5EF4-FFF2-40B4-BE49-F238E27FC236}">
                <a16:creationId xmlns:a16="http://schemas.microsoft.com/office/drawing/2014/main" id="{52547F81-AD3B-C615-D237-9C18917662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DC0C49-EA3F-280F-402C-2F0C8331F089}"/>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584452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B9DC3-04F9-FD91-0975-9C6391353C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53E237-850A-D39C-06D8-63849C84C0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F4369F-C13F-B298-8D89-4527F22A9B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E326E-5C23-D947-9790-440C55B73260}"/>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6" name="Footer Placeholder 5">
            <a:extLst>
              <a:ext uri="{FF2B5EF4-FFF2-40B4-BE49-F238E27FC236}">
                <a16:creationId xmlns:a16="http://schemas.microsoft.com/office/drawing/2014/main" id="{FCAAC31F-BEA2-FD0F-1DD1-5CFC952D8F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2EA430-72D4-5D5F-9B0E-438F6F49E801}"/>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01414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1A65-52AE-E172-C36B-0C90338E12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47CA63-E5CD-EEBD-BD44-B4C02D64B0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D6622D-3646-869F-09CE-D1FA10A31645}"/>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5" name="Footer Placeholder 4">
            <a:extLst>
              <a:ext uri="{FF2B5EF4-FFF2-40B4-BE49-F238E27FC236}">
                <a16:creationId xmlns:a16="http://schemas.microsoft.com/office/drawing/2014/main" id="{97EEC3F1-F62C-DE2F-4757-61429AC36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5E73D6-FAD3-2779-0F6C-909C24225761}"/>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886581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83E78C-91DE-C194-BF5F-F77F3E394E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ECAA11-C32D-B583-96E8-1C7C7C3976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B51EF8-B536-9FB7-1260-5F4263F51BD4}"/>
              </a:ext>
            </a:extLst>
          </p:cNvPr>
          <p:cNvSpPr>
            <a:spLocks noGrp="1"/>
          </p:cNvSpPr>
          <p:nvPr>
            <p:ph type="dt" sz="half" idx="10"/>
          </p:nvPr>
        </p:nvSpPr>
        <p:spPr/>
        <p:txBody>
          <a:bodyPr/>
          <a:lstStyle/>
          <a:p>
            <a:fld id="{DFB3B120-729D-4A30-8B58-FAECB31A3E99}" type="datetimeFigureOut">
              <a:rPr lang="en-US" smtClean="0"/>
              <a:pPr/>
              <a:t>2/19/2024</a:t>
            </a:fld>
            <a:endParaRPr lang="en-US"/>
          </a:p>
        </p:txBody>
      </p:sp>
      <p:sp>
        <p:nvSpPr>
          <p:cNvPr id="5" name="Footer Placeholder 4">
            <a:extLst>
              <a:ext uri="{FF2B5EF4-FFF2-40B4-BE49-F238E27FC236}">
                <a16:creationId xmlns:a16="http://schemas.microsoft.com/office/drawing/2014/main" id="{A7DEEE8E-1247-708C-C007-1C3E83BCB5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DA7D05-1139-6FFA-4779-6BAE983E5610}"/>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640467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1B62FE-254D-E2B1-02C4-D7CF3596D6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3A9C06-0995-BA58-A1F5-91BD18C451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8E315F-A5B6-62BD-6CA8-2AA3BAED21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B3B120-729D-4A30-8B58-FAECB31A3E99}" type="datetimeFigureOut">
              <a:rPr lang="en-US" smtClean="0"/>
              <a:pPr/>
              <a:t>2/19/2024</a:t>
            </a:fld>
            <a:endParaRPr lang="en-US"/>
          </a:p>
        </p:txBody>
      </p:sp>
      <p:sp>
        <p:nvSpPr>
          <p:cNvPr id="5" name="Footer Placeholder 4">
            <a:extLst>
              <a:ext uri="{FF2B5EF4-FFF2-40B4-BE49-F238E27FC236}">
                <a16:creationId xmlns:a16="http://schemas.microsoft.com/office/drawing/2014/main" id="{9A91243F-0860-EB09-092A-CACB63EB88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290C56-24B9-A94C-F8AE-46EE4FA051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A51D17-29FE-429F-A8B2-A628DA8A62FD}" type="slidenum">
              <a:rPr lang="en-US" smtClean="0"/>
              <a:pPr/>
              <a:t>‹#›</a:t>
            </a:fld>
            <a:endParaRPr lang="en-US"/>
          </a:p>
        </p:txBody>
      </p:sp>
    </p:spTree>
    <p:extLst>
      <p:ext uri="{BB962C8B-B14F-4D97-AF65-F5344CB8AC3E}">
        <p14:creationId xmlns:p14="http://schemas.microsoft.com/office/powerpoint/2010/main" val="3213268354"/>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US" sz="4400" b="1" dirty="0">
                <a:latin typeface="Times New Roman" pitchFamily="18" charset="0"/>
                <a:cs typeface="Times New Roman" pitchFamily="18" charset="0"/>
              </a:rPr>
              <a:t>Operating Hotel Facilities</a:t>
            </a:r>
            <a:br>
              <a:rPr lang="en-US" sz="4400" b="1" dirty="0">
                <a:latin typeface="Times New Roman" pitchFamily="18" charset="0"/>
                <a:cs typeface="Times New Roman" pitchFamily="18" charset="0"/>
              </a:rPr>
            </a:br>
            <a:r>
              <a:rPr lang="en-US" sz="4400" b="1" dirty="0">
                <a:latin typeface="Times New Roman" pitchFamily="18" charset="0"/>
                <a:cs typeface="Times New Roman" pitchFamily="18" charset="0"/>
              </a:rPr>
              <a:t>Presentation</a:t>
            </a:r>
          </a:p>
        </p:txBody>
      </p:sp>
      <p:sp>
        <p:nvSpPr>
          <p:cNvPr id="3" name="Subtitle 2"/>
          <p:cNvSpPr>
            <a:spLocks noGrp="1"/>
          </p:cNvSpPr>
          <p:nvPr>
            <p:ph type="subTitle" idx="1"/>
          </p:nvPr>
        </p:nvSpPr>
        <p:spPr>
          <a:xfrm>
            <a:off x="643467" y="5277684"/>
            <a:ext cx="4620584" cy="775494"/>
          </a:xfrm>
        </p:spPr>
        <p:txBody>
          <a:bodyPr>
            <a:normAutofit/>
          </a:bodyPr>
          <a:lstStyle/>
          <a:p>
            <a:pPr algn="l"/>
            <a:r>
              <a:rPr lang="en-US" sz="2000" dirty="0"/>
              <a:t>Student name: </a:t>
            </a:r>
            <a:r>
              <a:rPr lang="en-US" sz="2000" dirty="0" err="1"/>
              <a:t>Vasilica</a:t>
            </a:r>
            <a:r>
              <a:rPr lang="en-US" sz="2000" dirty="0"/>
              <a:t> </a:t>
            </a:r>
            <a:r>
              <a:rPr lang="en-US" sz="2000" dirty="0" err="1"/>
              <a:t>Crenganis</a:t>
            </a:r>
            <a:endParaRPr lang="en-US" sz="2000" dirty="0"/>
          </a:p>
          <a:p>
            <a:pPr algn="l"/>
            <a:r>
              <a:rPr lang="en-US" sz="2000" dirty="0"/>
              <a:t>Student id: 2221600</a:t>
            </a:r>
          </a:p>
        </p:txBody>
      </p:sp>
      <p:pic>
        <p:nvPicPr>
          <p:cNvPr id="5" name="Picture 4">
            <a:extLst>
              <a:ext uri="{FF2B5EF4-FFF2-40B4-BE49-F238E27FC236}">
                <a16:creationId xmlns:a16="http://schemas.microsoft.com/office/drawing/2014/main" id="{312BBA6F-FED3-E31F-E202-0E6506854F58}"/>
              </a:ext>
            </a:extLst>
          </p:cNvPr>
          <p:cNvPicPr>
            <a:picLocks noChangeAspect="1"/>
          </p:cNvPicPr>
          <p:nvPr/>
        </p:nvPicPr>
        <p:blipFill rotWithShape="1">
          <a:blip r:embed="rId3"/>
          <a:srcRect l="22711" r="1294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138921-33B9-4C8C-83B8-AD4F9BD73953}"/>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FB89A6-D067-5B27-527D-C1403F9D9526}"/>
              </a:ext>
            </a:extLst>
          </p:cNvPr>
          <p:cNvSpPr>
            <a:spLocks noGrp="1"/>
          </p:cNvSpPr>
          <p:nvPr>
            <p:ph type="title"/>
          </p:nvPr>
        </p:nvSpPr>
        <p:spPr>
          <a:xfrm>
            <a:off x="761800" y="762001"/>
            <a:ext cx="5334197" cy="1708242"/>
          </a:xfrm>
        </p:spPr>
        <p:txBody>
          <a:bodyPr anchor="ctr">
            <a:normAutofit/>
          </a:bodyPr>
          <a:lstStyle/>
          <a:p>
            <a:r>
              <a:rPr lang="en-US" sz="4000" b="1">
                <a:latin typeface="Arial" panose="020B0604020202020204" pitchFamily="34" charset="0"/>
                <a:ea typeface="Verdana" panose="020B060403050404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7B187E0-76ED-0E86-538A-644A4C9EEDFE}"/>
              </a:ext>
            </a:extLst>
          </p:cNvPr>
          <p:cNvSpPr>
            <a:spLocks noGrp="1"/>
          </p:cNvSpPr>
          <p:nvPr>
            <p:ph idx="1"/>
          </p:nvPr>
        </p:nvSpPr>
        <p:spPr>
          <a:xfrm>
            <a:off x="761800" y="2470244"/>
            <a:ext cx="5334197" cy="3769835"/>
          </a:xfrm>
        </p:spPr>
        <p:txBody>
          <a:bodyPr anchor="ctr">
            <a:normAutofit/>
          </a:bodyPr>
          <a:lstStyle/>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Effective housekeeping upholds, organisation, commitment and dedication towards safety and cleanliness.</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No unnecessary items must be lying here and there.</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Effective housekeeping reflects dependability and reliability (Bridger, 2018).</a:t>
            </a:r>
            <a:endParaRPr lang="en-US" sz="2000" u="none" strike="noStrike" dirty="0">
              <a:effectLst/>
              <a:latin typeface="Arial" panose="020B0604020202020204" pitchFamily="34" charset="0"/>
              <a:ea typeface="Arial" panose="020B0604020202020204" pitchFamily="34" charset="0"/>
            </a:endParaRPr>
          </a:p>
          <a:p>
            <a:endParaRPr lang="en-US" sz="2000" b="0" i="0" u="none" strike="noStrike" dirty="0">
              <a:effectLst/>
              <a:latin typeface="Times New Roman" panose="02020603050405020304" pitchFamily="18" charset="0"/>
            </a:endParaRPr>
          </a:p>
        </p:txBody>
      </p:sp>
      <p:pic>
        <p:nvPicPr>
          <p:cNvPr id="5" name="Picture 4" descr="Puzzle pieces">
            <a:extLst>
              <a:ext uri="{FF2B5EF4-FFF2-40B4-BE49-F238E27FC236}">
                <a16:creationId xmlns:a16="http://schemas.microsoft.com/office/drawing/2014/main" id="{54532D11-6B46-41EB-6562-10982E69473A}"/>
              </a:ext>
            </a:extLst>
          </p:cNvPr>
          <p:cNvPicPr>
            <a:picLocks noChangeAspect="1"/>
          </p:cNvPicPr>
          <p:nvPr/>
        </p:nvPicPr>
        <p:blipFill rotWithShape="1">
          <a:blip r:embed="rId3"/>
          <a:srcRect l="27988" r="20370"/>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03532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48A7F6-E420-C443-4408-30FEE3B4044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C11B2-5B6A-63AE-EBDC-0E28B1AA7B4B}"/>
              </a:ext>
            </a:extLst>
          </p:cNvPr>
          <p:cNvSpPr>
            <a:spLocks noGrp="1"/>
          </p:cNvSpPr>
          <p:nvPr>
            <p:ph type="title"/>
          </p:nvPr>
        </p:nvSpPr>
        <p:spPr>
          <a:xfrm>
            <a:off x="6513788" y="365125"/>
            <a:ext cx="4840010" cy="1807305"/>
          </a:xfrm>
        </p:spPr>
        <p:txBody>
          <a:bodyPr>
            <a:normAutofit/>
          </a:bodyPr>
          <a:lstStyle/>
          <a:p>
            <a:r>
              <a:rPr lang="en-US" sz="4100" b="1">
                <a:latin typeface="Arial" panose="020B0604020202020204" pitchFamily="34" charset="0"/>
                <a:ea typeface="Verdana" panose="020B0604030504040204" pitchFamily="34" charset="0"/>
                <a:cs typeface="Arial" panose="020B0604020202020204" pitchFamily="34" charset="0"/>
              </a:rPr>
              <a:t>Greeting guests and answering guest queries</a:t>
            </a:r>
          </a:p>
        </p:txBody>
      </p:sp>
      <p:pic>
        <p:nvPicPr>
          <p:cNvPr id="12" name="Picture 11" descr="Many question marks on black background">
            <a:extLst>
              <a:ext uri="{FF2B5EF4-FFF2-40B4-BE49-F238E27FC236}">
                <a16:creationId xmlns:a16="http://schemas.microsoft.com/office/drawing/2014/main" id="{CD3AF49D-0A5A-15BA-B626-7DE8D84F292B}"/>
              </a:ext>
            </a:extLst>
          </p:cNvPr>
          <p:cNvPicPr>
            <a:picLocks noChangeAspect="1"/>
          </p:cNvPicPr>
          <p:nvPr/>
        </p:nvPicPr>
        <p:blipFill rotWithShape="1">
          <a:blip r:embed="rId3"/>
          <a:srcRect l="45594" r="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2B4A72D-2D2A-9582-8B2A-2E4AEC8AB5C2}"/>
              </a:ext>
            </a:extLst>
          </p:cNvPr>
          <p:cNvSpPr>
            <a:spLocks noGrp="1"/>
          </p:cNvSpPr>
          <p:nvPr>
            <p:ph idx="1"/>
          </p:nvPr>
        </p:nvSpPr>
        <p:spPr>
          <a:xfrm>
            <a:off x="6513788" y="2333297"/>
            <a:ext cx="4840010" cy="3843666"/>
          </a:xfrm>
        </p:spPr>
        <p:txBody>
          <a:bodyPr>
            <a:normAutofit/>
          </a:bodyPr>
          <a:lstStyle/>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Housekeepers must always greet guest with a smile</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They must wish them according to the timing</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All queries must be answered after careful evaluation of the problem (Cottrell, 2019).</a:t>
            </a:r>
            <a:endParaRPr lang="en-US" sz="2000" u="none" strike="noStrike" dirty="0">
              <a:effectLst/>
              <a:latin typeface="Arial" panose="020B0604020202020204" pitchFamily="34" charset="0"/>
              <a:ea typeface="Arial" panose="020B0604020202020204" pitchFamily="34" charset="0"/>
            </a:endParaRPr>
          </a:p>
          <a:p>
            <a:endParaRPr lang="en-US" sz="2000" b="0" i="0" u="none" strike="noStrike" dirty="0">
              <a:effectLst/>
              <a:latin typeface="Times New Roman" panose="02020603050405020304" pitchFamily="18" charset="0"/>
            </a:endParaRPr>
          </a:p>
        </p:txBody>
      </p:sp>
    </p:spTree>
    <p:extLst>
      <p:ext uri="{BB962C8B-B14F-4D97-AF65-F5344CB8AC3E}">
        <p14:creationId xmlns:p14="http://schemas.microsoft.com/office/powerpoint/2010/main" val="1967397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BF5076-178D-7EE0-78AE-280E1E49FE6B}"/>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AB771-42FB-FA1F-9965-7343CFC0BAA4}"/>
              </a:ext>
            </a:extLst>
          </p:cNvPr>
          <p:cNvSpPr>
            <a:spLocks noGrp="1"/>
          </p:cNvSpPr>
          <p:nvPr>
            <p:ph type="title"/>
          </p:nvPr>
        </p:nvSpPr>
        <p:spPr>
          <a:xfrm>
            <a:off x="640080" y="325369"/>
            <a:ext cx="4368602" cy="1956841"/>
          </a:xfrm>
        </p:spPr>
        <p:txBody>
          <a:bodyPr anchor="b">
            <a:normAutofit/>
          </a:bodyPr>
          <a:lstStyle/>
          <a:p>
            <a:r>
              <a:rPr lang="en-US" sz="3000" b="1">
                <a:latin typeface="Arial" panose="020B0604020202020204" pitchFamily="34" charset="0"/>
                <a:ea typeface="Verdana" panose="020B0604030504040204" pitchFamily="34" charset="0"/>
                <a:cs typeface="Arial" panose="020B0604020202020204" pitchFamily="34" charset="0"/>
              </a:rPr>
              <a:t>Essential health and safety practices and procedures for cleaning vacant rooms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526765-6A60-BF3F-324B-ECECE31F5114}"/>
              </a:ext>
            </a:extLst>
          </p:cNvPr>
          <p:cNvSpPr>
            <a:spLocks noGrp="1"/>
          </p:cNvSpPr>
          <p:nvPr>
            <p:ph idx="1"/>
          </p:nvPr>
        </p:nvSpPr>
        <p:spPr>
          <a:xfrm>
            <a:off x="523781" y="2777190"/>
            <a:ext cx="4426469" cy="3908901"/>
          </a:xfrm>
        </p:spPr>
        <p:txBody>
          <a:bodyPr>
            <a:normAutofit/>
          </a:bodyPr>
          <a:lstStyle/>
          <a:p>
            <a:pPr marL="342900" marR="0" lvl="0" indent="-342900">
              <a:lnSpc>
                <a:spcPct val="110000"/>
              </a:lnSpc>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cs typeface="Arial" panose="020B0604020202020204" pitchFamily="34" charset="0"/>
              </a:rPr>
              <a:t>Switch on all lights and open heavy curtains.</a:t>
            </a:r>
            <a:endParaRPr lang="en-US" sz="16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lnSpc>
                <a:spcPct val="110000"/>
              </a:lnSpc>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cs typeface="Arial" panose="020B0604020202020204" pitchFamily="34" charset="0"/>
              </a:rPr>
              <a:t>Dusting, cleaning, washing the bathtub and bathroom counter and mopping the floor must be performed with cleaning agents that have been approved by the Hotel senior management team.</a:t>
            </a:r>
            <a:endParaRPr lang="en-US" sz="16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lnSpc>
                <a:spcPct val="110000"/>
              </a:lnSpc>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cs typeface="Arial" panose="020B0604020202020204" pitchFamily="34" charset="0"/>
              </a:rPr>
              <a:t>Any spill on the tables, bathroom, floor must be cleaned immediately to prevent slip and trip (Mullins and </a:t>
            </a:r>
            <a:r>
              <a:rPr lang="en-GB" sz="1600" u="none" strike="noStrike" dirty="0" err="1">
                <a:effectLst/>
                <a:latin typeface="Arial" panose="020B0604020202020204" pitchFamily="34" charset="0"/>
                <a:ea typeface="Arial" panose="020B0604020202020204" pitchFamily="34" charset="0"/>
                <a:cs typeface="Arial" panose="020B0604020202020204" pitchFamily="34" charset="0"/>
              </a:rPr>
              <a:t>Dossor</a:t>
            </a:r>
            <a:r>
              <a:rPr lang="en-GB" sz="1600" u="none" strike="noStrike" dirty="0">
                <a:effectLst/>
                <a:latin typeface="Arial" panose="020B0604020202020204" pitchFamily="34" charset="0"/>
                <a:ea typeface="Arial" panose="020B0604020202020204" pitchFamily="34" charset="0"/>
                <a:cs typeface="Arial" panose="020B0604020202020204" pitchFamily="34" charset="0"/>
              </a:rPr>
              <a:t>, 2013). </a:t>
            </a:r>
            <a:endParaRPr lang="en-US" sz="1600" u="none" strike="noStrike" dirty="0">
              <a:effectLst/>
              <a:latin typeface="Arial" panose="020B0604020202020204" pitchFamily="34" charset="0"/>
              <a:ea typeface="Arial" panose="020B0604020202020204" pitchFamily="34" charset="0"/>
              <a:cs typeface="Arial" panose="020B0604020202020204" pitchFamily="34" charset="0"/>
            </a:endParaRPr>
          </a:p>
          <a:p>
            <a:pPr>
              <a:lnSpc>
                <a:spcPct val="110000"/>
              </a:lnSpc>
            </a:pPr>
            <a:endParaRPr lang="en-US" sz="1600" b="0" i="0" u="none" strike="noStrike" dirty="0">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EFC1B55-FA95-A41A-C6CE-03199A0F9B3B}"/>
              </a:ext>
            </a:extLst>
          </p:cNvPr>
          <p:cNvPicPr>
            <a:picLocks noChangeAspect="1"/>
          </p:cNvPicPr>
          <p:nvPr/>
        </p:nvPicPr>
        <p:blipFill rotWithShape="1">
          <a:blip r:embed="rId3"/>
          <a:srcRect l="5081" r="377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17297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4F19A1-F1DE-FD53-FCED-8A77A9BFBB67}"/>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69A8F2E-BDC9-2280-DE31-7038541E3A15}"/>
              </a:ext>
            </a:extLst>
          </p:cNvPr>
          <p:cNvPicPr>
            <a:picLocks noChangeAspect="1"/>
          </p:cNvPicPr>
          <p:nvPr/>
        </p:nvPicPr>
        <p:blipFill rotWithShape="1">
          <a:blip r:embed="rId3"/>
          <a:srcRect t="15241" r="-2" b="17053"/>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a:extLst>
              <a:ext uri="{FF2B5EF4-FFF2-40B4-BE49-F238E27FC236}">
                <a16:creationId xmlns:a16="http://schemas.microsoft.com/office/drawing/2014/main" id="{C4FD80E2-EC9D-FBA8-D0F5-CE820225818E}"/>
              </a:ext>
            </a:extLst>
          </p:cNvPr>
          <p:cNvPicPr>
            <a:picLocks noChangeAspect="1"/>
          </p:cNvPicPr>
          <p:nvPr/>
        </p:nvPicPr>
        <p:blipFill rotWithShape="1">
          <a:blip r:embed="rId4"/>
          <a:srcRect t="25284" r="3" b="1782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1" name="Freeform: Shape 20">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8181832-86C2-F0DE-2DD4-2DA0DC5B8718}"/>
              </a:ext>
            </a:extLst>
          </p:cNvPr>
          <p:cNvSpPr>
            <a:spLocks noGrp="1"/>
          </p:cNvSpPr>
          <p:nvPr>
            <p:ph type="title"/>
          </p:nvPr>
        </p:nvSpPr>
        <p:spPr>
          <a:xfrm>
            <a:off x="448056" y="859536"/>
            <a:ext cx="4832802" cy="1243584"/>
          </a:xfrm>
        </p:spPr>
        <p:txBody>
          <a:bodyPr>
            <a:normAutofit/>
          </a:bodyPr>
          <a:lstStyle/>
          <a:p>
            <a:r>
              <a:rPr lang="en-US" sz="3400" b="1" dirty="0">
                <a:latin typeface="Arial" panose="020B0604020202020204" pitchFamily="34" charset="0"/>
                <a:ea typeface="Verdana" panose="020B0604030504040204" pitchFamily="34" charset="0"/>
                <a:cs typeface="Arial" panose="020B0604020202020204" pitchFamily="34" charset="0"/>
              </a:rPr>
              <a:t>Contd..</a:t>
            </a:r>
          </a:p>
        </p:txBody>
      </p:sp>
      <p:sp>
        <p:nvSpPr>
          <p:cNvPr id="18" name="Rectangle 1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C671388-DB28-95E4-2DCE-74148B5969F1}"/>
              </a:ext>
            </a:extLst>
          </p:cNvPr>
          <p:cNvSpPr>
            <a:spLocks noGrp="1"/>
          </p:cNvSpPr>
          <p:nvPr>
            <p:ph idx="1"/>
          </p:nvPr>
        </p:nvSpPr>
        <p:spPr>
          <a:xfrm>
            <a:off x="448056" y="2512611"/>
            <a:ext cx="5038344" cy="3664351"/>
          </a:xfrm>
        </p:spPr>
        <p:txBody>
          <a:bodyPr>
            <a:normAutofit/>
          </a:bodyPr>
          <a:lstStyle/>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All ashtrays and glass will have to be cleaned.</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Guest amenities must be replenished, and the bathroom is cleaned according to health and safety procedures</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Bathroom must be cleaned with sanitising wipes. Sanitising wipes can reduce the risk of cross contamination (Shapoval </a:t>
            </a:r>
            <a:r>
              <a:rPr lang="en-GB" sz="1600" i="1" u="none" strike="noStrike" dirty="0">
                <a:effectLst/>
                <a:latin typeface="Arial" panose="020B0604020202020204" pitchFamily="34" charset="0"/>
                <a:ea typeface="Arial" panose="020B0604020202020204" pitchFamily="34" charset="0"/>
              </a:rPr>
              <a:t>et al. </a:t>
            </a:r>
            <a:r>
              <a:rPr lang="en-GB" sz="1600" u="none" strike="noStrike" dirty="0">
                <a:effectLst/>
                <a:latin typeface="Arial" panose="020B0604020202020204" pitchFamily="34" charset="0"/>
                <a:ea typeface="Arial" panose="020B0604020202020204" pitchFamily="34" charset="0"/>
              </a:rPr>
              <a:t>2022).</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Once the vacuum is complete, the housekeeping staff must collect dust in a dustbin which is covered and leakage proof. While doing so, the face must be covered with a mask.</a:t>
            </a:r>
            <a:endParaRPr lang="en-US" sz="1600" u="none" strike="noStrike" dirty="0">
              <a:effectLst/>
              <a:latin typeface="Arial" panose="020B0604020202020204" pitchFamily="34" charset="0"/>
              <a:ea typeface="Arial" panose="020B0604020202020204" pitchFamily="34" charset="0"/>
            </a:endParaRPr>
          </a:p>
          <a:p>
            <a:endParaRPr lang="en-US" sz="1600" b="0" i="0" u="none" strike="noStrike" dirty="0">
              <a:effectLst/>
              <a:latin typeface="Times New Roman" panose="02020603050405020304" pitchFamily="18" charset="0"/>
            </a:endParaRPr>
          </a:p>
        </p:txBody>
      </p:sp>
    </p:spTree>
    <p:extLst>
      <p:ext uri="{BB962C8B-B14F-4D97-AF65-F5344CB8AC3E}">
        <p14:creationId xmlns:p14="http://schemas.microsoft.com/office/powerpoint/2010/main" val="3625783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7CFD6E-AF0D-03D1-339F-DE92FC39EE36}"/>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D61A2-F92C-DBBF-322C-5982AD23C3FD}"/>
              </a:ext>
            </a:extLst>
          </p:cNvPr>
          <p:cNvSpPr>
            <a:spLocks noGrp="1"/>
          </p:cNvSpPr>
          <p:nvPr>
            <p:ph type="title"/>
          </p:nvPr>
        </p:nvSpPr>
        <p:spPr>
          <a:xfrm>
            <a:off x="457201" y="412454"/>
            <a:ext cx="2381250" cy="2101850"/>
          </a:xfrm>
        </p:spPr>
        <p:txBody>
          <a:bodyPr>
            <a:normAutofit/>
          </a:bodyPr>
          <a:lstStyle/>
          <a:p>
            <a:r>
              <a:rPr lang="en-US" sz="2400" b="1">
                <a:latin typeface="Times New Roman" panose="02020603050405020304" pitchFamily="18" charset="0"/>
                <a:ea typeface="Verdana" panose="020B0604030504040204" pitchFamily="34" charset="0"/>
                <a:cs typeface="Times New Roman" panose="02020603050405020304" pitchFamily="18" charset="0"/>
              </a:rPr>
              <a:t>Essential health and safety practices and procedures for cleaning occupied rooms</a:t>
            </a:r>
          </a:p>
        </p:txBody>
      </p:sp>
      <p:sp>
        <p:nvSpPr>
          <p:cNvPr id="14" name="Rectangle 13">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45238" y="145264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800073D-D545-EF8B-D214-38C23505413A}"/>
              </a:ext>
            </a:extLst>
          </p:cNvPr>
          <p:cNvSpPr>
            <a:spLocks noGrp="1"/>
          </p:cNvSpPr>
          <p:nvPr>
            <p:ph idx="1"/>
          </p:nvPr>
        </p:nvSpPr>
        <p:spPr>
          <a:xfrm>
            <a:off x="2985902" y="152400"/>
            <a:ext cx="3605397" cy="2848552"/>
          </a:xfrm>
        </p:spPr>
        <p:txBody>
          <a:bodyPr anchor="ctr">
            <a:normAutofit fontScale="92500" lnSpcReduction="10000"/>
          </a:bodyPr>
          <a:lstStyle/>
          <a:p>
            <a:pPr marL="342900" marR="0" lvl="0" indent="-342900">
              <a:lnSpc>
                <a:spcPct val="100000"/>
              </a:lnSpc>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When cleaning occupied rooms, housekeeping must first knock on the door.</a:t>
            </a:r>
            <a:endParaRPr lang="en-US" sz="1600" u="none" strike="noStrike" dirty="0">
              <a:effectLst/>
              <a:latin typeface="Arial" panose="020B0604020202020204" pitchFamily="34" charset="0"/>
              <a:ea typeface="Arial" panose="020B0604020202020204" pitchFamily="34" charset="0"/>
            </a:endParaRPr>
          </a:p>
          <a:p>
            <a:pPr marL="342900" marR="0" lvl="0" indent="-342900">
              <a:lnSpc>
                <a:spcPct val="100000"/>
              </a:lnSpc>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All occupied rooms must be serviced twice daily and when requested by the guest.</a:t>
            </a:r>
            <a:endParaRPr lang="en-US" sz="1600" u="none" strike="noStrike" dirty="0">
              <a:effectLst/>
              <a:latin typeface="Arial" panose="020B0604020202020204" pitchFamily="34" charset="0"/>
              <a:ea typeface="Arial" panose="020B0604020202020204" pitchFamily="34" charset="0"/>
            </a:endParaRPr>
          </a:p>
          <a:p>
            <a:pPr marL="342900" marR="0" lvl="0" indent="-342900">
              <a:lnSpc>
                <a:spcPct val="100000"/>
              </a:lnSpc>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Garbage must be cleared according to the procedures of removal. Garbage must be cleared from the back door (Mejia </a:t>
            </a:r>
            <a:r>
              <a:rPr lang="en-GB" sz="1600" i="1" u="none" strike="noStrike" dirty="0">
                <a:effectLst/>
                <a:latin typeface="Arial" panose="020B0604020202020204" pitchFamily="34" charset="0"/>
                <a:ea typeface="Arial" panose="020B0604020202020204" pitchFamily="34" charset="0"/>
              </a:rPr>
              <a:t>et al. </a:t>
            </a:r>
            <a:r>
              <a:rPr lang="en-GB" sz="1600" u="none" strike="noStrike" dirty="0">
                <a:effectLst/>
                <a:latin typeface="Arial" panose="020B0604020202020204" pitchFamily="34" charset="0"/>
                <a:ea typeface="Arial" panose="020B0604020202020204" pitchFamily="34" charset="0"/>
              </a:rPr>
              <a:t>2021).</a:t>
            </a:r>
            <a:endParaRPr lang="en-US" sz="1600" u="none" strike="noStrike" dirty="0">
              <a:effectLst/>
              <a:latin typeface="Arial" panose="020B0604020202020204" pitchFamily="34" charset="0"/>
              <a:ea typeface="Arial" panose="020B0604020202020204" pitchFamily="34" charset="0"/>
            </a:endParaRPr>
          </a:p>
        </p:txBody>
      </p:sp>
      <p:pic>
        <p:nvPicPr>
          <p:cNvPr id="7" name="Picture 6">
            <a:extLst>
              <a:ext uri="{FF2B5EF4-FFF2-40B4-BE49-F238E27FC236}">
                <a16:creationId xmlns:a16="http://schemas.microsoft.com/office/drawing/2014/main" id="{8B0F008B-B78D-DCEF-90EB-64799270C16A}"/>
              </a:ext>
            </a:extLst>
          </p:cNvPr>
          <p:cNvPicPr>
            <a:picLocks noChangeAspect="1"/>
          </p:cNvPicPr>
          <p:nvPr/>
        </p:nvPicPr>
        <p:blipFill rotWithShape="1">
          <a:blip r:embed="rId3"/>
          <a:srcRect t="16189" b="6960"/>
          <a:stretch/>
        </p:blipFill>
        <p:spPr>
          <a:xfrm>
            <a:off x="20" y="2959630"/>
            <a:ext cx="6400781" cy="3898370"/>
          </a:xfrm>
          <a:prstGeom prst="rect">
            <a:avLst/>
          </a:prstGeom>
        </p:spPr>
      </p:pic>
      <p:pic>
        <p:nvPicPr>
          <p:cNvPr id="5" name="Picture 4">
            <a:extLst>
              <a:ext uri="{FF2B5EF4-FFF2-40B4-BE49-F238E27FC236}">
                <a16:creationId xmlns:a16="http://schemas.microsoft.com/office/drawing/2014/main" id="{CE80B10D-7393-3912-E5D7-3BB4C5613364}"/>
              </a:ext>
            </a:extLst>
          </p:cNvPr>
          <p:cNvPicPr>
            <a:picLocks noChangeAspect="1"/>
          </p:cNvPicPr>
          <p:nvPr/>
        </p:nvPicPr>
        <p:blipFill rotWithShape="1">
          <a:blip r:embed="rId4"/>
          <a:srcRect l="5775" r="42980" b="1"/>
          <a:stretch/>
        </p:blipFill>
        <p:spPr>
          <a:xfrm>
            <a:off x="6591299" y="1"/>
            <a:ext cx="5600701" cy="6857999"/>
          </a:xfrm>
          <a:prstGeom prst="rect">
            <a:avLst/>
          </a:prstGeom>
        </p:spPr>
      </p:pic>
    </p:spTree>
    <p:extLst>
      <p:ext uri="{BB962C8B-B14F-4D97-AF65-F5344CB8AC3E}">
        <p14:creationId xmlns:p14="http://schemas.microsoft.com/office/powerpoint/2010/main" val="591419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2EB702-E764-B824-73E7-01E0FB12724B}"/>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2232-7B4F-2354-8096-30D582929ABE}"/>
              </a:ext>
            </a:extLst>
          </p:cNvPr>
          <p:cNvSpPr>
            <a:spLocks noGrp="1"/>
          </p:cNvSpPr>
          <p:nvPr>
            <p:ph type="title"/>
          </p:nvPr>
        </p:nvSpPr>
        <p:spPr>
          <a:xfrm>
            <a:off x="838201" y="345810"/>
            <a:ext cx="5120561" cy="1325563"/>
          </a:xfrm>
        </p:spPr>
        <p:txBody>
          <a:bodyPr>
            <a:normAutofit/>
          </a:bodyPr>
          <a:lstStyle/>
          <a:p>
            <a:r>
              <a:rPr lang="en-US" b="1">
                <a:latin typeface="Arial" panose="020B0604020202020204" pitchFamily="34" charset="0"/>
                <a:ea typeface="Verdana" panose="020B0604030504040204" pitchFamily="34" charset="0"/>
                <a:cs typeface="Arial" panose="020B0604020202020204" pitchFamily="34" charset="0"/>
              </a:rPr>
              <a:t>Contd..</a:t>
            </a:r>
          </a:p>
        </p:txBody>
      </p:sp>
      <p:sp>
        <p:nvSpPr>
          <p:cNvPr id="3" name="Content Placeholder 2">
            <a:extLst>
              <a:ext uri="{FF2B5EF4-FFF2-40B4-BE49-F238E27FC236}">
                <a16:creationId xmlns:a16="http://schemas.microsoft.com/office/drawing/2014/main" id="{0AE20EC0-F9EB-A3E1-D1C9-E2317653991A}"/>
              </a:ext>
            </a:extLst>
          </p:cNvPr>
          <p:cNvSpPr>
            <a:spLocks noGrp="1"/>
          </p:cNvSpPr>
          <p:nvPr>
            <p:ph idx="1"/>
          </p:nvPr>
        </p:nvSpPr>
        <p:spPr>
          <a:xfrm>
            <a:off x="838201" y="1825625"/>
            <a:ext cx="5092194" cy="4351338"/>
          </a:xfrm>
        </p:spPr>
        <p:txBody>
          <a:bodyPr>
            <a:normAutofit/>
          </a:bodyPr>
          <a:lstStyle/>
          <a:p>
            <a:pPr marL="342900" marR="0" lvl="0" indent="-342900">
              <a:spcBef>
                <a:spcPts val="1200"/>
              </a:spcBef>
              <a:spcAft>
                <a:spcPts val="1200"/>
              </a:spcAft>
              <a:buFont typeface="Arial" panose="020B0604020202020204" pitchFamily="34" charset="0"/>
              <a:buChar char="●"/>
            </a:pPr>
            <a:r>
              <a:rPr lang="en-GB" sz="2600" u="none" strike="noStrike">
                <a:effectLst/>
                <a:latin typeface="Arial" panose="020B0604020202020204" pitchFamily="34" charset="0"/>
                <a:ea typeface="Arial" panose="020B0604020202020204" pitchFamily="34" charset="0"/>
              </a:rPr>
              <a:t>All soiled linen must be thrown in the linen bag which directly goes to the laundry service and washed with disinfectant.</a:t>
            </a:r>
            <a:endParaRPr lang="en-US" sz="2600" u="none" strike="noStrike">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600" u="none" strike="noStrike">
                <a:effectLst/>
                <a:latin typeface="Arial" panose="020B0604020202020204" pitchFamily="34" charset="0"/>
                <a:ea typeface="Arial" panose="020B0604020202020204" pitchFamily="34" charset="0"/>
              </a:rPr>
              <a:t>After cleaning, amenities must be replenished in the bathroom after changing gloves (</a:t>
            </a:r>
            <a:r>
              <a:rPr lang="en-GB" sz="2600" u="none" strike="noStrike" err="1">
                <a:effectLst/>
                <a:latin typeface="Arial" panose="020B0604020202020204" pitchFamily="34" charset="0"/>
                <a:ea typeface="Arial" panose="020B0604020202020204" pitchFamily="34" charset="0"/>
              </a:rPr>
              <a:t>Ginthotavidana</a:t>
            </a:r>
            <a:r>
              <a:rPr lang="en-GB" sz="2600" u="none" strike="noStrike">
                <a:effectLst/>
                <a:latin typeface="Arial" panose="020B0604020202020204" pitchFamily="34" charset="0"/>
                <a:ea typeface="Arial" panose="020B0604020202020204" pitchFamily="34" charset="0"/>
              </a:rPr>
              <a:t> and </a:t>
            </a:r>
            <a:r>
              <a:rPr lang="en-GB" sz="2600" u="none" strike="noStrike" err="1">
                <a:effectLst/>
                <a:latin typeface="Arial" panose="020B0604020202020204" pitchFamily="34" charset="0"/>
                <a:ea typeface="Arial" panose="020B0604020202020204" pitchFamily="34" charset="0"/>
              </a:rPr>
              <a:t>Waidyasekara</a:t>
            </a:r>
            <a:r>
              <a:rPr lang="en-GB" sz="2600" u="none" strike="noStrike">
                <a:effectLst/>
                <a:latin typeface="Arial" panose="020B0604020202020204" pitchFamily="34" charset="0"/>
                <a:ea typeface="Arial" panose="020B0604020202020204" pitchFamily="34" charset="0"/>
              </a:rPr>
              <a:t>, 2022).</a:t>
            </a:r>
            <a:endParaRPr lang="en-US" sz="2600" u="none" strike="noStrike">
              <a:effectLst/>
              <a:latin typeface="Arial" panose="020B0604020202020204" pitchFamily="34" charset="0"/>
              <a:ea typeface="Arial" panose="020B0604020202020204" pitchFamily="34" charset="0"/>
            </a:endParaRPr>
          </a:p>
          <a:p>
            <a:endParaRPr lang="en-US" sz="2600" b="0" i="0" u="none" strike="noStrike">
              <a:effectLst/>
              <a:latin typeface="Times New Roman" panose="02020603050405020304" pitchFamily="18" charset="0"/>
            </a:endParaRPr>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A maid making a bed&#10;&#10;Description automatically generated">
            <a:extLst>
              <a:ext uri="{FF2B5EF4-FFF2-40B4-BE49-F238E27FC236}">
                <a16:creationId xmlns:a16="http://schemas.microsoft.com/office/drawing/2014/main" id="{6BD9C4ED-8E9F-FFC2-6FE2-A15F54635812}"/>
              </a:ext>
            </a:extLst>
          </p:cNvPr>
          <p:cNvPicPr>
            <a:picLocks noChangeAspect="1"/>
          </p:cNvPicPr>
          <p:nvPr/>
        </p:nvPicPr>
        <p:blipFill rotWithShape="1">
          <a:blip r:embed="rId3"/>
          <a:srcRect l="22345" r="3"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person standing next to a cart of towels&#10;&#10;Description automatically generated">
            <a:extLst>
              <a:ext uri="{FF2B5EF4-FFF2-40B4-BE49-F238E27FC236}">
                <a16:creationId xmlns:a16="http://schemas.microsoft.com/office/drawing/2014/main" id="{3001E6FE-E992-FC71-B693-4471846819E2}"/>
              </a:ext>
            </a:extLst>
          </p:cNvPr>
          <p:cNvPicPr>
            <a:picLocks noChangeAspect="1"/>
          </p:cNvPicPr>
          <p:nvPr/>
        </p:nvPicPr>
        <p:blipFill rotWithShape="1">
          <a:blip r:embed="rId4"/>
          <a:srcRect l="28922" r="-2"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683488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4C4928-584C-1712-20B9-D9A67494952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84D80-3C26-9C51-3E87-212C3279F22E}"/>
              </a:ext>
            </a:extLst>
          </p:cNvPr>
          <p:cNvSpPr>
            <a:spLocks noGrp="1"/>
          </p:cNvSpPr>
          <p:nvPr>
            <p:ph type="title"/>
          </p:nvPr>
        </p:nvSpPr>
        <p:spPr>
          <a:xfrm>
            <a:off x="411480" y="987552"/>
            <a:ext cx="4485861" cy="1088136"/>
          </a:xfrm>
        </p:spPr>
        <p:txBody>
          <a:bodyPr anchor="b">
            <a:normAutofit/>
          </a:bodyPr>
          <a:lstStyle/>
          <a:p>
            <a:r>
              <a:rPr lang="en-US" sz="2400" b="1">
                <a:latin typeface="Arial" panose="020B0604020202020204" pitchFamily="34" charset="0"/>
                <a:ea typeface="Verdana" panose="020B0604030504040204" pitchFamily="34" charset="0"/>
                <a:cs typeface="Arial" panose="020B0604020202020204" pitchFamily="34" charset="0"/>
              </a:rPr>
              <a:t>Necessary precautions to prevent accidents and injuries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7CA7D77-2624-E32F-783B-39BCCD91AB5B}"/>
              </a:ext>
            </a:extLst>
          </p:cNvPr>
          <p:cNvSpPr>
            <a:spLocks noGrp="1"/>
          </p:cNvSpPr>
          <p:nvPr>
            <p:ph idx="1"/>
          </p:nvPr>
        </p:nvSpPr>
        <p:spPr>
          <a:xfrm>
            <a:off x="228600" y="2688336"/>
            <a:ext cx="4724399" cy="3864864"/>
          </a:xfrm>
        </p:spPr>
        <p:txBody>
          <a:bodyPr anchor="t">
            <a:normAutofit fontScale="92500"/>
          </a:bodyPr>
          <a:lstStyle/>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All staff members must wear gloves and safety gear that is provided to them by Hotel staff.</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They must read the safety gear instructions that are provided to them along with the personal protective equipment. If they have any questions, then they can ask their supervisors.</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Biodegradable and non-biodegradable waste must be segregated. Staff members must identify differences between two types of waste along with medical waste. A separate dustbin and waste bin must be created for each type of waste. Staff must dispose of waste according to the correct bin (Chela-Alvarez </a:t>
            </a:r>
            <a:r>
              <a:rPr lang="en-GB" sz="1600" i="1" u="none" strike="noStrike" dirty="0">
                <a:effectLst/>
                <a:latin typeface="Arial" panose="020B0604020202020204" pitchFamily="34" charset="0"/>
                <a:ea typeface="Arial" panose="020B0604020202020204" pitchFamily="34" charset="0"/>
              </a:rPr>
              <a:t>et al. </a:t>
            </a:r>
            <a:r>
              <a:rPr lang="en-GB" sz="1600" u="none" strike="noStrike" dirty="0">
                <a:effectLst/>
                <a:latin typeface="Arial" panose="020B0604020202020204" pitchFamily="34" charset="0"/>
                <a:ea typeface="Arial" panose="020B0604020202020204" pitchFamily="34" charset="0"/>
              </a:rPr>
              <a:t>2022).</a:t>
            </a:r>
            <a:endParaRPr lang="en-US" sz="1600" u="none" strike="noStrike" dirty="0">
              <a:effectLst/>
              <a:latin typeface="Arial" panose="020B0604020202020204" pitchFamily="34" charset="0"/>
              <a:ea typeface="Arial" panose="020B0604020202020204" pitchFamily="34" charset="0"/>
            </a:endParaRPr>
          </a:p>
          <a:p>
            <a:endParaRPr lang="en-US" sz="1600" b="0" i="0" u="none" strike="noStrike" dirty="0">
              <a:effectLst/>
              <a:latin typeface="Times New Roman" panose="02020603050405020304" pitchFamily="18" charset="0"/>
            </a:endParaRPr>
          </a:p>
        </p:txBody>
      </p:sp>
      <p:pic>
        <p:nvPicPr>
          <p:cNvPr id="5" name="Picture 4" descr="Construction work tools">
            <a:extLst>
              <a:ext uri="{FF2B5EF4-FFF2-40B4-BE49-F238E27FC236}">
                <a16:creationId xmlns:a16="http://schemas.microsoft.com/office/drawing/2014/main" id="{6F7BF7A9-D086-238C-B4B5-A2D81C26EA81}"/>
              </a:ext>
            </a:extLst>
          </p:cNvPr>
          <p:cNvPicPr>
            <a:picLocks noChangeAspect="1"/>
          </p:cNvPicPr>
          <p:nvPr/>
        </p:nvPicPr>
        <p:blipFill rotWithShape="1">
          <a:blip r:embed="rId3"/>
          <a:srcRect l="19779" r="1321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065778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3F7161-7515-78E5-114B-E1EF2ACC6BC0}"/>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D2C044-0114-4C2B-0747-DFD476866132}"/>
              </a:ext>
            </a:extLst>
          </p:cNvPr>
          <p:cNvSpPr>
            <a:spLocks noGrp="1"/>
          </p:cNvSpPr>
          <p:nvPr>
            <p:ph type="title"/>
          </p:nvPr>
        </p:nvSpPr>
        <p:spPr>
          <a:xfrm>
            <a:off x="1051560" y="4440602"/>
            <a:ext cx="3538728" cy="1645920"/>
          </a:xfrm>
        </p:spPr>
        <p:txBody>
          <a:bodyPr>
            <a:normAutofit/>
          </a:bodyPr>
          <a:lstStyle/>
          <a:p>
            <a:r>
              <a:rPr lang="en-US" sz="2500" b="1">
                <a:latin typeface="Arial" panose="020B0604020202020204" pitchFamily="34" charset="0"/>
                <a:ea typeface="Verdana" panose="020B0604030504040204" pitchFamily="34" charset="0"/>
                <a:cs typeface="Arial" panose="020B0604020202020204" pitchFamily="34" charset="0"/>
              </a:rPr>
              <a:t>Essential equipment and tools that should be used safely during room cleaning</a:t>
            </a:r>
          </a:p>
        </p:txBody>
      </p:sp>
      <p:pic>
        <p:nvPicPr>
          <p:cNvPr id="7" name="Picture 6">
            <a:extLst>
              <a:ext uri="{FF2B5EF4-FFF2-40B4-BE49-F238E27FC236}">
                <a16:creationId xmlns:a16="http://schemas.microsoft.com/office/drawing/2014/main" id="{251CDED7-2BEF-87FB-D9F6-F2BA090AC84A}"/>
              </a:ext>
            </a:extLst>
          </p:cNvPr>
          <p:cNvPicPr>
            <a:picLocks noChangeAspect="1"/>
          </p:cNvPicPr>
          <p:nvPr/>
        </p:nvPicPr>
        <p:blipFill rotWithShape="1">
          <a:blip r:embed="rId3"/>
          <a:srcRect l="20319" r="12147"/>
          <a:stretch/>
        </p:blipFill>
        <p:spPr>
          <a:xfrm>
            <a:off x="6" y="10"/>
            <a:ext cx="4884383" cy="3995918"/>
          </a:xfrm>
          <a:prstGeom prst="rect">
            <a:avLst/>
          </a:prstGeom>
        </p:spPr>
      </p:pic>
      <p:pic>
        <p:nvPicPr>
          <p:cNvPr id="5" name="Picture 4">
            <a:extLst>
              <a:ext uri="{FF2B5EF4-FFF2-40B4-BE49-F238E27FC236}">
                <a16:creationId xmlns:a16="http://schemas.microsoft.com/office/drawing/2014/main" id="{BE67AF1A-A95E-0591-3A4F-DF3417E304FC}"/>
              </a:ext>
            </a:extLst>
          </p:cNvPr>
          <p:cNvPicPr>
            <a:picLocks noChangeAspect="1"/>
          </p:cNvPicPr>
          <p:nvPr/>
        </p:nvPicPr>
        <p:blipFill rotWithShape="1">
          <a:blip r:embed="rId4"/>
          <a:srcRect r="1151" b="2"/>
          <a:stretch/>
        </p:blipFill>
        <p:spPr>
          <a:xfrm>
            <a:off x="5074877" y="10"/>
            <a:ext cx="7117118" cy="3995918"/>
          </a:xfrm>
          <a:prstGeom prst="rect">
            <a:avLst/>
          </a:prstGeom>
        </p:spPr>
      </p:pic>
      <p:sp>
        <p:nvSpPr>
          <p:cNvPr id="16" name="Rectangle 15">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F3E8E96-7B8C-C908-FB15-67EF8A88E4DF}"/>
              </a:ext>
            </a:extLst>
          </p:cNvPr>
          <p:cNvSpPr>
            <a:spLocks noGrp="1"/>
          </p:cNvSpPr>
          <p:nvPr>
            <p:ph idx="1"/>
          </p:nvPr>
        </p:nvSpPr>
        <p:spPr>
          <a:xfrm>
            <a:off x="5144704" y="4218905"/>
            <a:ext cx="6492880" cy="2089317"/>
          </a:xfrm>
        </p:spPr>
        <p:txBody>
          <a:bodyPr anchor="ctr">
            <a:normAutofit/>
          </a:bodyPr>
          <a:lstStyle/>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Respiratory protection has to be given in terms of mask, respirators and breathing apparatus.</a:t>
            </a:r>
            <a:endParaRPr lang="en-US" sz="16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Eye protection ensures that potential risk of liquid and debris coming in contact with the eye is prevented (Setiawan </a:t>
            </a:r>
            <a:r>
              <a:rPr lang="en-GB" sz="1600" i="1" u="none" strike="noStrike" dirty="0">
                <a:effectLst/>
                <a:latin typeface="Arial" panose="020B0604020202020204" pitchFamily="34" charset="0"/>
                <a:ea typeface="Arial" panose="020B0604020202020204" pitchFamily="34" charset="0"/>
              </a:rPr>
              <a:t>et al. </a:t>
            </a:r>
            <a:r>
              <a:rPr lang="en-GB" sz="1600" u="none" strike="noStrike" dirty="0">
                <a:effectLst/>
                <a:latin typeface="Arial" panose="020B0604020202020204" pitchFamily="34" charset="0"/>
                <a:ea typeface="Arial" panose="020B0604020202020204" pitchFamily="34" charset="0"/>
              </a:rPr>
              <a:t>2021).</a:t>
            </a:r>
          </a:p>
          <a:p>
            <a:pPr marL="342900" marR="0" lvl="0" indent="-342900">
              <a:spcBef>
                <a:spcPts val="1200"/>
              </a:spcBef>
              <a:spcAft>
                <a:spcPts val="1200"/>
              </a:spcAft>
              <a:buFont typeface="Arial" panose="020B0604020202020204" pitchFamily="34" charset="0"/>
              <a:buChar char="●"/>
            </a:pPr>
            <a:r>
              <a:rPr lang="en-GB" sz="1600" dirty="0">
                <a:effectLst/>
                <a:latin typeface="Arial" panose="020B0604020202020204" pitchFamily="34" charset="0"/>
                <a:ea typeface="Arial" panose="020B0604020202020204" pitchFamily="34" charset="0"/>
              </a:rPr>
              <a:t>Hand protection helps protect the hands of the workers</a:t>
            </a:r>
            <a:endParaRPr lang="en-US" sz="1600" b="0" i="0" u="none" strike="noStrike" dirty="0">
              <a:effectLst/>
              <a:latin typeface="Times New Roman" panose="02020603050405020304" pitchFamily="18" charset="0"/>
            </a:endParaRPr>
          </a:p>
        </p:txBody>
      </p:sp>
    </p:spTree>
    <p:extLst>
      <p:ext uri="{BB962C8B-B14F-4D97-AF65-F5344CB8AC3E}">
        <p14:creationId xmlns:p14="http://schemas.microsoft.com/office/powerpoint/2010/main" val="4091317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0E23F9-B0B3-A60B-C823-40D17A59FD1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648E9-4A6F-7524-C566-0122BF299FCF}"/>
              </a:ext>
            </a:extLst>
          </p:cNvPr>
          <p:cNvSpPr>
            <a:spLocks noGrp="1"/>
          </p:cNvSpPr>
          <p:nvPr>
            <p:ph type="title"/>
          </p:nvPr>
        </p:nvSpPr>
        <p:spPr>
          <a:xfrm>
            <a:off x="640080" y="325369"/>
            <a:ext cx="4368602" cy="1956841"/>
          </a:xfrm>
        </p:spPr>
        <p:txBody>
          <a:bodyPr anchor="b">
            <a:normAutofit/>
          </a:bodyPr>
          <a:lstStyle/>
          <a:p>
            <a:r>
              <a:rPr lang="en-US" sz="5400" b="1">
                <a:latin typeface="Arial" panose="020B0604020202020204" pitchFamily="34" charset="0"/>
                <a:ea typeface="Verdana" panose="020B0604030504040204" pitchFamily="34" charset="0"/>
                <a:cs typeface="Arial" panose="020B0604020202020204" pitchFamily="34" charset="0"/>
              </a:rPr>
              <a:t>Hazard Mitigation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153342-0BA3-F2ED-AC29-B2441C21A55D}"/>
              </a:ext>
            </a:extLst>
          </p:cNvPr>
          <p:cNvSpPr>
            <a:spLocks noGrp="1"/>
          </p:cNvSpPr>
          <p:nvPr>
            <p:ph idx="1"/>
          </p:nvPr>
        </p:nvSpPr>
        <p:spPr>
          <a:xfrm>
            <a:off x="515068" y="2872899"/>
            <a:ext cx="4368601" cy="3659732"/>
          </a:xfrm>
        </p:spPr>
        <p:txBody>
          <a:bodyPr>
            <a:normAutofit/>
          </a:bodyPr>
          <a:lstStyle/>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One of the most important hazards is covering electrical sockets when cleaning a room. </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Sealing electrical sockets is very important. </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If it is not done, then it can lead to health hazards of the employees (Chen </a:t>
            </a:r>
            <a:r>
              <a:rPr lang="en-GB" sz="2000" i="1" u="none" strike="noStrike" dirty="0">
                <a:effectLst/>
                <a:latin typeface="Arial" panose="020B0604020202020204" pitchFamily="34" charset="0"/>
                <a:ea typeface="Arial" panose="020B0604020202020204" pitchFamily="34" charset="0"/>
              </a:rPr>
              <a:t>et al. </a:t>
            </a:r>
            <a:r>
              <a:rPr lang="en-GB" sz="2000" u="none" strike="noStrike" dirty="0">
                <a:effectLst/>
                <a:latin typeface="Arial" panose="020B0604020202020204" pitchFamily="34" charset="0"/>
                <a:ea typeface="Arial" panose="020B0604020202020204" pitchFamily="34" charset="0"/>
              </a:rPr>
              <a:t>2022). </a:t>
            </a:r>
            <a:endParaRPr lang="en-US" sz="2000" u="none" strike="noStrike" dirty="0">
              <a:effectLst/>
              <a:latin typeface="Arial" panose="020B0604020202020204" pitchFamily="34" charset="0"/>
              <a:ea typeface="Arial" panose="020B0604020202020204" pitchFamily="34" charset="0"/>
            </a:endParaRPr>
          </a:p>
          <a:p>
            <a:endParaRPr lang="en-US" sz="2000" b="0" i="0" u="none" strike="noStrike" dirty="0">
              <a:effectLst/>
              <a:latin typeface="Times New Roman" panose="02020603050405020304" pitchFamily="18" charset="0"/>
            </a:endParaRPr>
          </a:p>
        </p:txBody>
      </p:sp>
      <p:pic>
        <p:nvPicPr>
          <p:cNvPr id="5" name="Picture 4" descr="Fire extinguisher and hose reel in hotel corridor">
            <a:extLst>
              <a:ext uri="{FF2B5EF4-FFF2-40B4-BE49-F238E27FC236}">
                <a16:creationId xmlns:a16="http://schemas.microsoft.com/office/drawing/2014/main" id="{DFB3D2EF-4308-FE54-D31F-324AE25780AE}"/>
              </a:ext>
            </a:extLst>
          </p:cNvPr>
          <p:cNvPicPr>
            <a:picLocks noChangeAspect="1"/>
          </p:cNvPicPr>
          <p:nvPr/>
        </p:nvPicPr>
        <p:blipFill rotWithShape="1">
          <a:blip r:embed="rId3"/>
          <a:srcRect l="6963" r="2608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69288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C1623B-F470-DAED-5F10-10754FA752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2177F3-C71C-20D7-A5FF-E6CA6D0DA1C0}"/>
              </a:ext>
            </a:extLst>
          </p:cNvPr>
          <p:cNvSpPr>
            <a:spLocks noGrp="1"/>
          </p:cNvSpPr>
          <p:nvPr>
            <p:ph type="title"/>
          </p:nvPr>
        </p:nvSpPr>
        <p:spPr>
          <a:xfrm>
            <a:off x="481013" y="3752849"/>
            <a:ext cx="3290887" cy="2452687"/>
          </a:xfrm>
        </p:spPr>
        <p:txBody>
          <a:bodyPr anchor="ctr">
            <a:normAutofit/>
          </a:bodyPr>
          <a:lstStyle/>
          <a:p>
            <a:r>
              <a:rPr lang="en-US" sz="3600" b="1">
                <a:latin typeface="Arial" panose="020B0604020202020204" pitchFamily="34" charset="0"/>
                <a:ea typeface="Verdana" panose="020B0604030504040204" pitchFamily="34" charset="0"/>
                <a:cs typeface="Arial" panose="020B0604020202020204" pitchFamily="34" charset="0"/>
              </a:rPr>
              <a:t>Conclusion</a:t>
            </a:r>
          </a:p>
        </p:txBody>
      </p:sp>
      <p:pic>
        <p:nvPicPr>
          <p:cNvPr id="5" name="Picture 4">
            <a:extLst>
              <a:ext uri="{FF2B5EF4-FFF2-40B4-BE49-F238E27FC236}">
                <a16:creationId xmlns:a16="http://schemas.microsoft.com/office/drawing/2014/main" id="{1D8BF7FC-C146-B01C-D6EC-26322B4A4F3D}"/>
              </a:ext>
            </a:extLst>
          </p:cNvPr>
          <p:cNvPicPr>
            <a:picLocks noChangeAspect="1"/>
          </p:cNvPicPr>
          <p:nvPr/>
        </p:nvPicPr>
        <p:blipFill rotWithShape="1">
          <a:blip r:embed="rId3"/>
          <a:srcRect t="29076" b="1912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D20DF72-18DD-A34E-2A01-0DDDD7809E57}"/>
              </a:ext>
            </a:extLst>
          </p:cNvPr>
          <p:cNvSpPr>
            <a:spLocks noGrp="1"/>
          </p:cNvSpPr>
          <p:nvPr>
            <p:ph idx="1"/>
          </p:nvPr>
        </p:nvSpPr>
        <p:spPr>
          <a:xfrm>
            <a:off x="4225574" y="3962400"/>
            <a:ext cx="7485413" cy="2452687"/>
          </a:xfrm>
        </p:spPr>
        <p:txBody>
          <a:bodyPr anchor="ctr">
            <a:normAutofit lnSpcReduction="10000"/>
          </a:bodyPr>
          <a:lstStyle/>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Health and safety measures have been identified in this presentation.</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Health and safety of vacant room and occupied rooms as differently identified</a:t>
            </a:r>
            <a:endParaRPr lang="en-US" sz="2000" u="none" strike="noStrike" dirty="0">
              <a:effectLst/>
              <a:latin typeface="Arial" panose="020B0604020202020204" pitchFamily="34" charset="0"/>
              <a:ea typeface="Arial" panose="020B0604020202020204" pitchFamily="34" charset="0"/>
            </a:endParaRPr>
          </a:p>
          <a:p>
            <a:pPr marL="342900" marR="0" lvl="0" indent="-342900">
              <a:spcBef>
                <a:spcPts val="1200"/>
              </a:spcBef>
              <a:spcAft>
                <a:spcPts val="1200"/>
              </a:spcAft>
              <a:buFont typeface="Arial" panose="020B0604020202020204" pitchFamily="34" charset="0"/>
              <a:buChar char="●"/>
            </a:pPr>
            <a:r>
              <a:rPr lang="en-GB" sz="2000" u="none" strike="noStrike" dirty="0">
                <a:effectLst/>
                <a:latin typeface="Arial" panose="020B0604020202020204" pitchFamily="34" charset="0"/>
                <a:ea typeface="Arial" panose="020B0604020202020204" pitchFamily="34" charset="0"/>
              </a:rPr>
              <a:t>Staff members must get further training in bed, making, cleaning tiles, cleaning, drain and mirrors.</a:t>
            </a:r>
            <a:endParaRPr lang="en-US" sz="2000" u="none" strike="noStrike" dirty="0">
              <a:effectLst/>
              <a:latin typeface="Arial" panose="020B0604020202020204" pitchFamily="34" charset="0"/>
              <a:ea typeface="Arial" panose="020B0604020202020204" pitchFamily="34" charset="0"/>
            </a:endParaRPr>
          </a:p>
          <a:p>
            <a:endParaRPr lang="en-US" sz="2000" b="0" i="0" u="none" strike="noStrike" dirty="0">
              <a:effectLst/>
              <a:latin typeface="Times New Roman" panose="02020603050405020304" pitchFamily="18" charset="0"/>
            </a:endParaRPr>
          </a:p>
        </p:txBody>
      </p:sp>
    </p:spTree>
    <p:extLst>
      <p:ext uri="{BB962C8B-B14F-4D97-AF65-F5344CB8AC3E}">
        <p14:creationId xmlns:p14="http://schemas.microsoft.com/office/powerpoint/2010/main" val="1992255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br>
              <a:rPr lang="en-US" b="1">
                <a:solidFill>
                  <a:srgbClr val="FFFFFF"/>
                </a:solidFill>
                <a:latin typeface="Times New Roman" panose="02020603050405020304" pitchFamily="18" charset="0"/>
                <a:cs typeface="Times New Roman" panose="02020603050405020304" pitchFamily="18" charset="0"/>
              </a:rPr>
            </a:br>
            <a:r>
              <a:rPr lang="en-US" b="1">
                <a:solidFill>
                  <a:srgbClr val="FFFFFF"/>
                </a:solidFill>
                <a:latin typeface="Times New Roman" panose="02020603050405020304" pitchFamily="18" charset="0"/>
                <a:ea typeface="Verdana" panose="020B0604030504040204" pitchFamily="34" charset="0"/>
                <a:cs typeface="Times New Roman" panose="02020603050405020304" pitchFamily="18" charset="0"/>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fontScale="47500" lnSpcReduction="20000"/>
          </a:bodyPr>
          <a:lstStyle/>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Bridger, E. 2018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Employee engagement: a practical introduction.</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2nd ed. HR Fundamentals. London: CIPD and Kogan Page.</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Chela-Alvarez, X.,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Bulilete</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 Garcia-</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Illan</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 Vidal-</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Thomàs</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and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Llobera</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 2022. Hotel housekeepers and occupational health: experiences and perceived risks.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Annals of occupational and environmental medicine</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34</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Chen, X.A., Wang, R. and Zhang, J., 2022. Divide and conquer: A hygienic, efficient, and reliable assembly line for housekeeping.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Manufacturing &amp; Service Operations Management</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24</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(2), pp.938-955.</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Cottrell, S. 2019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The Study Skills Handbook.</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5th ed. London: Red Globe Press.</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Ginthotavidana</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S.S.C. and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Waidyasekara</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K.G.A.S., 2022. A performance measurement model for the housekeeping services in healthcare facilities.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Facilities</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40</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(1/2), pp.56-75.</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Leiter, M. P. and Bakker, A. B. 2010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Work Engagement: A Handbook of Essential Theory and Research</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Hove [England]: Psychology Press.</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Mejia, C.,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Ciarlante</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and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Chheda</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2021. A wearable technology solution and research agenda for housekeeper safety and health.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33</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(10), pp.3223-3255.</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Mullins, L. and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Dossor</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 2013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Hospitality Management and Organisational Behaviour.</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5th ed. Harlow: Pearson.</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Setiawan, I.G.M.,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Triyuni</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N.N.,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Budarma</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I.K. and Antara, D.M.S., 2021. The Implementation of Green Housekeeping Management at The St. Regis Bali Resort.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Journal of Green Tourism Research and Applications</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3</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(2), pp.69-76.</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Shapoval, V., Sönmez, S., Hsieh, Y.C. and Apostolopoulos, Y., 2022. Occupational health and safety of immigrant hotel housekeepers. </a:t>
            </a:r>
            <a:r>
              <a:rPr lang="en-US" sz="1800" i="1">
                <a:solidFill>
                  <a:srgbClr val="222222"/>
                </a:solidFill>
                <a:effectLst/>
                <a:latin typeface="Arial" panose="020B0604020202020204" pitchFamily="34" charset="0"/>
                <a:ea typeface="Calibri" panose="020F0502020204030204" pitchFamily="34" charset="0"/>
                <a:cs typeface="Arial" panose="020B0604020202020204" pitchFamily="34" charset="0"/>
              </a:rPr>
              <a:t>Workplace Health &amp; Safety</a:t>
            </a:r>
            <a:r>
              <a:rPr lang="en-US" sz="180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US" sz="1800" i="1">
                <a:solidFill>
                  <a:srgbClr val="222222"/>
                </a:solidFill>
                <a:effectLst/>
                <a:latin typeface="Arial" panose="020B0604020202020204" pitchFamily="34" charset="0"/>
                <a:ea typeface="Calibri" panose="020F0502020204030204" pitchFamily="34" charset="0"/>
                <a:cs typeface="Arial" panose="020B0604020202020204" pitchFamily="34" charset="0"/>
              </a:rPr>
              <a:t>70</a:t>
            </a:r>
            <a:r>
              <a:rPr lang="en-US" sz="1800">
                <a:solidFill>
                  <a:srgbClr val="222222"/>
                </a:solidFill>
                <a:effectLst/>
                <a:latin typeface="Arial" panose="020B0604020202020204" pitchFamily="34" charset="0"/>
                <a:ea typeface="Calibri" panose="020F0502020204030204" pitchFamily="34" charset="0"/>
                <a:cs typeface="Arial" panose="020B0604020202020204" pitchFamily="34" charset="0"/>
              </a:rPr>
              <a:t>(12), pp.566-573.</a:t>
            </a:r>
            <a:endParaRPr lang="en-IN"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6" name="Picture 5">
            <a:extLst>
              <a:ext uri="{FF2B5EF4-FFF2-40B4-BE49-F238E27FC236}">
                <a16:creationId xmlns:a16="http://schemas.microsoft.com/office/drawing/2014/main" id="{71FEF7AE-DADD-44B4-B473-E72226C956A3}"/>
              </a:ext>
            </a:extLst>
          </p:cNvPr>
          <p:cNvPicPr>
            <a:picLocks noChangeAspect="1"/>
          </p:cNvPicPr>
          <p:nvPr/>
        </p:nvPicPr>
        <p:blipFill>
          <a:blip r:embed="rId3"/>
          <a:stretch>
            <a:fillRect/>
          </a:stretch>
        </p:blipFill>
        <p:spPr>
          <a:xfrm>
            <a:off x="2222464" y="1286934"/>
            <a:ext cx="7747073" cy="4105949"/>
          </a:xfrm>
          <a:prstGeom prst="rect">
            <a:avLst/>
          </a:prstGeom>
        </p:spPr>
      </p:pic>
    </p:spTree>
    <p:extLst>
      <p:ext uri="{BB962C8B-B14F-4D97-AF65-F5344CB8AC3E}">
        <p14:creationId xmlns:p14="http://schemas.microsoft.com/office/powerpoint/2010/main" val="2190571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1511</Words>
  <Application>Microsoft Office PowerPoint</Application>
  <PresentationFormat>Ecran lat</PresentationFormat>
  <Paragraphs>77</Paragraphs>
  <Slides>13</Slides>
  <Notes>13</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13</vt:i4>
      </vt:variant>
    </vt:vector>
  </HeadingPairs>
  <TitlesOfParts>
    <vt:vector size="18" baseType="lpstr">
      <vt:lpstr>Arial</vt:lpstr>
      <vt:lpstr>Calibri</vt:lpstr>
      <vt:lpstr>Calibri Light</vt:lpstr>
      <vt:lpstr>Times New Roman</vt:lpstr>
      <vt:lpstr>Office Theme</vt:lpstr>
      <vt:lpstr>Operating Hotel Facilities Presentation</vt:lpstr>
      <vt:lpstr>Introduction</vt:lpstr>
      <vt:lpstr>Greeting guests and answering guest queries</vt:lpstr>
      <vt:lpstr>Essential health and safety practices and procedures for cleaning vacant rooms</vt:lpstr>
      <vt:lpstr>Contd..</vt:lpstr>
      <vt:lpstr>Essential health and safety practices and procedures for cleaning occupied rooms</vt:lpstr>
      <vt:lpstr>Contd..</vt:lpstr>
      <vt:lpstr>Necessary precautions to prevent accidents and injuries</vt:lpstr>
      <vt:lpstr>Essential equipment and tools that should be used safely during room cleaning</vt:lpstr>
      <vt:lpstr>Hazard Mitigation</vt:lpstr>
      <vt:lpstr>Conclusion</vt:lpstr>
      <vt:lpstr> 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2024-02-16T10:27:40Z</dcterms:created>
  <dcterms:modified xsi:type="dcterms:W3CDTF">2024-02-19T10:29:07Z</dcterms:modified>
</cp:coreProperties>
</file>