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Layouts/slideLayout7.xml" ContentType="application/vnd.openxmlformats-officedocument.presentationml.slideLayout+xml"/>
  <Override PartName="/ppt/theme/theme3.xml" ContentType="application/vnd.openxmlformats-officedocument.theme+xml"/>
  <Override PartName="/ppt/slideLayouts/slideLayout8.xml" ContentType="application/vnd.openxmlformats-officedocument.presentationml.slideLayout+xml"/>
  <Override PartName="/ppt/theme/theme4.xml" ContentType="application/vnd.openxmlformats-officedocument.theme+xml"/>
  <Override PartName="/ppt/slideLayouts/slideLayout9.xml" ContentType="application/vnd.openxmlformats-officedocument.presentationml.slideLayout+xml"/>
  <Override PartName="/ppt/theme/theme5.xml" ContentType="application/vnd.openxmlformats-officedocument.theme+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6.xml" ContentType="application/vnd.openxmlformats-officedocument.them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7.xml" ContentType="application/vnd.openxmlformats-officedocument.them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8.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9.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10.xml" ContentType="application/vnd.openxmlformats-officedocument.theme+xml"/>
  <Override PartName="/ppt/slideLayouts/slideLayout32.xml" ContentType="application/vnd.openxmlformats-officedocument.presentationml.slideLayout+xml"/>
  <Override PartName="/ppt/theme/theme11.xml" ContentType="application/vnd.openxmlformats-officedocument.theme+xml"/>
  <Override PartName="/ppt/slideLayouts/slideLayout33.xml" ContentType="application/vnd.openxmlformats-officedocument.presentationml.slideLayout+xml"/>
  <Override PartName="/ppt/theme/theme12.xml" ContentType="application/vnd.openxmlformats-officedocument.theme+xml"/>
  <Override PartName="/ppt/slideLayouts/slideLayout34.xml" ContentType="application/vnd.openxmlformats-officedocument.presentationml.slideLayout+xml"/>
  <Override PartName="/ppt/theme/theme13.xml" ContentType="application/vnd.openxmlformats-officedocument.theme+xml"/>
  <Override PartName="/ppt/slideLayouts/slideLayout35.xml" ContentType="application/vnd.openxmlformats-officedocument.presentationml.slideLayout+xml"/>
  <Override PartName="/ppt/theme/theme14.xml" ContentType="application/vnd.openxmlformats-officedocument.theme+xml"/>
  <Override PartName="/ppt/slideLayouts/slideLayout36.xml" ContentType="application/vnd.openxmlformats-officedocument.presentationml.slideLayout+xml"/>
  <Override PartName="/ppt/theme/theme15.xml" ContentType="application/vnd.openxmlformats-officedocument.theme+xml"/>
  <Override PartName="/ppt/slideLayouts/slideLayout37.xml" ContentType="application/vnd.openxmlformats-officedocument.presentationml.slideLayout+xml"/>
  <Override PartName="/ppt/theme/theme16.xml" ContentType="application/vnd.openxmlformats-officedocument.theme+xml"/>
  <Override PartName="/ppt/slideLayouts/slideLayout38.xml" ContentType="application/vnd.openxmlformats-officedocument.presentationml.slideLayout+xml"/>
  <Override PartName="/ppt/theme/theme17.xml" ContentType="application/vnd.openxmlformats-officedocument.theme+xml"/>
  <Override PartName="/ppt/slideLayouts/slideLayout39.xml" ContentType="application/vnd.openxmlformats-officedocument.presentationml.slideLayout+xml"/>
  <Override PartName="/ppt/theme/theme18.xml" ContentType="application/vnd.openxmlformats-officedocument.theme+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19.xml" ContentType="application/vnd.openxmlformats-officedocument.theme+xml"/>
  <Override PartName="/ppt/theme/theme20.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72" r:id="rId4"/>
    <p:sldMasterId id="2147483978" r:id="rId5"/>
    <p:sldMasterId id="2147483980" r:id="rId6"/>
    <p:sldMasterId id="2147483982" r:id="rId7"/>
    <p:sldMasterId id="2147483984" r:id="rId8"/>
    <p:sldMasterId id="2147483986" r:id="rId9"/>
    <p:sldMasterId id="2147483989" r:id="rId10"/>
    <p:sldMasterId id="2147483992" r:id="rId11"/>
    <p:sldMasterId id="2147483999" r:id="rId12"/>
    <p:sldMasterId id="2147484005" r:id="rId13"/>
    <p:sldMasterId id="2147484010" r:id="rId14"/>
    <p:sldMasterId id="2147484012" r:id="rId15"/>
    <p:sldMasterId id="2147484014" r:id="rId16"/>
    <p:sldMasterId id="2147484016" r:id="rId17"/>
    <p:sldMasterId id="2147484018" r:id="rId18"/>
    <p:sldMasterId id="2147484020" r:id="rId19"/>
    <p:sldMasterId id="2147484022" r:id="rId20"/>
    <p:sldMasterId id="2147484024" r:id="rId21"/>
    <p:sldMasterId id="2147484026" r:id="rId22"/>
  </p:sldMasterIdLst>
  <p:notesMasterIdLst>
    <p:notesMasterId r:id="rId69"/>
  </p:notesMasterIdLst>
  <p:sldIdLst>
    <p:sldId id="337" r:id="rId23"/>
    <p:sldId id="336" r:id="rId24"/>
    <p:sldId id="315" r:id="rId25"/>
    <p:sldId id="352" r:id="rId26"/>
    <p:sldId id="349" r:id="rId27"/>
    <p:sldId id="350" r:id="rId28"/>
    <p:sldId id="351" r:id="rId29"/>
    <p:sldId id="283" r:id="rId30"/>
    <p:sldId id="339" r:id="rId31"/>
    <p:sldId id="313" r:id="rId32"/>
    <p:sldId id="308" r:id="rId33"/>
    <p:sldId id="262" r:id="rId34"/>
    <p:sldId id="307" r:id="rId35"/>
    <p:sldId id="270" r:id="rId36"/>
    <p:sldId id="310" r:id="rId37"/>
    <p:sldId id="343" r:id="rId38"/>
    <p:sldId id="344" r:id="rId39"/>
    <p:sldId id="285" r:id="rId40"/>
    <p:sldId id="297" r:id="rId41"/>
    <p:sldId id="272" r:id="rId42"/>
    <p:sldId id="296" r:id="rId43"/>
    <p:sldId id="273" r:id="rId44"/>
    <p:sldId id="284" r:id="rId45"/>
    <p:sldId id="274" r:id="rId46"/>
    <p:sldId id="314" r:id="rId47"/>
    <p:sldId id="341" r:id="rId48"/>
    <p:sldId id="275" r:id="rId49"/>
    <p:sldId id="276" r:id="rId50"/>
    <p:sldId id="277" r:id="rId51"/>
    <p:sldId id="278" r:id="rId52"/>
    <p:sldId id="286" r:id="rId53"/>
    <p:sldId id="287" r:id="rId54"/>
    <p:sldId id="288" r:id="rId55"/>
    <p:sldId id="289" r:id="rId56"/>
    <p:sldId id="292" r:id="rId57"/>
    <p:sldId id="293" r:id="rId58"/>
    <p:sldId id="279" r:id="rId59"/>
    <p:sldId id="309" r:id="rId60"/>
    <p:sldId id="316" r:id="rId61"/>
    <p:sldId id="312" r:id="rId62"/>
    <p:sldId id="353" r:id="rId63"/>
    <p:sldId id="354" r:id="rId64"/>
    <p:sldId id="280" r:id="rId65"/>
    <p:sldId id="342" r:id="rId66"/>
    <p:sldId id="290" r:id="rId67"/>
    <p:sldId id="345" r:id="rId68"/>
  </p:sldIdLst>
  <p:sldSz cx="12192000" cy="6858000"/>
  <p:notesSz cx="6858000" cy="9144000"/>
  <p:defaultTextStyle>
    <a:defPPr>
      <a:defRPr lang="en-US"/>
    </a:defPPr>
    <a:lvl1pPr algn="l" rtl="0" eaLnBrk="0" fontAlgn="base" hangingPunct="0">
      <a:spcBef>
        <a:spcPct val="0"/>
      </a:spcBef>
      <a:spcAft>
        <a:spcPct val="0"/>
      </a:spcAft>
      <a:defRPr sz="2400" kern="1200">
        <a:solidFill>
          <a:schemeClr val="tx1"/>
        </a:solidFill>
        <a:latin typeface="Times" panose="02020603050405020304" pitchFamily="18" charset="0"/>
        <a:ea typeface="ＭＳ Ｐゴシック" panose="020B0600070205080204" pitchFamily="34" charset="-128"/>
        <a:cs typeface="+mn-cs"/>
      </a:defRPr>
    </a:lvl1pPr>
    <a:lvl2pPr marL="457200" algn="l" rtl="0" eaLnBrk="0" fontAlgn="base" hangingPunct="0">
      <a:spcBef>
        <a:spcPct val="0"/>
      </a:spcBef>
      <a:spcAft>
        <a:spcPct val="0"/>
      </a:spcAft>
      <a:defRPr sz="2400" kern="1200">
        <a:solidFill>
          <a:schemeClr val="tx1"/>
        </a:solidFill>
        <a:latin typeface="Times" panose="02020603050405020304" pitchFamily="18" charset="0"/>
        <a:ea typeface="ＭＳ Ｐゴシック" panose="020B0600070205080204" pitchFamily="34" charset="-128"/>
        <a:cs typeface="+mn-cs"/>
      </a:defRPr>
    </a:lvl2pPr>
    <a:lvl3pPr marL="914400" algn="l" rtl="0" eaLnBrk="0" fontAlgn="base" hangingPunct="0">
      <a:spcBef>
        <a:spcPct val="0"/>
      </a:spcBef>
      <a:spcAft>
        <a:spcPct val="0"/>
      </a:spcAft>
      <a:defRPr sz="2400" kern="1200">
        <a:solidFill>
          <a:schemeClr val="tx1"/>
        </a:solidFill>
        <a:latin typeface="Times" panose="02020603050405020304" pitchFamily="18" charset="0"/>
        <a:ea typeface="ＭＳ Ｐゴシック" panose="020B0600070205080204" pitchFamily="34" charset="-128"/>
        <a:cs typeface="+mn-cs"/>
      </a:defRPr>
    </a:lvl3pPr>
    <a:lvl4pPr marL="1371600" algn="l" rtl="0" eaLnBrk="0" fontAlgn="base" hangingPunct="0">
      <a:spcBef>
        <a:spcPct val="0"/>
      </a:spcBef>
      <a:spcAft>
        <a:spcPct val="0"/>
      </a:spcAft>
      <a:defRPr sz="2400" kern="1200">
        <a:solidFill>
          <a:schemeClr val="tx1"/>
        </a:solidFill>
        <a:latin typeface="Times" panose="02020603050405020304" pitchFamily="18" charset="0"/>
        <a:ea typeface="ＭＳ Ｐゴシック" panose="020B0600070205080204" pitchFamily="34" charset="-128"/>
        <a:cs typeface="+mn-cs"/>
      </a:defRPr>
    </a:lvl4pPr>
    <a:lvl5pPr marL="1828800" algn="l" rtl="0" eaLnBrk="0" fontAlgn="base" hangingPunct="0">
      <a:spcBef>
        <a:spcPct val="0"/>
      </a:spcBef>
      <a:spcAft>
        <a:spcPct val="0"/>
      </a:spcAft>
      <a:defRPr sz="2400" kern="1200">
        <a:solidFill>
          <a:schemeClr val="tx1"/>
        </a:solidFill>
        <a:latin typeface="Times" panose="02020603050405020304" pitchFamily="18" charset="0"/>
        <a:ea typeface="ＭＳ Ｐゴシック" panose="020B0600070205080204" pitchFamily="34" charset="-128"/>
        <a:cs typeface="+mn-cs"/>
      </a:defRPr>
    </a:lvl5pPr>
    <a:lvl6pPr marL="2286000" algn="l" defTabSz="914400" rtl="0" eaLnBrk="1" latinLnBrk="0" hangingPunct="1">
      <a:defRPr sz="2400" kern="1200">
        <a:solidFill>
          <a:schemeClr val="tx1"/>
        </a:solidFill>
        <a:latin typeface="Times" panose="02020603050405020304" pitchFamily="18" charset="0"/>
        <a:ea typeface="ＭＳ Ｐゴシック" panose="020B0600070205080204" pitchFamily="34" charset="-128"/>
        <a:cs typeface="+mn-cs"/>
      </a:defRPr>
    </a:lvl6pPr>
    <a:lvl7pPr marL="2743200" algn="l" defTabSz="914400" rtl="0" eaLnBrk="1" latinLnBrk="0" hangingPunct="1">
      <a:defRPr sz="2400" kern="1200">
        <a:solidFill>
          <a:schemeClr val="tx1"/>
        </a:solidFill>
        <a:latin typeface="Times" panose="02020603050405020304" pitchFamily="18" charset="0"/>
        <a:ea typeface="ＭＳ Ｐゴシック" panose="020B0600070205080204" pitchFamily="34" charset="-128"/>
        <a:cs typeface="+mn-cs"/>
      </a:defRPr>
    </a:lvl7pPr>
    <a:lvl8pPr marL="3200400" algn="l" defTabSz="914400" rtl="0" eaLnBrk="1" latinLnBrk="0" hangingPunct="1">
      <a:defRPr sz="2400" kern="1200">
        <a:solidFill>
          <a:schemeClr val="tx1"/>
        </a:solidFill>
        <a:latin typeface="Times" panose="02020603050405020304" pitchFamily="18" charset="0"/>
        <a:ea typeface="ＭＳ Ｐゴシック" panose="020B0600070205080204" pitchFamily="34" charset="-128"/>
        <a:cs typeface="+mn-cs"/>
      </a:defRPr>
    </a:lvl8pPr>
    <a:lvl9pPr marL="3657600" algn="l" defTabSz="914400" rtl="0" eaLnBrk="1" latinLnBrk="0" hangingPunct="1">
      <a:defRPr sz="2400" kern="1200">
        <a:solidFill>
          <a:schemeClr val="tx1"/>
        </a:solidFill>
        <a:latin typeface="Times" panose="02020603050405020304" pitchFamily="18" charset="0"/>
        <a:ea typeface="ＭＳ Ｐゴシック" panose="020B0600070205080204" pitchFamily="34" charset="-128"/>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1950EBD-153C-4088-87FF-526982B773AA}" v="5" dt="2025-10-10T12:19:18.15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563" autoAdjust="0"/>
    <p:restoredTop sz="86380" autoAdjust="0"/>
  </p:normalViewPr>
  <p:slideViewPr>
    <p:cSldViewPr snapToGrid="0">
      <p:cViewPr varScale="1">
        <p:scale>
          <a:sx n="67" d="100"/>
          <a:sy n="67" d="100"/>
        </p:scale>
        <p:origin x="69" y="555"/>
      </p:cViewPr>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4.xml"/><Relationship Id="rId21" Type="http://schemas.openxmlformats.org/officeDocument/2006/relationships/slideMaster" Target="slideMasters/slideMaster18.xml"/><Relationship Id="rId42" Type="http://schemas.openxmlformats.org/officeDocument/2006/relationships/slide" Target="slides/slide20.xml"/><Relationship Id="rId47" Type="http://schemas.openxmlformats.org/officeDocument/2006/relationships/slide" Target="slides/slide25.xml"/><Relationship Id="rId63" Type="http://schemas.openxmlformats.org/officeDocument/2006/relationships/slide" Target="slides/slide41.xml"/><Relationship Id="rId68" Type="http://schemas.openxmlformats.org/officeDocument/2006/relationships/slide" Target="slides/slide46.xml"/><Relationship Id="rId2" Type="http://schemas.openxmlformats.org/officeDocument/2006/relationships/customXml" Target="../customXml/item2.xml"/><Relationship Id="rId16" Type="http://schemas.openxmlformats.org/officeDocument/2006/relationships/slideMaster" Target="slideMasters/slideMaster13.xml"/><Relationship Id="rId29" Type="http://schemas.openxmlformats.org/officeDocument/2006/relationships/slide" Target="slides/slide7.xml"/><Relationship Id="rId11" Type="http://schemas.openxmlformats.org/officeDocument/2006/relationships/slideMaster" Target="slideMasters/slideMaster8.xml"/><Relationship Id="rId24" Type="http://schemas.openxmlformats.org/officeDocument/2006/relationships/slide" Target="slides/slide2.xml"/><Relationship Id="rId32" Type="http://schemas.openxmlformats.org/officeDocument/2006/relationships/slide" Target="slides/slide10.xml"/><Relationship Id="rId37" Type="http://schemas.openxmlformats.org/officeDocument/2006/relationships/slide" Target="slides/slide15.xml"/><Relationship Id="rId40" Type="http://schemas.openxmlformats.org/officeDocument/2006/relationships/slide" Target="slides/slide18.xml"/><Relationship Id="rId45" Type="http://schemas.openxmlformats.org/officeDocument/2006/relationships/slide" Target="slides/slide23.xml"/><Relationship Id="rId53" Type="http://schemas.openxmlformats.org/officeDocument/2006/relationships/slide" Target="slides/slide31.xml"/><Relationship Id="rId58" Type="http://schemas.openxmlformats.org/officeDocument/2006/relationships/slide" Target="slides/slide36.xml"/><Relationship Id="rId66" Type="http://schemas.openxmlformats.org/officeDocument/2006/relationships/slide" Target="slides/slide44.xml"/><Relationship Id="rId74" Type="http://schemas.microsoft.com/office/2016/11/relationships/changesInfo" Target="changesInfos/changesInfo1.xml"/><Relationship Id="rId5" Type="http://schemas.openxmlformats.org/officeDocument/2006/relationships/slideMaster" Target="slideMasters/slideMaster2.xml"/><Relationship Id="rId61" Type="http://schemas.openxmlformats.org/officeDocument/2006/relationships/slide" Target="slides/slide39.xml"/><Relationship Id="rId19" Type="http://schemas.openxmlformats.org/officeDocument/2006/relationships/slideMaster" Target="slideMasters/slideMaster16.xml"/><Relationship Id="rId14" Type="http://schemas.openxmlformats.org/officeDocument/2006/relationships/slideMaster" Target="slideMasters/slideMaster11.xml"/><Relationship Id="rId22" Type="http://schemas.openxmlformats.org/officeDocument/2006/relationships/slideMaster" Target="slideMasters/slideMaster19.xml"/><Relationship Id="rId27" Type="http://schemas.openxmlformats.org/officeDocument/2006/relationships/slide" Target="slides/slide5.xml"/><Relationship Id="rId30" Type="http://schemas.openxmlformats.org/officeDocument/2006/relationships/slide" Target="slides/slide8.xml"/><Relationship Id="rId35" Type="http://schemas.openxmlformats.org/officeDocument/2006/relationships/slide" Target="slides/slide13.xml"/><Relationship Id="rId43" Type="http://schemas.openxmlformats.org/officeDocument/2006/relationships/slide" Target="slides/slide21.xml"/><Relationship Id="rId48" Type="http://schemas.openxmlformats.org/officeDocument/2006/relationships/slide" Target="slides/slide26.xml"/><Relationship Id="rId56" Type="http://schemas.openxmlformats.org/officeDocument/2006/relationships/slide" Target="slides/slide34.xml"/><Relationship Id="rId64" Type="http://schemas.openxmlformats.org/officeDocument/2006/relationships/slide" Target="slides/slide42.xml"/><Relationship Id="rId69" Type="http://schemas.openxmlformats.org/officeDocument/2006/relationships/notesMaster" Target="notesMasters/notesMaster1.xml"/><Relationship Id="rId8" Type="http://schemas.openxmlformats.org/officeDocument/2006/relationships/slideMaster" Target="slideMasters/slideMaster5.xml"/><Relationship Id="rId51" Type="http://schemas.openxmlformats.org/officeDocument/2006/relationships/slide" Target="slides/slide29.xml"/><Relationship Id="rId72"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Master" Target="slideMasters/slideMaster14.xml"/><Relationship Id="rId25" Type="http://schemas.openxmlformats.org/officeDocument/2006/relationships/slide" Target="slides/slide3.xml"/><Relationship Id="rId33" Type="http://schemas.openxmlformats.org/officeDocument/2006/relationships/slide" Target="slides/slide11.xml"/><Relationship Id="rId38" Type="http://schemas.openxmlformats.org/officeDocument/2006/relationships/slide" Target="slides/slide16.xml"/><Relationship Id="rId46" Type="http://schemas.openxmlformats.org/officeDocument/2006/relationships/slide" Target="slides/slide24.xml"/><Relationship Id="rId59" Type="http://schemas.openxmlformats.org/officeDocument/2006/relationships/slide" Target="slides/slide37.xml"/><Relationship Id="rId67" Type="http://schemas.openxmlformats.org/officeDocument/2006/relationships/slide" Target="slides/slide45.xml"/><Relationship Id="rId20" Type="http://schemas.openxmlformats.org/officeDocument/2006/relationships/slideMaster" Target="slideMasters/slideMaster17.xml"/><Relationship Id="rId41" Type="http://schemas.openxmlformats.org/officeDocument/2006/relationships/slide" Target="slides/slide19.xml"/><Relationship Id="rId54" Type="http://schemas.openxmlformats.org/officeDocument/2006/relationships/slide" Target="slides/slide32.xml"/><Relationship Id="rId62" Type="http://schemas.openxmlformats.org/officeDocument/2006/relationships/slide" Target="slides/slide40.xml"/><Relationship Id="rId70" Type="http://schemas.openxmlformats.org/officeDocument/2006/relationships/presProps" Target="presProps.xml"/><Relationship Id="rId75"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Master" Target="slideMasters/slideMaster12.xml"/><Relationship Id="rId23" Type="http://schemas.openxmlformats.org/officeDocument/2006/relationships/slide" Target="slides/slide1.xml"/><Relationship Id="rId28" Type="http://schemas.openxmlformats.org/officeDocument/2006/relationships/slide" Target="slides/slide6.xml"/><Relationship Id="rId36" Type="http://schemas.openxmlformats.org/officeDocument/2006/relationships/slide" Target="slides/slide14.xml"/><Relationship Id="rId49" Type="http://schemas.openxmlformats.org/officeDocument/2006/relationships/slide" Target="slides/slide27.xml"/><Relationship Id="rId57" Type="http://schemas.openxmlformats.org/officeDocument/2006/relationships/slide" Target="slides/slide35.xml"/><Relationship Id="rId10" Type="http://schemas.openxmlformats.org/officeDocument/2006/relationships/slideMaster" Target="slideMasters/slideMaster7.xml"/><Relationship Id="rId31" Type="http://schemas.openxmlformats.org/officeDocument/2006/relationships/slide" Target="slides/slide9.xml"/><Relationship Id="rId44" Type="http://schemas.openxmlformats.org/officeDocument/2006/relationships/slide" Target="slides/slide22.xml"/><Relationship Id="rId52" Type="http://schemas.openxmlformats.org/officeDocument/2006/relationships/slide" Target="slides/slide30.xml"/><Relationship Id="rId60" Type="http://schemas.openxmlformats.org/officeDocument/2006/relationships/slide" Target="slides/slide38.xml"/><Relationship Id="rId65" Type="http://schemas.openxmlformats.org/officeDocument/2006/relationships/slide" Target="slides/slide43.xml"/><Relationship Id="rId7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Master" Target="slideMasters/slideMaster6.xml"/><Relationship Id="rId13" Type="http://schemas.openxmlformats.org/officeDocument/2006/relationships/slideMaster" Target="slideMasters/slideMaster10.xml"/><Relationship Id="rId18" Type="http://schemas.openxmlformats.org/officeDocument/2006/relationships/slideMaster" Target="slideMasters/slideMaster15.xml"/><Relationship Id="rId39" Type="http://schemas.openxmlformats.org/officeDocument/2006/relationships/slide" Target="slides/slide17.xml"/><Relationship Id="rId34" Type="http://schemas.openxmlformats.org/officeDocument/2006/relationships/slide" Target="slides/slide12.xml"/><Relationship Id="rId50" Type="http://schemas.openxmlformats.org/officeDocument/2006/relationships/slide" Target="slides/slide28.xml"/><Relationship Id="rId55" Type="http://schemas.openxmlformats.org/officeDocument/2006/relationships/slide" Target="slides/slide33.xml"/><Relationship Id="rId7" Type="http://schemas.openxmlformats.org/officeDocument/2006/relationships/slideMaster" Target="slideMasters/slideMaster4.xml"/><Relationship Id="rId71"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tasha Young" userId="450ac887-d51d-4f28-b5bb-9aa773a39bcf" providerId="ADAL" clId="{B1950EBD-153C-4088-87FF-526982B773AA}"/>
    <pc:docChg chg="custSel addSld modSld">
      <pc:chgData name="Natasha Young" userId="450ac887-d51d-4f28-b5bb-9aa773a39bcf" providerId="ADAL" clId="{B1950EBD-153C-4088-87FF-526982B773AA}" dt="2025-10-10T12:17:42.612" v="100" actId="20577"/>
      <pc:docMkLst>
        <pc:docMk/>
      </pc:docMkLst>
      <pc:sldChg chg="addSp delSp modSp add mod delAnim">
        <pc:chgData name="Natasha Young" userId="450ac887-d51d-4f28-b5bb-9aa773a39bcf" providerId="ADAL" clId="{B1950EBD-153C-4088-87FF-526982B773AA}" dt="2025-10-10T12:17:42.612" v="100" actId="20577"/>
        <pc:sldMkLst>
          <pc:docMk/>
          <pc:sldMk cId="1906302766" sldId="354"/>
        </pc:sldMkLst>
        <pc:spChg chg="add mod">
          <ac:chgData name="Natasha Young" userId="450ac887-d51d-4f28-b5bb-9aa773a39bcf" providerId="ADAL" clId="{B1950EBD-153C-4088-87FF-526982B773AA}" dt="2025-10-10T12:17:42.612" v="100" actId="20577"/>
          <ac:spMkLst>
            <pc:docMk/>
            <pc:sldMk cId="1906302766" sldId="354"/>
            <ac:spMk id="5" creationId="{065061A4-D2EF-0CB7-EB07-6101F2CA12F7}"/>
          </ac:spMkLst>
        </pc:spChg>
        <pc:picChg chg="del">
          <ac:chgData name="Natasha Young" userId="450ac887-d51d-4f28-b5bb-9aa773a39bcf" providerId="ADAL" clId="{B1950EBD-153C-4088-87FF-526982B773AA}" dt="2025-10-10T11:57:33.199" v="1" actId="478"/>
          <ac:picMkLst>
            <pc:docMk/>
            <pc:sldMk cId="1906302766" sldId="354"/>
            <ac:picMk id="4" creationId="{BE050009-D01B-D755-15AF-BF4EA8623923}"/>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985458B-91D6-450A-B77B-9067F9D3603B}" type="doc">
      <dgm:prSet loTypeId="urn:microsoft.com/office/officeart/2005/8/layout/chart3" loCatId="relationship" qsTypeId="urn:microsoft.com/office/officeart/2005/8/quickstyle/simple1" qsCatId="simple" csTypeId="urn:microsoft.com/office/officeart/2005/8/colors/accent1_2" csCatId="accent1" phldr="1"/>
      <dgm:spPr/>
      <dgm:t>
        <a:bodyPr/>
        <a:lstStyle/>
        <a:p>
          <a:endParaRPr lang="en-GB"/>
        </a:p>
      </dgm:t>
    </dgm:pt>
    <dgm:pt modelId="{A9437963-DBF8-4C1F-94E4-5C0094E89562}">
      <dgm:prSet phldrT="[Text]"/>
      <dgm:spPr>
        <a:solidFill>
          <a:srgbClr val="FFC000"/>
        </a:solidFill>
      </dgm:spPr>
      <dgm:t>
        <a:bodyPr/>
        <a:lstStyle/>
        <a:p>
          <a:r>
            <a:rPr lang="en-GB"/>
            <a:t>Democratic</a:t>
          </a:r>
        </a:p>
      </dgm:t>
    </dgm:pt>
    <dgm:pt modelId="{AA81414F-6401-41F5-83E0-DCD187067F57}" type="parTrans" cxnId="{5EBC777C-9867-4F3F-B18E-5AC829EE71BF}">
      <dgm:prSet/>
      <dgm:spPr/>
      <dgm:t>
        <a:bodyPr/>
        <a:lstStyle/>
        <a:p>
          <a:endParaRPr lang="en-GB"/>
        </a:p>
      </dgm:t>
    </dgm:pt>
    <dgm:pt modelId="{FC907C4D-A2DA-42CD-AE4D-9F1453A63C28}" type="sibTrans" cxnId="{5EBC777C-9867-4F3F-B18E-5AC829EE71BF}">
      <dgm:prSet/>
      <dgm:spPr/>
      <dgm:t>
        <a:bodyPr/>
        <a:lstStyle/>
        <a:p>
          <a:endParaRPr lang="en-GB"/>
        </a:p>
      </dgm:t>
    </dgm:pt>
    <dgm:pt modelId="{3AB15D0D-999E-4406-AC16-37613FF1E700}">
      <dgm:prSet phldrT="[Text]"/>
      <dgm:spPr>
        <a:solidFill>
          <a:srgbClr val="92D050"/>
        </a:solidFill>
      </dgm:spPr>
      <dgm:t>
        <a:bodyPr/>
        <a:lstStyle/>
        <a:p>
          <a:r>
            <a:rPr lang="en-GB"/>
            <a:t>Laissez-faire</a:t>
          </a:r>
        </a:p>
      </dgm:t>
    </dgm:pt>
    <dgm:pt modelId="{4BEF5CFB-73BD-4706-9B0E-C4CE47875A1F}" type="parTrans" cxnId="{75B4633F-24B5-4988-8EE4-3DFAFABDD30B}">
      <dgm:prSet/>
      <dgm:spPr/>
      <dgm:t>
        <a:bodyPr/>
        <a:lstStyle/>
        <a:p>
          <a:endParaRPr lang="en-GB"/>
        </a:p>
      </dgm:t>
    </dgm:pt>
    <dgm:pt modelId="{FED51C18-1D6F-487A-B568-2739D69F7924}" type="sibTrans" cxnId="{75B4633F-24B5-4988-8EE4-3DFAFABDD30B}">
      <dgm:prSet/>
      <dgm:spPr/>
      <dgm:t>
        <a:bodyPr/>
        <a:lstStyle/>
        <a:p>
          <a:endParaRPr lang="en-GB"/>
        </a:p>
      </dgm:t>
    </dgm:pt>
    <dgm:pt modelId="{C5BAEB3D-2DB0-45B4-A935-08A2A136A080}">
      <dgm:prSet phldrT="[Text]"/>
      <dgm:spPr>
        <a:solidFill>
          <a:srgbClr val="FF0000"/>
        </a:solidFill>
      </dgm:spPr>
      <dgm:t>
        <a:bodyPr/>
        <a:lstStyle/>
        <a:p>
          <a:r>
            <a:rPr lang="en-GB" dirty="0"/>
            <a:t>Autocratic </a:t>
          </a:r>
        </a:p>
      </dgm:t>
    </dgm:pt>
    <dgm:pt modelId="{5AD307B9-C50C-44FF-B159-D798EB9EE8DD}" type="parTrans" cxnId="{F7805400-446D-4446-9C68-6C0156E4DF24}">
      <dgm:prSet/>
      <dgm:spPr/>
      <dgm:t>
        <a:bodyPr/>
        <a:lstStyle/>
        <a:p>
          <a:endParaRPr lang="en-GB"/>
        </a:p>
      </dgm:t>
    </dgm:pt>
    <dgm:pt modelId="{D8249C5D-58EF-4831-8470-53C6F8392A16}" type="sibTrans" cxnId="{F7805400-446D-4446-9C68-6C0156E4DF24}">
      <dgm:prSet/>
      <dgm:spPr/>
      <dgm:t>
        <a:bodyPr/>
        <a:lstStyle/>
        <a:p>
          <a:endParaRPr lang="en-GB"/>
        </a:p>
      </dgm:t>
    </dgm:pt>
    <dgm:pt modelId="{839A3443-92AF-46A9-8E7E-E316C86B5C1F}" type="pres">
      <dgm:prSet presAssocID="{9985458B-91D6-450A-B77B-9067F9D3603B}" presName="compositeShape" presStyleCnt="0">
        <dgm:presLayoutVars>
          <dgm:chMax val="7"/>
          <dgm:dir/>
          <dgm:resizeHandles val="exact"/>
        </dgm:presLayoutVars>
      </dgm:prSet>
      <dgm:spPr/>
    </dgm:pt>
    <dgm:pt modelId="{0722FF15-93BD-4AF9-91A1-58D9CDD63D3C}" type="pres">
      <dgm:prSet presAssocID="{9985458B-91D6-450A-B77B-9067F9D3603B}" presName="wedge1" presStyleLbl="node1" presStyleIdx="0" presStyleCnt="3" custLinFactNeighborX="-4396" custLinFactNeighborY="3952"/>
      <dgm:spPr/>
    </dgm:pt>
    <dgm:pt modelId="{D955B00B-1FD3-4615-9FCA-EE57C6D4AC28}" type="pres">
      <dgm:prSet presAssocID="{9985458B-91D6-450A-B77B-9067F9D3603B}" presName="wedge1Tx" presStyleLbl="node1" presStyleIdx="0" presStyleCnt="3">
        <dgm:presLayoutVars>
          <dgm:chMax val="0"/>
          <dgm:chPref val="0"/>
          <dgm:bulletEnabled val="1"/>
        </dgm:presLayoutVars>
      </dgm:prSet>
      <dgm:spPr/>
    </dgm:pt>
    <dgm:pt modelId="{B8928DBA-91F9-4C49-BF87-09927206AF96}" type="pres">
      <dgm:prSet presAssocID="{9985458B-91D6-450A-B77B-9067F9D3603B}" presName="wedge2" presStyleLbl="node1" presStyleIdx="1" presStyleCnt="3"/>
      <dgm:spPr/>
    </dgm:pt>
    <dgm:pt modelId="{6D95C246-4C5C-482D-A6E0-415F7C425B10}" type="pres">
      <dgm:prSet presAssocID="{9985458B-91D6-450A-B77B-9067F9D3603B}" presName="wedge2Tx" presStyleLbl="node1" presStyleIdx="1" presStyleCnt="3">
        <dgm:presLayoutVars>
          <dgm:chMax val="0"/>
          <dgm:chPref val="0"/>
          <dgm:bulletEnabled val="1"/>
        </dgm:presLayoutVars>
      </dgm:prSet>
      <dgm:spPr/>
    </dgm:pt>
    <dgm:pt modelId="{2CDF5E9E-825A-415F-8A97-A6187D519D17}" type="pres">
      <dgm:prSet presAssocID="{9985458B-91D6-450A-B77B-9067F9D3603B}" presName="wedge3" presStyleLbl="node1" presStyleIdx="2" presStyleCnt="3"/>
      <dgm:spPr/>
    </dgm:pt>
    <dgm:pt modelId="{013DBB4F-3338-43C3-944D-A7631FB86765}" type="pres">
      <dgm:prSet presAssocID="{9985458B-91D6-450A-B77B-9067F9D3603B}" presName="wedge3Tx" presStyleLbl="node1" presStyleIdx="2" presStyleCnt="3">
        <dgm:presLayoutVars>
          <dgm:chMax val="0"/>
          <dgm:chPref val="0"/>
          <dgm:bulletEnabled val="1"/>
        </dgm:presLayoutVars>
      </dgm:prSet>
      <dgm:spPr/>
    </dgm:pt>
  </dgm:ptLst>
  <dgm:cxnLst>
    <dgm:cxn modelId="{F7805400-446D-4446-9C68-6C0156E4DF24}" srcId="{9985458B-91D6-450A-B77B-9067F9D3603B}" destId="{C5BAEB3D-2DB0-45B4-A935-08A2A136A080}" srcOrd="2" destOrd="0" parTransId="{5AD307B9-C50C-44FF-B159-D798EB9EE8DD}" sibTransId="{D8249C5D-58EF-4831-8470-53C6F8392A16}"/>
    <dgm:cxn modelId="{2EAD640A-C56D-41AD-A607-2F2F1CFE4C71}" type="presOf" srcId="{A9437963-DBF8-4C1F-94E4-5C0094E89562}" destId="{D955B00B-1FD3-4615-9FCA-EE57C6D4AC28}" srcOrd="1" destOrd="0" presId="urn:microsoft.com/office/officeart/2005/8/layout/chart3"/>
    <dgm:cxn modelId="{97302638-C1BF-4665-9AE8-727DBB1BC97E}" type="presOf" srcId="{3AB15D0D-999E-4406-AC16-37613FF1E700}" destId="{6D95C246-4C5C-482D-A6E0-415F7C425B10}" srcOrd="1" destOrd="0" presId="urn:microsoft.com/office/officeart/2005/8/layout/chart3"/>
    <dgm:cxn modelId="{75B4633F-24B5-4988-8EE4-3DFAFABDD30B}" srcId="{9985458B-91D6-450A-B77B-9067F9D3603B}" destId="{3AB15D0D-999E-4406-AC16-37613FF1E700}" srcOrd="1" destOrd="0" parTransId="{4BEF5CFB-73BD-4706-9B0E-C4CE47875A1F}" sibTransId="{FED51C18-1D6F-487A-B568-2739D69F7924}"/>
    <dgm:cxn modelId="{15790547-B991-4852-B690-1A66836D44A6}" type="presOf" srcId="{C5BAEB3D-2DB0-45B4-A935-08A2A136A080}" destId="{2CDF5E9E-825A-415F-8A97-A6187D519D17}" srcOrd="0" destOrd="0" presId="urn:microsoft.com/office/officeart/2005/8/layout/chart3"/>
    <dgm:cxn modelId="{5EBC777C-9867-4F3F-B18E-5AC829EE71BF}" srcId="{9985458B-91D6-450A-B77B-9067F9D3603B}" destId="{A9437963-DBF8-4C1F-94E4-5C0094E89562}" srcOrd="0" destOrd="0" parTransId="{AA81414F-6401-41F5-83E0-DCD187067F57}" sibTransId="{FC907C4D-A2DA-42CD-AE4D-9F1453A63C28}"/>
    <dgm:cxn modelId="{54704286-C3CA-4ACA-B107-C7AA19321B4C}" type="presOf" srcId="{9985458B-91D6-450A-B77B-9067F9D3603B}" destId="{839A3443-92AF-46A9-8E7E-E316C86B5C1F}" srcOrd="0" destOrd="0" presId="urn:microsoft.com/office/officeart/2005/8/layout/chart3"/>
    <dgm:cxn modelId="{C16524A0-01B4-4E0B-953F-03F57FD3A22C}" type="presOf" srcId="{A9437963-DBF8-4C1F-94E4-5C0094E89562}" destId="{0722FF15-93BD-4AF9-91A1-58D9CDD63D3C}" srcOrd="0" destOrd="0" presId="urn:microsoft.com/office/officeart/2005/8/layout/chart3"/>
    <dgm:cxn modelId="{2420E6B5-8067-424F-BA16-81F3A0FC70E4}" type="presOf" srcId="{C5BAEB3D-2DB0-45B4-A935-08A2A136A080}" destId="{013DBB4F-3338-43C3-944D-A7631FB86765}" srcOrd="1" destOrd="0" presId="urn:microsoft.com/office/officeart/2005/8/layout/chart3"/>
    <dgm:cxn modelId="{E77A92BD-32B3-4ED9-B626-77E296440A92}" type="presOf" srcId="{3AB15D0D-999E-4406-AC16-37613FF1E700}" destId="{B8928DBA-91F9-4C49-BF87-09927206AF96}" srcOrd="0" destOrd="0" presId="urn:microsoft.com/office/officeart/2005/8/layout/chart3"/>
    <dgm:cxn modelId="{3138B9C0-31B7-499F-A873-D3738626B792}" type="presParOf" srcId="{839A3443-92AF-46A9-8E7E-E316C86B5C1F}" destId="{0722FF15-93BD-4AF9-91A1-58D9CDD63D3C}" srcOrd="0" destOrd="0" presId="urn:microsoft.com/office/officeart/2005/8/layout/chart3"/>
    <dgm:cxn modelId="{F4211240-4C81-4EA3-A751-F49998A8EE03}" type="presParOf" srcId="{839A3443-92AF-46A9-8E7E-E316C86B5C1F}" destId="{D955B00B-1FD3-4615-9FCA-EE57C6D4AC28}" srcOrd="1" destOrd="0" presId="urn:microsoft.com/office/officeart/2005/8/layout/chart3"/>
    <dgm:cxn modelId="{821C4D94-5487-401A-9DBD-7ACFC89747A2}" type="presParOf" srcId="{839A3443-92AF-46A9-8E7E-E316C86B5C1F}" destId="{B8928DBA-91F9-4C49-BF87-09927206AF96}" srcOrd="2" destOrd="0" presId="urn:microsoft.com/office/officeart/2005/8/layout/chart3"/>
    <dgm:cxn modelId="{579D1025-A918-4676-92C8-A4694584C740}" type="presParOf" srcId="{839A3443-92AF-46A9-8E7E-E316C86B5C1F}" destId="{6D95C246-4C5C-482D-A6E0-415F7C425B10}" srcOrd="3" destOrd="0" presId="urn:microsoft.com/office/officeart/2005/8/layout/chart3"/>
    <dgm:cxn modelId="{BE7EB909-78C9-4718-97FE-6D48B33AB9A3}" type="presParOf" srcId="{839A3443-92AF-46A9-8E7E-E316C86B5C1F}" destId="{2CDF5E9E-825A-415F-8A97-A6187D519D17}" srcOrd="4" destOrd="0" presId="urn:microsoft.com/office/officeart/2005/8/layout/chart3"/>
    <dgm:cxn modelId="{858FF5DE-818E-437B-96E3-8D358858AFC3}" type="presParOf" srcId="{839A3443-92AF-46A9-8E7E-E316C86B5C1F}" destId="{013DBB4F-3338-43C3-944D-A7631FB86765}" srcOrd="5" destOrd="0" presId="urn:microsoft.com/office/officeart/2005/8/layout/char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22FF15-93BD-4AF9-91A1-58D9CDD63D3C}">
      <dsp:nvSpPr>
        <dsp:cNvPr id="0" name=""/>
        <dsp:cNvSpPr/>
      </dsp:nvSpPr>
      <dsp:spPr>
        <a:xfrm>
          <a:off x="1165079" y="356747"/>
          <a:ext cx="2975946" cy="2975946"/>
        </a:xfrm>
        <a:prstGeom prst="pie">
          <a:avLst>
            <a:gd name="adj1" fmla="val 16200000"/>
            <a:gd name="adj2" fmla="val 1800000"/>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GB" sz="1600" kern="1200"/>
            <a:t>Democratic</a:t>
          </a:r>
        </a:p>
      </dsp:txBody>
      <dsp:txXfrm>
        <a:off x="2783072" y="905880"/>
        <a:ext cx="1009696" cy="991982"/>
      </dsp:txXfrm>
    </dsp:sp>
    <dsp:sp modelId="{B8928DBA-91F9-4C49-BF87-09927206AF96}">
      <dsp:nvSpPr>
        <dsp:cNvPr id="0" name=""/>
        <dsp:cNvSpPr/>
      </dsp:nvSpPr>
      <dsp:spPr>
        <a:xfrm>
          <a:off x="1142498" y="327708"/>
          <a:ext cx="2975946" cy="2975946"/>
        </a:xfrm>
        <a:prstGeom prst="pie">
          <a:avLst>
            <a:gd name="adj1" fmla="val 1800000"/>
            <a:gd name="adj2" fmla="val 9000000"/>
          </a:avLst>
        </a:prstGeom>
        <a:solidFill>
          <a:srgbClr val="92D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GB" sz="1600" kern="1200"/>
            <a:t>Laissez-faire</a:t>
          </a:r>
        </a:p>
      </dsp:txBody>
      <dsp:txXfrm>
        <a:off x="1957341" y="2205388"/>
        <a:ext cx="1346261" cy="921126"/>
      </dsp:txXfrm>
    </dsp:sp>
    <dsp:sp modelId="{2CDF5E9E-825A-415F-8A97-A6187D519D17}">
      <dsp:nvSpPr>
        <dsp:cNvPr id="0" name=""/>
        <dsp:cNvSpPr/>
      </dsp:nvSpPr>
      <dsp:spPr>
        <a:xfrm>
          <a:off x="1142498" y="327708"/>
          <a:ext cx="2975946" cy="2975946"/>
        </a:xfrm>
        <a:prstGeom prst="pie">
          <a:avLst>
            <a:gd name="adj1" fmla="val 9000000"/>
            <a:gd name="adj2" fmla="val 16200000"/>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GB" sz="1600" kern="1200" dirty="0"/>
            <a:t>Autocratic </a:t>
          </a:r>
        </a:p>
      </dsp:txBody>
      <dsp:txXfrm>
        <a:off x="1461350" y="912269"/>
        <a:ext cx="1009696" cy="991982"/>
      </dsp:txXfrm>
    </dsp:sp>
  </dsp:spTree>
</dsp:drawing>
</file>

<file path=ppt/diagrams/layout1.xml><?xml version="1.0" encoding="utf-8"?>
<dgm:layoutDef xmlns:dgm="http://schemas.openxmlformats.org/drawingml/2006/diagram" xmlns:a="http://schemas.openxmlformats.org/drawingml/2006/main" uniqueId="urn:microsoft.com/office/officeart/2005/8/layout/chart3">
  <dgm:title val=""/>
  <dgm:desc val=""/>
  <dgm:catLst>
    <dgm:cat type="relationship" pri="27000"/>
    <dgm:cat type="cycle" pri="8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ompositeShape">
    <dgm:varLst>
      <dgm:chMax val="7"/>
      <dgm:dir/>
      <dgm:resizeHandles val="exact"/>
    </dgm:varLst>
    <dgm:alg type="composite">
      <dgm:param type="horzAlign" val="ctr"/>
      <dgm:param type="vertAlign" val="mid"/>
      <dgm:param type="ar" val="1"/>
    </dgm:alg>
    <dgm:presOf/>
    <dgm:shape xmlns:r="http://schemas.openxmlformats.org/officeDocument/2006/relationships" r:blip="">
      <dgm:adjLst/>
    </dgm:shape>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wedge1Tx" refType="w" fact="0.205"/>
          <dgm:constr type="t" for="ch" forName="wedge1Tx" refType="h" fact="0.205"/>
          <dgm:constr type="w" for="ch" forName="wedge1Tx" refType="w" fact="0.59"/>
          <dgm:constr type="h" for="ch" forName="wedge1Tx" refType="h" fact="0.59"/>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wedge1Tx" refType="w" fact="0.52"/>
          <dgm:constr type="t" for="ch" forName="wedge1Tx" refType="h" fact="0.205"/>
          <dgm:constr type="w" for="ch" forName="wedge1Tx" refType="w" fact="0.295"/>
          <dgm:constr type="h" for="ch" forName="wedge1Tx" refType="h" fact="0.59"/>
          <dgm:constr type="l" for="ch" forName="wedge2" refType="w" fact="0.08"/>
          <dgm:constr type="t" for="ch" forName="wedge2" refType="w" fact="0.08"/>
          <dgm:constr type="w" for="ch" forName="wedge2" refType="w" fact="0.84"/>
          <dgm:constr type="h" for="ch" forName="wedge2" refType="h" fact="0.84"/>
          <dgm:constr type="l" for="ch" forName="wedge2Tx" refType="w" fact="0.2"/>
          <dgm:constr type="t" for="ch" forName="wedge2Tx" refType="h" fact="0.205"/>
          <dgm:constr type="w" for="ch" forName="wedge2Tx" refType="w" fact="0.295"/>
          <dgm:constr type="h" for="ch" forName="wedge2Tx" refType="h" fact="0.59"/>
          <dgm:constr type="primFontSz" for="ch" ptType="node" op="equ"/>
        </dgm:constrLst>
      </dgm:if>
      <dgm:if name="Name3" axis="ch" ptType="node" func="cnt" op="equ" val="3">
        <dgm:choose name="Name4">
          <dgm:if name="Name5" func="var" arg="dir" op="equ" val="norm">
            <dgm:constrLst>
              <dgm:constr type="l" for="ch" forName="wedge1" refType="w" fact="0.1233"/>
              <dgm:constr type="t" for="ch" forName="wedge1" refType="w" fact="0.055"/>
              <dgm:constr type="w" for="ch" forName="wedge1" refType="w" fact="0.84"/>
              <dgm:constr type="h" for="ch" forName="wedge1" refType="h" fact="0.84"/>
              <dgm:constr type="l" for="ch" forName="wedge1Tx" refType="w" fact="0.58"/>
              <dgm:constr type="t" for="ch" forName="wedge1Tx" refType="h" fact="0.21"/>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8"/>
              <dgm:constr type="t" for="ch" forName="wedge3" refType="w" fact="0.08"/>
              <dgm:constr type="w" for="ch" forName="wedge3" refType="w" fact="0.84"/>
              <dgm:constr type="h" for="ch" forName="wedge3" refType="h" fact="0.84"/>
              <dgm:constr type="l" for="ch" forName="wedge3Tx" refType="w" fact="0.17"/>
              <dgm:constr type="t" for="ch" forName="wedge3Tx" refType="h" fact="0.245"/>
              <dgm:constr type="w" for="ch" forName="wedge3Tx" refType="w" fact="0.285"/>
              <dgm:constr type="h" for="ch" forName="wedge3Tx" refType="h" fact="0.28"/>
              <dgm:constr type="primFontSz" for="ch" ptType="node" op="equ"/>
            </dgm:constrLst>
          </dgm:if>
          <dgm:else name="Name6">
            <dgm:constrLst>
              <dgm:constr type="l" for="ch" forName="wedge1" refType="w" fact="0.08"/>
              <dgm:constr type="t" for="ch" forName="wedge1" refType="w" fact="0.08"/>
              <dgm:constr type="w" for="ch" forName="wedge1" refType="w" fact="0.84"/>
              <dgm:constr type="h" for="ch" forName="wedge1" refType="h" fact="0.84"/>
              <dgm:constr type="l" for="ch" forName="wedge1Tx" refType="w" fact="0.545"/>
              <dgm:constr type="t" for="ch" forName="wedge1Tx" refType="h" fact="0.245"/>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367"/>
              <dgm:constr type="t" for="ch" forName="wedge3" refType="w" fact="0.055"/>
              <dgm:constr type="w" for="ch" forName="wedge3" refType="w" fact="0.84"/>
              <dgm:constr type="h" for="ch" forName="wedge3" refType="h" fact="0.84"/>
              <dgm:constr type="l" for="ch" forName="wedge3Tx" refType="w" fact="0.14"/>
              <dgm:constr type="t" for="ch" forName="wedge3Tx" refType="h" fact="0.21"/>
              <dgm:constr type="w" for="ch" forName="wedge3Tx" refType="w" fact="0.285"/>
              <dgm:constr type="h" for="ch" forName="wedge3Tx" refType="h" fact="0.28"/>
              <dgm:constr type="primFontSz" for="ch" ptType="node" op="equ"/>
            </dgm:constrLst>
          </dgm:else>
        </dgm:choose>
      </dgm:if>
      <dgm:if name="Name7" axis="ch" ptType="node" func="cnt" op="equ" val="4">
        <dgm:choose name="Name8">
          <dgm:if name="Name9" func="var" arg="dir" op="equ" val="norm">
            <dgm:constrLst>
              <dgm:constr type="l" for="ch" forName="wedge1" refType="w" fact="0.1154"/>
              <dgm:constr type="t" for="ch" forName="wedge1" refType="w" fact="0.0446"/>
              <dgm:constr type="w" for="ch" forName="wedge1" refType="w" fact="0.84"/>
              <dgm:constr type="h" for="ch" forName="wedge1" refType="h" fact="0.84"/>
              <dgm:constr type="l" for="ch" forName="wedge1Tx" refType="w" fact="0.545"/>
              <dgm:constr type="t" for="ch" forName="wedge1Tx" refType="h" fact="0.2"/>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8"/>
              <dgm:constr type="t" for="ch" forName="wedge4" refType="h" fact="0.08"/>
              <dgm:constr type="w" for="ch" forName="wedge4" refType="w" fact="0.84"/>
              <dgm:constr type="h" for="ch" forName="wedge4" refType="h" fact="0.84"/>
              <dgm:constr type="l" for="ch" forName="wedge4Tx" refType="w" fact="0.175"/>
              <dgm:constr type="t" for="ch" forName="wedge4Tx" refType="h" fact="0.235"/>
              <dgm:constr type="w" for="ch" forName="wedge4Tx" refType="w" fact="0.31"/>
              <dgm:constr type="h" for="ch" forName="wedge4Tx" refType="h" fact="0.25"/>
              <dgm:constr type="primFontSz" for="ch" ptType="node" op="equ"/>
            </dgm:constrLst>
          </dgm:if>
          <dgm:else name="Name10">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5"/>
              <dgm:constr type="t" for="ch" forName="wedge1Tx" refType="h" fact="0.235"/>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446"/>
              <dgm:constr type="t" for="ch" forName="wedge4" refType="h" fact="0.0446"/>
              <dgm:constr type="w" for="ch" forName="wedge4" refType="w" fact="0.84"/>
              <dgm:constr type="h" for="ch" forName="wedge4" refType="h" fact="0.84"/>
              <dgm:constr type="l" for="ch" forName="wedge4Tx" refType="w" fact="0.145"/>
              <dgm:constr type="t" for="ch" forName="wedge4Tx" refType="h" fact="0.2"/>
              <dgm:constr type="w" for="ch" forName="wedge4Tx" refType="w" fact="0.31"/>
              <dgm:constr type="h" for="ch" forName="wedge4Tx" refType="h" fact="0.25"/>
              <dgm:constr type="primFontSz" for="ch" ptType="node" op="equ"/>
            </dgm:constrLst>
          </dgm:else>
        </dgm:choose>
      </dgm:if>
      <dgm:if name="Name11" axis="ch" ptType="node" func="cnt" op="equ" val="5">
        <dgm:choose name="Name12">
          <dgm:if name="Name13" func="var" arg="dir" op="equ" val="norm">
            <dgm:constrLst>
              <dgm:constr type="l" for="ch" forName="wedge1" refType="w" fact="0.1094"/>
              <dgm:constr type="t" for="ch" forName="wedge1" refType="w" fact="0.0395"/>
              <dgm:constr type="w" for="ch" forName="wedge1" refType="w" fact="0.84"/>
              <dgm:constr type="h" for="ch" forName="wedge1" refType="h" fact="0.84"/>
              <dgm:constr type="l" for="ch" forName="wedge1Tx" refType="w" fact="0.54"/>
              <dgm:constr type="t" for="ch" forName="wedge1Tx" refType="h" fact="0.165"/>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8"/>
              <dgm:constr type="t" for="ch" forName="wedge5" refType="h" fact="0.08"/>
              <dgm:constr type="w" for="ch" forName="wedge5" refType="w" fact="0.84"/>
              <dgm:constr type="h" for="ch" forName="wedge5" refType="h" fact="0.84"/>
              <dgm:constr type="l" for="ch" forName="wedge5Tx" refType="w" fact="0.2025"/>
              <dgm:constr type="t" for="ch" forName="wedge5Tx" refType="h" fact="0.208"/>
              <dgm:constr type="w" for="ch" forName="wedge5Tx" refType="w" fact="0.285"/>
              <dgm:constr type="h" for="ch" forName="wedge5Tx" refType="h" fact="0.195"/>
              <dgm:constr type="primFontSz" for="ch" ptType="node" op="equ"/>
            </dgm:constrLst>
          </dgm:if>
          <dgm:else name="Name14">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
              <dgm:constr type="t" for="ch" forName="wedge1Tx" refType="h" fact="0.208"/>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506"/>
              <dgm:constr type="t" for="ch" forName="wedge5" refType="h" fact="0.0395"/>
              <dgm:constr type="w" for="ch" forName="wedge5" refType="w" fact="0.84"/>
              <dgm:constr type="h" for="ch" forName="wedge5" refType="h" fact="0.84"/>
              <dgm:constr type="l" for="ch" forName="wedge5Tx" refType="w" fact="0.18"/>
              <dgm:constr type="t" for="ch" forName="wedge5Tx" refType="h" fact="0.165"/>
              <dgm:constr type="w" for="ch" forName="wedge5Tx" refType="w" fact="0.285"/>
              <dgm:constr type="h" for="ch" forName="wedge5Tx" refType="h" fact="0.195"/>
              <dgm:constr type="primFontSz" for="ch" ptType="node" op="equ"/>
            </dgm:constrLst>
          </dgm:else>
        </dgm:choose>
      </dgm:if>
      <dgm:if name="Name15" axis="ch" ptType="node" func="cnt" op="equ" val="6">
        <dgm:choose name="Name16">
          <dgm:if name="Name17" func="var" arg="dir" op="equ" val="norm">
            <dgm:constrLst>
              <dgm:constr type="l" for="ch" forName="wedge1" refType="w" fact="0.105"/>
              <dgm:constr type="t" for="ch" forName="wedge1" refType="w" fact="0.0367"/>
              <dgm:constr type="w" for="ch" forName="wedge1" refType="w" fact="0.84"/>
              <dgm:constr type="h" for="ch" forName="wedge1" refType="h" fact="0.84"/>
              <dgm:constr type="l" for="ch" forName="wedge1Tx" refType="w" fact="0.534"/>
              <dgm:constr type="t" for="ch" forName="wedge1Tx" refType="h" fact="0.126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8"/>
              <dgm:constr type="t" for="ch" forName="wedge6" refType="h" fact="0.08"/>
              <dgm:constr type="w" for="ch" forName="wedge6" refType="w" fact="0.84"/>
              <dgm:constr type="h" for="ch" forName="wedge6" refType="h" fact="0.84"/>
              <dgm:constr type="l" for="ch" forName="wedge6Tx" refType="w" fact="0.246"/>
              <dgm:constr type="t" for="ch" forName="wedge6Tx" refType="h" fact="0.17"/>
              <dgm:constr type="w" for="ch" forName="wedge6Tx" refType="w" fact="0.245"/>
              <dgm:constr type="h" for="ch" forName="wedge6Tx" refType="h" fact="0.18"/>
              <dgm:constr type="primFontSz" for="ch" ptType="node" op="equ"/>
            </dgm:constrLst>
          </dgm:if>
          <dgm:else name="Name18">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9"/>
              <dgm:constr type="t" for="ch" forName="wedge1Tx" refType="h" fact="0.1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55"/>
              <dgm:constr type="t" for="ch" forName="wedge6" refType="h" fact="0.0367"/>
              <dgm:constr type="w" for="ch" forName="wedge6" refType="w" fact="0.84"/>
              <dgm:constr type="h" for="ch" forName="wedge6" refType="h" fact="0.84"/>
              <dgm:constr type="l" for="ch" forName="wedge6Tx" refType="w" fact="0.221"/>
              <dgm:constr type="t" for="ch" forName="wedge6Tx" refType="h" fact="0.1267"/>
              <dgm:constr type="w" for="ch" forName="wedge6Tx" refType="w" fact="0.245"/>
              <dgm:constr type="h" for="ch" forName="wedge6Tx" refType="h" fact="0.18"/>
              <dgm:constr type="primFontSz" for="ch" ptType="node" op="equ"/>
            </dgm:constrLst>
          </dgm:else>
        </dgm:choose>
      </dgm:if>
      <dgm:else name="Name19">
        <dgm:choose name="Name20">
          <dgm:if name="Name21" func="var" arg="dir" op="equ" val="norm">
            <dgm:constrLst>
              <dgm:constr type="l" for="ch" forName="wedge1" refType="w" fact="0.1017"/>
              <dgm:constr type="t" for="ch" forName="wedge1" refType="w" fact="0.035"/>
              <dgm:constr type="w" for="ch" forName="wedge1" refType="w" fact="0.84"/>
              <dgm:constr type="h" for="ch" forName="wedge1" refType="h" fact="0.84"/>
              <dgm:constr type="l" for="ch" forName="wedge1Tx" refType="w" fact="0.53"/>
              <dgm:constr type="t" for="ch" forName="wedge1Tx" refType="h" fact="0.115"/>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8"/>
              <dgm:constr type="t" for="ch" forName="wedge7" refType="h" fact="0.08"/>
              <dgm:constr type="w" for="ch" forName="wedge7" refType="w" fact="0.84"/>
              <dgm:constr type="h" for="ch" forName="wedge7" refType="h" fact="0.84"/>
              <dgm:constr type="l" for="ch" forName="wedge7Tx" refType="w" fact="0.262"/>
              <dgm:constr type="t" for="ch" forName="wedge7Tx" refType="h" fact="0.16"/>
              <dgm:constr type="w" for="ch" forName="wedge7Tx" refType="w" fact="0.23"/>
              <dgm:constr type="h" for="ch" forName="wedge7Tx" refType="h" fact="0.145"/>
              <dgm:constr type="primFontSz" for="ch" ptType="node" op="equ"/>
            </dgm:constrLst>
          </dgm:if>
          <dgm:else name="Name22">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8"/>
              <dgm:constr type="t" for="ch" forName="wedge1Tx" refType="h" fact="0.16"/>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583"/>
              <dgm:constr type="t" for="ch" forName="wedge7" refType="h" fact="0.035"/>
              <dgm:constr type="w" for="ch" forName="wedge7" refType="w" fact="0.84"/>
              <dgm:constr type="h" for="ch" forName="wedge7" refType="h" fact="0.84"/>
              <dgm:constr type="l" for="ch" forName="wedge7Tx" refType="w" fact="0.2403"/>
              <dgm:constr type="t" for="ch" forName="wedge7Tx" refType="h" fact="0.115"/>
              <dgm:constr type="w" for="ch" forName="wedge7Tx" refType="w" fact="0.23"/>
              <dgm:constr type="h" for="ch" forName="wedge7Tx" refType="h" fact="0.145"/>
              <dgm:constr type="primFontSz" for="ch" ptType="node" op="equ"/>
            </dgm:constrLst>
          </dgm:else>
        </dgm:choose>
      </dgm:else>
    </dgm:choose>
    <dgm:ruleLst/>
    <dgm:choose name="Name23">
      <dgm:if name="Name24" axis="ch" ptType="node" func="cnt" op="gte" val="1">
        <dgm:layoutNode name="wedge1">
          <dgm:alg type="sp"/>
          <dgm:choose name="Name25">
            <dgm:if name="Name26" axis="ch" ptType="node" func="cnt" op="equ" val="1">
              <dgm:shape xmlns:r="http://schemas.openxmlformats.org/officeDocument/2006/relationships" type="ellipse" r:blip="">
                <dgm:adjLst/>
              </dgm:shape>
            </dgm:if>
            <dgm:if name="Name27" axis="ch" ptType="node" func="cnt" op="equ" val="2">
              <dgm:shape xmlns:r="http://schemas.openxmlformats.org/officeDocument/2006/relationships" type="pie" r:blip="">
                <dgm:adjLst>
                  <dgm:adj idx="1" val="270"/>
                  <dgm:adj idx="2" val="90"/>
                </dgm:adjLst>
              </dgm:shape>
            </dgm:if>
            <dgm:if name="Name28" axis="ch" ptType="node" func="cnt" op="equ" val="3">
              <dgm:shape xmlns:r="http://schemas.openxmlformats.org/officeDocument/2006/relationships" type="pie" r:blip="">
                <dgm:adjLst>
                  <dgm:adj idx="1" val="270"/>
                  <dgm:adj idx="2" val="30"/>
                </dgm:adjLst>
              </dgm:shape>
            </dgm:if>
            <dgm:if name="Name29" axis="ch" ptType="node" func="cnt" op="equ" val="4">
              <dgm:shape xmlns:r="http://schemas.openxmlformats.org/officeDocument/2006/relationships" type="pie" r:blip="">
                <dgm:adjLst>
                  <dgm:adj idx="1" val="270"/>
                  <dgm:adj idx="2" val="0"/>
                </dgm:adjLst>
              </dgm:shape>
            </dgm:if>
            <dgm:if name="Name30" axis="ch" ptType="node" func="cnt" op="equ" val="5">
              <dgm:shape xmlns:r="http://schemas.openxmlformats.org/officeDocument/2006/relationships" type="pie" r:blip="">
                <dgm:adjLst>
                  <dgm:adj idx="1" val="270"/>
                  <dgm:adj idx="2" val="342"/>
                </dgm:adjLst>
              </dgm:shape>
            </dgm:if>
            <dgm:if name="Name31" axis="ch" ptType="node" func="cnt" op="equ" val="6">
              <dgm:shape xmlns:r="http://schemas.openxmlformats.org/officeDocument/2006/relationships" type="pie" r:blip="">
                <dgm:adjLst>
                  <dgm:adj idx="1" val="270"/>
                  <dgm:adj idx="2" val="330"/>
                </dgm:adjLst>
              </dgm:shape>
            </dgm:if>
            <dgm:else name="Name32">
              <dgm:shape xmlns:r="http://schemas.openxmlformats.org/officeDocument/2006/relationships" type="pie" r:blip="">
                <dgm:adjLst>
                  <dgm:adj idx="1" val="270"/>
                  <dgm:adj idx="2" val="321.4286"/>
                </dgm:adjLst>
              </dgm:shape>
            </dgm:else>
          </dgm:choose>
          <dgm:choose name="Name33">
            <dgm:if name="Name34" func="var" arg="dir" op="equ" val="norm">
              <dgm:presOf axis="ch desOrSelf" ptType="node node" st="1 1" cnt="1 0"/>
            </dgm:if>
            <dgm:else name="Name35">
              <dgm:choose name="Name36">
                <dgm:if name="Name37" axis="ch" ptType="node" func="cnt" op="equ" val="1">
                  <dgm:presOf axis="ch desOrSelf" ptType="node node" st="1 1" cnt="1 0"/>
                </dgm:if>
                <dgm:if name="Name38" axis="ch" ptType="node" func="cnt" op="equ" val="2">
                  <dgm:presOf axis="ch desOrSelf" ptType="node node" st="2 1" cnt="1 0"/>
                </dgm:if>
                <dgm:if name="Name39" axis="ch" ptType="node" func="cnt" op="equ" val="3">
                  <dgm:presOf axis="ch desOrSelf" ptType="node node" st="3 1" cnt="1 0"/>
                </dgm:if>
                <dgm:if name="Name40" axis="ch" ptType="node" func="cnt" op="equ" val="4">
                  <dgm:presOf axis="ch desOrSelf" ptType="node node" st="4 1" cnt="1 0"/>
                </dgm:if>
                <dgm:if name="Name41" axis="ch" ptType="node" func="cnt" op="equ" val="5">
                  <dgm:presOf axis="ch desOrSelf" ptType="node node" st="5 1" cnt="1 0"/>
                </dgm:if>
                <dgm:if name="Name42" axis="ch" ptType="node" func="cnt" op="equ" val="6">
                  <dgm:presOf axis="ch desOrSelf" ptType="node node" st="6 1" cnt="1 0"/>
                </dgm:if>
                <dgm:else name="Name43">
                  <dgm:presOf axis="ch desOrSelf" ptType="node node" st="7 1" cnt="1 0"/>
                </dgm:else>
              </dgm:choose>
            </dgm:else>
          </dgm:choose>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44">
            <dgm:if name="Name45" func="var" arg="dir" op="equ" val="norm">
              <dgm:presOf axis="ch desOrSelf" ptType="node node" st="1 1" cnt="1 0"/>
            </dgm:if>
            <dgm:else name="Name46">
              <dgm:choose name="Name47">
                <dgm:if name="Name48" axis="ch" ptType="node" func="cnt" op="equ" val="1">
                  <dgm:presOf axis="ch desOrSelf" ptType="node node" st="1 1" cnt="1 0"/>
                </dgm:if>
                <dgm:if name="Name49" axis="ch" ptType="node" func="cnt" op="equ" val="2">
                  <dgm:presOf axis="ch desOrSelf" ptType="node node" st="2 1" cnt="1 0"/>
                </dgm:if>
                <dgm:if name="Name50" axis="ch" ptType="node" func="cnt" op="equ" val="3">
                  <dgm:presOf axis="ch desOrSelf" ptType="node node" st="3 1" cnt="1 0"/>
                </dgm:if>
                <dgm:if name="Name51" axis="ch" ptType="node" func="cnt" op="equ" val="4">
                  <dgm:presOf axis="ch desOrSelf" ptType="node node" st="4 1" cnt="1 0"/>
                </dgm:if>
                <dgm:if name="Name52" axis="ch" ptType="node" func="cnt" op="equ" val="5">
                  <dgm:presOf axis="ch desOrSelf" ptType="node node" st="5 1" cnt="1 0"/>
                </dgm:if>
                <dgm:if name="Name53" axis="ch" ptType="node" func="cnt" op="equ" val="6">
                  <dgm:presOf axis="ch desOrSelf" ptType="node node" st="6 1" cnt="1 0"/>
                </dgm:if>
                <dgm:else name="Name54">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55"/>
    </dgm:choose>
    <dgm:choose name="Name56">
      <dgm:if name="Name57" axis="ch" ptType="node" func="cnt" op="gte" val="2">
        <dgm:layoutNode name="wedge2">
          <dgm:alg type="sp"/>
          <dgm:choose name="Name58">
            <dgm:if name="Name59" axis="ch" ptType="node" func="cnt" op="equ" val="2">
              <dgm:shape xmlns:r="http://schemas.openxmlformats.org/officeDocument/2006/relationships" type="pie" r:blip="">
                <dgm:adjLst>
                  <dgm:adj idx="1" val="90"/>
                  <dgm:adj idx="2" val="270"/>
                </dgm:adjLst>
              </dgm:shape>
            </dgm:if>
            <dgm:if name="Name60" axis="ch" ptType="node" func="cnt" op="equ" val="3">
              <dgm:shape xmlns:r="http://schemas.openxmlformats.org/officeDocument/2006/relationships" type="pie" r:blip="">
                <dgm:adjLst>
                  <dgm:adj idx="1" val="30"/>
                  <dgm:adj idx="2" val="150"/>
                </dgm:adjLst>
              </dgm:shape>
            </dgm:if>
            <dgm:if name="Name61" axis="ch" ptType="node" func="cnt" op="equ" val="4">
              <dgm:shape xmlns:r="http://schemas.openxmlformats.org/officeDocument/2006/relationships" type="pie" r:blip="">
                <dgm:adjLst>
                  <dgm:adj idx="1" val="0"/>
                  <dgm:adj idx="2" val="90"/>
                </dgm:adjLst>
              </dgm:shape>
            </dgm:if>
            <dgm:if name="Name62" axis="ch" ptType="node" func="cnt" op="equ" val="5">
              <dgm:shape xmlns:r="http://schemas.openxmlformats.org/officeDocument/2006/relationships" type="pie" r:blip="">
                <dgm:adjLst>
                  <dgm:adj idx="1" val="342"/>
                  <dgm:adj idx="2" val="54"/>
                </dgm:adjLst>
              </dgm:shape>
            </dgm:if>
            <dgm:if name="Name63" axis="ch" ptType="node" func="cnt" op="equ" val="6">
              <dgm:shape xmlns:r="http://schemas.openxmlformats.org/officeDocument/2006/relationships" type="pie" r:blip="">
                <dgm:adjLst>
                  <dgm:adj idx="1" val="330"/>
                  <dgm:adj idx="2" val="30"/>
                </dgm:adjLst>
              </dgm:shape>
            </dgm:if>
            <dgm:else name="Name64">
              <dgm:shape xmlns:r="http://schemas.openxmlformats.org/officeDocument/2006/relationships" type="pie" r:blip="">
                <dgm:adjLst>
                  <dgm:adj idx="1" val="321.4286"/>
                  <dgm:adj idx="2" val="12.85714"/>
                </dgm:adjLst>
              </dgm:shape>
            </dgm:else>
          </dgm:choose>
          <dgm:choose name="Name65">
            <dgm:if name="Name66" func="var" arg="dir" op="equ" val="norm">
              <dgm:presOf axis="ch desOrSelf" ptType="node node" st="2 1" cnt="1 0"/>
            </dgm:if>
            <dgm:else name="Name67">
              <dgm:choose name="Name68">
                <dgm:if name="Name69" axis="ch" ptType="node" func="cnt" op="equ" val="2">
                  <dgm:presOf axis="ch desOrSelf" ptType="node node" st="1 1" cnt="1 0"/>
                </dgm:if>
                <dgm:if name="Name70" axis="ch" ptType="node" func="cnt" op="equ" val="3">
                  <dgm:presOf axis="ch desOrSelf" ptType="node node" st="2 1" cnt="1 0"/>
                </dgm:if>
                <dgm:if name="Name71" axis="ch" ptType="node" func="cnt" op="equ" val="4">
                  <dgm:presOf axis="ch desOrSelf" ptType="node node" st="3 1" cnt="1 0"/>
                </dgm:if>
                <dgm:if name="Name72" axis="ch" ptType="node" func="cnt" op="equ" val="5">
                  <dgm:presOf axis="ch desOrSelf" ptType="node node" st="4 1" cnt="1 0"/>
                </dgm:if>
                <dgm:if name="Name73" axis="ch" ptType="node" func="cnt" op="equ" val="6">
                  <dgm:presOf axis="ch desOrSelf" ptType="node node" st="5 1" cnt="1 0"/>
                </dgm:if>
                <dgm:else name="Name74">
                  <dgm:presOf axis="ch desOrSelf" ptType="node node" st="6 1" cnt="1 0"/>
                </dgm:else>
              </dgm:choose>
            </dgm:else>
          </dgm:choose>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75">
            <dgm:if name="Name76" func="var" arg="dir" op="equ" val="norm">
              <dgm:presOf axis="ch desOrSelf" ptType="node node" st="2 1" cnt="1 0"/>
            </dgm:if>
            <dgm:else name="Name77">
              <dgm:choose name="Name78">
                <dgm:if name="Name79" axis="ch" ptType="node" func="cnt" op="equ" val="2">
                  <dgm:presOf axis="ch desOrSelf" ptType="node node" st="1 1" cnt="1 0"/>
                </dgm:if>
                <dgm:if name="Name80" axis="ch" ptType="node" func="cnt" op="equ" val="3">
                  <dgm:presOf axis="ch desOrSelf" ptType="node node" st="2 1" cnt="1 0"/>
                </dgm:if>
                <dgm:if name="Name81" axis="ch" ptType="node" func="cnt" op="equ" val="4">
                  <dgm:presOf axis="ch desOrSelf" ptType="node node" st="3 1" cnt="1 0"/>
                </dgm:if>
                <dgm:if name="Name82" axis="ch" ptType="node" func="cnt" op="equ" val="5">
                  <dgm:presOf axis="ch desOrSelf" ptType="node node" st="4 1" cnt="1 0"/>
                </dgm:if>
                <dgm:if name="Name83" axis="ch" ptType="node" func="cnt" op="equ" val="6">
                  <dgm:presOf axis="ch desOrSelf" ptType="node node" st="5 1" cnt="1 0"/>
                </dgm:if>
                <dgm:else name="Name84">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85"/>
    </dgm:choose>
    <dgm:choose name="Name86">
      <dgm:if name="Name87" axis="ch" ptType="node" func="cnt" op="gte" val="3">
        <dgm:layoutNode name="wedge3">
          <dgm:alg type="sp"/>
          <dgm:choose name="Name88">
            <dgm:if name="Name89" axis="ch" ptType="node" func="cnt" op="equ" val="3">
              <dgm:shape xmlns:r="http://schemas.openxmlformats.org/officeDocument/2006/relationships" type="pie" r:blip="">
                <dgm:adjLst>
                  <dgm:adj idx="1" val="150"/>
                  <dgm:adj idx="2" val="270"/>
                </dgm:adjLst>
              </dgm:shape>
            </dgm:if>
            <dgm:if name="Name90" axis="ch" ptType="node" func="cnt" op="equ" val="4">
              <dgm:shape xmlns:r="http://schemas.openxmlformats.org/officeDocument/2006/relationships" type="pie" r:blip="">
                <dgm:adjLst>
                  <dgm:adj idx="1" val="90"/>
                  <dgm:adj idx="2" val="180"/>
                </dgm:adjLst>
              </dgm:shape>
            </dgm:if>
            <dgm:if name="Name91" axis="ch" ptType="node" func="cnt" op="equ" val="5">
              <dgm:shape xmlns:r="http://schemas.openxmlformats.org/officeDocument/2006/relationships" type="pie" r:blip="">
                <dgm:adjLst>
                  <dgm:adj idx="1" val="54"/>
                  <dgm:adj idx="2" val="126"/>
                </dgm:adjLst>
              </dgm:shape>
            </dgm:if>
            <dgm:if name="Name92" axis="ch" ptType="node" func="cnt" op="equ" val="6">
              <dgm:shape xmlns:r="http://schemas.openxmlformats.org/officeDocument/2006/relationships" type="pie" r:blip="">
                <dgm:adjLst>
                  <dgm:adj idx="1" val="30"/>
                  <dgm:adj idx="2" val="90"/>
                </dgm:adjLst>
              </dgm:shape>
            </dgm:if>
            <dgm:else name="Name93">
              <dgm:shape xmlns:r="http://schemas.openxmlformats.org/officeDocument/2006/relationships" type="pie" r:blip="">
                <dgm:adjLst>
                  <dgm:adj idx="1" val="12.85714"/>
                  <dgm:adj idx="2" val="64.28571"/>
                </dgm:adjLst>
              </dgm:shape>
            </dgm:else>
          </dgm:choose>
          <dgm:choose name="Name94">
            <dgm:if name="Name95" func="var" arg="dir" op="equ" val="norm">
              <dgm:presOf axis="ch desOrSelf" ptType="node node" st="3 1" cnt="1 0"/>
            </dgm:if>
            <dgm:else name="Name96">
              <dgm:choose name="Name97">
                <dgm:if name="Name98" axis="ch" ptType="node" func="cnt" op="equ" val="3">
                  <dgm:presOf axis="ch desOrSelf" ptType="node node" st="1 1" cnt="1 0"/>
                </dgm:if>
                <dgm:if name="Name99" axis="ch" ptType="node" func="cnt" op="equ" val="4">
                  <dgm:presOf axis="ch desOrSelf" ptType="node node" st="2 1" cnt="1 0"/>
                </dgm:if>
                <dgm:if name="Name100" axis="ch" ptType="node" func="cnt" op="equ" val="5">
                  <dgm:presOf axis="ch desOrSelf" ptType="node node" st="3 1" cnt="1 0"/>
                </dgm:if>
                <dgm:if name="Name101" axis="ch" ptType="node" func="cnt" op="equ" val="6">
                  <dgm:presOf axis="ch desOrSelf" ptType="node node" st="4 1" cnt="1 0"/>
                </dgm:if>
                <dgm:else name="Name102">
                  <dgm:presOf axis="ch desOrSelf" ptType="node node" st="5 1" cnt="1 0"/>
                </dgm:else>
              </dgm:choose>
            </dgm:else>
          </dgm:choose>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103">
            <dgm:if name="Name104" func="var" arg="dir" op="equ" val="norm">
              <dgm:presOf axis="ch desOrSelf" ptType="node node" st="3 1" cnt="1 0"/>
            </dgm:if>
            <dgm:else name="Name105">
              <dgm:choose name="Name106">
                <dgm:if name="Name107" axis="ch" ptType="node" func="cnt" op="equ" val="3">
                  <dgm:presOf axis="ch desOrSelf" ptType="node node" st="1 1" cnt="1 0"/>
                </dgm:if>
                <dgm:if name="Name108" axis="ch" ptType="node" func="cnt" op="equ" val="4">
                  <dgm:presOf axis="ch desOrSelf" ptType="node node" st="2 1" cnt="1 0"/>
                </dgm:if>
                <dgm:if name="Name109" axis="ch" ptType="node" func="cnt" op="equ" val="5">
                  <dgm:presOf axis="ch desOrSelf" ptType="node node" st="3 1" cnt="1 0"/>
                </dgm:if>
                <dgm:if name="Name110" axis="ch" ptType="node" func="cnt" op="equ" val="6">
                  <dgm:presOf axis="ch desOrSelf" ptType="node node" st="4 1" cnt="1 0"/>
                </dgm:if>
                <dgm:else name="Name111">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12"/>
    </dgm:choose>
    <dgm:choose name="Name113">
      <dgm:if name="Name114" axis="ch" ptType="node" func="cnt" op="gte" val="4">
        <dgm:layoutNode name="wedge4">
          <dgm:alg type="sp"/>
          <dgm:choose name="Name115">
            <dgm:if name="Name116" axis="ch" ptType="node" func="cnt" op="equ" val="4">
              <dgm:shape xmlns:r="http://schemas.openxmlformats.org/officeDocument/2006/relationships" type="pie" r:blip="">
                <dgm:adjLst>
                  <dgm:adj idx="1" val="180"/>
                  <dgm:adj idx="2" val="270"/>
                </dgm:adjLst>
              </dgm:shape>
            </dgm:if>
            <dgm:if name="Name117" axis="ch" ptType="node" func="cnt" op="equ" val="5">
              <dgm:shape xmlns:r="http://schemas.openxmlformats.org/officeDocument/2006/relationships" type="pie" r:blip="">
                <dgm:adjLst>
                  <dgm:adj idx="1" val="126"/>
                  <dgm:adj idx="2" val="198"/>
                </dgm:adjLst>
              </dgm:shape>
            </dgm:if>
            <dgm:if name="Name118" axis="ch" ptType="node" func="cnt" op="equ" val="6">
              <dgm:shape xmlns:r="http://schemas.openxmlformats.org/officeDocument/2006/relationships" type="pie" r:blip="">
                <dgm:adjLst>
                  <dgm:adj idx="1" val="90"/>
                  <dgm:adj idx="2" val="150"/>
                </dgm:adjLst>
              </dgm:shape>
            </dgm:if>
            <dgm:else name="Name119">
              <dgm:shape xmlns:r="http://schemas.openxmlformats.org/officeDocument/2006/relationships" type="pie" r:blip="">
                <dgm:adjLst>
                  <dgm:adj idx="1" val="64.2871"/>
                  <dgm:adj idx="2" val="115.7143"/>
                </dgm:adjLst>
              </dgm:shape>
            </dgm:else>
          </dgm:choose>
          <dgm:choose name="Name120">
            <dgm:if name="Name121" func="var" arg="dir" op="equ" val="norm">
              <dgm:presOf axis="ch desOrSelf" ptType="node node" st="4 1" cnt="1 0"/>
            </dgm:if>
            <dgm:else name="Name122">
              <dgm:choose name="Name123">
                <dgm:if name="Name124" axis="ch" ptType="node" func="cnt" op="equ" val="4">
                  <dgm:presOf axis="ch desOrSelf" ptType="node node" st="1 1" cnt="1 0"/>
                </dgm:if>
                <dgm:if name="Name125" axis="ch" ptType="node" func="cnt" op="equ" val="5">
                  <dgm:presOf axis="ch desOrSelf" ptType="node node" st="2 1" cnt="1 0"/>
                </dgm:if>
                <dgm:if name="Name126" axis="ch" ptType="node" func="cnt" op="equ" val="6">
                  <dgm:presOf axis="ch desOrSelf" ptType="node node" st="3 1" cnt="1 0"/>
                </dgm:if>
                <dgm:else name="Name127">
                  <dgm:presOf axis="ch desOrSelf" ptType="node node" st="4 1" cnt="1 0"/>
                </dgm:else>
              </dgm:choose>
            </dgm:else>
          </dgm:choose>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28">
            <dgm:if name="Name129" func="var" arg="dir" op="equ" val="norm">
              <dgm:presOf axis="ch desOrSelf" ptType="node node" st="4 1" cnt="1 0"/>
            </dgm:if>
            <dgm:else name="Name130">
              <dgm:choose name="Name131">
                <dgm:if name="Name132" axis="ch" ptType="node" func="cnt" op="equ" val="4">
                  <dgm:presOf axis="ch desOrSelf" ptType="node node" st="1 1" cnt="1 0"/>
                </dgm:if>
                <dgm:if name="Name133" axis="ch" ptType="node" func="cnt" op="equ" val="5">
                  <dgm:presOf axis="ch desOrSelf" ptType="node node" st="2 1" cnt="1 0"/>
                </dgm:if>
                <dgm:if name="Name134" axis="ch" ptType="node" func="cnt" op="equ" val="6">
                  <dgm:presOf axis="ch desOrSelf" ptType="node node" st="3 1" cnt="1 0"/>
                </dgm:if>
                <dgm:else name="Name135">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36"/>
    </dgm:choose>
    <dgm:choose name="Name137">
      <dgm:if name="Name138" axis="ch" ptType="node" func="cnt" op="gte" val="5">
        <dgm:layoutNode name="wedge5">
          <dgm:alg type="sp"/>
          <dgm:choose name="Name139">
            <dgm:if name="Name140" axis="ch" ptType="node" func="cnt" op="equ" val="5">
              <dgm:shape xmlns:r="http://schemas.openxmlformats.org/officeDocument/2006/relationships" type="pie" r:blip="">
                <dgm:adjLst>
                  <dgm:adj idx="1" val="198"/>
                  <dgm:adj idx="2" val="270"/>
                </dgm:adjLst>
              </dgm:shape>
            </dgm:if>
            <dgm:if name="Name141" axis="ch" ptType="node" func="cnt" op="equ" val="6">
              <dgm:shape xmlns:r="http://schemas.openxmlformats.org/officeDocument/2006/relationships" type="pie" r:blip="">
                <dgm:adjLst>
                  <dgm:adj idx="1" val="150"/>
                  <dgm:adj idx="2" val="210"/>
                </dgm:adjLst>
              </dgm:shape>
            </dgm:if>
            <dgm:else name="Name142">
              <dgm:shape xmlns:r="http://schemas.openxmlformats.org/officeDocument/2006/relationships" type="pie" r:blip="">
                <dgm:adjLst>
                  <dgm:adj idx="1" val="115.7143"/>
                  <dgm:adj idx="2" val="167.1429"/>
                </dgm:adjLst>
              </dgm:shape>
            </dgm:else>
          </dgm:choose>
          <dgm:choose name="Name143">
            <dgm:if name="Name144" func="var" arg="dir" op="equ" val="norm">
              <dgm:presOf axis="ch desOrSelf" ptType="node node" st="5 1" cnt="1 0"/>
            </dgm:if>
            <dgm:else name="Name145">
              <dgm:choose name="Name146">
                <dgm:if name="Name147" axis="ch" ptType="node" func="cnt" op="equ" val="5">
                  <dgm:presOf axis="ch desOrSelf" ptType="node node" st="1 1" cnt="1 0"/>
                </dgm:if>
                <dgm:if name="Name148" axis="ch" ptType="node" func="cnt" op="equ" val="6">
                  <dgm:presOf axis="ch desOrSelf" ptType="node node" st="2 1" cnt="1 0"/>
                </dgm:if>
                <dgm:else name="Name149">
                  <dgm:presOf axis="ch desOrSelf" ptType="node node" st="3 1" cnt="1 0"/>
                </dgm:else>
              </dgm:choose>
            </dgm:else>
          </dgm:choose>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50">
            <dgm:if name="Name151" func="var" arg="dir" op="equ" val="norm">
              <dgm:presOf axis="ch desOrSelf" ptType="node node" st="5 1" cnt="1 0"/>
            </dgm:if>
            <dgm:else name="Name152">
              <dgm:choose name="Name153">
                <dgm:if name="Name154" axis="ch" ptType="node" func="cnt" op="equ" val="5">
                  <dgm:presOf axis="ch desOrSelf" ptType="node node" st="1 1" cnt="1 0"/>
                </dgm:if>
                <dgm:if name="Name155" axis="ch" ptType="node" func="cnt" op="equ" val="6">
                  <dgm:presOf axis="ch desOrSelf" ptType="node node" st="2 1" cnt="1 0"/>
                </dgm:if>
                <dgm:else name="Name156">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57"/>
    </dgm:choose>
    <dgm:choose name="Name158">
      <dgm:if name="Name159" axis="ch" ptType="node" func="cnt" op="gte" val="6">
        <dgm:layoutNode name="wedge6">
          <dgm:alg type="sp"/>
          <dgm:choose name="Name160">
            <dgm:if name="Name161" axis="ch" ptType="node" func="cnt" op="equ" val="6">
              <dgm:shape xmlns:r="http://schemas.openxmlformats.org/officeDocument/2006/relationships" type="pie" r:blip="">
                <dgm:adjLst>
                  <dgm:adj idx="1" val="210"/>
                  <dgm:adj idx="2" val="270"/>
                </dgm:adjLst>
              </dgm:shape>
            </dgm:if>
            <dgm:else name="Name162">
              <dgm:shape xmlns:r="http://schemas.openxmlformats.org/officeDocument/2006/relationships" type="pie" r:blip="">
                <dgm:adjLst>
                  <dgm:adj idx="1" val="167.1429"/>
                  <dgm:adj idx="2" val="218.5714"/>
                </dgm:adjLst>
              </dgm:shape>
            </dgm:else>
          </dgm:choose>
          <dgm:choose name="Name163">
            <dgm:if name="Name164" func="var" arg="dir" op="equ" val="norm">
              <dgm:presOf axis="ch desOrSelf" ptType="node node" st="6 1" cnt="1 0"/>
            </dgm:if>
            <dgm:else name="Name165">
              <dgm:choose name="Name166">
                <dgm:if name="Name167" axis="ch" ptType="node" func="cnt" op="equ" val="6">
                  <dgm:presOf axis="ch desOrSelf" ptType="node node" st="1 1" cnt="1 0"/>
                </dgm:if>
                <dgm:else name="Name168">
                  <dgm:presOf axis="ch desOrSelf" ptType="node node" st="2 1" cnt="1 0"/>
                </dgm:else>
              </dgm:choose>
            </dgm:else>
          </dgm:choose>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69">
            <dgm:if name="Name170" func="var" arg="dir" op="equ" val="norm">
              <dgm:presOf axis="ch desOrSelf" ptType="node node" st="6 1" cnt="1 0"/>
            </dgm:if>
            <dgm:else name="Name171">
              <dgm:choose name="Name172">
                <dgm:if name="Name173" axis="ch" ptType="node" func="cnt" op="equ" val="6">
                  <dgm:presOf axis="ch desOrSelf" ptType="node node" st="1 1" cnt="1 0"/>
                </dgm:if>
                <dgm:else name="Name174">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75"/>
    </dgm:choose>
    <dgm:choose name="Name176">
      <dgm:if name="Name177" axis="ch" ptType="node" func="cnt" op="gte" val="7">
        <dgm:layoutNode name="wedge7">
          <dgm:alg type="sp"/>
          <dgm:shape xmlns:r="http://schemas.openxmlformats.org/officeDocument/2006/relationships" type="pie" r:blip="">
            <dgm:adjLst>
              <dgm:adj idx="1" val="218.5714"/>
              <dgm:adj idx="2" val="270"/>
            </dgm:adjLst>
          </dgm:shape>
          <dgm:choose name="Name178">
            <dgm:if name="Name179" func="var" arg="dir" op="equ" val="norm">
              <dgm:presOf axis="ch desOrSelf" ptType="node node" st="7 1" cnt="1 0"/>
            </dgm:if>
            <dgm:else name="Name180">
              <dgm:presOf axis="ch desOrSelf" ptType="node node" st="1 1" cnt="1 0"/>
            </dgm:else>
          </dgm:choose>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81">
            <dgm:if name="Name182" func="var" arg="dir" op="equ" val="norm">
              <dgm:presOf axis="ch desOrSelf" ptType="node node" st="7 1" cnt="1 0"/>
            </dgm:if>
            <dgm:else name="Name183">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84"/>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476172B-B521-4474-BF40-CFAB0D062005}" type="datetimeFigureOut">
              <a:rPr lang="en-GB" smtClean="0"/>
              <a:t>10/10/2025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A83A06D-66CB-42CB-A295-BE4F74E0D1BD}" type="slidenum">
              <a:rPr lang="en-GB" smtClean="0"/>
              <a:t>‹#›</a:t>
            </a:fld>
            <a:endParaRPr lang="en-GB"/>
          </a:p>
        </p:txBody>
      </p:sp>
    </p:spTree>
    <p:extLst>
      <p:ext uri="{BB962C8B-B14F-4D97-AF65-F5344CB8AC3E}">
        <p14:creationId xmlns:p14="http://schemas.microsoft.com/office/powerpoint/2010/main" val="13949859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brainyquote.com/authors/eleanor-roosevelt-quotes" TargetMode="External"/><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www.mindtools.com/ah0wie1/creating-an-energizing-work-environment" TargetMode="External"/><Relationship Id="rId2" Type="http://schemas.openxmlformats.org/officeDocument/2006/relationships/slide" Target="../slides/slide17.xml"/><Relationship Id="rId1" Type="http://schemas.openxmlformats.org/officeDocument/2006/relationships/notesMaster" Target="../notesMasters/notesMaster1.xml"/><Relationship Id="rId6" Type="http://schemas.openxmlformats.org/officeDocument/2006/relationships/hyperlink" Target="https://www.mindtools.com/ayh8f1j/pyramid-of-purpose" TargetMode="External"/><Relationship Id="rId5" Type="http://schemas.openxmlformats.org/officeDocument/2006/relationships/hyperlink" Target="https://www.mindtools.com/ar0vlws/building-a-positive-team" TargetMode="External"/><Relationship Id="rId4" Type="http://schemas.openxmlformats.org/officeDocument/2006/relationships/hyperlink" Target="https://www.mindtools.com/adi3nc1/theory-x-and-theory-y" TargetMode="Externa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A1E105F-8527-4319-AD10-2196F5B20ABD}" type="slidenum">
              <a:rPr lang="en-GB" smtClean="0"/>
              <a:t>2</a:t>
            </a:fld>
            <a:endParaRPr lang="en-GB"/>
          </a:p>
        </p:txBody>
      </p:sp>
    </p:spTree>
    <p:extLst>
      <p:ext uri="{BB962C8B-B14F-4D97-AF65-F5344CB8AC3E}">
        <p14:creationId xmlns:p14="http://schemas.microsoft.com/office/powerpoint/2010/main" val="37044360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A83A06D-66CB-42CB-A295-BE4F74E0D1BD}" type="slidenum">
              <a:rPr lang="en-GB" smtClean="0"/>
              <a:t>3</a:t>
            </a:fld>
            <a:endParaRPr lang="en-GB"/>
          </a:p>
        </p:txBody>
      </p:sp>
    </p:spTree>
    <p:extLst>
      <p:ext uri="{BB962C8B-B14F-4D97-AF65-F5344CB8AC3E}">
        <p14:creationId xmlns:p14="http://schemas.microsoft.com/office/powerpoint/2010/main" val="36804323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a:xfrm>
            <a:off x="90488" y="744538"/>
            <a:ext cx="6616700" cy="3722687"/>
          </a:xfrm>
          <a:ln/>
        </p:spPr>
      </p:sp>
      <p:sp>
        <p:nvSpPr>
          <p:cNvPr id="2355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t>What falls under the role of an EYP</a:t>
            </a:r>
          </a:p>
          <a:p>
            <a:r>
              <a:rPr lang="en-GB"/>
              <a:t>Discuss…</a:t>
            </a:r>
          </a:p>
          <a:p>
            <a:r>
              <a:rPr lang="en-GB"/>
              <a:t>Is there anything else anyone feels is missing?</a:t>
            </a:r>
          </a:p>
          <a:p>
            <a:r>
              <a:rPr lang="en-GB"/>
              <a:t> - an effective collaborator? </a:t>
            </a:r>
          </a:p>
          <a:p>
            <a:r>
              <a:rPr lang="en-GB"/>
              <a:t> - a motivator, being inspirational? </a:t>
            </a:r>
          </a:p>
          <a:p>
            <a:r>
              <a:rPr lang="en-GB"/>
              <a:t> - being accountable, responsible for all aspects of care? </a:t>
            </a:r>
          </a:p>
          <a:p>
            <a:r>
              <a:rPr lang="en-GB"/>
              <a:t> - being a professional and ethical practitioner – doing what is right?</a:t>
            </a:r>
          </a:p>
          <a:p>
            <a:endParaRPr lang="en-GB"/>
          </a:p>
          <a:p>
            <a:r>
              <a:rPr lang="en-GB"/>
              <a:t>What are the responsibilities? - These are endless…</a:t>
            </a:r>
          </a:p>
          <a:p>
            <a:endParaRPr lang="en-GB"/>
          </a:p>
          <a:p>
            <a:pPr eaLnBrk="1" hangingPunct="1"/>
            <a:endParaRPr lang="en-GB" altLang="en-US">
              <a:latin typeface="Arial" pitchFamily="34" charset="0"/>
            </a:endParaRPr>
          </a:p>
        </p:txBody>
      </p:sp>
      <p:sp>
        <p:nvSpPr>
          <p:cNvPr id="2355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itchFamily="34" charset="0"/>
                <a:ea typeface="MS PGothic" pitchFamily="34" charset="-128"/>
              </a:defRPr>
            </a:lvl1pPr>
            <a:lvl2pPr marL="742950" indent="-285750">
              <a:spcBef>
                <a:spcPct val="30000"/>
              </a:spcBef>
              <a:defRPr sz="1200">
                <a:solidFill>
                  <a:schemeClr val="tx1"/>
                </a:solidFill>
                <a:latin typeface="Arial" pitchFamily="34" charset="0"/>
                <a:ea typeface="MS PGothic" pitchFamily="34" charset="-128"/>
              </a:defRPr>
            </a:lvl2pPr>
            <a:lvl3pPr marL="1143000" indent="-228600">
              <a:spcBef>
                <a:spcPct val="30000"/>
              </a:spcBef>
              <a:defRPr sz="1200">
                <a:solidFill>
                  <a:schemeClr val="tx1"/>
                </a:solidFill>
                <a:latin typeface="Arial" pitchFamily="34" charset="0"/>
                <a:ea typeface="MS PGothic" pitchFamily="34" charset="-128"/>
              </a:defRPr>
            </a:lvl3pPr>
            <a:lvl4pPr marL="1600200" indent="-228600">
              <a:spcBef>
                <a:spcPct val="30000"/>
              </a:spcBef>
              <a:defRPr sz="1200">
                <a:solidFill>
                  <a:schemeClr val="tx1"/>
                </a:solidFill>
                <a:latin typeface="Arial" pitchFamily="34" charset="0"/>
                <a:ea typeface="MS PGothic" pitchFamily="34" charset="-128"/>
              </a:defRPr>
            </a:lvl4pPr>
            <a:lvl5pPr marL="2057400" indent="-228600">
              <a:spcBef>
                <a:spcPct val="30000"/>
              </a:spcBef>
              <a:defRPr sz="1200">
                <a:solidFill>
                  <a:schemeClr val="tx1"/>
                </a:solidFill>
                <a:latin typeface="Arial" pitchFamily="34" charset="0"/>
                <a:ea typeface="MS PGothic" pitchFamily="34" charset="-128"/>
              </a:defRPr>
            </a:lvl5pPr>
            <a:lvl6pPr marL="2514600" indent="-228600" eaLnBrk="0" fontAlgn="base" hangingPunct="0">
              <a:spcBef>
                <a:spcPct val="30000"/>
              </a:spcBef>
              <a:spcAft>
                <a:spcPct val="0"/>
              </a:spcAft>
              <a:defRPr sz="1200">
                <a:solidFill>
                  <a:schemeClr val="tx1"/>
                </a:solidFill>
                <a:latin typeface="Arial" pitchFamily="34" charset="0"/>
                <a:ea typeface="MS PGothic" pitchFamily="34" charset="-128"/>
              </a:defRPr>
            </a:lvl6pPr>
            <a:lvl7pPr marL="2971800" indent="-228600" eaLnBrk="0" fontAlgn="base" hangingPunct="0">
              <a:spcBef>
                <a:spcPct val="30000"/>
              </a:spcBef>
              <a:spcAft>
                <a:spcPct val="0"/>
              </a:spcAft>
              <a:defRPr sz="1200">
                <a:solidFill>
                  <a:schemeClr val="tx1"/>
                </a:solidFill>
                <a:latin typeface="Arial" pitchFamily="34" charset="0"/>
                <a:ea typeface="MS PGothic" pitchFamily="34" charset="-128"/>
              </a:defRPr>
            </a:lvl7pPr>
            <a:lvl8pPr marL="3429000" indent="-228600" eaLnBrk="0" fontAlgn="base" hangingPunct="0">
              <a:spcBef>
                <a:spcPct val="30000"/>
              </a:spcBef>
              <a:spcAft>
                <a:spcPct val="0"/>
              </a:spcAft>
              <a:defRPr sz="1200">
                <a:solidFill>
                  <a:schemeClr val="tx1"/>
                </a:solidFill>
                <a:latin typeface="Arial" pitchFamily="34" charset="0"/>
                <a:ea typeface="MS PGothic" pitchFamily="34" charset="-128"/>
              </a:defRPr>
            </a:lvl8pPr>
            <a:lvl9pPr marL="3886200" indent="-228600" eaLnBrk="0" fontAlgn="base" hangingPunct="0">
              <a:spcBef>
                <a:spcPct val="30000"/>
              </a:spcBef>
              <a:spcAft>
                <a:spcPct val="0"/>
              </a:spcAft>
              <a:defRPr sz="1200">
                <a:solidFill>
                  <a:schemeClr val="tx1"/>
                </a:solidFill>
                <a:latin typeface="Arial" pitchFamily="34" charset="0"/>
                <a:ea typeface="MS PGothic" pitchFamily="34" charset="-128"/>
              </a:defRPr>
            </a:lvl9pPr>
          </a:lstStyle>
          <a:p>
            <a:pPr eaLnBrk="1" hangingPunct="1">
              <a:spcBef>
                <a:spcPct val="0"/>
              </a:spcBef>
            </a:pPr>
            <a:fld id="{70D6C9FF-7B72-4236-BFDE-DF7BAA1E7522}" type="slidenum">
              <a:rPr lang="en-GB" altLang="en-US">
                <a:solidFill>
                  <a:srgbClr val="000000"/>
                </a:solidFill>
                <a:cs typeface="Arial" pitchFamily="34" charset="0"/>
              </a:rPr>
              <a:pPr eaLnBrk="1" hangingPunct="1">
                <a:spcBef>
                  <a:spcPct val="0"/>
                </a:spcBef>
              </a:pPr>
              <a:t>8</a:t>
            </a:fld>
            <a:endParaRPr lang="en-GB" altLang="en-US">
              <a:solidFill>
                <a:srgbClr val="000000"/>
              </a:solidFill>
              <a:cs typeface="Arial" pitchFamily="34" charset="0"/>
            </a:endParaRPr>
          </a:p>
        </p:txBody>
      </p:sp>
    </p:spTree>
    <p:extLst>
      <p:ext uri="{BB962C8B-B14F-4D97-AF65-F5344CB8AC3E}">
        <p14:creationId xmlns:p14="http://schemas.microsoft.com/office/powerpoint/2010/main" val="23333695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A83A06D-66CB-42CB-A295-BE4F74E0D1BD}" type="slidenum">
              <a:rPr lang="en-GB" smtClean="0"/>
              <a:t>9</a:t>
            </a:fld>
            <a:endParaRPr lang="en-GB"/>
          </a:p>
        </p:txBody>
      </p:sp>
    </p:spTree>
    <p:extLst>
      <p:ext uri="{BB962C8B-B14F-4D97-AF65-F5344CB8AC3E}">
        <p14:creationId xmlns:p14="http://schemas.microsoft.com/office/powerpoint/2010/main" val="38220115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an example of a style of leadership - What kind of leadership do you think these points are describing? </a:t>
            </a:r>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dirty="0"/>
              <a:t>Inspirational? Empowering? Transformational? Visionary?</a:t>
            </a:r>
          </a:p>
        </p:txBody>
      </p:sp>
      <p:sp>
        <p:nvSpPr>
          <p:cNvPr id="4" name="Slide Number Placeholder 3"/>
          <p:cNvSpPr>
            <a:spLocks noGrp="1"/>
          </p:cNvSpPr>
          <p:nvPr>
            <p:ph type="sldNum" sz="quarter" idx="5"/>
          </p:nvPr>
        </p:nvSpPr>
        <p:spPr/>
        <p:txBody>
          <a:bodyPr/>
          <a:lstStyle/>
          <a:p>
            <a:fld id="{8A83A06D-66CB-42CB-A295-BE4F74E0D1BD}" type="slidenum">
              <a:rPr lang="en-GB" smtClean="0"/>
              <a:t>10</a:t>
            </a:fld>
            <a:endParaRPr lang="en-GB"/>
          </a:p>
        </p:txBody>
      </p:sp>
    </p:spTree>
    <p:extLst>
      <p:ext uri="{BB962C8B-B14F-4D97-AF65-F5344CB8AC3E}">
        <p14:creationId xmlns:p14="http://schemas.microsoft.com/office/powerpoint/2010/main" val="25428744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America's first lady from 1933-1945, married to President Franklin Roosevelt. </a:t>
            </a:r>
          </a:p>
          <a:p>
            <a:r>
              <a:rPr lang="en-GB" dirty="0"/>
              <a:t>Role model:   </a:t>
            </a:r>
          </a:p>
          <a:p>
            <a:r>
              <a:rPr lang="en-GB" sz="1200" b="0" i="1" u="none" strike="noStrike" kern="1200" dirty="0">
                <a:solidFill>
                  <a:schemeClr val="tx1"/>
                </a:solidFill>
                <a:effectLst/>
                <a:latin typeface="+mn-lt"/>
                <a:ea typeface="+mn-ea"/>
                <a:cs typeface="+mn-cs"/>
              </a:rPr>
              <a:t>‘It is not fair to ask of others what you are not willing to do yourself.’</a:t>
            </a:r>
          </a:p>
          <a:p>
            <a:r>
              <a:rPr lang="en-GB" sz="1200" b="1" i="0" u="none" strike="noStrike" kern="1200" dirty="0">
                <a:solidFill>
                  <a:schemeClr val="tx1"/>
                </a:solidFill>
                <a:effectLst/>
                <a:latin typeface="+mn-lt"/>
                <a:ea typeface="+mn-ea"/>
                <a:cs typeface="+mn-cs"/>
                <a:hlinkClick r:id="rId3"/>
              </a:rPr>
              <a:t>Eleanor Roosevelt</a:t>
            </a:r>
            <a:endParaRPr lang="en-GB" sz="1200" b="1" i="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8A83A06D-66CB-42CB-A295-BE4F74E0D1BD}" type="slidenum">
              <a:rPr lang="en-GB" smtClean="0"/>
              <a:t>11</a:t>
            </a:fld>
            <a:endParaRPr lang="en-GB"/>
          </a:p>
        </p:txBody>
      </p:sp>
    </p:spTree>
    <p:extLst>
      <p:ext uri="{BB962C8B-B14F-4D97-AF65-F5344CB8AC3E}">
        <p14:creationId xmlns:p14="http://schemas.microsoft.com/office/powerpoint/2010/main" val="21493989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897849">
              <a:defRPr/>
            </a:pPr>
            <a:r>
              <a:rPr lang="en-GB" dirty="0"/>
              <a:t>First of the leadership theorists for this module.</a:t>
            </a:r>
          </a:p>
          <a:p>
            <a:pPr defTabSz="897849">
              <a:defRPr/>
            </a:pPr>
            <a:endParaRPr lang="en-GB" dirty="0"/>
          </a:p>
          <a:p>
            <a:pPr defTabSz="897849">
              <a:defRPr/>
            </a:pPr>
            <a:r>
              <a:rPr lang="en-GB" dirty="0"/>
              <a:t>The McKinsey 7S Model is an organizational tool that assesses the wellbeing of seven internal factors of an organization as a means of determining whether a company has the structural support to be successful.</a:t>
            </a:r>
          </a:p>
          <a:p>
            <a:pPr defTabSz="897849">
              <a:defRPr/>
            </a:pPr>
            <a:r>
              <a:rPr lang="en-GB" sz="1200" b="0" i="0" kern="1200" dirty="0">
                <a:solidFill>
                  <a:schemeClr val="tx1"/>
                </a:solidFill>
                <a:effectLst/>
                <a:latin typeface="+mn-lt"/>
                <a:ea typeface="+mn-ea"/>
                <a:cs typeface="+mn-cs"/>
              </a:rPr>
              <a:t>It is a tool that analyses a firm's organizational design by looking at 7 key internal elements: strategy, structure, systems, shared values, style, staff and skills, in order to allow organization to achieve its objectives</a:t>
            </a:r>
            <a:endParaRPr lang="en-GB" dirty="0"/>
          </a:p>
          <a:p>
            <a:pPr defTabSz="897849">
              <a:defRPr/>
            </a:pPr>
            <a:endParaRPr lang="en-GB" i="1" dirty="0"/>
          </a:p>
          <a:p>
            <a:pPr defTabSz="897849">
              <a:defRPr/>
            </a:pPr>
            <a:r>
              <a:rPr lang="en-GB" i="1" dirty="0"/>
              <a:t>Discuss in terms of leadership characteristics and competencies</a:t>
            </a:r>
          </a:p>
          <a:p>
            <a:pPr defTabSz="897849">
              <a:defRPr/>
            </a:pPr>
            <a:r>
              <a:rPr lang="en-GB" dirty="0"/>
              <a:t>How could you link to assignment – shared values are important in early years, ensuring all team members hare the same values for the effective running of the setting. Strategies used to support children, these could be strategies used to support children with ALN, what strategies are used to communicated with parents? For your assignment, once you’ve chosen your agenda item, think how could I link in </a:t>
            </a:r>
            <a:r>
              <a:rPr lang="en-GB" dirty="0" err="1"/>
              <a:t>Mckinsey’s</a:t>
            </a:r>
            <a:r>
              <a:rPr lang="en-GB" dirty="0"/>
              <a:t> theory.</a:t>
            </a:r>
          </a:p>
          <a:p>
            <a:pPr defTabSz="897849">
              <a:defRPr/>
            </a:pPr>
            <a:endParaRPr lang="en-GB" dirty="0"/>
          </a:p>
        </p:txBody>
      </p:sp>
      <p:sp>
        <p:nvSpPr>
          <p:cNvPr id="4" name="Slide Number Placeholder 3"/>
          <p:cNvSpPr>
            <a:spLocks noGrp="1"/>
          </p:cNvSpPr>
          <p:nvPr>
            <p:ph type="sldNum" sz="quarter" idx="10"/>
          </p:nvPr>
        </p:nvSpPr>
        <p:spPr/>
        <p:txBody>
          <a:bodyPr/>
          <a:lstStyle/>
          <a:p>
            <a:fld id="{F15496C4-5ED8-4BF4-825F-9346C4CEF3CD}" type="slidenum">
              <a:rPr lang="en-GB" smtClean="0"/>
              <a:t>12</a:t>
            </a:fld>
            <a:endParaRPr lang="en-GB"/>
          </a:p>
        </p:txBody>
      </p:sp>
    </p:spTree>
    <p:extLst>
      <p:ext uri="{BB962C8B-B14F-4D97-AF65-F5344CB8AC3E}">
        <p14:creationId xmlns:p14="http://schemas.microsoft.com/office/powerpoint/2010/main" val="30173748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49"/>
            <a:ext cx="5486400" cy="4284663"/>
          </a:xfrm>
        </p:spPr>
        <p:txBody>
          <a:bodyPr/>
          <a:lstStyle/>
          <a:p>
            <a:r>
              <a:rPr lang="en-GB" sz="1200" b="0" i="0" kern="1200" dirty="0">
                <a:solidFill>
                  <a:schemeClr val="tx1"/>
                </a:solidFill>
                <a:effectLst/>
                <a:latin typeface="+mn-lt"/>
                <a:ea typeface="+mn-ea"/>
                <a:cs typeface="+mn-cs"/>
              </a:rPr>
              <a:t>Let’s consider the HARD Skills – strategy, structure and systems. Who is responsible for this? Management, these aspects are easy for management to mould and control.</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SOFT SKILLS – Skills, staff, Style – these are far more personal, individual and unique to the company, the business or the organisation. These are Influenced by the culture and ethos of an organisation. You need specific skills to work in early years, such as a caring and empathetic nature, patience, knowledge and understanding of child development etc. You need a lot of staff in early years settings to meet national minimum standards, these staff members need to be able to effectively work together to meet children's needs.  The style of leadership will depend on the situation – would leadership style affect any other aspects?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SHARED VALUES This is placed at the centre of the framework – core values – permeate all aspects of the  organisation – the values are central to the organisation. </a:t>
            </a:r>
            <a:r>
              <a:rPr lang="en-GB" altLang="en-US" dirty="0">
                <a:latin typeface="Calibri" pitchFamily="34" charset="0"/>
              </a:rPr>
              <a:t>Shared Values are unique to your setting. </a:t>
            </a:r>
          </a:p>
          <a:p>
            <a:endParaRPr lang="en-GB" altLang="en-US" dirty="0">
              <a:latin typeface="Calibri" pitchFamily="34" charset="0"/>
            </a:endParaRPr>
          </a:p>
          <a:p>
            <a:r>
              <a:rPr lang="en-GB" altLang="en-US" dirty="0">
                <a:latin typeface="Calibri" pitchFamily="34" charset="0"/>
              </a:rPr>
              <a:t>Consider your own settings, what are the shared values and beliefs? How did the team come to acquire them? Do all staff agree with them?</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All areas are inter-connected - No hierarchy – this image suggests that they all same size and equally important</a:t>
            </a:r>
          </a:p>
          <a:p>
            <a:pPr eaLnBrk="1" hangingPunct="1"/>
            <a:endParaRPr lang="en-GB" altLang="en-US" dirty="0">
              <a:latin typeface="Calibri" pitchFamily="34" charset="0"/>
            </a:endParaRPr>
          </a:p>
          <a:p>
            <a:endParaRPr lang="en-GB" dirty="0"/>
          </a:p>
        </p:txBody>
      </p:sp>
      <p:sp>
        <p:nvSpPr>
          <p:cNvPr id="4" name="Slide Number Placeholder 3"/>
          <p:cNvSpPr>
            <a:spLocks noGrp="1"/>
          </p:cNvSpPr>
          <p:nvPr>
            <p:ph type="sldNum" sz="quarter" idx="10"/>
          </p:nvPr>
        </p:nvSpPr>
        <p:spPr/>
        <p:txBody>
          <a:bodyPr/>
          <a:lstStyle/>
          <a:p>
            <a:fld id="{F15496C4-5ED8-4BF4-825F-9346C4CEF3CD}" type="slidenum">
              <a:rPr lang="en-GB" smtClean="0"/>
              <a:t>13</a:t>
            </a:fld>
            <a:endParaRPr lang="en-GB"/>
          </a:p>
        </p:txBody>
      </p:sp>
    </p:spTree>
    <p:extLst>
      <p:ext uri="{BB962C8B-B14F-4D97-AF65-F5344CB8AC3E}">
        <p14:creationId xmlns:p14="http://schemas.microsoft.com/office/powerpoint/2010/main" val="22580479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0088" y="757238"/>
            <a:ext cx="5486400" cy="3086100"/>
          </a:xfrm>
        </p:spPr>
      </p:sp>
      <p:sp>
        <p:nvSpPr>
          <p:cNvPr id="3" name="Notes Placeholder 2"/>
          <p:cNvSpPr>
            <a:spLocks noGrp="1"/>
          </p:cNvSpPr>
          <p:nvPr>
            <p:ph type="body" idx="1"/>
          </p:nvPr>
        </p:nvSpPr>
        <p:spPr>
          <a:xfrm>
            <a:off x="320006" y="4003942"/>
            <a:ext cx="6246564" cy="4886670"/>
          </a:xfrm>
        </p:spPr>
        <p:txBody>
          <a:bodyPr/>
          <a:lstStyle/>
          <a:p>
            <a:r>
              <a:rPr lang="en-GB" dirty="0">
                <a:ea typeface="Calibri"/>
                <a:cs typeface="Calibri"/>
              </a:rPr>
              <a:t>Autocratic- </a:t>
            </a:r>
            <a:r>
              <a:rPr lang="en-GB" dirty="0"/>
              <a:t>Autocratic leadership, also known as authoritarian leadership, is </a:t>
            </a:r>
            <a:r>
              <a:rPr lang="en-GB" b="1" dirty="0"/>
              <a:t>a leadership style characterized by individual control over all decisions and little input from group members</a:t>
            </a:r>
            <a:r>
              <a:rPr lang="en-GB" dirty="0"/>
              <a:t>. Autocratic leaders typically make choices based on their ideas and judgments and rarely accept advice from followers – dictatorships are an example. </a:t>
            </a:r>
            <a:endParaRPr lang="en-GB" dirty="0">
              <a:ea typeface="Calibri"/>
              <a:cs typeface="Calibri"/>
            </a:endParaRPr>
          </a:p>
          <a:p>
            <a:endParaRPr lang="en-GB" dirty="0">
              <a:ea typeface="Calibri"/>
              <a:cs typeface="Calibri"/>
            </a:endParaRPr>
          </a:p>
          <a:p>
            <a:r>
              <a:rPr lang="en-GB" dirty="0">
                <a:ea typeface="Calibri"/>
                <a:cs typeface="Calibri"/>
              </a:rPr>
              <a:t>Democratic - </a:t>
            </a:r>
            <a:r>
              <a:rPr lang="en-GB" dirty="0"/>
              <a:t>Democratic leadership, also known as participative leadership or shared leadership, is </a:t>
            </a:r>
            <a:r>
              <a:rPr lang="en-GB" b="1" dirty="0"/>
              <a:t>a leadership style in which members of the group take a participative role in the decision-making process</a:t>
            </a:r>
            <a:r>
              <a:rPr lang="en-GB" dirty="0"/>
              <a:t>. This type of leadership can apply to any organization, from private businesses to schools to the government. </a:t>
            </a:r>
            <a:endParaRPr lang="en-GB" dirty="0">
              <a:ea typeface="Calibri"/>
              <a:cs typeface="Calibri"/>
            </a:endParaRPr>
          </a:p>
          <a:p>
            <a:endParaRPr lang="en-GB" dirty="0">
              <a:ea typeface="Calibri"/>
              <a:cs typeface="Calibri"/>
            </a:endParaRPr>
          </a:p>
          <a:p>
            <a:r>
              <a:rPr lang="en-GB" b="1" dirty="0">
                <a:ea typeface="Calibri"/>
                <a:cs typeface="Calibri"/>
              </a:rPr>
              <a:t>Laissez-faire</a:t>
            </a:r>
            <a:r>
              <a:rPr lang="en-GB" dirty="0">
                <a:ea typeface="Calibri"/>
                <a:cs typeface="Calibri"/>
              </a:rPr>
              <a:t> -</a:t>
            </a:r>
            <a:r>
              <a:rPr lang="en-GB" dirty="0"/>
              <a:t>A French term meaning – leave for others to do.</a:t>
            </a:r>
            <a:r>
              <a:rPr lang="en-GB" dirty="0">
                <a:ea typeface="Calibri"/>
                <a:cs typeface="Calibri"/>
              </a:rPr>
              <a:t> </a:t>
            </a:r>
            <a:r>
              <a:rPr lang="en-GB" dirty="0"/>
              <a:t> Laissez-faire means giving the workforce considerable scope – an indulgent style BUT can leave staff feeling vulnerable.</a:t>
            </a:r>
            <a:r>
              <a:rPr lang="en-US" dirty="0"/>
              <a:t> </a:t>
            </a:r>
            <a:r>
              <a:rPr lang="en-GB" dirty="0"/>
              <a:t>Laissez-faire leaders </a:t>
            </a:r>
            <a:r>
              <a:rPr lang="en-GB" b="1" dirty="0"/>
              <a:t>have an attitude of trust and reliance on their employees</a:t>
            </a:r>
            <a:r>
              <a:rPr lang="en-GB" dirty="0"/>
              <a:t>. They don't micromanage or get too involved, they don't give too much instruction or guidance. Instead laissez-faire leaders let their employees use their creativity, resources, and experience to help them meet their goals. </a:t>
            </a:r>
            <a:endParaRPr lang="en-GB" dirty="0">
              <a:ea typeface="Calibri"/>
              <a:cs typeface="Calibri"/>
            </a:endParaRPr>
          </a:p>
          <a:p>
            <a:r>
              <a:rPr lang="en-GB" dirty="0"/>
              <a:t>Extended to include - </a:t>
            </a:r>
            <a:r>
              <a:rPr lang="en-GB" b="1" dirty="0"/>
              <a:t>Paternalistic Leadership - </a:t>
            </a:r>
            <a:r>
              <a:rPr lang="en-GB" dirty="0"/>
              <a:t>Under Paternalistic Leadership, the leader assumes that his function is paternal or fatherly.</a:t>
            </a:r>
            <a:endParaRPr lang="en-US" dirty="0"/>
          </a:p>
          <a:p>
            <a:r>
              <a:rPr lang="en-GB" dirty="0"/>
              <a:t>His attitude is that of treating the relationship between the leader and the group as that of a family, with the leader as the head of the family.</a:t>
            </a:r>
            <a:endParaRPr lang="en-US" dirty="0"/>
          </a:p>
          <a:p>
            <a:r>
              <a:rPr lang="en-GB" dirty="0"/>
              <a:t>He works to help, guide, protect, and keep his followers happily working together as members of a family.</a:t>
            </a:r>
            <a:endParaRPr lang="en-US" dirty="0"/>
          </a:p>
          <a:p>
            <a:r>
              <a:rPr lang="en-GB" dirty="0"/>
              <a:t>He provides them with good working conditions and employee services.</a:t>
            </a:r>
            <a:endParaRPr lang="en-US" dirty="0"/>
          </a:p>
          <a:p>
            <a:r>
              <a:rPr lang="en-GB" dirty="0"/>
              <a:t>This style has been successful, particularly in Japan because of its cultural background. It is said that employees under such leadership will work harder out of gratitude</a:t>
            </a:r>
          </a:p>
          <a:p>
            <a:endParaRPr lang="en-GB" dirty="0"/>
          </a:p>
          <a:p>
            <a:r>
              <a:rPr lang="en-GB" dirty="0"/>
              <a:t>Can students think of their own experiences of working under leaders who fall into these categories.</a:t>
            </a:r>
            <a:endParaRPr lang="en-GB" dirty="0">
              <a:ea typeface="Calibri"/>
              <a:cs typeface="Calibri"/>
            </a:endParaRPr>
          </a:p>
          <a:p>
            <a:r>
              <a:rPr lang="en-GB" dirty="0"/>
              <a:t>What about their first part time jobs/current jobs? Have your personal experiences/memories been determined by a good/poor leader?</a:t>
            </a:r>
          </a:p>
          <a:p>
            <a:r>
              <a:rPr lang="en-GB" dirty="0"/>
              <a:t>Discuss each style and consider the pros and cons… </a:t>
            </a:r>
          </a:p>
          <a:p>
            <a:r>
              <a:rPr lang="en-GB" b="1" dirty="0"/>
              <a:t>Task? A3 paper in groups – might only have time in day.</a:t>
            </a:r>
            <a:endParaRPr lang="en-GB" dirty="0">
              <a:ea typeface="Calibri"/>
              <a:cs typeface="Calibri"/>
            </a:endParaRPr>
          </a:p>
          <a:p>
            <a:r>
              <a:rPr lang="en-GB" b="1" dirty="0">
                <a:ea typeface="Calibri"/>
                <a:cs typeface="Calibri"/>
              </a:rPr>
              <a:t>Autocratic</a:t>
            </a:r>
          </a:p>
          <a:p>
            <a:r>
              <a:rPr lang="en-GB" b="1" dirty="0">
                <a:ea typeface="Calibri"/>
                <a:cs typeface="Calibri"/>
              </a:rPr>
              <a:t>Advantages</a:t>
            </a:r>
          </a:p>
          <a:p>
            <a:r>
              <a:rPr lang="en-GB" dirty="0">
                <a:ea typeface="Calibri"/>
                <a:cs typeface="Calibri"/>
              </a:rPr>
              <a:t>&gt;Allows fast decisions to be made</a:t>
            </a:r>
            <a:endParaRPr lang="en-GB" sz="1200" i="0" kern="1200" dirty="0">
              <a:solidFill>
                <a:schemeClr val="tx1"/>
              </a:solidFill>
              <a:effectLst/>
              <a:latin typeface="+mn-lt"/>
              <a:ea typeface="Calibri"/>
              <a:cs typeface="Calibri"/>
            </a:endParaRPr>
          </a:p>
          <a:p>
            <a:r>
              <a:rPr lang="en-GB" dirty="0">
                <a:ea typeface="Calibri"/>
                <a:cs typeface="Calibri"/>
              </a:rPr>
              <a:t>&gt;Improves communication</a:t>
            </a:r>
          </a:p>
          <a:p>
            <a:r>
              <a:rPr lang="en-GB" dirty="0">
                <a:ea typeface="Calibri"/>
                <a:cs typeface="Calibri"/>
              </a:rPr>
              <a:t>&gt;Improves productivity</a:t>
            </a:r>
          </a:p>
          <a:p>
            <a:r>
              <a:rPr lang="en-GB" dirty="0">
                <a:ea typeface="Calibri"/>
                <a:cs typeface="Calibri"/>
              </a:rPr>
              <a:t>&gt;Crisis situations are handled effectively and swiftly</a:t>
            </a:r>
          </a:p>
          <a:p>
            <a:r>
              <a:rPr lang="en-GB" dirty="0">
                <a:ea typeface="Calibri"/>
                <a:cs typeface="Calibri"/>
              </a:rPr>
              <a:t>&gt;It can reduce stress amongst employees</a:t>
            </a:r>
          </a:p>
          <a:p>
            <a:r>
              <a:rPr lang="en-GB" dirty="0">
                <a:ea typeface="Calibri"/>
                <a:cs typeface="Calibri"/>
              </a:rPr>
              <a:t>&gt;It can counter/make up for team inexperience</a:t>
            </a:r>
          </a:p>
          <a:p>
            <a:r>
              <a:rPr lang="en-GB" b="1" dirty="0">
                <a:ea typeface="Calibri"/>
                <a:cs typeface="Calibri"/>
              </a:rPr>
              <a:t>Disadvantages</a:t>
            </a:r>
          </a:p>
          <a:p>
            <a:r>
              <a:rPr lang="en-GB" dirty="0">
                <a:ea typeface="Calibri"/>
                <a:cs typeface="Calibri"/>
              </a:rPr>
              <a:t>&gt;It can lead to micromanagement – leads overseeing every little task by employees</a:t>
            </a:r>
          </a:p>
          <a:p>
            <a:r>
              <a:rPr lang="en-GB" dirty="0">
                <a:ea typeface="Calibri"/>
                <a:cs typeface="Calibri"/>
              </a:rPr>
              <a:t>&gt;It does not allow staff to take professional ownership</a:t>
            </a:r>
          </a:p>
          <a:p>
            <a:r>
              <a:rPr lang="en-GB" dirty="0">
                <a:ea typeface="Calibri"/>
                <a:cs typeface="Calibri"/>
              </a:rPr>
              <a:t>&gt;Creates a work culture based around the leader</a:t>
            </a:r>
          </a:p>
          <a:p>
            <a:r>
              <a:rPr lang="en-GB" dirty="0">
                <a:ea typeface="Calibri"/>
                <a:cs typeface="Calibri"/>
              </a:rPr>
              <a:t>&gt;Creates a system of dependence</a:t>
            </a:r>
          </a:p>
          <a:p>
            <a:r>
              <a:rPr lang="en-GB" dirty="0">
                <a:ea typeface="Calibri"/>
                <a:cs typeface="Calibri"/>
              </a:rPr>
              <a:t>&gt;It can create lack of trust</a:t>
            </a:r>
          </a:p>
          <a:p>
            <a:endParaRPr lang="en-GB" dirty="0">
              <a:ea typeface="Calibri"/>
              <a:cs typeface="Calibri"/>
            </a:endParaRPr>
          </a:p>
          <a:p>
            <a:r>
              <a:rPr lang="en-GB" b="1" dirty="0">
                <a:ea typeface="Calibri"/>
                <a:cs typeface="Calibri"/>
              </a:rPr>
              <a:t>Advantages of Democratic</a:t>
            </a:r>
          </a:p>
          <a:p>
            <a:r>
              <a:rPr lang="en-GB" dirty="0">
                <a:ea typeface="Calibri"/>
                <a:cs typeface="Calibri"/>
              </a:rPr>
              <a:t>&gt;Brings more viewpoints</a:t>
            </a:r>
          </a:p>
          <a:p>
            <a:r>
              <a:rPr lang="en-GB" dirty="0">
                <a:ea typeface="Calibri"/>
                <a:cs typeface="Calibri"/>
              </a:rPr>
              <a:t>&gt;More efficient problem Solving</a:t>
            </a:r>
          </a:p>
          <a:p>
            <a:r>
              <a:rPr lang="en-GB" dirty="0">
                <a:ea typeface="Calibri"/>
                <a:cs typeface="Calibri"/>
              </a:rPr>
              <a:t>&gt;Can lead to a better/higher  commitment from staff</a:t>
            </a:r>
          </a:p>
          <a:p>
            <a:r>
              <a:rPr lang="en-GB" dirty="0">
                <a:ea typeface="Calibri"/>
                <a:cs typeface="Calibri"/>
              </a:rPr>
              <a:t>&gt;Builds relationships</a:t>
            </a:r>
          </a:p>
          <a:p>
            <a:r>
              <a:rPr lang="en-GB" dirty="0">
                <a:ea typeface="Calibri"/>
                <a:cs typeface="Calibri"/>
              </a:rPr>
              <a:t>&gt;Increases morale and job satisfaction</a:t>
            </a:r>
          </a:p>
          <a:p>
            <a:r>
              <a:rPr lang="en-GB" dirty="0">
                <a:ea typeface="Calibri"/>
                <a:cs typeface="Calibri"/>
              </a:rPr>
              <a:t>&gt;Strong and clear vision can be built</a:t>
            </a:r>
          </a:p>
          <a:p>
            <a:r>
              <a:rPr lang="en-GB" dirty="0">
                <a:ea typeface="Calibri"/>
                <a:cs typeface="Calibri"/>
              </a:rPr>
              <a:t>&gt;Encourages creativity</a:t>
            </a:r>
          </a:p>
          <a:p>
            <a:r>
              <a:rPr lang="en-GB" dirty="0">
                <a:ea typeface="Calibri"/>
                <a:cs typeface="Calibri"/>
              </a:rPr>
              <a:t>&gt;Encourages honesty</a:t>
            </a:r>
          </a:p>
          <a:p>
            <a:r>
              <a:rPr lang="en-GB" dirty="0">
                <a:ea typeface="Calibri"/>
                <a:cs typeface="Calibri"/>
              </a:rPr>
              <a:t>&gt;Increases knowledge</a:t>
            </a:r>
          </a:p>
          <a:p>
            <a:r>
              <a:rPr lang="en-GB" b="1" dirty="0">
                <a:ea typeface="Calibri"/>
                <a:cs typeface="Calibri"/>
              </a:rPr>
              <a:t>Disadvantages</a:t>
            </a:r>
          </a:p>
          <a:p>
            <a:r>
              <a:rPr lang="en-GB" dirty="0">
                <a:ea typeface="Calibri"/>
                <a:cs typeface="Calibri"/>
              </a:rPr>
              <a:t>&gt;It can creative a negative environment</a:t>
            </a:r>
          </a:p>
          <a:p>
            <a:r>
              <a:rPr lang="en-GB" dirty="0">
                <a:ea typeface="Calibri"/>
                <a:cs typeface="Calibri"/>
              </a:rPr>
              <a:t>&gt;Can lead to procrastination</a:t>
            </a:r>
          </a:p>
          <a:p>
            <a:r>
              <a:rPr lang="en-GB" dirty="0">
                <a:ea typeface="Calibri"/>
                <a:cs typeface="Calibri"/>
              </a:rPr>
              <a:t>&gt;Can take time to make decisions</a:t>
            </a:r>
          </a:p>
          <a:p>
            <a:r>
              <a:rPr lang="en-GB" dirty="0">
                <a:ea typeface="Calibri"/>
                <a:cs typeface="Calibri"/>
              </a:rPr>
              <a:t>&gt;Doesn't </a:t>
            </a:r>
            <a:r>
              <a:rPr lang="en-GB" dirty="0" err="1">
                <a:ea typeface="Calibri"/>
                <a:cs typeface="Calibri"/>
              </a:rPr>
              <a:t>gauruntee</a:t>
            </a:r>
            <a:r>
              <a:rPr lang="en-GB" dirty="0">
                <a:ea typeface="Calibri"/>
                <a:cs typeface="Calibri"/>
              </a:rPr>
              <a:t> best possible solutions</a:t>
            </a:r>
          </a:p>
          <a:p>
            <a:r>
              <a:rPr lang="en-GB" dirty="0">
                <a:ea typeface="Calibri"/>
                <a:cs typeface="Calibri"/>
              </a:rPr>
              <a:t>&gt;Can cause team members to question leaders</a:t>
            </a:r>
          </a:p>
          <a:p>
            <a:endParaRPr lang="en-GB" dirty="0">
              <a:ea typeface="Calibri"/>
              <a:cs typeface="Calibri"/>
            </a:endParaRPr>
          </a:p>
          <a:p>
            <a:r>
              <a:rPr lang="en-GB" b="1" dirty="0">
                <a:ea typeface="Calibri"/>
                <a:cs typeface="Calibri"/>
              </a:rPr>
              <a:t>Laissez-Faire Advantages - </a:t>
            </a:r>
          </a:p>
          <a:p>
            <a:r>
              <a:rPr lang="en-GB" dirty="0">
                <a:ea typeface="Calibri"/>
                <a:cs typeface="Calibri"/>
              </a:rPr>
              <a:t>&gt;It allows team members to develop their own leadership skills</a:t>
            </a:r>
          </a:p>
          <a:p>
            <a:r>
              <a:rPr lang="en-GB" dirty="0">
                <a:ea typeface="Calibri"/>
                <a:cs typeface="Calibri"/>
              </a:rPr>
              <a:t>&gt;It gives team members the opportunity to shine and use their skills</a:t>
            </a:r>
          </a:p>
          <a:p>
            <a:r>
              <a:rPr lang="en-GB" dirty="0">
                <a:ea typeface="Calibri"/>
                <a:cs typeface="Calibri"/>
              </a:rPr>
              <a:t>&gt;Creates an environment of independence</a:t>
            </a:r>
          </a:p>
          <a:p>
            <a:r>
              <a:rPr lang="en-GB" dirty="0">
                <a:ea typeface="Calibri"/>
                <a:cs typeface="Calibri"/>
              </a:rPr>
              <a:t>&gt;It encourages team members to explore ideas</a:t>
            </a:r>
          </a:p>
          <a:p>
            <a:r>
              <a:rPr lang="en-GB" dirty="0">
                <a:ea typeface="Calibri"/>
                <a:cs typeface="Calibri"/>
              </a:rPr>
              <a:t>&gt;Allows team members to create their own work environment</a:t>
            </a:r>
          </a:p>
          <a:p>
            <a:r>
              <a:rPr lang="en-GB" dirty="0">
                <a:ea typeface="Calibri"/>
                <a:cs typeface="Calibri"/>
              </a:rPr>
              <a:t>&gt;It can generate better satisfaction for the job being done</a:t>
            </a:r>
          </a:p>
          <a:p>
            <a:r>
              <a:rPr lang="en-GB" b="1" dirty="0">
                <a:ea typeface="Calibri"/>
                <a:cs typeface="Calibri"/>
              </a:rPr>
              <a:t>Disadvantages</a:t>
            </a:r>
          </a:p>
          <a:p>
            <a:r>
              <a:rPr lang="en-GB" dirty="0">
                <a:ea typeface="Calibri"/>
                <a:cs typeface="Calibri"/>
              </a:rPr>
              <a:t>&gt;It can downplay the leaders role</a:t>
            </a:r>
          </a:p>
          <a:p>
            <a:r>
              <a:rPr lang="en-GB" dirty="0">
                <a:ea typeface="Calibri"/>
                <a:cs typeface="Calibri"/>
              </a:rPr>
              <a:t>&gt;It can reduce the cohesiveness of the group</a:t>
            </a:r>
          </a:p>
          <a:p>
            <a:r>
              <a:rPr lang="en-GB" dirty="0">
                <a:ea typeface="Calibri"/>
                <a:cs typeface="Calibri"/>
              </a:rPr>
              <a:t>&gt;It can change the accountability within the group</a:t>
            </a:r>
          </a:p>
          <a:p>
            <a:r>
              <a:rPr lang="en-GB" dirty="0">
                <a:ea typeface="Calibri"/>
                <a:cs typeface="Calibri"/>
              </a:rPr>
              <a:t>&gt;It allows leaders to avoid leading</a:t>
            </a:r>
          </a:p>
          <a:p>
            <a:r>
              <a:rPr lang="en-GB" dirty="0">
                <a:ea typeface="Calibri"/>
                <a:cs typeface="Calibri"/>
              </a:rPr>
              <a:t>&gt;It is a leadership style that can be abused, used to blame</a:t>
            </a:r>
          </a:p>
          <a:p>
            <a:r>
              <a:rPr lang="en-GB" dirty="0">
                <a:ea typeface="Calibri"/>
                <a:cs typeface="Calibri"/>
              </a:rPr>
              <a:t>&gt;It can be difficult to adapt to change</a:t>
            </a:r>
          </a:p>
          <a:p>
            <a:endParaRPr lang="en-GB" dirty="0">
              <a:ea typeface="Calibri"/>
              <a:cs typeface="Calibri"/>
            </a:endParaRPr>
          </a:p>
          <a:p>
            <a:r>
              <a:rPr lang="en-GB" b="1" dirty="0">
                <a:ea typeface="Calibri"/>
                <a:cs typeface="Calibri"/>
              </a:rPr>
              <a:t>Paternalistic Advantages</a:t>
            </a:r>
          </a:p>
          <a:p>
            <a:r>
              <a:rPr lang="en-GB" dirty="0">
                <a:ea typeface="Calibri"/>
                <a:cs typeface="Calibri"/>
              </a:rPr>
              <a:t>&gt;Good levels of loyalty due to team members feeling heard and listened to</a:t>
            </a:r>
          </a:p>
          <a:p>
            <a:r>
              <a:rPr lang="en-GB" dirty="0">
                <a:ea typeface="Calibri"/>
                <a:cs typeface="Calibri"/>
              </a:rPr>
              <a:t>&gt;Good behaviour is rewarded from the top</a:t>
            </a:r>
          </a:p>
          <a:p>
            <a:r>
              <a:rPr lang="en-GB" dirty="0">
                <a:ea typeface="Calibri"/>
                <a:cs typeface="Calibri"/>
              </a:rPr>
              <a:t>&gt;Absences are reduced and retention is improved</a:t>
            </a:r>
          </a:p>
          <a:p>
            <a:r>
              <a:rPr lang="en-GB" dirty="0">
                <a:ea typeface="Calibri"/>
                <a:cs typeface="Calibri"/>
              </a:rPr>
              <a:t>&gt;Feedback is invited and encouraged</a:t>
            </a:r>
          </a:p>
          <a:p>
            <a:r>
              <a:rPr lang="en-GB" dirty="0">
                <a:ea typeface="Calibri"/>
                <a:cs typeface="Calibri"/>
              </a:rPr>
              <a:t>&gt;Open line of communication</a:t>
            </a:r>
          </a:p>
          <a:p>
            <a:r>
              <a:rPr lang="en-GB" dirty="0">
                <a:ea typeface="Calibri"/>
                <a:cs typeface="Calibri"/>
              </a:rPr>
              <a:t>&gt;Understanding that the manager/leader wants everyone to succeed, minimising competition</a:t>
            </a:r>
          </a:p>
          <a:p>
            <a:r>
              <a:rPr lang="en-GB" dirty="0">
                <a:ea typeface="Calibri"/>
                <a:cs typeface="Calibri"/>
              </a:rPr>
              <a:t>&gt;Managers and leaders are involved with staffs personal life, take in interested – forges positive relationships</a:t>
            </a:r>
          </a:p>
          <a:p>
            <a:r>
              <a:rPr lang="en-GB" b="1" dirty="0">
                <a:ea typeface="Calibri"/>
                <a:cs typeface="Calibri"/>
              </a:rPr>
              <a:t>Disadvantages</a:t>
            </a:r>
          </a:p>
          <a:p>
            <a:r>
              <a:rPr lang="en-GB" dirty="0">
                <a:ea typeface="Calibri"/>
                <a:cs typeface="Calibri"/>
              </a:rPr>
              <a:t>&gt;Just as parents do, sometimes staff will be </a:t>
            </a:r>
            <a:r>
              <a:rPr lang="en-GB" dirty="0" err="1">
                <a:ea typeface="Calibri"/>
                <a:cs typeface="Calibri"/>
              </a:rPr>
              <a:t>repramanded</a:t>
            </a:r>
            <a:endParaRPr lang="en-GB" dirty="0">
              <a:ea typeface="Calibri"/>
              <a:cs typeface="Calibri"/>
            </a:endParaRPr>
          </a:p>
          <a:p>
            <a:r>
              <a:rPr lang="en-GB" dirty="0">
                <a:ea typeface="Calibri"/>
                <a:cs typeface="Calibri"/>
              </a:rPr>
              <a:t>&gt;Bad decisions from above can cause unrest</a:t>
            </a:r>
          </a:p>
          <a:p>
            <a:r>
              <a:rPr lang="en-GB" dirty="0">
                <a:ea typeface="Calibri"/>
                <a:cs typeface="Calibri"/>
              </a:rPr>
              <a:t>&gt;Employees become more dependent on the employer</a:t>
            </a:r>
          </a:p>
          <a:p>
            <a:r>
              <a:rPr lang="en-GB" dirty="0">
                <a:ea typeface="Calibri"/>
                <a:cs typeface="Calibri"/>
              </a:rPr>
              <a:t>&gt;If loyalty to the manager is not established quickly, this can result in poor motivation</a:t>
            </a:r>
          </a:p>
          <a:p>
            <a:r>
              <a:rPr lang="en-GB" dirty="0">
                <a:ea typeface="Calibri"/>
                <a:cs typeface="Calibri"/>
              </a:rPr>
              <a:t>&gt;Employees rely on the leader</a:t>
            </a:r>
          </a:p>
          <a:p>
            <a:r>
              <a:rPr lang="en-GB" dirty="0">
                <a:ea typeface="Calibri"/>
                <a:cs typeface="Calibri"/>
              </a:rPr>
              <a:t>&gt;Managers can become too focussed on the power they have</a:t>
            </a:r>
          </a:p>
          <a:p>
            <a:endParaRPr lang="en-GB" dirty="0">
              <a:ea typeface="Calibri"/>
              <a:cs typeface="Calibri"/>
            </a:endParaRPr>
          </a:p>
          <a:p>
            <a:endParaRPr lang="en-GB" dirty="0">
              <a:ea typeface="Calibri"/>
              <a:cs typeface="Calibri"/>
            </a:endParaRPr>
          </a:p>
          <a:p>
            <a:endParaRPr lang="en-GB" dirty="0">
              <a:ea typeface="Calibri"/>
              <a:cs typeface="Calibri"/>
            </a:endParaRPr>
          </a:p>
          <a:p>
            <a:endParaRPr lang="en-GB" dirty="0">
              <a:ea typeface="Calibri"/>
              <a:cs typeface="Calibri"/>
            </a:endParaRPr>
          </a:p>
          <a:p>
            <a:endParaRPr lang="en-GB" dirty="0">
              <a:ea typeface="Calibri"/>
              <a:cs typeface="Calibri"/>
            </a:endParaRPr>
          </a:p>
          <a:p>
            <a:endParaRPr lang="en-GB" b="1" dirty="0">
              <a:ea typeface="Calibri"/>
              <a:cs typeface="Calibri"/>
            </a:endParaRPr>
          </a:p>
          <a:p>
            <a:r>
              <a:rPr lang="en-GB" dirty="0">
                <a:ea typeface="Calibri"/>
                <a:cs typeface="Calibri"/>
              </a:rPr>
              <a:t>These 1939 styles have provided a springboard for many more, further defined theories of leadership to be developed, especially over recent years. </a:t>
            </a:r>
          </a:p>
        </p:txBody>
      </p:sp>
      <p:sp>
        <p:nvSpPr>
          <p:cNvPr id="4" name="Slide Number Placeholder 3"/>
          <p:cNvSpPr>
            <a:spLocks noGrp="1"/>
          </p:cNvSpPr>
          <p:nvPr>
            <p:ph type="sldNum" sz="quarter" idx="10"/>
          </p:nvPr>
        </p:nvSpPr>
        <p:spPr/>
        <p:txBody>
          <a:bodyPr/>
          <a:lstStyle/>
          <a:p>
            <a:fld id="{76F0279F-9DB8-4DA9-9A4B-D2F2BF777939}" type="slidenum">
              <a:rPr lang="en-GB" smtClean="0"/>
              <a:t>14</a:t>
            </a:fld>
            <a:endParaRPr lang="en-GB"/>
          </a:p>
        </p:txBody>
      </p:sp>
    </p:spTree>
    <p:extLst>
      <p:ext uri="{BB962C8B-B14F-4D97-AF65-F5344CB8AC3E}">
        <p14:creationId xmlns:p14="http://schemas.microsoft.com/office/powerpoint/2010/main" val="38067696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471488"/>
            <a:ext cx="5486400" cy="3086100"/>
          </a:xfrm>
        </p:spPr>
      </p:sp>
      <p:sp>
        <p:nvSpPr>
          <p:cNvPr id="3" name="Notes Placeholder 2"/>
          <p:cNvSpPr>
            <a:spLocks noGrp="1"/>
          </p:cNvSpPr>
          <p:nvPr>
            <p:ph type="body" idx="1"/>
          </p:nvPr>
        </p:nvSpPr>
        <p:spPr>
          <a:xfrm>
            <a:off x="228600" y="3786188"/>
            <a:ext cx="6400800" cy="5181542"/>
          </a:xfrm>
        </p:spPr>
        <p:txBody>
          <a:bodyPr/>
          <a:lstStyle/>
          <a:p>
            <a:r>
              <a:rPr lang="en-GB" b="1" dirty="0"/>
              <a:t>Coaching – TRY THIS </a:t>
            </a:r>
            <a:r>
              <a:rPr lang="en-GB" b="1" dirty="0">
                <a:sym typeface="Wingdings" panose="05000000000000000000" pitchFamily="2" charset="2"/>
              </a:rPr>
              <a:t> </a:t>
            </a:r>
            <a:r>
              <a:rPr lang="en-GB" dirty="0">
                <a:sym typeface="Wingdings" panose="05000000000000000000" pitchFamily="2" charset="2"/>
              </a:rPr>
              <a:t>Coaching Leadership is when a leader coaches team members to develop and improve over time. Coaching leadership builds engagement and focuses on improving employees to become better individuals and professionals in the long term. Coaching leadership can be difficult and time-consuming.</a:t>
            </a:r>
            <a:endParaRPr lang="en-US" dirty="0">
              <a:cs typeface="+mn-lt"/>
            </a:endParaRPr>
          </a:p>
          <a:p>
            <a:r>
              <a:rPr lang="en-GB" b="1" dirty="0"/>
              <a:t>Affiliative – PEOPLE COME FIRST </a:t>
            </a:r>
            <a:r>
              <a:rPr lang="en-GB" b="1" dirty="0">
                <a:sym typeface="Wingdings" panose="05000000000000000000" pitchFamily="2" charset="2"/>
              </a:rPr>
              <a:t> </a:t>
            </a:r>
            <a:r>
              <a:rPr lang="en-GB" dirty="0">
                <a:sym typeface="Wingdings" panose="05000000000000000000" pitchFamily="2" charset="2"/>
              </a:rPr>
              <a:t>Affiliative leadership is completely focused on the people and relationships in an organization. The leader’s primary task is to ensure harmony and friendship in the workplace. This leads to happy employees but can at the same time lead to poor performance.</a:t>
            </a:r>
            <a:endParaRPr lang="en-GB" dirty="0"/>
          </a:p>
          <a:p>
            <a:r>
              <a:rPr lang="en-GB" b="1" dirty="0"/>
              <a:t>Democratic – WHAT DO YOU THINK? </a:t>
            </a:r>
            <a:r>
              <a:rPr lang="en-GB" b="1" dirty="0">
                <a:sym typeface="Wingdings" panose="05000000000000000000" pitchFamily="2" charset="2"/>
              </a:rPr>
              <a:t> </a:t>
            </a:r>
            <a:r>
              <a:rPr lang="en-GB" dirty="0">
                <a:sym typeface="Wingdings" panose="05000000000000000000" pitchFamily="2" charset="2"/>
              </a:rPr>
              <a:t>Democratic leadership is when an empowered team takes full part in the decision-making process. Ideas and suggestions can be brought forward by any team member, and there is a strive for consensus in decision making. In the end, the democratic leader approves or makes the decision. Democratic leadership is an effective leadership style but can sometimes be too slow when fast decisions are needed.</a:t>
            </a:r>
            <a:endParaRPr lang="en-GB" dirty="0"/>
          </a:p>
          <a:p>
            <a:r>
              <a:rPr lang="en-GB" b="1" dirty="0"/>
              <a:t>Commanding – DO WHAT I TELL YOU </a:t>
            </a:r>
            <a:r>
              <a:rPr lang="en-GB" b="1" dirty="0">
                <a:sym typeface="Wingdings" panose="05000000000000000000" pitchFamily="2" charset="2"/>
              </a:rPr>
              <a:t> </a:t>
            </a:r>
            <a:r>
              <a:rPr lang="en-GB" dirty="0">
                <a:sym typeface="Wingdings" panose="05000000000000000000" pitchFamily="2" charset="2"/>
              </a:rPr>
              <a:t>In Commanding leadership, the leader makes all the decisions. Tight control and high clarity are critical in Commanding leadership, which can be effective in low-skilled teams or when requiring quick decisions. Commanding leadership ruins employee engagement, making it a style to use very rarely.</a:t>
            </a:r>
            <a:endParaRPr lang="en-GB" dirty="0"/>
          </a:p>
          <a:p>
            <a:r>
              <a:rPr lang="en-GB" b="1" dirty="0"/>
              <a:t>Pacesetting – DO AS I DO NOW  </a:t>
            </a:r>
            <a:r>
              <a:rPr lang="en-GB" b="1" dirty="0">
                <a:sym typeface="Wingdings" panose="05000000000000000000" pitchFamily="2" charset="2"/>
              </a:rPr>
              <a:t> </a:t>
            </a:r>
            <a:r>
              <a:rPr lang="en-GB" dirty="0">
                <a:sym typeface="Wingdings" panose="05000000000000000000" pitchFamily="2" charset="2"/>
              </a:rPr>
              <a:t>Pacesetting leadership is when the leader sets an example of high performance, high pace, and high quality. Team members are expected to follow suit, and the pacesetting leader values results more than anything. This leadership style can be good to reach short-term results, but can be detrimental for employee engagement and motivation in the long run.</a:t>
            </a:r>
            <a:endParaRPr lang="en-GB" dirty="0"/>
          </a:p>
          <a:p>
            <a:r>
              <a:rPr lang="en-GB" b="1" dirty="0"/>
              <a:t>Visionary – COME WITH ME </a:t>
            </a:r>
            <a:r>
              <a:rPr lang="en-GB" b="1" dirty="0">
                <a:sym typeface="Wingdings" panose="05000000000000000000" pitchFamily="2" charset="2"/>
              </a:rPr>
              <a:t>  </a:t>
            </a:r>
            <a:r>
              <a:rPr lang="en-GB" dirty="0">
                <a:sym typeface="Wingdings" panose="05000000000000000000" pitchFamily="2" charset="2"/>
              </a:rPr>
              <a:t>Visionary Leadership is when a leader inspires others to pursue a long-term vision. Visionary Leadership builds on participation, communication, and goal setting. A visionary leader can lose short-term focus since all efforts are focused on the vision. Nelson Mandela is an example of a visionary leader.</a:t>
            </a:r>
            <a:endParaRPr lang="en-GB" dirty="0">
              <a:cs typeface="Calibri"/>
            </a:endParaRPr>
          </a:p>
          <a:p>
            <a:endParaRPr lang="en-GB" dirty="0">
              <a:sym typeface="Wingdings" panose="05000000000000000000" pitchFamily="2" charset="2"/>
            </a:endParaRPr>
          </a:p>
          <a:p>
            <a:r>
              <a:rPr lang="en-GB" dirty="0">
                <a:sym typeface="Wingdings" panose="05000000000000000000" pitchFamily="2" charset="2"/>
              </a:rPr>
              <a:t>According to Daniel Goleman – the Visionary style of leadership is the most effective, where you get the best out of your workforce for everyone and your organisation</a:t>
            </a:r>
            <a:endParaRPr lang="en-GB" dirty="0"/>
          </a:p>
          <a:p>
            <a:endParaRPr lang="en-GB" dirty="0"/>
          </a:p>
        </p:txBody>
      </p:sp>
      <p:sp>
        <p:nvSpPr>
          <p:cNvPr id="4" name="Slide Number Placeholder 3"/>
          <p:cNvSpPr>
            <a:spLocks noGrp="1"/>
          </p:cNvSpPr>
          <p:nvPr>
            <p:ph type="sldNum" sz="quarter" idx="10"/>
          </p:nvPr>
        </p:nvSpPr>
        <p:spPr/>
        <p:txBody>
          <a:bodyPr/>
          <a:lstStyle/>
          <a:p>
            <a:fld id="{F15496C4-5ED8-4BF4-825F-9346C4CEF3CD}" type="slidenum">
              <a:rPr lang="en-GB" smtClean="0"/>
              <a:t>15</a:t>
            </a:fld>
            <a:endParaRPr lang="en-GB"/>
          </a:p>
        </p:txBody>
      </p:sp>
    </p:spTree>
    <p:extLst>
      <p:ext uri="{BB962C8B-B14F-4D97-AF65-F5344CB8AC3E}">
        <p14:creationId xmlns:p14="http://schemas.microsoft.com/office/powerpoint/2010/main" val="29803199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Rensis</a:t>
            </a:r>
            <a:r>
              <a:rPr lang="en-GB" dirty="0"/>
              <a:t> </a:t>
            </a:r>
            <a:r>
              <a:rPr lang="en-GB" dirty="0" err="1"/>
              <a:t>Likerts</a:t>
            </a:r>
            <a:r>
              <a:rPr lang="en-GB" dirty="0"/>
              <a:t> (an organisational and social psychologist) 1960’s management Systems</a:t>
            </a:r>
          </a:p>
          <a:p>
            <a:r>
              <a:rPr lang="en-GB" dirty="0"/>
              <a:t>The 4 management systems identified were </a:t>
            </a:r>
          </a:p>
          <a:p>
            <a:r>
              <a:rPr lang="en-GB" dirty="0"/>
              <a:t>Exploitative Authoritative</a:t>
            </a:r>
          </a:p>
          <a:p>
            <a:r>
              <a:rPr lang="en-GB" dirty="0"/>
              <a:t>Benevolent authoritative</a:t>
            </a:r>
          </a:p>
          <a:p>
            <a:r>
              <a:rPr lang="en-GB" dirty="0"/>
              <a:t>Consultative</a:t>
            </a:r>
          </a:p>
          <a:p>
            <a:r>
              <a:rPr lang="en-GB" dirty="0"/>
              <a:t>Participative</a:t>
            </a:r>
          </a:p>
          <a:p>
            <a:endParaRPr lang="en-GB" dirty="0"/>
          </a:p>
          <a:p>
            <a:pPr algn="l"/>
            <a:r>
              <a:rPr lang="en-GB" b="1" i="0" dirty="0">
                <a:solidFill>
                  <a:srgbClr val="21252A"/>
                </a:solidFill>
                <a:effectLst/>
                <a:latin typeface="Raleway" pitchFamily="2" charset="0"/>
              </a:rPr>
              <a:t>Exploitative Authoritative</a:t>
            </a:r>
            <a:r>
              <a:rPr lang="en-GB" b="0" i="0" dirty="0">
                <a:solidFill>
                  <a:srgbClr val="21252A"/>
                </a:solidFill>
                <a:effectLst/>
                <a:latin typeface="Raleway" pitchFamily="2" charset="0"/>
              </a:rPr>
              <a:t> systems are </a:t>
            </a:r>
            <a:r>
              <a:rPr lang="en-GB" b="1" i="0" dirty="0">
                <a:solidFill>
                  <a:srgbClr val="21252A"/>
                </a:solidFill>
                <a:effectLst/>
                <a:latin typeface="Raleway" pitchFamily="2" charset="0"/>
              </a:rPr>
              <a:t>extremely hierarchical, with power and responsibility lying at higher levels within the organisation</a:t>
            </a:r>
            <a:r>
              <a:rPr lang="en-GB" b="0" i="0" dirty="0">
                <a:solidFill>
                  <a:srgbClr val="21252A"/>
                </a:solidFill>
                <a:effectLst/>
                <a:latin typeface="Raleway" pitchFamily="2" charset="0"/>
              </a:rPr>
              <a:t>. </a:t>
            </a:r>
          </a:p>
          <a:p>
            <a:pPr algn="l"/>
            <a:r>
              <a:rPr lang="en-GB" b="0" i="0" dirty="0">
                <a:solidFill>
                  <a:srgbClr val="21252A"/>
                </a:solidFill>
                <a:effectLst/>
                <a:latin typeface="Raleway" pitchFamily="2" charset="0"/>
              </a:rPr>
              <a:t>Individuals lower down the system (non-managers) do not influence the decision-making whatsoever and are not involved in the process by their superiors - this is due to a </a:t>
            </a:r>
            <a:r>
              <a:rPr lang="en-GB" b="1" i="0" dirty="0">
                <a:solidFill>
                  <a:srgbClr val="21252A"/>
                </a:solidFill>
                <a:effectLst/>
                <a:latin typeface="Raleway" pitchFamily="2" charset="0"/>
              </a:rPr>
              <a:t>lack of trust between managers and employees. Communication is delivered top-down and roles are dictated,</a:t>
            </a:r>
            <a:r>
              <a:rPr lang="en-GB" b="0" i="0" dirty="0">
                <a:solidFill>
                  <a:srgbClr val="21252A"/>
                </a:solidFill>
                <a:effectLst/>
                <a:latin typeface="Raleway" pitchFamily="2" charset="0"/>
              </a:rPr>
              <a:t> rather than it being a two-way conversation. Higher management considers themselves responsible for achieving organisational objectives but will hold employees responsible for any mistakes that are made at lower levels. </a:t>
            </a:r>
          </a:p>
          <a:p>
            <a:pPr algn="l"/>
            <a:r>
              <a:rPr lang="en-GB" b="1" i="0" u="sng" dirty="0">
                <a:solidFill>
                  <a:srgbClr val="21252A"/>
                </a:solidFill>
                <a:effectLst/>
                <a:latin typeface="Raleway" pitchFamily="2" charset="0"/>
              </a:rPr>
              <a:t>A summary of the system characteristics:</a:t>
            </a:r>
            <a:endParaRPr lang="en-GB" b="0" i="0" dirty="0">
              <a:solidFill>
                <a:srgbClr val="21252A"/>
              </a:solidFill>
              <a:effectLst/>
              <a:latin typeface="Raleway" pitchFamily="2" charset="0"/>
            </a:endParaRPr>
          </a:p>
          <a:p>
            <a:pPr algn="l">
              <a:buFont typeface="Arial" panose="020B0604020202020204" pitchFamily="34" charset="0"/>
              <a:buChar char="•"/>
            </a:pPr>
            <a:r>
              <a:rPr lang="en-GB" b="0" i="0" dirty="0">
                <a:solidFill>
                  <a:srgbClr val="21252A"/>
                </a:solidFill>
                <a:effectLst/>
                <a:latin typeface="Raleway" pitchFamily="2" charset="0"/>
              </a:rPr>
              <a:t>Decision-making and responsibility at upper levels of the organisational hierarchy</a:t>
            </a:r>
          </a:p>
          <a:p>
            <a:pPr algn="l">
              <a:buFont typeface="Arial" panose="020B0604020202020204" pitchFamily="34" charset="0"/>
              <a:buChar char="•"/>
            </a:pPr>
            <a:r>
              <a:rPr lang="en-GB" b="0" i="0" dirty="0">
                <a:solidFill>
                  <a:srgbClr val="21252A"/>
                </a:solidFill>
                <a:effectLst/>
                <a:latin typeface="Raleway" pitchFamily="2" charset="0"/>
              </a:rPr>
              <a:t>Little to no trust in employees</a:t>
            </a:r>
            <a:br>
              <a:rPr lang="en-GB" b="0" i="0" dirty="0">
                <a:solidFill>
                  <a:srgbClr val="21252A"/>
                </a:solidFill>
                <a:effectLst/>
                <a:latin typeface="Raleway" pitchFamily="2" charset="0"/>
              </a:rPr>
            </a:br>
            <a:endParaRPr lang="en-GB" b="0" i="0" dirty="0">
              <a:solidFill>
                <a:srgbClr val="21252A"/>
              </a:solidFill>
              <a:effectLst/>
              <a:latin typeface="Raleway" pitchFamily="2" charset="0"/>
            </a:endParaRPr>
          </a:p>
          <a:p>
            <a:pPr algn="l">
              <a:buFont typeface="Arial" panose="020B0604020202020204" pitchFamily="34" charset="0"/>
              <a:buChar char="•"/>
            </a:pPr>
            <a:r>
              <a:rPr lang="en-GB" b="0" i="0" dirty="0">
                <a:solidFill>
                  <a:srgbClr val="21252A"/>
                </a:solidFill>
                <a:effectLst/>
                <a:latin typeface="Raleway" pitchFamily="2" charset="0"/>
              </a:rPr>
              <a:t>Decisions and roles are imposed on employees</a:t>
            </a:r>
            <a:br>
              <a:rPr lang="en-GB" b="0" i="0" dirty="0">
                <a:solidFill>
                  <a:srgbClr val="21252A"/>
                </a:solidFill>
                <a:effectLst/>
                <a:latin typeface="Raleway" pitchFamily="2" charset="0"/>
              </a:rPr>
            </a:br>
            <a:endParaRPr lang="en-GB" b="0" i="0" dirty="0">
              <a:solidFill>
                <a:srgbClr val="21252A"/>
              </a:solidFill>
              <a:effectLst/>
              <a:latin typeface="Raleway" pitchFamily="2" charset="0"/>
            </a:endParaRPr>
          </a:p>
          <a:p>
            <a:pPr algn="l">
              <a:buFont typeface="Arial" panose="020B0604020202020204" pitchFamily="34" charset="0"/>
              <a:buChar char="•"/>
            </a:pPr>
            <a:r>
              <a:rPr lang="en-GB" b="0" i="0" dirty="0">
                <a:solidFill>
                  <a:srgbClr val="21252A"/>
                </a:solidFill>
                <a:effectLst/>
                <a:latin typeface="Raleway" pitchFamily="2" charset="0"/>
              </a:rPr>
              <a:t>Employees cannot openly discuss decisions and roles with managers</a:t>
            </a:r>
            <a:br>
              <a:rPr lang="en-GB" b="0" i="0" dirty="0">
                <a:solidFill>
                  <a:srgbClr val="21252A"/>
                </a:solidFill>
                <a:effectLst/>
                <a:latin typeface="Raleway" pitchFamily="2" charset="0"/>
              </a:rPr>
            </a:br>
            <a:endParaRPr lang="en-GB" b="0" i="0" dirty="0">
              <a:solidFill>
                <a:srgbClr val="21252A"/>
              </a:solidFill>
              <a:effectLst/>
              <a:latin typeface="Raleway" pitchFamily="2" charset="0"/>
            </a:endParaRPr>
          </a:p>
          <a:p>
            <a:pPr algn="l">
              <a:buFont typeface="Arial" panose="020B0604020202020204" pitchFamily="34" charset="0"/>
              <a:buChar char="•"/>
            </a:pPr>
            <a:r>
              <a:rPr lang="en-GB" b="0" i="0" dirty="0">
                <a:solidFill>
                  <a:srgbClr val="21252A"/>
                </a:solidFill>
                <a:effectLst/>
                <a:latin typeface="Raleway" pitchFamily="2" charset="0"/>
              </a:rPr>
              <a:t>Employees may engage in counter-productive behaviour</a:t>
            </a:r>
            <a:br>
              <a:rPr lang="en-GB" b="0" i="0" dirty="0">
                <a:solidFill>
                  <a:srgbClr val="21252A"/>
                </a:solidFill>
                <a:effectLst/>
                <a:latin typeface="Raleway" pitchFamily="2" charset="0"/>
              </a:rPr>
            </a:br>
            <a:endParaRPr lang="en-GB" b="0" i="0" dirty="0">
              <a:solidFill>
                <a:srgbClr val="21252A"/>
              </a:solidFill>
              <a:effectLst/>
              <a:latin typeface="Raleway" pitchFamily="2" charset="0"/>
            </a:endParaRPr>
          </a:p>
          <a:p>
            <a:pPr algn="l">
              <a:buFont typeface="Arial" panose="020B0604020202020204" pitchFamily="34" charset="0"/>
              <a:buChar char="•"/>
            </a:pPr>
            <a:r>
              <a:rPr lang="en-GB" b="0" i="0" dirty="0">
                <a:solidFill>
                  <a:srgbClr val="21252A"/>
                </a:solidFill>
                <a:effectLst/>
                <a:latin typeface="Raleway" pitchFamily="2" charset="0"/>
              </a:rPr>
              <a:t>Motivation by punishments and threats - play on fear</a:t>
            </a:r>
            <a:br>
              <a:rPr lang="en-GB" b="0" i="0" dirty="0">
                <a:solidFill>
                  <a:srgbClr val="21252A"/>
                </a:solidFill>
                <a:effectLst/>
                <a:latin typeface="Raleway" pitchFamily="2" charset="0"/>
              </a:rPr>
            </a:br>
            <a:endParaRPr lang="en-GB" b="0" i="0" dirty="0">
              <a:solidFill>
                <a:srgbClr val="21252A"/>
              </a:solidFill>
              <a:effectLst/>
              <a:latin typeface="Raleway" pitchFamily="2" charset="0"/>
            </a:endParaRPr>
          </a:p>
          <a:p>
            <a:pPr algn="l">
              <a:buFont typeface="Arial" panose="020B0604020202020204" pitchFamily="34" charset="0"/>
              <a:buChar char="•"/>
            </a:pPr>
            <a:r>
              <a:rPr lang="en-GB" b="0" i="0" dirty="0">
                <a:solidFill>
                  <a:srgbClr val="21252A"/>
                </a:solidFill>
                <a:effectLst/>
                <a:latin typeface="Raleway" pitchFamily="2" charset="0"/>
              </a:rPr>
              <a:t>Teamwork and communication are minimal</a:t>
            </a:r>
          </a:p>
          <a:p>
            <a:endParaRPr lang="en-GB" dirty="0"/>
          </a:p>
          <a:p>
            <a:pPr algn="l"/>
            <a:r>
              <a:rPr lang="en-GB" b="0" i="0" dirty="0">
                <a:solidFill>
                  <a:srgbClr val="21252A"/>
                </a:solidFill>
                <a:effectLst/>
                <a:latin typeface="Raleway" pitchFamily="2" charset="0"/>
              </a:rPr>
              <a:t>In a </a:t>
            </a:r>
            <a:r>
              <a:rPr lang="en-GB" b="1" i="0" dirty="0">
                <a:solidFill>
                  <a:srgbClr val="21252A"/>
                </a:solidFill>
                <a:effectLst/>
                <a:latin typeface="Raleway" pitchFamily="2" charset="0"/>
              </a:rPr>
              <a:t>Benevolent Authoritative</a:t>
            </a:r>
            <a:r>
              <a:rPr lang="en-GB" b="0" i="0" dirty="0">
                <a:solidFill>
                  <a:srgbClr val="21252A"/>
                </a:solidFill>
                <a:effectLst/>
                <a:latin typeface="Raleway" pitchFamily="2" charset="0"/>
              </a:rPr>
              <a:t> system, </a:t>
            </a:r>
            <a:r>
              <a:rPr lang="en-GB" b="1" i="0" dirty="0">
                <a:solidFill>
                  <a:srgbClr val="21252A"/>
                </a:solidFill>
                <a:effectLst/>
                <a:latin typeface="Raleway" pitchFamily="2" charset="0"/>
              </a:rPr>
              <a:t>responsibility also lies at the upper echelons of the organisation.</a:t>
            </a:r>
            <a:r>
              <a:rPr lang="en-GB" b="0" i="0" dirty="0">
                <a:solidFill>
                  <a:srgbClr val="21252A"/>
                </a:solidFill>
                <a:effectLst/>
                <a:latin typeface="Raleway" pitchFamily="2" charset="0"/>
              </a:rPr>
              <a:t> However, instead of inducing performance through the threat of punishment, and therefore fear, </a:t>
            </a:r>
            <a:r>
              <a:rPr lang="en-GB" b="1" i="0" dirty="0">
                <a:solidFill>
                  <a:srgbClr val="21252A"/>
                </a:solidFill>
                <a:effectLst/>
                <a:latin typeface="Raleway" pitchFamily="2" charset="0"/>
              </a:rPr>
              <a:t>employees are instead motivated through a reward system.</a:t>
            </a:r>
            <a:r>
              <a:rPr lang="en-GB" b="0" i="0" dirty="0">
                <a:solidFill>
                  <a:srgbClr val="21252A"/>
                </a:solidFill>
                <a:effectLst/>
                <a:latin typeface="Raleway" pitchFamily="2" charset="0"/>
              </a:rPr>
              <a:t> Superiors have more trust in their employees than do managers in an Exploitative Authoritative system, and therefore are more willing to reward individuals for good performance. </a:t>
            </a:r>
          </a:p>
          <a:p>
            <a:pPr algn="l"/>
            <a:r>
              <a:rPr lang="en-GB" b="0" i="0" dirty="0">
                <a:solidFill>
                  <a:srgbClr val="21252A"/>
                </a:solidFill>
                <a:effectLst/>
                <a:latin typeface="Raleway" pitchFamily="2" charset="0"/>
              </a:rPr>
              <a:t>There is </a:t>
            </a:r>
            <a:r>
              <a:rPr lang="en-GB" b="1" i="0" dirty="0">
                <a:solidFill>
                  <a:srgbClr val="21252A"/>
                </a:solidFill>
                <a:effectLst/>
                <a:latin typeface="Raleway" pitchFamily="2" charset="0"/>
              </a:rPr>
              <a:t>more two-way communication between employee and line-manager</a:t>
            </a:r>
            <a:r>
              <a:rPr lang="en-GB" b="0" i="0" dirty="0">
                <a:solidFill>
                  <a:srgbClr val="21252A"/>
                </a:solidFill>
                <a:effectLst/>
                <a:latin typeface="Raleway" pitchFamily="2" charset="0"/>
              </a:rPr>
              <a:t> however, upwards communication is more limited and tends towards only positive information, not queries or requests. Employees will </a:t>
            </a:r>
            <a:r>
              <a:rPr lang="en-GB" b="1" i="0" dirty="0">
                <a:solidFill>
                  <a:srgbClr val="21252A"/>
                </a:solidFill>
                <a:effectLst/>
                <a:latin typeface="Raleway" pitchFamily="2" charset="0"/>
              </a:rPr>
              <a:t>not suggest any new ideas or recommendations</a:t>
            </a:r>
            <a:r>
              <a:rPr lang="en-GB" b="0" i="0" dirty="0">
                <a:solidFill>
                  <a:srgbClr val="21252A"/>
                </a:solidFill>
                <a:effectLst/>
                <a:latin typeface="Raleway" pitchFamily="2" charset="0"/>
              </a:rPr>
              <a:t> which can make them more productive or satisfied and therefore the result is a lack of communication and teamwork. </a:t>
            </a:r>
          </a:p>
          <a:p>
            <a:pPr algn="l"/>
            <a:r>
              <a:rPr lang="en-GB" b="1" i="0" u="sng" dirty="0">
                <a:solidFill>
                  <a:srgbClr val="21252A"/>
                </a:solidFill>
                <a:effectLst/>
                <a:latin typeface="Raleway" pitchFamily="2" charset="0"/>
              </a:rPr>
              <a:t>A summary of the key characteristics is as follows:</a:t>
            </a:r>
            <a:endParaRPr lang="en-GB" b="0" i="0" dirty="0">
              <a:solidFill>
                <a:srgbClr val="21252A"/>
              </a:solidFill>
              <a:effectLst/>
              <a:latin typeface="Raleway" pitchFamily="2" charset="0"/>
            </a:endParaRPr>
          </a:p>
          <a:p>
            <a:pPr algn="l">
              <a:buFont typeface="Arial" panose="020B0604020202020204" pitchFamily="34" charset="0"/>
              <a:buChar char="•"/>
            </a:pPr>
            <a:r>
              <a:rPr lang="en-GB" b="0" i="0" dirty="0">
                <a:solidFill>
                  <a:srgbClr val="21252A"/>
                </a:solidFill>
                <a:effectLst/>
                <a:latin typeface="Raleway" pitchFamily="2" charset="0"/>
              </a:rPr>
              <a:t>Decision-making extended to middle-managerial levels</a:t>
            </a:r>
            <a:br>
              <a:rPr lang="en-GB" b="0" i="0" dirty="0">
                <a:solidFill>
                  <a:srgbClr val="21252A"/>
                </a:solidFill>
                <a:effectLst/>
                <a:latin typeface="Raleway" pitchFamily="2" charset="0"/>
              </a:rPr>
            </a:br>
            <a:endParaRPr lang="en-GB" b="0" i="0" dirty="0">
              <a:solidFill>
                <a:srgbClr val="21252A"/>
              </a:solidFill>
              <a:effectLst/>
              <a:latin typeface="Raleway" pitchFamily="2" charset="0"/>
            </a:endParaRPr>
          </a:p>
          <a:p>
            <a:pPr algn="l">
              <a:buFont typeface="Arial" panose="020B0604020202020204" pitchFamily="34" charset="0"/>
              <a:buChar char="•"/>
            </a:pPr>
            <a:r>
              <a:rPr lang="en-GB" b="0" i="0" dirty="0">
                <a:solidFill>
                  <a:srgbClr val="21252A"/>
                </a:solidFill>
                <a:effectLst/>
                <a:latin typeface="Raleway" pitchFamily="2" charset="0"/>
              </a:rPr>
              <a:t>More trust towards employees, though somewhat condescendingly </a:t>
            </a:r>
            <a:br>
              <a:rPr lang="en-GB" b="0" i="0" dirty="0">
                <a:solidFill>
                  <a:srgbClr val="21252A"/>
                </a:solidFill>
                <a:effectLst/>
                <a:latin typeface="Raleway" pitchFamily="2" charset="0"/>
              </a:rPr>
            </a:br>
            <a:endParaRPr lang="en-GB" b="0" i="0" dirty="0">
              <a:solidFill>
                <a:srgbClr val="21252A"/>
              </a:solidFill>
              <a:effectLst/>
              <a:latin typeface="Raleway" pitchFamily="2" charset="0"/>
            </a:endParaRPr>
          </a:p>
          <a:p>
            <a:pPr algn="l">
              <a:buFont typeface="Arial" panose="020B0604020202020204" pitchFamily="34" charset="0"/>
              <a:buChar char="•"/>
            </a:pPr>
            <a:r>
              <a:rPr lang="en-GB" b="0" i="0" dirty="0">
                <a:solidFill>
                  <a:srgbClr val="21252A"/>
                </a:solidFill>
                <a:effectLst/>
                <a:latin typeface="Raleway" pitchFamily="2" charset="0"/>
              </a:rPr>
              <a:t>Responsibility still lies near the top of the hierarchy</a:t>
            </a:r>
            <a:br>
              <a:rPr lang="en-GB" b="0" i="0" dirty="0">
                <a:solidFill>
                  <a:srgbClr val="21252A"/>
                </a:solidFill>
                <a:effectLst/>
                <a:latin typeface="Raleway" pitchFamily="2" charset="0"/>
              </a:rPr>
            </a:br>
            <a:endParaRPr lang="en-GB" b="0" i="0" dirty="0">
              <a:solidFill>
                <a:srgbClr val="21252A"/>
              </a:solidFill>
              <a:effectLst/>
              <a:latin typeface="Raleway" pitchFamily="2" charset="0"/>
            </a:endParaRPr>
          </a:p>
          <a:p>
            <a:pPr algn="l">
              <a:buFont typeface="Arial" panose="020B0604020202020204" pitchFamily="34" charset="0"/>
              <a:buChar char="•"/>
            </a:pPr>
            <a:r>
              <a:rPr lang="en-GB" b="0" i="0" dirty="0">
                <a:solidFill>
                  <a:srgbClr val="21252A"/>
                </a:solidFill>
                <a:effectLst/>
                <a:latin typeface="Raleway" pitchFamily="2" charset="0"/>
              </a:rPr>
              <a:t>Limited employee consultation on decisions</a:t>
            </a:r>
            <a:br>
              <a:rPr lang="en-GB" b="0" i="0" dirty="0">
                <a:solidFill>
                  <a:srgbClr val="21252A"/>
                </a:solidFill>
                <a:effectLst/>
                <a:latin typeface="Raleway" pitchFamily="2" charset="0"/>
              </a:rPr>
            </a:br>
            <a:endParaRPr lang="en-GB" b="0" i="0" dirty="0">
              <a:solidFill>
                <a:srgbClr val="21252A"/>
              </a:solidFill>
              <a:effectLst/>
              <a:latin typeface="Raleway" pitchFamily="2" charset="0"/>
            </a:endParaRPr>
          </a:p>
          <a:p>
            <a:pPr algn="l">
              <a:buFont typeface="Arial" panose="020B0604020202020204" pitchFamily="34" charset="0"/>
              <a:buChar char="•"/>
            </a:pPr>
            <a:r>
              <a:rPr lang="en-GB" b="0" i="0" dirty="0">
                <a:solidFill>
                  <a:srgbClr val="21252A"/>
                </a:solidFill>
                <a:effectLst/>
                <a:latin typeface="Raleway" pitchFamily="2" charset="0"/>
              </a:rPr>
              <a:t>Employees still cannot discuss their roles with managers</a:t>
            </a:r>
            <a:br>
              <a:rPr lang="en-GB" b="0" i="0" dirty="0">
                <a:solidFill>
                  <a:srgbClr val="21252A"/>
                </a:solidFill>
                <a:effectLst/>
                <a:latin typeface="Raleway" pitchFamily="2" charset="0"/>
              </a:rPr>
            </a:br>
            <a:endParaRPr lang="en-GB" b="0" i="0" dirty="0">
              <a:solidFill>
                <a:srgbClr val="21252A"/>
              </a:solidFill>
              <a:effectLst/>
              <a:latin typeface="Raleway" pitchFamily="2" charset="0"/>
            </a:endParaRPr>
          </a:p>
          <a:p>
            <a:pPr algn="l">
              <a:buFont typeface="Arial" panose="020B0604020202020204" pitchFamily="34" charset="0"/>
              <a:buChar char="•"/>
            </a:pPr>
            <a:r>
              <a:rPr lang="en-GB" b="0" i="0" dirty="0">
                <a:solidFill>
                  <a:srgbClr val="21252A"/>
                </a:solidFill>
                <a:effectLst/>
                <a:latin typeface="Raleway" pitchFamily="2" charset="0"/>
              </a:rPr>
              <a:t>Team members may compete for rewards</a:t>
            </a:r>
            <a:br>
              <a:rPr lang="en-GB" b="0" i="0" dirty="0">
                <a:solidFill>
                  <a:srgbClr val="21252A"/>
                </a:solidFill>
                <a:effectLst/>
                <a:latin typeface="Raleway" pitchFamily="2" charset="0"/>
              </a:rPr>
            </a:br>
            <a:endParaRPr lang="en-GB" b="0" i="0" dirty="0">
              <a:solidFill>
                <a:srgbClr val="21252A"/>
              </a:solidFill>
              <a:effectLst/>
              <a:latin typeface="Raleway" pitchFamily="2" charset="0"/>
            </a:endParaRPr>
          </a:p>
          <a:p>
            <a:pPr algn="l">
              <a:buFont typeface="Arial" panose="020B0604020202020204" pitchFamily="34" charset="0"/>
              <a:buChar char="•"/>
            </a:pPr>
            <a:r>
              <a:rPr lang="en-GB" b="0" i="0" dirty="0">
                <a:solidFill>
                  <a:srgbClr val="21252A"/>
                </a:solidFill>
                <a:effectLst/>
                <a:latin typeface="Raleway" pitchFamily="2" charset="0"/>
              </a:rPr>
              <a:t>Rewards for performance, but also still a threat of punishment</a:t>
            </a:r>
            <a:br>
              <a:rPr lang="en-GB" b="0" i="0" dirty="0">
                <a:solidFill>
                  <a:srgbClr val="21252A"/>
                </a:solidFill>
                <a:effectLst/>
                <a:latin typeface="Raleway" pitchFamily="2" charset="0"/>
              </a:rPr>
            </a:br>
            <a:endParaRPr lang="en-GB" b="0" i="0" dirty="0">
              <a:solidFill>
                <a:srgbClr val="21252A"/>
              </a:solidFill>
              <a:effectLst/>
              <a:latin typeface="Raleway" pitchFamily="2" charset="0"/>
            </a:endParaRPr>
          </a:p>
          <a:p>
            <a:pPr algn="l">
              <a:buFont typeface="Arial" panose="020B0604020202020204" pitchFamily="34" charset="0"/>
              <a:buChar char="•"/>
            </a:pPr>
            <a:r>
              <a:rPr lang="en-GB" b="0" i="0" dirty="0">
                <a:solidFill>
                  <a:srgbClr val="21252A"/>
                </a:solidFill>
                <a:effectLst/>
                <a:latin typeface="Raleway" pitchFamily="2" charset="0"/>
              </a:rPr>
              <a:t>Teamwork and communication are minimal</a:t>
            </a:r>
          </a:p>
          <a:p>
            <a:endParaRPr lang="en-GB" dirty="0"/>
          </a:p>
          <a:p>
            <a:endParaRPr lang="en-GB" dirty="0"/>
          </a:p>
          <a:p>
            <a:pPr algn="l"/>
            <a:r>
              <a:rPr lang="en-GB" b="0" i="0" dirty="0">
                <a:solidFill>
                  <a:srgbClr val="21252A"/>
                </a:solidFill>
                <a:effectLst/>
                <a:latin typeface="Raleway" pitchFamily="2" charset="0"/>
              </a:rPr>
              <a:t>In a </a:t>
            </a:r>
            <a:r>
              <a:rPr lang="en-GB" b="1" i="0" dirty="0">
                <a:solidFill>
                  <a:srgbClr val="21252A"/>
                </a:solidFill>
                <a:effectLst/>
                <a:latin typeface="Raleway" pitchFamily="2" charset="0"/>
              </a:rPr>
              <a:t>Consultative System</a:t>
            </a:r>
            <a:r>
              <a:rPr lang="en-GB" b="0" i="0" dirty="0">
                <a:solidFill>
                  <a:srgbClr val="21252A"/>
                </a:solidFill>
                <a:effectLst/>
                <a:latin typeface="Raleway" pitchFamily="2" charset="0"/>
              </a:rPr>
              <a:t>, managers have yet </a:t>
            </a:r>
            <a:r>
              <a:rPr lang="en-GB" b="1" i="0" dirty="0">
                <a:solidFill>
                  <a:srgbClr val="21252A"/>
                </a:solidFill>
                <a:effectLst/>
                <a:latin typeface="Raleway" pitchFamily="2" charset="0"/>
              </a:rPr>
              <a:t>greater trust in their subordinates and demonstrate as such by implementing ideas or beliefs that they share with their team members.</a:t>
            </a:r>
            <a:r>
              <a:rPr lang="en-GB" b="0" i="0" dirty="0">
                <a:solidFill>
                  <a:srgbClr val="21252A"/>
                </a:solidFill>
                <a:effectLst/>
                <a:latin typeface="Raleway" pitchFamily="2" charset="0"/>
              </a:rPr>
              <a:t> </a:t>
            </a:r>
          </a:p>
          <a:p>
            <a:pPr algn="l"/>
            <a:r>
              <a:rPr lang="en-GB" b="0" i="0" dirty="0">
                <a:solidFill>
                  <a:srgbClr val="21252A"/>
                </a:solidFill>
                <a:effectLst/>
                <a:latin typeface="Raleway" pitchFamily="2" charset="0"/>
              </a:rPr>
              <a:t>There is an </a:t>
            </a:r>
            <a:r>
              <a:rPr lang="en-GB" b="1" i="0" dirty="0">
                <a:solidFill>
                  <a:srgbClr val="21252A"/>
                </a:solidFill>
                <a:effectLst/>
                <a:latin typeface="Raleway" pitchFamily="2" charset="0"/>
              </a:rPr>
              <a:t>open level of communication throughout the hierarchy of the organisation and team members are often consulted during the decision-making process</a:t>
            </a:r>
            <a:r>
              <a:rPr lang="en-GB" b="0" i="0" dirty="0">
                <a:solidFill>
                  <a:srgbClr val="21252A"/>
                </a:solidFill>
                <a:effectLst/>
                <a:latin typeface="Raleway" pitchFamily="2" charset="0"/>
              </a:rPr>
              <a:t>, particularly when any changes will affect them substantially. However, the ultimate power of decisions still remains with those at the highest levels within the organisation.</a:t>
            </a:r>
          </a:p>
          <a:p>
            <a:pPr algn="l"/>
            <a:r>
              <a:rPr lang="en-GB" b="0" i="0" dirty="0">
                <a:solidFill>
                  <a:srgbClr val="21252A"/>
                </a:solidFill>
                <a:effectLst/>
                <a:latin typeface="Raleway" pitchFamily="2" charset="0"/>
              </a:rPr>
              <a:t>Employee</a:t>
            </a:r>
            <a:r>
              <a:rPr lang="en-GB" b="1" i="0" dirty="0">
                <a:solidFill>
                  <a:srgbClr val="21252A"/>
                </a:solidFill>
                <a:effectLst/>
                <a:latin typeface="Raleway" pitchFamily="2" charset="0"/>
              </a:rPr>
              <a:t> motivation is fuelled by incentives</a:t>
            </a:r>
            <a:r>
              <a:rPr lang="en-GB" b="0" i="0" dirty="0">
                <a:solidFill>
                  <a:srgbClr val="21252A"/>
                </a:solidFill>
                <a:effectLst/>
                <a:latin typeface="Raleway" pitchFamily="2" charset="0"/>
              </a:rPr>
              <a:t>, including both rewards and the possibility of involvement or even responsibility for specific tasks. In this style, </a:t>
            </a:r>
            <a:r>
              <a:rPr lang="en-GB" b="1" i="0" dirty="0">
                <a:solidFill>
                  <a:srgbClr val="21252A"/>
                </a:solidFill>
                <a:effectLst/>
                <a:latin typeface="Raleway" pitchFamily="2" charset="0"/>
              </a:rPr>
              <a:t>employees</a:t>
            </a:r>
            <a:r>
              <a:rPr lang="en-GB" b="0" i="0" dirty="0">
                <a:solidFill>
                  <a:srgbClr val="21252A"/>
                </a:solidFill>
                <a:effectLst/>
                <a:latin typeface="Raleway" pitchFamily="2" charset="0"/>
              </a:rPr>
              <a:t> are </a:t>
            </a:r>
            <a:r>
              <a:rPr lang="en-GB" b="1" i="0" dirty="0">
                <a:solidFill>
                  <a:srgbClr val="21252A"/>
                </a:solidFill>
                <a:effectLst/>
                <a:latin typeface="Raleway" pitchFamily="2" charset="0"/>
              </a:rPr>
              <a:t>given greater freedom and involvement in meaningful tasks are used to boost intrinsic motivation.</a:t>
            </a:r>
            <a:endParaRPr lang="en-GB" b="0" i="0" dirty="0">
              <a:solidFill>
                <a:srgbClr val="21252A"/>
              </a:solidFill>
              <a:effectLst/>
              <a:latin typeface="Raleway" pitchFamily="2" charset="0"/>
            </a:endParaRPr>
          </a:p>
          <a:p>
            <a:pPr algn="l"/>
            <a:r>
              <a:rPr lang="en-GB" b="1" i="0" u="sng" dirty="0">
                <a:solidFill>
                  <a:srgbClr val="21252A"/>
                </a:solidFill>
                <a:effectLst/>
                <a:latin typeface="Raleway" pitchFamily="2" charset="0"/>
              </a:rPr>
              <a:t>A summary of the key aspects:</a:t>
            </a:r>
            <a:endParaRPr lang="en-GB" b="0" i="0" dirty="0">
              <a:solidFill>
                <a:srgbClr val="21252A"/>
              </a:solidFill>
              <a:effectLst/>
              <a:latin typeface="Raleway" pitchFamily="2" charset="0"/>
            </a:endParaRPr>
          </a:p>
          <a:p>
            <a:pPr algn="l">
              <a:buFont typeface="Arial" panose="020B0604020202020204" pitchFamily="34" charset="0"/>
              <a:buChar char="•"/>
            </a:pPr>
            <a:r>
              <a:rPr lang="en-GB" b="0" i="0" dirty="0">
                <a:solidFill>
                  <a:srgbClr val="21252A"/>
                </a:solidFill>
                <a:effectLst/>
                <a:latin typeface="Raleway" pitchFamily="2" charset="0"/>
              </a:rPr>
              <a:t>Decision-making extended to lower-levels when it significantly affects their role</a:t>
            </a:r>
            <a:br>
              <a:rPr lang="en-GB" b="0" i="0" dirty="0">
                <a:solidFill>
                  <a:srgbClr val="21252A"/>
                </a:solidFill>
                <a:effectLst/>
                <a:latin typeface="Raleway" pitchFamily="2" charset="0"/>
              </a:rPr>
            </a:br>
            <a:endParaRPr lang="en-GB" b="0" i="0" dirty="0">
              <a:solidFill>
                <a:srgbClr val="21252A"/>
              </a:solidFill>
              <a:effectLst/>
              <a:latin typeface="Raleway" pitchFamily="2" charset="0"/>
            </a:endParaRPr>
          </a:p>
          <a:p>
            <a:pPr algn="l">
              <a:buFont typeface="Arial" panose="020B0604020202020204" pitchFamily="34" charset="0"/>
              <a:buChar char="•"/>
            </a:pPr>
            <a:r>
              <a:rPr lang="en-GB" b="0" i="0" dirty="0">
                <a:solidFill>
                  <a:srgbClr val="21252A"/>
                </a:solidFill>
                <a:effectLst/>
                <a:latin typeface="Raleway" pitchFamily="2" charset="0"/>
              </a:rPr>
              <a:t>Substantial trust in employees</a:t>
            </a:r>
            <a:br>
              <a:rPr lang="en-GB" b="0" i="0" dirty="0">
                <a:solidFill>
                  <a:srgbClr val="21252A"/>
                </a:solidFill>
                <a:effectLst/>
                <a:latin typeface="Raleway" pitchFamily="2" charset="0"/>
              </a:rPr>
            </a:br>
            <a:endParaRPr lang="en-GB" b="0" i="0" dirty="0">
              <a:solidFill>
                <a:srgbClr val="21252A"/>
              </a:solidFill>
              <a:effectLst/>
              <a:latin typeface="Raleway" pitchFamily="2" charset="0"/>
            </a:endParaRPr>
          </a:p>
          <a:p>
            <a:pPr algn="l">
              <a:buFont typeface="Arial" panose="020B0604020202020204" pitchFamily="34" charset="0"/>
              <a:buChar char="•"/>
            </a:pPr>
            <a:r>
              <a:rPr lang="en-GB" b="0" i="0" dirty="0">
                <a:solidFill>
                  <a:srgbClr val="21252A"/>
                </a:solidFill>
                <a:effectLst/>
                <a:latin typeface="Raleway" pitchFamily="2" charset="0"/>
              </a:rPr>
              <a:t>Responsibility often shared with some team members</a:t>
            </a:r>
            <a:br>
              <a:rPr lang="en-GB" b="0" i="0" dirty="0">
                <a:solidFill>
                  <a:srgbClr val="21252A"/>
                </a:solidFill>
                <a:effectLst/>
                <a:latin typeface="Raleway" pitchFamily="2" charset="0"/>
              </a:rPr>
            </a:br>
            <a:endParaRPr lang="en-GB" b="0" i="0" dirty="0">
              <a:solidFill>
                <a:srgbClr val="21252A"/>
              </a:solidFill>
              <a:effectLst/>
              <a:latin typeface="Raleway" pitchFamily="2" charset="0"/>
            </a:endParaRPr>
          </a:p>
          <a:p>
            <a:pPr algn="l">
              <a:buFont typeface="Arial" panose="020B0604020202020204" pitchFamily="34" charset="0"/>
              <a:buChar char="•"/>
            </a:pPr>
            <a:r>
              <a:rPr lang="en-GB" b="0" i="0" dirty="0">
                <a:solidFill>
                  <a:srgbClr val="21252A"/>
                </a:solidFill>
                <a:effectLst/>
                <a:latin typeface="Raleway" pitchFamily="2" charset="0"/>
              </a:rPr>
              <a:t>Decisions can be formed through employee consultation processes</a:t>
            </a:r>
            <a:br>
              <a:rPr lang="en-GB" b="0" i="0" dirty="0">
                <a:solidFill>
                  <a:srgbClr val="21252A"/>
                </a:solidFill>
                <a:effectLst/>
                <a:latin typeface="Raleway" pitchFamily="2" charset="0"/>
              </a:rPr>
            </a:br>
            <a:endParaRPr lang="en-GB" b="0" i="0" dirty="0">
              <a:solidFill>
                <a:srgbClr val="21252A"/>
              </a:solidFill>
              <a:effectLst/>
              <a:latin typeface="Raleway" pitchFamily="2" charset="0"/>
            </a:endParaRPr>
          </a:p>
          <a:p>
            <a:pPr algn="l">
              <a:buFont typeface="Arial" panose="020B0604020202020204" pitchFamily="34" charset="0"/>
              <a:buChar char="•"/>
            </a:pPr>
            <a:r>
              <a:rPr lang="en-GB" b="0" i="0" dirty="0">
                <a:solidFill>
                  <a:srgbClr val="21252A"/>
                </a:solidFill>
                <a:effectLst/>
                <a:latin typeface="Raleway" pitchFamily="2" charset="0"/>
              </a:rPr>
              <a:t>Employees discuss job-related issues horizontally, and sometimes vertically</a:t>
            </a:r>
            <a:br>
              <a:rPr lang="en-GB" b="0" i="0" dirty="0">
                <a:solidFill>
                  <a:srgbClr val="21252A"/>
                </a:solidFill>
                <a:effectLst/>
                <a:latin typeface="Raleway" pitchFamily="2" charset="0"/>
              </a:rPr>
            </a:br>
            <a:endParaRPr lang="en-GB" b="0" i="0" dirty="0">
              <a:solidFill>
                <a:srgbClr val="21252A"/>
              </a:solidFill>
              <a:effectLst/>
              <a:latin typeface="Raleway" pitchFamily="2" charset="0"/>
            </a:endParaRPr>
          </a:p>
          <a:p>
            <a:pPr algn="l">
              <a:buFont typeface="Arial" panose="020B0604020202020204" pitchFamily="34" charset="0"/>
              <a:buChar char="•"/>
            </a:pPr>
            <a:r>
              <a:rPr lang="en-GB" b="0" i="0" dirty="0">
                <a:solidFill>
                  <a:srgbClr val="21252A"/>
                </a:solidFill>
                <a:effectLst/>
                <a:latin typeface="Raleway" pitchFamily="2" charset="0"/>
              </a:rPr>
              <a:t>Teams are more co-operative - communication and teamwork are good</a:t>
            </a:r>
            <a:br>
              <a:rPr lang="en-GB" b="0" i="0" dirty="0">
                <a:solidFill>
                  <a:srgbClr val="21252A"/>
                </a:solidFill>
                <a:effectLst/>
                <a:latin typeface="Raleway" pitchFamily="2" charset="0"/>
              </a:rPr>
            </a:br>
            <a:endParaRPr lang="en-GB" b="0" i="0" dirty="0">
              <a:solidFill>
                <a:srgbClr val="21252A"/>
              </a:solidFill>
              <a:effectLst/>
              <a:latin typeface="Raleway" pitchFamily="2" charset="0"/>
            </a:endParaRPr>
          </a:p>
          <a:p>
            <a:pPr algn="l">
              <a:buFont typeface="Arial" panose="020B0604020202020204" pitchFamily="34" charset="0"/>
              <a:buChar char="•"/>
            </a:pPr>
            <a:r>
              <a:rPr lang="en-GB" b="0" i="0" dirty="0">
                <a:solidFill>
                  <a:srgbClr val="21252A"/>
                </a:solidFill>
                <a:effectLst/>
                <a:latin typeface="Raleway" pitchFamily="2" charset="0"/>
              </a:rPr>
              <a:t>Motivation primarily through reward, but sometimes punishment</a:t>
            </a:r>
          </a:p>
          <a:p>
            <a:endParaRPr lang="en-GB" dirty="0"/>
          </a:p>
          <a:p>
            <a:endParaRPr lang="en-GB" dirty="0"/>
          </a:p>
          <a:p>
            <a:pPr algn="l"/>
            <a:r>
              <a:rPr lang="en-GB" b="0" i="0" dirty="0">
                <a:solidFill>
                  <a:srgbClr val="21252A"/>
                </a:solidFill>
                <a:effectLst/>
                <a:latin typeface="Raleway" pitchFamily="2" charset="0"/>
              </a:rPr>
              <a:t>Likert considered the </a:t>
            </a:r>
            <a:r>
              <a:rPr lang="en-GB" b="1" i="0" dirty="0">
                <a:solidFill>
                  <a:srgbClr val="21252A"/>
                </a:solidFill>
                <a:effectLst/>
                <a:latin typeface="Raleway" pitchFamily="2" charset="0"/>
              </a:rPr>
              <a:t>Participative System</a:t>
            </a:r>
            <a:r>
              <a:rPr lang="en-GB" b="0" i="0" dirty="0">
                <a:solidFill>
                  <a:srgbClr val="21252A"/>
                </a:solidFill>
                <a:effectLst/>
                <a:latin typeface="Raleway" pitchFamily="2" charset="0"/>
              </a:rPr>
              <a:t> to be the </a:t>
            </a:r>
            <a:r>
              <a:rPr lang="en-GB" b="1" i="0" dirty="0">
                <a:solidFill>
                  <a:srgbClr val="21252A"/>
                </a:solidFill>
                <a:effectLst/>
                <a:latin typeface="Raleway" pitchFamily="2" charset="0"/>
              </a:rPr>
              <a:t>most satisfying for lower-level employees.</a:t>
            </a:r>
            <a:r>
              <a:rPr lang="en-GB" b="0" i="0" dirty="0">
                <a:solidFill>
                  <a:srgbClr val="21252A"/>
                </a:solidFill>
                <a:effectLst/>
                <a:latin typeface="Raleway" pitchFamily="2" charset="0"/>
              </a:rPr>
              <a:t> Upper management has </a:t>
            </a:r>
            <a:r>
              <a:rPr lang="en-GB" b="1" i="0" dirty="0">
                <a:solidFill>
                  <a:srgbClr val="21252A"/>
                </a:solidFill>
                <a:effectLst/>
                <a:latin typeface="Raleway" pitchFamily="2" charset="0"/>
              </a:rPr>
              <a:t>full trust in their subordinates and actively works with them as part of the decision-making process.</a:t>
            </a:r>
            <a:r>
              <a:rPr lang="en-GB" b="0" i="0" dirty="0">
                <a:solidFill>
                  <a:srgbClr val="21252A"/>
                </a:solidFill>
                <a:effectLst/>
                <a:latin typeface="Raleway" pitchFamily="2" charset="0"/>
              </a:rPr>
              <a:t> Employees are free to discuss any issues or ideas with their superiors, knowing full well that their discussions may be conducive to at least some kind of change. </a:t>
            </a:r>
          </a:p>
          <a:p>
            <a:pPr algn="l"/>
            <a:r>
              <a:rPr lang="en-GB" b="0" i="0" dirty="0">
                <a:solidFill>
                  <a:srgbClr val="21252A"/>
                </a:solidFill>
                <a:effectLst/>
                <a:latin typeface="Raleway" pitchFamily="2" charset="0"/>
              </a:rPr>
              <a:t>Rewards within a Participative System are common, and </a:t>
            </a:r>
            <a:r>
              <a:rPr lang="en-GB" b="1" i="0" dirty="0">
                <a:solidFill>
                  <a:srgbClr val="21252A"/>
                </a:solidFill>
                <a:effectLst/>
                <a:latin typeface="Raleway" pitchFamily="2" charset="0"/>
              </a:rPr>
              <a:t>teams are happily co-operative with no direct competition between employees.</a:t>
            </a:r>
            <a:r>
              <a:rPr lang="en-GB" b="0" i="0" dirty="0">
                <a:solidFill>
                  <a:srgbClr val="21252A"/>
                </a:solidFill>
                <a:effectLst/>
                <a:latin typeface="Raleway" pitchFamily="2" charset="0"/>
              </a:rPr>
              <a:t> The</a:t>
            </a:r>
            <a:r>
              <a:rPr lang="en-GB" b="1" i="0" dirty="0">
                <a:solidFill>
                  <a:srgbClr val="21252A"/>
                </a:solidFill>
                <a:effectLst/>
                <a:latin typeface="Raleway" pitchFamily="2" charset="0"/>
              </a:rPr>
              <a:t> level of communication is high</a:t>
            </a:r>
            <a:r>
              <a:rPr lang="en-GB" b="0" i="0" dirty="0">
                <a:solidFill>
                  <a:srgbClr val="21252A"/>
                </a:solidFill>
                <a:effectLst/>
                <a:latin typeface="Raleway" pitchFamily="2" charset="0"/>
              </a:rPr>
              <a:t>, both horizontally and vertically, and teamwork is regular. This system is generally more common in flatter organisations, or those which are smaller with lower tiers of the hierarchy, though it can be employed within any company. </a:t>
            </a:r>
          </a:p>
          <a:p>
            <a:pPr algn="l"/>
            <a:r>
              <a:rPr lang="en-GB" b="1" i="0" u="sng" dirty="0">
                <a:solidFill>
                  <a:srgbClr val="21252A"/>
                </a:solidFill>
                <a:effectLst/>
                <a:latin typeface="Raleway" pitchFamily="2" charset="0"/>
              </a:rPr>
              <a:t>A summary of the key aspects:</a:t>
            </a:r>
            <a:endParaRPr lang="en-GB" b="0" i="0" dirty="0">
              <a:solidFill>
                <a:srgbClr val="21252A"/>
              </a:solidFill>
              <a:effectLst/>
              <a:latin typeface="Raleway" pitchFamily="2" charset="0"/>
            </a:endParaRPr>
          </a:p>
          <a:p>
            <a:pPr algn="l">
              <a:buFont typeface="Arial" panose="020B0604020202020204" pitchFamily="34" charset="0"/>
              <a:buChar char="•"/>
            </a:pPr>
            <a:r>
              <a:rPr lang="en-GB" b="0" i="0" dirty="0">
                <a:solidFill>
                  <a:srgbClr val="21252A"/>
                </a:solidFill>
                <a:effectLst/>
                <a:latin typeface="Raleway" pitchFamily="2" charset="0"/>
              </a:rPr>
              <a:t>Decision-making, responsibility and values are free-spread across all tiers </a:t>
            </a:r>
            <a:br>
              <a:rPr lang="en-GB" b="0" i="0" dirty="0">
                <a:solidFill>
                  <a:srgbClr val="21252A"/>
                </a:solidFill>
                <a:effectLst/>
                <a:latin typeface="Raleway" pitchFamily="2" charset="0"/>
              </a:rPr>
            </a:br>
            <a:endParaRPr lang="en-GB" b="0" i="0" dirty="0">
              <a:solidFill>
                <a:srgbClr val="21252A"/>
              </a:solidFill>
              <a:effectLst/>
              <a:latin typeface="Raleway" pitchFamily="2" charset="0"/>
            </a:endParaRPr>
          </a:p>
          <a:p>
            <a:pPr algn="l">
              <a:buFont typeface="Arial" panose="020B0604020202020204" pitchFamily="34" charset="0"/>
              <a:buChar char="•"/>
            </a:pPr>
            <a:r>
              <a:rPr lang="en-GB" b="0" i="0" dirty="0">
                <a:solidFill>
                  <a:srgbClr val="21252A"/>
                </a:solidFill>
                <a:effectLst/>
                <a:latin typeface="Raleway" pitchFamily="2" charset="0"/>
              </a:rPr>
              <a:t>Complete confidence and trust in all employees</a:t>
            </a:r>
            <a:br>
              <a:rPr lang="en-GB" b="0" i="0" dirty="0">
                <a:solidFill>
                  <a:srgbClr val="21252A"/>
                </a:solidFill>
                <a:effectLst/>
                <a:latin typeface="Raleway" pitchFamily="2" charset="0"/>
              </a:rPr>
            </a:br>
            <a:endParaRPr lang="en-GB" b="0" i="0" dirty="0">
              <a:solidFill>
                <a:srgbClr val="21252A"/>
              </a:solidFill>
              <a:effectLst/>
              <a:latin typeface="Raleway" pitchFamily="2" charset="0"/>
            </a:endParaRPr>
          </a:p>
          <a:p>
            <a:pPr algn="l">
              <a:buFont typeface="Arial" panose="020B0604020202020204" pitchFamily="34" charset="0"/>
              <a:buChar char="•"/>
            </a:pPr>
            <a:r>
              <a:rPr lang="en-GB" b="0" i="0" dirty="0">
                <a:solidFill>
                  <a:srgbClr val="21252A"/>
                </a:solidFill>
                <a:effectLst/>
                <a:latin typeface="Raleway" pitchFamily="2" charset="0"/>
              </a:rPr>
              <a:t>Decisions are formed through group participation and consultation</a:t>
            </a:r>
            <a:br>
              <a:rPr lang="en-GB" b="0" i="0" dirty="0">
                <a:solidFill>
                  <a:srgbClr val="21252A"/>
                </a:solidFill>
                <a:effectLst/>
                <a:latin typeface="Raleway" pitchFamily="2" charset="0"/>
              </a:rPr>
            </a:br>
            <a:endParaRPr lang="en-GB" b="0" i="0" dirty="0">
              <a:solidFill>
                <a:srgbClr val="21252A"/>
              </a:solidFill>
              <a:effectLst/>
              <a:latin typeface="Raleway" pitchFamily="2" charset="0"/>
            </a:endParaRPr>
          </a:p>
          <a:p>
            <a:pPr algn="l">
              <a:buFont typeface="Arial" panose="020B0604020202020204" pitchFamily="34" charset="0"/>
              <a:buChar char="•"/>
            </a:pPr>
            <a:r>
              <a:rPr lang="en-GB" b="0" i="0" dirty="0">
                <a:solidFill>
                  <a:srgbClr val="21252A"/>
                </a:solidFill>
                <a:effectLst/>
                <a:latin typeface="Raleway" pitchFamily="2" charset="0"/>
              </a:rPr>
              <a:t>Communication is free and managers actively try to understand issues</a:t>
            </a:r>
            <a:br>
              <a:rPr lang="en-GB" b="0" i="0" dirty="0">
                <a:solidFill>
                  <a:srgbClr val="21252A"/>
                </a:solidFill>
                <a:effectLst/>
                <a:latin typeface="Raleway" pitchFamily="2" charset="0"/>
              </a:rPr>
            </a:br>
            <a:endParaRPr lang="en-GB" b="0" i="0" dirty="0">
              <a:solidFill>
                <a:srgbClr val="21252A"/>
              </a:solidFill>
              <a:effectLst/>
              <a:latin typeface="Raleway" pitchFamily="2" charset="0"/>
            </a:endParaRPr>
          </a:p>
          <a:p>
            <a:pPr algn="l">
              <a:buFont typeface="Arial" panose="020B0604020202020204" pitchFamily="34" charset="0"/>
              <a:buChar char="•"/>
            </a:pPr>
            <a:r>
              <a:rPr lang="en-GB" b="0" i="0" dirty="0">
                <a:solidFill>
                  <a:srgbClr val="21252A"/>
                </a:solidFill>
                <a:effectLst/>
                <a:latin typeface="Raleway" pitchFamily="2" charset="0"/>
              </a:rPr>
              <a:t>Employees are co-operative and openly accountable</a:t>
            </a:r>
            <a:br>
              <a:rPr lang="en-GB" b="0" i="0" dirty="0">
                <a:solidFill>
                  <a:srgbClr val="21252A"/>
                </a:solidFill>
                <a:effectLst/>
                <a:latin typeface="Raleway" pitchFamily="2" charset="0"/>
              </a:rPr>
            </a:br>
            <a:endParaRPr lang="en-GB" b="0" i="0" dirty="0">
              <a:solidFill>
                <a:srgbClr val="21252A"/>
              </a:solidFill>
              <a:effectLst/>
              <a:latin typeface="Raleway" pitchFamily="2" charset="0"/>
            </a:endParaRPr>
          </a:p>
          <a:p>
            <a:pPr algn="l">
              <a:buFont typeface="Arial" panose="020B0604020202020204" pitchFamily="34" charset="0"/>
              <a:buChar char="•"/>
            </a:pPr>
            <a:r>
              <a:rPr lang="en-GB" b="0" i="0" dirty="0">
                <a:solidFill>
                  <a:srgbClr val="21252A"/>
                </a:solidFill>
                <a:effectLst/>
                <a:latin typeface="Raleway" pitchFamily="2" charset="0"/>
              </a:rPr>
              <a:t>Motivation is provided through monetary rewards and involvement in goal-setting</a:t>
            </a:r>
            <a:br>
              <a:rPr lang="en-GB" b="0" i="0" dirty="0">
                <a:solidFill>
                  <a:srgbClr val="21252A"/>
                </a:solidFill>
                <a:effectLst/>
                <a:latin typeface="Raleway" pitchFamily="2" charset="0"/>
              </a:rPr>
            </a:br>
            <a:endParaRPr lang="en-GB" b="0" i="0" dirty="0">
              <a:solidFill>
                <a:srgbClr val="21252A"/>
              </a:solidFill>
              <a:effectLst/>
              <a:latin typeface="Raleway" pitchFamily="2" charset="0"/>
            </a:endParaRPr>
          </a:p>
          <a:p>
            <a:pPr algn="l">
              <a:buFont typeface="Arial" panose="020B0604020202020204" pitchFamily="34" charset="0"/>
              <a:buChar char="•"/>
            </a:pPr>
            <a:r>
              <a:rPr lang="en-GB" b="0" i="0" dirty="0">
                <a:solidFill>
                  <a:srgbClr val="21252A"/>
                </a:solidFill>
                <a:effectLst/>
                <a:latin typeface="Raleway" pitchFamily="2" charset="0"/>
              </a:rPr>
              <a:t>Teamwork, satisfaction and therefore productivity, are high</a:t>
            </a:r>
          </a:p>
          <a:p>
            <a:endParaRPr lang="en-GB" dirty="0"/>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8A83A06D-66CB-42CB-A295-BE4F74E0D1BD}" type="slidenum">
              <a:rPr lang="en-GB" smtClean="0"/>
              <a:t>16</a:t>
            </a:fld>
            <a:endParaRPr lang="en-GB"/>
          </a:p>
        </p:txBody>
      </p:sp>
    </p:spTree>
    <p:extLst>
      <p:ext uri="{BB962C8B-B14F-4D97-AF65-F5344CB8AC3E}">
        <p14:creationId xmlns:p14="http://schemas.microsoft.com/office/powerpoint/2010/main" val="4279993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effectLst/>
                <a:latin typeface="Libre Franklin" panose="020F0502020204030204" pitchFamily="2" charset="0"/>
              </a:rPr>
              <a:t>The Blake Mouton Grid plots a manager's or leader's degree of task-centeredness versus their person-centeredness, and identifies five different combinations of the two and the leadership styles they produce. It's also known as the Managerial Grid, or Leadership Grid, and was developed in the early 1960s by management theorists Robert Blake and Jane Mouton.</a:t>
            </a:r>
          </a:p>
          <a:p>
            <a:pPr algn="l"/>
            <a:r>
              <a:rPr lang="en-GB" b="0" i="0" dirty="0">
                <a:effectLst/>
                <a:latin typeface="Libre Franklin" panose="020F0502020204030204" pitchFamily="2" charset="0"/>
              </a:rPr>
              <a:t>The model is based on two </a:t>
            </a:r>
            <a:r>
              <a:rPr lang="en-GB" b="0" i="0" dirty="0" err="1">
                <a:effectLst/>
                <a:latin typeface="Libre Franklin" panose="020F0502020204030204" pitchFamily="2" charset="0"/>
              </a:rPr>
              <a:t>behavioral</a:t>
            </a:r>
            <a:r>
              <a:rPr lang="en-GB" b="0" i="0" dirty="0">
                <a:effectLst/>
                <a:latin typeface="Libre Franklin" panose="020F0502020204030204" pitchFamily="2" charset="0"/>
              </a:rPr>
              <a:t> dimensions:</a:t>
            </a:r>
          </a:p>
          <a:p>
            <a:pPr algn="l">
              <a:buFont typeface="Arial" panose="020B0604020202020204" pitchFamily="34" charset="0"/>
              <a:buChar char="•"/>
            </a:pPr>
            <a:r>
              <a:rPr lang="en-GB" b="1" i="0" dirty="0">
                <a:effectLst/>
                <a:latin typeface="Libre Franklin" pitchFamily="2" charset="0"/>
              </a:rPr>
              <a:t>Concern for People:</a:t>
            </a:r>
            <a:r>
              <a:rPr lang="en-GB" b="0" i="0" dirty="0">
                <a:effectLst/>
                <a:latin typeface="Libre Franklin" pitchFamily="2" charset="0"/>
              </a:rPr>
              <a:t> this is the degree to which a leader considers team members' needs, interests and areas of personal development when deciding how best to accomplish a task.</a:t>
            </a:r>
          </a:p>
          <a:p>
            <a:pPr algn="l">
              <a:buFont typeface="Arial" panose="020B0604020202020204" pitchFamily="34" charset="0"/>
              <a:buChar char="•"/>
            </a:pPr>
            <a:r>
              <a:rPr lang="en-GB" b="1" i="0" dirty="0">
                <a:effectLst/>
                <a:latin typeface="Libre Franklin" pitchFamily="2" charset="0"/>
              </a:rPr>
              <a:t>Concern for Results:</a:t>
            </a:r>
            <a:r>
              <a:rPr lang="en-GB" b="0" i="0" dirty="0">
                <a:effectLst/>
                <a:latin typeface="Libre Franklin" pitchFamily="2" charset="0"/>
              </a:rPr>
              <a:t> this is the degree to which a leader emphasizes concrete objectives, organizational efficiency and high productivity when deciding how best to accomplish a task.</a:t>
            </a:r>
          </a:p>
          <a:p>
            <a:pPr algn="l"/>
            <a:r>
              <a:rPr lang="en-GB" b="0" i="0" dirty="0">
                <a:effectLst/>
                <a:latin typeface="Libre Franklin" pitchFamily="2" charset="0"/>
              </a:rPr>
              <a:t>Blake and Mouton defined five leadership styles as a result</a:t>
            </a:r>
          </a:p>
          <a:p>
            <a:endParaRPr lang="en-GB" b="0" i="0" dirty="0">
              <a:effectLst/>
              <a:latin typeface="Libre Franklin" pitchFamily="2" charset="0"/>
            </a:endParaRPr>
          </a:p>
          <a:p>
            <a:pPr algn="l"/>
            <a:r>
              <a:rPr lang="en-GB" b="1" i="0" dirty="0">
                <a:effectLst/>
                <a:latin typeface="Libre Franklin" pitchFamily="2" charset="0"/>
              </a:rPr>
              <a:t>1. Impoverished Management – Low Results/Low People</a:t>
            </a:r>
          </a:p>
          <a:p>
            <a:pPr algn="l"/>
            <a:r>
              <a:rPr lang="en-GB" b="0" i="0" dirty="0">
                <a:effectLst/>
                <a:latin typeface="Libre Franklin" pitchFamily="2" charset="0"/>
              </a:rPr>
              <a:t>The Impoverished or "indifferent" manager is mostly ineffective. With a low regard for creating systems that get the job done, and with little interest in creating a satisfying or </a:t>
            </a:r>
            <a:r>
              <a:rPr lang="en-GB" b="0" i="0" u="sng" dirty="0">
                <a:solidFill>
                  <a:srgbClr val="0070BD"/>
                </a:solidFill>
                <a:effectLst/>
                <a:latin typeface="inherit"/>
                <a:hlinkClick r:id="rId3"/>
              </a:rPr>
              <a:t>motivating team environment</a:t>
            </a:r>
            <a:r>
              <a:rPr lang="en-GB" b="0" i="0" dirty="0">
                <a:effectLst/>
                <a:latin typeface="Libre Franklin" pitchFamily="2" charset="0"/>
              </a:rPr>
              <a:t>, this manager's results are inevitably disorganization, dissatisfaction and disharmony.</a:t>
            </a:r>
          </a:p>
          <a:p>
            <a:pPr algn="l"/>
            <a:r>
              <a:rPr lang="en-GB" b="1" i="0" dirty="0">
                <a:effectLst/>
                <a:latin typeface="Libre Franklin" pitchFamily="2" charset="0"/>
              </a:rPr>
              <a:t>2. Produce-or-Perish Management – High Results/Low People</a:t>
            </a:r>
          </a:p>
          <a:p>
            <a:pPr algn="l"/>
            <a:r>
              <a:rPr lang="en-GB" b="0" i="0" dirty="0">
                <a:effectLst/>
                <a:latin typeface="Libre Franklin" pitchFamily="2" charset="0"/>
              </a:rPr>
              <a:t>Also known as "authoritarian" or "authority-compliance" managers, people in this category believe that their team members are simply a means to an end. The team's needs are always secondary to its productivity.</a:t>
            </a:r>
          </a:p>
          <a:p>
            <a:pPr algn="l"/>
            <a:r>
              <a:rPr lang="en-GB" b="0" i="0" dirty="0">
                <a:effectLst/>
                <a:latin typeface="Libre Franklin" pitchFamily="2" charset="0"/>
              </a:rPr>
              <a:t>This type of manager is autocratic, has strict work rules, policies and procedures, and can view punishment as an effective way of motivating team members. This approach can drive impressive production results at first, but low team morale and motivation will ultimately affect people's performance, and this type of leader will struggle to retain high performers.</a:t>
            </a:r>
          </a:p>
          <a:p>
            <a:pPr algn="l"/>
            <a:r>
              <a:rPr lang="en-GB" b="0" i="0" dirty="0">
                <a:effectLst/>
                <a:latin typeface="Libre Franklin" pitchFamily="2" charset="0"/>
              </a:rPr>
              <a:t>They probably adhere to the Theory X approach to motivation, which assumes that employees are naturally unmotivated and dislike working. A manager who believes people are self-motivated and happy to work is said to follow Theory Y. You can learn more about these theories in our article, </a:t>
            </a:r>
            <a:r>
              <a:rPr lang="en-GB" b="0" i="0" u="sng" dirty="0">
                <a:solidFill>
                  <a:srgbClr val="0070BD"/>
                </a:solidFill>
                <a:effectLst/>
                <a:latin typeface="inherit"/>
                <a:hlinkClick r:id="rId4"/>
              </a:rPr>
              <a:t>Theory X and Theory Y</a:t>
            </a:r>
            <a:r>
              <a:rPr lang="en-GB" b="0" i="0" dirty="0">
                <a:effectLst/>
                <a:latin typeface="Libre Franklin" pitchFamily="2" charset="0"/>
              </a:rPr>
              <a:t>.</a:t>
            </a:r>
          </a:p>
          <a:p>
            <a:pPr algn="l"/>
            <a:r>
              <a:rPr lang="en-GB" b="1" i="0" dirty="0">
                <a:effectLst/>
                <a:latin typeface="Libre Franklin" pitchFamily="2" charset="0"/>
              </a:rPr>
              <a:t>3. Middle-of-the-Road Management – Medium Results/Medium People</a:t>
            </a:r>
          </a:p>
          <a:p>
            <a:pPr algn="l"/>
            <a:r>
              <a:rPr lang="en-GB" b="0" i="0" dirty="0">
                <a:effectLst/>
                <a:latin typeface="Libre Franklin" pitchFamily="2" charset="0"/>
              </a:rPr>
              <a:t>A Middle-of-the-Road or "status quo" manager tries to balance results and people, but this strategy is not as effective as it may sound. Through continual compromise, they fail to inspire high performance and also fail to meet people's needs fully. The result is that their team will likely deliver only mediocre performance.</a:t>
            </a:r>
          </a:p>
          <a:p>
            <a:pPr algn="l"/>
            <a:r>
              <a:rPr lang="en-GB" b="1" i="0" dirty="0">
                <a:effectLst/>
                <a:latin typeface="Libre Franklin" pitchFamily="2" charset="0"/>
              </a:rPr>
              <a:t>4. Country Club Management – High People/Low Results</a:t>
            </a:r>
          </a:p>
          <a:p>
            <a:pPr algn="l"/>
            <a:r>
              <a:rPr lang="en-GB" b="0" i="0" dirty="0">
                <a:effectLst/>
                <a:latin typeface="Libre Franklin" pitchFamily="2" charset="0"/>
              </a:rPr>
              <a:t>The Country Club or "accommodating" style of manager is most concerned about their team members' needs and feelings. They assume that, as long as their people are </a:t>
            </a:r>
            <a:r>
              <a:rPr lang="en-GB" b="0" i="0" u="sng" dirty="0">
                <a:solidFill>
                  <a:srgbClr val="0070BD"/>
                </a:solidFill>
                <a:effectLst/>
                <a:latin typeface="inherit"/>
                <a:hlinkClick r:id="rId5"/>
              </a:rPr>
              <a:t>happy</a:t>
            </a:r>
            <a:r>
              <a:rPr lang="en-GB" b="0" i="0" dirty="0">
                <a:effectLst/>
                <a:latin typeface="Libre Franklin" pitchFamily="2" charset="0"/>
              </a:rPr>
              <a:t> and secure, they'll work hard.</a:t>
            </a:r>
          </a:p>
          <a:p>
            <a:pPr algn="l"/>
            <a:r>
              <a:rPr lang="en-GB" b="0" i="0" dirty="0">
                <a:effectLst/>
                <a:latin typeface="Libre Franklin" pitchFamily="2" charset="0"/>
              </a:rPr>
              <a:t>What tends to be the result is a work environment that is very relaxed and fun, but where productivity suffers because there is a lack of direction and control.</a:t>
            </a:r>
          </a:p>
          <a:p>
            <a:pPr algn="l"/>
            <a:r>
              <a:rPr lang="en-GB" b="1" i="0" dirty="0">
                <a:effectLst/>
                <a:latin typeface="Libre Franklin" pitchFamily="2" charset="0"/>
              </a:rPr>
              <a:t>5. Team Management – High Production/High People</a:t>
            </a:r>
          </a:p>
          <a:p>
            <a:pPr algn="l"/>
            <a:r>
              <a:rPr lang="en-GB" b="0" i="0" dirty="0">
                <a:effectLst/>
                <a:latin typeface="Libre Franklin" pitchFamily="2" charset="0"/>
              </a:rPr>
              <a:t>According to the Blake Mouton model, Team Management is the most effective leadership style. It reflects a leader who is passionate about their work and who does the best they can for the people they work with.</a:t>
            </a:r>
          </a:p>
          <a:p>
            <a:pPr algn="l"/>
            <a:r>
              <a:rPr lang="en-GB" b="0" i="0" dirty="0">
                <a:effectLst/>
                <a:latin typeface="Libre Franklin" pitchFamily="2" charset="0"/>
              </a:rPr>
              <a:t>Team or "sound" managers commit to their organization's goals and mission, motivate the people who report to them, and work hard to get people to stretch themselves to deliver great results. But, at the same time, they're inspiring figures who look after their teams. Someone led by a Team manager feels respected and empowered, and is committed to achieving her goals.</a:t>
            </a:r>
          </a:p>
          <a:p>
            <a:pPr algn="l"/>
            <a:r>
              <a:rPr lang="en-GB" b="0" i="0" dirty="0">
                <a:effectLst/>
                <a:latin typeface="Libre Franklin" pitchFamily="2" charset="0"/>
              </a:rPr>
              <a:t>Team managers prioritize both the organization's production needs and their people's needs. They do this by making sure that their team members understand the </a:t>
            </a:r>
            <a:r>
              <a:rPr lang="en-GB" b="0" i="0" u="sng" dirty="0">
                <a:solidFill>
                  <a:srgbClr val="0070BD"/>
                </a:solidFill>
                <a:effectLst/>
                <a:latin typeface="inherit"/>
                <a:hlinkClick r:id="rId6"/>
              </a:rPr>
              <a:t>organization's purpose</a:t>
            </a:r>
            <a:r>
              <a:rPr lang="en-GB" b="0" i="0" dirty="0">
                <a:effectLst/>
                <a:latin typeface="Libre Franklin" pitchFamily="2" charset="0"/>
              </a:rPr>
              <a:t>, and by involving them in determining production needs.</a:t>
            </a:r>
          </a:p>
          <a:p>
            <a:pPr algn="l"/>
            <a:r>
              <a:rPr lang="en-GB" b="0" i="0" dirty="0">
                <a:effectLst/>
                <a:latin typeface="Libre Franklin" pitchFamily="2" charset="0"/>
              </a:rPr>
              <a:t>When people are committed to, and have a stake in, the organization's success, their needs and production needs coincide. This creates an environment based on trust and respect, which leads to high satisfaction, motivation and excellent results. Team managers likely adopt the Theory Y approach to motivation, as we mentioned above.</a:t>
            </a:r>
          </a:p>
          <a:p>
            <a:endParaRPr lang="en-GB" dirty="0"/>
          </a:p>
        </p:txBody>
      </p:sp>
      <p:sp>
        <p:nvSpPr>
          <p:cNvPr id="4" name="Slide Number Placeholder 3"/>
          <p:cNvSpPr>
            <a:spLocks noGrp="1"/>
          </p:cNvSpPr>
          <p:nvPr>
            <p:ph type="sldNum" sz="quarter" idx="5"/>
          </p:nvPr>
        </p:nvSpPr>
        <p:spPr/>
        <p:txBody>
          <a:bodyPr/>
          <a:lstStyle/>
          <a:p>
            <a:fld id="{8A83A06D-66CB-42CB-A295-BE4F74E0D1BD}" type="slidenum">
              <a:rPr lang="en-GB" smtClean="0"/>
              <a:t>17</a:t>
            </a:fld>
            <a:endParaRPr lang="en-GB"/>
          </a:p>
        </p:txBody>
      </p:sp>
    </p:spTree>
    <p:extLst>
      <p:ext uri="{BB962C8B-B14F-4D97-AF65-F5344CB8AC3E}">
        <p14:creationId xmlns:p14="http://schemas.microsoft.com/office/powerpoint/2010/main" val="42708870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Explain that theories regarding leadership have existed for quite some time.</a:t>
            </a:r>
          </a:p>
          <a:p>
            <a:endParaRPr lang="en-GB" dirty="0"/>
          </a:p>
          <a:p>
            <a:r>
              <a:rPr lang="en-GB" dirty="0"/>
              <a:t>Consider researching these theories:</a:t>
            </a:r>
          </a:p>
          <a:p>
            <a:r>
              <a:rPr lang="en-GB" b="1" dirty="0"/>
              <a:t>The Great Man theory - </a:t>
            </a:r>
            <a:r>
              <a:rPr lang="en-GB" b="0" i="0" dirty="0">
                <a:solidFill>
                  <a:srgbClr val="333333"/>
                </a:solidFill>
                <a:effectLst/>
                <a:latin typeface="interfaceregular"/>
              </a:rPr>
              <a:t>The core belief of the Great Man theory is that leaders are born, not made or trained. In other words only a few, very rare, individuals possess the unique characteristics to be effective leaders and attain greatness by divine design. Examples were often drawn from popular historical figures such as Julius Caesar, Mahatma Gandhi, Abraham Lincoln and Napoleon Bonaparte. It was believed that these individuals were natural born leaders with innate characteristics of leadership, which enabled them to lead individuals while they shape the pages of history. This developed into later Trait theory.</a:t>
            </a:r>
            <a:endParaRPr lang="en-GB" b="1" i="0" dirty="0">
              <a:solidFill>
                <a:srgbClr val="333333"/>
              </a:solidFill>
              <a:effectLst/>
              <a:latin typeface="interfaceregular"/>
            </a:endParaRPr>
          </a:p>
          <a:p>
            <a:endParaRPr lang="en-GB" dirty="0"/>
          </a:p>
          <a:p>
            <a:pPr algn="l" fontAlgn="base"/>
            <a:r>
              <a:rPr lang="en-GB" b="1" dirty="0"/>
              <a:t>Carlyle’s Trait Theory - </a:t>
            </a:r>
            <a:r>
              <a:rPr lang="en-GB" b="0" i="0" dirty="0">
                <a:solidFill>
                  <a:srgbClr val="212121"/>
                </a:solidFill>
                <a:effectLst/>
                <a:latin typeface="Merriweather" panose="00000500000000000000" pitchFamily="2" charset="0"/>
              </a:rPr>
              <a:t> was based on the rationale that:</a:t>
            </a:r>
          </a:p>
          <a:p>
            <a:pPr algn="l" fontAlgn="base">
              <a:buFont typeface="Arial" panose="020B0604020202020204" pitchFamily="34" charset="0"/>
              <a:buChar char="•"/>
            </a:pPr>
            <a:r>
              <a:rPr lang="en-GB" b="0" i="0" dirty="0">
                <a:solidFill>
                  <a:srgbClr val="212121"/>
                </a:solidFill>
                <a:effectLst/>
                <a:latin typeface="Merriweather" panose="00000500000000000000" pitchFamily="2" charset="0"/>
              </a:rPr>
              <a:t>Certain traits produce certain patterns of </a:t>
            </a:r>
            <a:r>
              <a:rPr lang="en-GB" b="0" i="0" dirty="0" err="1">
                <a:solidFill>
                  <a:srgbClr val="212121"/>
                </a:solidFill>
                <a:effectLst/>
                <a:latin typeface="Merriweather" panose="00000500000000000000" pitchFamily="2" charset="0"/>
              </a:rPr>
              <a:t>behavior</a:t>
            </a:r>
            <a:r>
              <a:rPr lang="en-GB" b="0" i="0" dirty="0">
                <a:solidFill>
                  <a:srgbClr val="212121"/>
                </a:solidFill>
                <a:effectLst/>
                <a:latin typeface="Merriweather" panose="00000500000000000000" pitchFamily="2" charset="0"/>
              </a:rPr>
              <a:t>.</a:t>
            </a:r>
          </a:p>
          <a:p>
            <a:pPr algn="l" fontAlgn="base">
              <a:buFont typeface="Arial" panose="020B0604020202020204" pitchFamily="34" charset="0"/>
              <a:buChar char="•"/>
            </a:pPr>
            <a:r>
              <a:rPr lang="en-GB" b="0" i="0" dirty="0">
                <a:solidFill>
                  <a:srgbClr val="212121"/>
                </a:solidFill>
                <a:effectLst/>
                <a:latin typeface="Merriweather" panose="00000500000000000000" pitchFamily="2" charset="0"/>
              </a:rPr>
              <a:t>Patterns are consistent across different situations.</a:t>
            </a:r>
          </a:p>
          <a:p>
            <a:pPr algn="l" fontAlgn="base">
              <a:buFont typeface="Arial" panose="020B0604020202020204" pitchFamily="34" charset="0"/>
              <a:buChar char="•"/>
            </a:pPr>
            <a:r>
              <a:rPr lang="en-GB" b="0" i="0" dirty="0">
                <a:solidFill>
                  <a:srgbClr val="212121"/>
                </a:solidFill>
                <a:effectLst/>
                <a:latin typeface="Merriweather" panose="00000500000000000000" pitchFamily="2" charset="0"/>
              </a:rPr>
              <a:t>People are "born" with leadership traits.</a:t>
            </a:r>
          </a:p>
          <a:p>
            <a:pPr algn="l" fontAlgn="base">
              <a:buFont typeface="Arial" panose="020B0604020202020204" pitchFamily="34" charset="0"/>
              <a:buNone/>
            </a:pPr>
            <a:r>
              <a:rPr lang="en-GB" b="0" i="0" dirty="0">
                <a:solidFill>
                  <a:srgbClr val="212121"/>
                </a:solidFill>
                <a:effectLst/>
                <a:latin typeface="Merriweather" panose="00000500000000000000" pitchFamily="2" charset="0"/>
              </a:rPr>
              <a:t>Trait theory has developed since the 1800’s</a:t>
            </a:r>
          </a:p>
          <a:p>
            <a:pPr algn="l" fontAlgn="base"/>
            <a:r>
              <a:rPr lang="en-GB" b="0" i="0" dirty="0">
                <a:solidFill>
                  <a:srgbClr val="212121"/>
                </a:solidFill>
                <a:effectLst/>
                <a:latin typeface="Merriweather" panose="00000500000000000000" pitchFamily="2" charset="0"/>
              </a:rPr>
              <a:t>According to the researchers, the traits most commonly associated with great leadership include:</a:t>
            </a:r>
          </a:p>
          <a:p>
            <a:pPr algn="l" fontAlgn="base">
              <a:buFont typeface="Arial" panose="020B0604020202020204" pitchFamily="34" charset="0"/>
              <a:buChar char="•"/>
            </a:pPr>
            <a:r>
              <a:rPr lang="en-GB" b="1" i="0" dirty="0">
                <a:solidFill>
                  <a:srgbClr val="212121"/>
                </a:solidFill>
                <a:effectLst/>
                <a:latin typeface="Merriweather" panose="00000500000000000000" pitchFamily="2" charset="0"/>
              </a:rPr>
              <a:t>Adaptability and flexibility</a:t>
            </a:r>
            <a:r>
              <a:rPr lang="en-GB" b="0" i="0" dirty="0">
                <a:solidFill>
                  <a:srgbClr val="212121"/>
                </a:solidFill>
                <a:effectLst/>
                <a:latin typeface="Merriweather" panose="00000500000000000000" pitchFamily="2" charset="0"/>
              </a:rPr>
              <a:t>: Effective leaders don't get stuck in a rut. They are able to think outside of the box and adapt quickly to changing situations.</a:t>
            </a:r>
          </a:p>
          <a:p>
            <a:pPr algn="l" fontAlgn="base">
              <a:buFont typeface="Arial" panose="020B0604020202020204" pitchFamily="34" charset="0"/>
              <a:buChar char="•"/>
            </a:pPr>
            <a:r>
              <a:rPr lang="en-GB" b="1" i="0" dirty="0">
                <a:solidFill>
                  <a:srgbClr val="212121"/>
                </a:solidFill>
                <a:effectLst/>
                <a:latin typeface="Merriweather" panose="00000500000000000000" pitchFamily="2" charset="0"/>
              </a:rPr>
              <a:t>Assertiveness</a:t>
            </a:r>
            <a:r>
              <a:rPr lang="en-GB" b="0" i="0" dirty="0">
                <a:solidFill>
                  <a:srgbClr val="212121"/>
                </a:solidFill>
                <a:effectLst/>
                <a:latin typeface="Merriweather" panose="00000500000000000000" pitchFamily="2" charset="0"/>
              </a:rPr>
              <a:t>: A great leader is able to be direct and assertive without coming off as overly pushy or aggressive.</a:t>
            </a:r>
          </a:p>
          <a:p>
            <a:pPr algn="l" fontAlgn="base">
              <a:buFont typeface="Arial" panose="020B0604020202020204" pitchFamily="34" charset="0"/>
              <a:buChar char="•"/>
            </a:pPr>
            <a:r>
              <a:rPr lang="en-GB" b="1" i="0" dirty="0">
                <a:solidFill>
                  <a:srgbClr val="212121"/>
                </a:solidFill>
                <a:effectLst/>
                <a:latin typeface="Merriweather" panose="00000500000000000000" pitchFamily="2" charset="0"/>
              </a:rPr>
              <a:t>Capacity to motivate people</a:t>
            </a:r>
            <a:r>
              <a:rPr lang="en-GB" b="0" i="0" dirty="0">
                <a:solidFill>
                  <a:srgbClr val="212121"/>
                </a:solidFill>
                <a:effectLst/>
                <a:latin typeface="Merriweather" panose="00000500000000000000" pitchFamily="2" charset="0"/>
              </a:rPr>
              <a:t>: A great leader knows how to inspire others and motivate them to do their best.</a:t>
            </a:r>
          </a:p>
          <a:p>
            <a:pPr algn="l" fontAlgn="base">
              <a:buFont typeface="Arial" panose="020B0604020202020204" pitchFamily="34" charset="0"/>
              <a:buChar char="•"/>
            </a:pPr>
            <a:r>
              <a:rPr lang="en-GB" b="1" i="0" dirty="0">
                <a:solidFill>
                  <a:srgbClr val="212121"/>
                </a:solidFill>
                <a:effectLst/>
                <a:latin typeface="Merriweather" panose="00000500000000000000" pitchFamily="2" charset="0"/>
              </a:rPr>
              <a:t>Courage and resolution</a:t>
            </a:r>
            <a:r>
              <a:rPr lang="en-GB" b="0" i="0" dirty="0">
                <a:solidFill>
                  <a:srgbClr val="212121"/>
                </a:solidFill>
                <a:effectLst/>
                <a:latin typeface="Merriweather" panose="00000500000000000000" pitchFamily="2" charset="0"/>
              </a:rPr>
              <a:t>: The best leaders are brave and committed to the goals of the group. They do not hide from challenges.</a:t>
            </a:r>
          </a:p>
          <a:p>
            <a:pPr algn="l" fontAlgn="base">
              <a:buFont typeface="Arial" panose="020B0604020202020204" pitchFamily="34" charset="0"/>
              <a:buChar char="•"/>
            </a:pPr>
            <a:r>
              <a:rPr lang="en-GB" b="1" i="0" dirty="0">
                <a:solidFill>
                  <a:srgbClr val="212121"/>
                </a:solidFill>
                <a:effectLst/>
                <a:latin typeface="Merriweather" panose="00000500000000000000" pitchFamily="2" charset="0"/>
              </a:rPr>
              <a:t>Creativity</a:t>
            </a:r>
            <a:r>
              <a:rPr lang="en-GB" b="0" i="0" dirty="0">
                <a:solidFill>
                  <a:srgbClr val="212121"/>
                </a:solidFill>
                <a:effectLst/>
                <a:latin typeface="Merriweather" panose="00000500000000000000" pitchFamily="2" charset="0"/>
              </a:rPr>
              <a:t>: Perhaps most importantly, great leaders not only possess their own creativity, but they are also able to foster creativity among members of the group.</a:t>
            </a:r>
            <a:r>
              <a:rPr lang="en-GB" b="0" i="0" u="none" strike="noStrike" baseline="30000" dirty="0">
                <a:solidFill>
                  <a:srgbClr val="0000EE"/>
                </a:solidFill>
                <a:effectLst/>
                <a:latin typeface="Merriweather" panose="00000500000000000000" pitchFamily="2" charset="0"/>
              </a:rPr>
              <a:t>5</a:t>
            </a:r>
            <a:endParaRPr lang="en-GB" b="0" i="0" dirty="0">
              <a:solidFill>
                <a:srgbClr val="212121"/>
              </a:solidFill>
              <a:effectLst/>
              <a:latin typeface="Merriweather" panose="00000500000000000000" pitchFamily="2" charset="0"/>
            </a:endParaRPr>
          </a:p>
          <a:p>
            <a:pPr algn="l" fontAlgn="base">
              <a:buFont typeface="Arial" panose="020B0604020202020204" pitchFamily="34" charset="0"/>
              <a:buChar char="•"/>
            </a:pPr>
            <a:r>
              <a:rPr lang="en-GB" b="1" i="0" dirty="0">
                <a:solidFill>
                  <a:srgbClr val="212121"/>
                </a:solidFill>
                <a:effectLst/>
                <a:latin typeface="Merriweather" panose="00000500000000000000" pitchFamily="2" charset="0"/>
              </a:rPr>
              <a:t>Decisiveness</a:t>
            </a:r>
            <a:r>
              <a:rPr lang="en-GB" b="0" i="0" dirty="0">
                <a:solidFill>
                  <a:srgbClr val="212121"/>
                </a:solidFill>
                <a:effectLst/>
                <a:latin typeface="Merriweather" panose="00000500000000000000" pitchFamily="2" charset="0"/>
              </a:rPr>
              <a:t>: A great leader is capable of making a decision and is confident in his or her choices.</a:t>
            </a:r>
          </a:p>
          <a:p>
            <a:pPr algn="l" fontAlgn="base">
              <a:buFont typeface="Arial" panose="020B0604020202020204" pitchFamily="34" charset="0"/>
              <a:buChar char="•"/>
            </a:pPr>
            <a:r>
              <a:rPr lang="en-GB" b="1" i="0" dirty="0">
                <a:solidFill>
                  <a:srgbClr val="212121"/>
                </a:solidFill>
                <a:effectLst/>
                <a:latin typeface="Merriweather" panose="00000500000000000000" pitchFamily="2" charset="0"/>
              </a:rPr>
              <a:t>Eagerness to accept responsibility</a:t>
            </a:r>
            <a:r>
              <a:rPr lang="en-GB" b="0" i="0" dirty="0">
                <a:solidFill>
                  <a:srgbClr val="212121"/>
                </a:solidFill>
                <a:effectLst/>
                <a:latin typeface="Merriweather" panose="00000500000000000000" pitchFamily="2" charset="0"/>
              </a:rPr>
              <a:t>: Strong leaders take on responsibility and don't pass the blame on to others. They stand by their success and take ownership of their mistakes.</a:t>
            </a:r>
          </a:p>
          <a:p>
            <a:pPr algn="l" fontAlgn="base">
              <a:buFont typeface="Arial" panose="020B0604020202020204" pitchFamily="34" charset="0"/>
              <a:buChar char="•"/>
            </a:pPr>
            <a:r>
              <a:rPr lang="en-GB" b="1" i="0" dirty="0">
                <a:solidFill>
                  <a:srgbClr val="212121"/>
                </a:solidFill>
                <a:effectLst/>
                <a:latin typeface="Merriweather" panose="00000500000000000000" pitchFamily="2" charset="0"/>
              </a:rPr>
              <a:t>Emotional stability</a:t>
            </a:r>
            <a:r>
              <a:rPr lang="en-GB" b="0" i="0" dirty="0">
                <a:solidFill>
                  <a:srgbClr val="212121"/>
                </a:solidFill>
                <a:effectLst/>
                <a:latin typeface="Merriweather" panose="00000500000000000000" pitchFamily="2" charset="0"/>
              </a:rPr>
              <a:t>: In addition to being dependable overall, strong leaders are able to control their emotions and avoid overreactions.</a:t>
            </a:r>
          </a:p>
          <a:p>
            <a:pPr algn="l" fontAlgn="base">
              <a:buFont typeface="Arial" panose="020B0604020202020204" pitchFamily="34" charset="0"/>
              <a:buChar char="•"/>
            </a:pPr>
            <a:r>
              <a:rPr lang="en-GB" b="1" i="0" dirty="0">
                <a:solidFill>
                  <a:srgbClr val="212121"/>
                </a:solidFill>
                <a:effectLst/>
                <a:latin typeface="Merriweather" panose="00000500000000000000" pitchFamily="2" charset="0"/>
              </a:rPr>
              <a:t>Intelligence and action-oriented judgment</a:t>
            </a:r>
            <a:r>
              <a:rPr lang="en-GB" b="0" i="0" dirty="0">
                <a:solidFill>
                  <a:srgbClr val="212121"/>
                </a:solidFill>
                <a:effectLst/>
                <a:latin typeface="Merriweather" panose="00000500000000000000" pitchFamily="2" charset="0"/>
              </a:rPr>
              <a:t>: Great leaders and smart and make choices that move the group forward.</a:t>
            </a:r>
          </a:p>
          <a:p>
            <a:pPr algn="l" fontAlgn="base">
              <a:buFont typeface="Arial" panose="020B0604020202020204" pitchFamily="34" charset="0"/>
              <a:buChar char="•"/>
            </a:pPr>
            <a:r>
              <a:rPr lang="en-GB" b="1" i="0" dirty="0">
                <a:solidFill>
                  <a:srgbClr val="212121"/>
                </a:solidFill>
                <a:effectLst/>
                <a:latin typeface="Merriweather" panose="00000500000000000000" pitchFamily="2" charset="0"/>
              </a:rPr>
              <a:t>Need for achievement</a:t>
            </a:r>
            <a:r>
              <a:rPr lang="en-GB" b="0" i="0" dirty="0">
                <a:solidFill>
                  <a:srgbClr val="212121"/>
                </a:solidFill>
                <a:effectLst/>
                <a:latin typeface="Merriweather" panose="00000500000000000000" pitchFamily="2" charset="0"/>
              </a:rPr>
              <a:t>: Strong leaders have a need to succeed and help the group achieve goals. They genuinely care about the success of the group and are committed to helping the group reach these milestones.</a:t>
            </a:r>
          </a:p>
          <a:p>
            <a:pPr algn="l" fontAlgn="base">
              <a:buFont typeface="Arial" panose="020B0604020202020204" pitchFamily="34" charset="0"/>
              <a:buChar char="•"/>
            </a:pPr>
            <a:r>
              <a:rPr lang="en-GB" b="1" i="0" dirty="0">
                <a:solidFill>
                  <a:srgbClr val="212121"/>
                </a:solidFill>
                <a:effectLst/>
                <a:latin typeface="Merriweather" panose="00000500000000000000" pitchFamily="2" charset="0"/>
              </a:rPr>
              <a:t>People skills</a:t>
            </a:r>
            <a:r>
              <a:rPr lang="en-GB" b="0" i="0" dirty="0">
                <a:solidFill>
                  <a:srgbClr val="212121"/>
                </a:solidFill>
                <a:effectLst/>
                <a:latin typeface="Merriweather" panose="00000500000000000000" pitchFamily="2" charset="0"/>
              </a:rPr>
              <a:t>: Excellent interpersonal skills are essential for leading effectively. Great leaders know how to interact well with other leaders as well as with team members.</a:t>
            </a:r>
          </a:p>
          <a:p>
            <a:pPr algn="l" fontAlgn="base">
              <a:buFont typeface="Arial" panose="020B0604020202020204" pitchFamily="34" charset="0"/>
              <a:buChar char="•"/>
            </a:pPr>
            <a:r>
              <a:rPr lang="en-GB" b="1" i="0" dirty="0">
                <a:solidFill>
                  <a:srgbClr val="212121"/>
                </a:solidFill>
                <a:effectLst/>
                <a:latin typeface="Merriweather" panose="00000500000000000000" pitchFamily="2" charset="0"/>
              </a:rPr>
              <a:t>Perseverance</a:t>
            </a:r>
            <a:r>
              <a:rPr lang="en-GB" b="0" i="0" dirty="0">
                <a:solidFill>
                  <a:srgbClr val="212121"/>
                </a:solidFill>
                <a:effectLst/>
                <a:latin typeface="Merriweather" panose="00000500000000000000" pitchFamily="2" charset="0"/>
              </a:rPr>
              <a:t>: Strong leaders stick with it, even when things get difficult or the group faces significant obstacles.</a:t>
            </a:r>
          </a:p>
          <a:p>
            <a:pPr algn="l" fontAlgn="base">
              <a:buFont typeface="Arial" panose="020B0604020202020204" pitchFamily="34" charset="0"/>
              <a:buChar char="•"/>
            </a:pPr>
            <a:r>
              <a:rPr lang="en-GB" b="1" i="0" dirty="0">
                <a:solidFill>
                  <a:srgbClr val="212121"/>
                </a:solidFill>
                <a:effectLst/>
                <a:latin typeface="Merriweather" panose="00000500000000000000" pitchFamily="2" charset="0"/>
              </a:rPr>
              <a:t>Self-confidence</a:t>
            </a:r>
            <a:r>
              <a:rPr lang="en-GB" b="0" i="0" dirty="0">
                <a:solidFill>
                  <a:srgbClr val="212121"/>
                </a:solidFill>
                <a:effectLst/>
                <a:latin typeface="Merriweather" panose="00000500000000000000" pitchFamily="2" charset="0"/>
              </a:rPr>
              <a:t>: Many of the best leaders are extremely self-assured. Because they are confident in themselves, followers often begin to share this self-belief.</a:t>
            </a:r>
          </a:p>
          <a:p>
            <a:pPr algn="l" fontAlgn="base">
              <a:buFont typeface="Arial" panose="020B0604020202020204" pitchFamily="34" charset="0"/>
              <a:buChar char="•"/>
            </a:pPr>
            <a:r>
              <a:rPr lang="en-GB" b="1" i="0" dirty="0">
                <a:solidFill>
                  <a:srgbClr val="212121"/>
                </a:solidFill>
                <a:effectLst/>
                <a:latin typeface="Merriweather" panose="00000500000000000000" pitchFamily="2" charset="0"/>
              </a:rPr>
              <a:t>Task competence</a:t>
            </a:r>
            <a:r>
              <a:rPr lang="en-GB" b="0" i="0" dirty="0">
                <a:solidFill>
                  <a:srgbClr val="212121"/>
                </a:solidFill>
                <a:effectLst/>
                <a:latin typeface="Merriweather" panose="00000500000000000000" pitchFamily="2" charset="0"/>
              </a:rPr>
              <a:t>: A great leader is skilled and capable. Members of the group are able to look to the leader for an example of how things should be done.</a:t>
            </a:r>
          </a:p>
          <a:p>
            <a:pPr algn="l" fontAlgn="base">
              <a:buFont typeface="Arial" panose="020B0604020202020204" pitchFamily="34" charset="0"/>
              <a:buChar char="•"/>
            </a:pPr>
            <a:r>
              <a:rPr lang="en-GB" b="1" i="0" dirty="0">
                <a:solidFill>
                  <a:srgbClr val="212121"/>
                </a:solidFill>
                <a:effectLst/>
                <a:latin typeface="Merriweather" panose="00000500000000000000" pitchFamily="2" charset="0"/>
              </a:rPr>
              <a:t>Trustworthiness</a:t>
            </a:r>
            <a:r>
              <a:rPr lang="en-GB" b="0" i="0" dirty="0">
                <a:solidFill>
                  <a:srgbClr val="212121"/>
                </a:solidFill>
                <a:effectLst/>
                <a:latin typeface="Merriweather" panose="00000500000000000000" pitchFamily="2" charset="0"/>
              </a:rPr>
              <a:t>: Group members need to be able to depend upon and trust the person leading them.</a:t>
            </a:r>
          </a:p>
          <a:p>
            <a:pPr algn="l" fontAlgn="base">
              <a:buFont typeface="Arial" panose="020B0604020202020204" pitchFamily="34" charset="0"/>
              <a:buChar char="•"/>
            </a:pPr>
            <a:r>
              <a:rPr lang="en-GB" b="1" i="0" dirty="0">
                <a:solidFill>
                  <a:srgbClr val="212121"/>
                </a:solidFill>
                <a:effectLst/>
                <a:latin typeface="Merriweather" panose="00000500000000000000" pitchFamily="2" charset="0"/>
              </a:rPr>
              <a:t>Understanding their followers and their needs</a:t>
            </a:r>
            <a:r>
              <a:rPr lang="en-GB" b="0" i="0" dirty="0">
                <a:solidFill>
                  <a:srgbClr val="212121"/>
                </a:solidFill>
                <a:effectLst/>
                <a:latin typeface="Merriweather" panose="00000500000000000000" pitchFamily="2" charset="0"/>
              </a:rPr>
              <a:t>: Effective leaders pay attention to group members and genuinely care about helping them succeed. They want each person in the group to succeed and play a role in moving the entire group forward.</a:t>
            </a:r>
          </a:p>
          <a:p>
            <a:pPr algn="l" fontAlgn="base">
              <a:buFont typeface="Arial" panose="020B0604020202020204" pitchFamily="34" charset="0"/>
              <a:buNone/>
            </a:pPr>
            <a:endParaRPr lang="en-GB" b="0" i="0" dirty="0">
              <a:solidFill>
                <a:srgbClr val="212121"/>
              </a:solidFill>
              <a:effectLst/>
              <a:latin typeface="Merriweather" panose="00000500000000000000" pitchFamily="2" charset="0"/>
            </a:endParaRPr>
          </a:p>
          <a:p>
            <a:endParaRPr lang="en-GB" b="1" dirty="0"/>
          </a:p>
          <a:p>
            <a:endParaRPr lang="en-GB" dirty="0"/>
          </a:p>
          <a:p>
            <a:r>
              <a:rPr lang="en-GB" sz="1200" b="1" i="0" kern="1200" dirty="0">
                <a:solidFill>
                  <a:schemeClr val="tx1"/>
                </a:solidFill>
                <a:effectLst/>
                <a:latin typeface="+mn-lt"/>
                <a:ea typeface="+mn-ea"/>
                <a:cs typeface="+mn-cs"/>
              </a:rPr>
              <a:t>Fiedler's contingency theory</a:t>
            </a:r>
            <a:r>
              <a:rPr lang="en-GB" sz="1200" b="0" i="0" kern="1200" dirty="0">
                <a:solidFill>
                  <a:schemeClr val="tx1"/>
                </a:solidFill>
                <a:effectLst/>
                <a:latin typeface="+mn-lt"/>
                <a:ea typeface="+mn-ea"/>
                <a:cs typeface="+mn-cs"/>
              </a:rPr>
              <a:t> is a qualification or type of </a:t>
            </a:r>
            <a:r>
              <a:rPr lang="en-GB" sz="1200" b="1" i="0" kern="1200" dirty="0">
                <a:solidFill>
                  <a:schemeClr val="tx1"/>
                </a:solidFill>
                <a:effectLst/>
                <a:latin typeface="+mn-lt"/>
                <a:ea typeface="+mn-ea"/>
                <a:cs typeface="+mn-cs"/>
              </a:rPr>
              <a:t>contingency theory</a:t>
            </a:r>
            <a:r>
              <a:rPr lang="en-GB" sz="1200" b="0" i="0" kern="1200" dirty="0">
                <a:solidFill>
                  <a:schemeClr val="tx1"/>
                </a:solidFill>
                <a:effectLst/>
                <a:latin typeface="+mn-lt"/>
                <a:ea typeface="+mn-ea"/>
                <a:cs typeface="+mn-cs"/>
              </a:rPr>
              <a:t>. </a:t>
            </a:r>
            <a:r>
              <a:rPr lang="en-GB" sz="1200" b="1" i="0" kern="1200" dirty="0">
                <a:solidFill>
                  <a:schemeClr val="tx1"/>
                </a:solidFill>
                <a:effectLst/>
                <a:latin typeface="+mn-lt"/>
                <a:ea typeface="+mn-ea"/>
                <a:cs typeface="+mn-cs"/>
              </a:rPr>
              <a:t>Contingency theories</a:t>
            </a:r>
            <a:r>
              <a:rPr lang="en-GB" sz="1200" b="0" i="0" kern="1200" dirty="0">
                <a:solidFill>
                  <a:schemeClr val="tx1"/>
                </a:solidFill>
                <a:effectLst/>
                <a:latin typeface="+mn-lt"/>
                <a:ea typeface="+mn-ea"/>
                <a:cs typeface="+mn-cs"/>
              </a:rPr>
              <a:t> in general state that the effectiveness of </a:t>
            </a:r>
            <a:r>
              <a:rPr lang="en-GB" sz="1200" b="1" i="0" kern="1200" dirty="0">
                <a:solidFill>
                  <a:schemeClr val="tx1"/>
                </a:solidFill>
                <a:effectLst/>
                <a:latin typeface="+mn-lt"/>
                <a:ea typeface="+mn-ea"/>
                <a:cs typeface="+mn-cs"/>
              </a:rPr>
              <a:t>leadership</a:t>
            </a:r>
            <a:r>
              <a:rPr lang="en-GB" sz="1200" b="0" i="0" kern="1200" dirty="0">
                <a:solidFill>
                  <a:schemeClr val="tx1"/>
                </a:solidFill>
                <a:effectLst/>
                <a:latin typeface="+mn-lt"/>
                <a:ea typeface="+mn-ea"/>
                <a:cs typeface="+mn-cs"/>
              </a:rPr>
              <a:t> depends upon the situation, and there are numerous factors, such as the nature of the task, </a:t>
            </a:r>
            <a:r>
              <a:rPr lang="en-GB" sz="1200" b="1" i="0" kern="1200" dirty="0">
                <a:solidFill>
                  <a:schemeClr val="tx1"/>
                </a:solidFill>
                <a:effectLst/>
                <a:latin typeface="+mn-lt"/>
                <a:ea typeface="+mn-ea"/>
                <a:cs typeface="+mn-cs"/>
              </a:rPr>
              <a:t>leader's</a:t>
            </a:r>
            <a:r>
              <a:rPr lang="en-GB" sz="1200" b="0" i="0" kern="1200" dirty="0">
                <a:solidFill>
                  <a:schemeClr val="tx1"/>
                </a:solidFill>
                <a:effectLst/>
                <a:latin typeface="+mn-lt"/>
                <a:ea typeface="+mn-ea"/>
                <a:cs typeface="+mn-cs"/>
              </a:rPr>
              <a:t> personality, and make-up of the group being led.</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The </a:t>
            </a:r>
            <a:r>
              <a:rPr lang="en-GB" sz="1200" b="1" i="0" kern="1200" dirty="0">
                <a:solidFill>
                  <a:schemeClr val="tx1"/>
                </a:solidFill>
                <a:effectLst/>
                <a:latin typeface="+mn-lt"/>
                <a:ea typeface="+mn-ea"/>
                <a:cs typeface="+mn-cs"/>
              </a:rPr>
              <a:t>Path</a:t>
            </a:r>
            <a:r>
              <a:rPr lang="en-GB" sz="1200" b="0" i="0" kern="1200" dirty="0">
                <a:solidFill>
                  <a:schemeClr val="tx1"/>
                </a:solidFill>
                <a:effectLst/>
                <a:latin typeface="+mn-lt"/>
                <a:ea typeface="+mn-ea"/>
                <a:cs typeface="+mn-cs"/>
              </a:rPr>
              <a:t>-</a:t>
            </a:r>
            <a:r>
              <a:rPr lang="en-GB" sz="1200" b="1" i="0" kern="1200" dirty="0">
                <a:solidFill>
                  <a:schemeClr val="tx1"/>
                </a:solidFill>
                <a:effectLst/>
                <a:latin typeface="+mn-lt"/>
                <a:ea typeface="+mn-ea"/>
                <a:cs typeface="+mn-cs"/>
              </a:rPr>
              <a:t>Goal</a:t>
            </a:r>
            <a:r>
              <a:rPr lang="en-GB" sz="1200" b="0" i="0" kern="1200" dirty="0">
                <a:solidFill>
                  <a:schemeClr val="tx1"/>
                </a:solidFill>
                <a:effectLst/>
                <a:latin typeface="+mn-lt"/>
                <a:ea typeface="+mn-ea"/>
                <a:cs typeface="+mn-cs"/>
              </a:rPr>
              <a:t> model is a </a:t>
            </a:r>
            <a:r>
              <a:rPr lang="en-GB" sz="1200" b="1" i="0" kern="1200" dirty="0">
                <a:solidFill>
                  <a:schemeClr val="tx1"/>
                </a:solidFill>
                <a:effectLst/>
                <a:latin typeface="+mn-lt"/>
                <a:ea typeface="+mn-ea"/>
                <a:cs typeface="+mn-cs"/>
              </a:rPr>
              <a:t>theory</a:t>
            </a:r>
            <a:r>
              <a:rPr lang="en-GB" sz="1200" b="0" i="0" kern="1200" dirty="0">
                <a:solidFill>
                  <a:schemeClr val="tx1"/>
                </a:solidFill>
                <a:effectLst/>
                <a:latin typeface="+mn-lt"/>
                <a:ea typeface="+mn-ea"/>
                <a:cs typeface="+mn-cs"/>
              </a:rPr>
              <a:t> based on specifying a </a:t>
            </a:r>
            <a:r>
              <a:rPr lang="en-GB" sz="1200" b="1" i="0" kern="1200" dirty="0">
                <a:solidFill>
                  <a:schemeClr val="tx1"/>
                </a:solidFill>
                <a:effectLst/>
                <a:latin typeface="+mn-lt"/>
                <a:ea typeface="+mn-ea"/>
                <a:cs typeface="+mn-cs"/>
              </a:rPr>
              <a:t>leader's</a:t>
            </a:r>
            <a:r>
              <a:rPr lang="en-GB" sz="1200" b="0" i="0" kern="1200" dirty="0">
                <a:solidFill>
                  <a:schemeClr val="tx1"/>
                </a:solidFill>
                <a:effectLst/>
                <a:latin typeface="+mn-lt"/>
                <a:ea typeface="+mn-ea"/>
                <a:cs typeface="+mn-cs"/>
              </a:rPr>
              <a:t> style or behaviour that best fits the employee and work environment in order to achieve a </a:t>
            </a:r>
            <a:r>
              <a:rPr lang="en-GB" sz="1200" b="1" i="0" kern="1200" dirty="0">
                <a:solidFill>
                  <a:schemeClr val="tx1"/>
                </a:solidFill>
                <a:effectLst/>
                <a:latin typeface="+mn-lt"/>
                <a:ea typeface="+mn-ea"/>
                <a:cs typeface="+mn-cs"/>
              </a:rPr>
              <a:t>goal</a:t>
            </a:r>
            <a:r>
              <a:rPr lang="en-GB" sz="1200" b="0" i="0" kern="1200" dirty="0">
                <a:solidFill>
                  <a:schemeClr val="tx1"/>
                </a:solidFill>
                <a:effectLst/>
                <a:latin typeface="+mn-lt"/>
                <a:ea typeface="+mn-ea"/>
                <a:cs typeface="+mn-cs"/>
              </a:rPr>
              <a:t>. The </a:t>
            </a:r>
            <a:r>
              <a:rPr lang="en-GB" sz="1200" b="1" i="0" kern="1200" dirty="0">
                <a:solidFill>
                  <a:schemeClr val="tx1"/>
                </a:solidFill>
                <a:effectLst/>
                <a:latin typeface="+mn-lt"/>
                <a:ea typeface="+mn-ea"/>
                <a:cs typeface="+mn-cs"/>
              </a:rPr>
              <a:t>goal</a:t>
            </a:r>
            <a:r>
              <a:rPr lang="en-GB" sz="1200" b="0" i="0" kern="1200" dirty="0">
                <a:solidFill>
                  <a:schemeClr val="tx1"/>
                </a:solidFill>
                <a:effectLst/>
                <a:latin typeface="+mn-lt"/>
                <a:ea typeface="+mn-ea"/>
                <a:cs typeface="+mn-cs"/>
              </a:rPr>
              <a:t> is to increase an employee's motivation, empowerment, and satisfaction so they become a productive member of the organization.</a:t>
            </a:r>
          </a:p>
          <a:p>
            <a:endParaRPr lang="en-GB" sz="1200" b="0" i="0" kern="1200" dirty="0">
              <a:solidFill>
                <a:schemeClr val="tx1"/>
              </a:solidFill>
              <a:effectLst/>
              <a:latin typeface="+mn-lt"/>
              <a:ea typeface="+mn-ea"/>
              <a:cs typeface="+mn-cs"/>
            </a:endParaRPr>
          </a:p>
          <a:p>
            <a:r>
              <a:rPr lang="en-GB" b="1" dirty="0"/>
              <a:t>Neugebauer</a:t>
            </a:r>
            <a:r>
              <a:rPr lang="en-GB" dirty="0"/>
              <a:t> – linked particularly to Childcare settings. Bonnie and Roger Neugebauer were authors of Childcare magazines.</a:t>
            </a:r>
          </a:p>
          <a:p>
            <a:r>
              <a:rPr lang="en-GB" dirty="0"/>
              <a:t>Look at their The Art of Leadership: Managing Early Childhood Organizations  </a:t>
            </a:r>
          </a:p>
          <a:p>
            <a:endParaRPr lang="en-GB" dirty="0"/>
          </a:p>
          <a:p>
            <a:r>
              <a:rPr lang="en-GB" b="1" dirty="0"/>
              <a:t>Behavioural theory </a:t>
            </a:r>
            <a:r>
              <a:rPr lang="en-GB" dirty="0"/>
              <a:t>focuses on the actions of individual leaders rather than personalities. </a:t>
            </a:r>
          </a:p>
        </p:txBody>
      </p:sp>
      <p:sp>
        <p:nvSpPr>
          <p:cNvPr id="4" name="Slide Number Placeholder 3"/>
          <p:cNvSpPr>
            <a:spLocks noGrp="1"/>
          </p:cNvSpPr>
          <p:nvPr>
            <p:ph type="sldNum" sz="quarter" idx="10"/>
          </p:nvPr>
        </p:nvSpPr>
        <p:spPr/>
        <p:txBody>
          <a:bodyPr/>
          <a:lstStyle/>
          <a:p>
            <a:fld id="{F15496C4-5ED8-4BF4-825F-9346C4CEF3CD}" type="slidenum">
              <a:rPr lang="en-GB" smtClean="0"/>
              <a:t>18</a:t>
            </a:fld>
            <a:endParaRPr lang="en-GB"/>
          </a:p>
        </p:txBody>
      </p:sp>
    </p:spTree>
    <p:extLst>
      <p:ext uri="{BB962C8B-B14F-4D97-AF65-F5344CB8AC3E}">
        <p14:creationId xmlns:p14="http://schemas.microsoft.com/office/powerpoint/2010/main" val="179160360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dirty="0"/>
              <a:t>Here, Janet Moyles explores leadership and believes that this divides into FOUR clear branches, each branch offering and contributing something different to the role of an effective leader:</a:t>
            </a:r>
          </a:p>
          <a:p>
            <a:endParaRPr lang="en-GB" b="0" dirty="0"/>
          </a:p>
          <a:p>
            <a:r>
              <a:rPr lang="en-GB" b="1" dirty="0"/>
              <a:t>As a group – allow time for student to consider what it is they think is meant by:</a:t>
            </a:r>
          </a:p>
          <a:p>
            <a:endParaRPr lang="en-GB" b="0" dirty="0"/>
          </a:p>
          <a:p>
            <a:r>
              <a:rPr lang="en-GB" b="1" dirty="0"/>
              <a:t>Leadership qualities </a:t>
            </a:r>
            <a:r>
              <a:rPr lang="en-GB" b="0" dirty="0"/>
              <a:t>– </a:t>
            </a:r>
            <a:r>
              <a:rPr lang="en-GB" dirty="0"/>
              <a:t>Integrity, innovative, honesty, active listening, self confidence, visionary, strong communicator, decision maker, problem solver, fair, inquisitive, motivated, humility, care, self discipline, emotionally intelligent, passionate, resilient, accountable, supportive, empathetic, always learning</a:t>
            </a:r>
            <a:endParaRPr lang="en-GB" b="0" dirty="0">
              <a:cs typeface="Calibri"/>
            </a:endParaRPr>
          </a:p>
          <a:p>
            <a:r>
              <a:rPr lang="en-GB" b="1" dirty="0"/>
              <a:t>Management skills </a:t>
            </a:r>
            <a:r>
              <a:rPr lang="en-GB" b="0" dirty="0"/>
              <a:t>– </a:t>
            </a:r>
            <a:r>
              <a:rPr lang="en-GB" dirty="0"/>
              <a:t>Delegation, communicator and listener,  problem solver, adaptability, organisation, planning, </a:t>
            </a:r>
            <a:endParaRPr lang="en-GB" b="0" dirty="0">
              <a:cs typeface="Calibri"/>
            </a:endParaRPr>
          </a:p>
          <a:p>
            <a:r>
              <a:rPr lang="en-GB" b="1" dirty="0"/>
              <a:t>Professional attributes </a:t>
            </a:r>
            <a:r>
              <a:rPr lang="en-GB" dirty="0"/>
              <a:t>–</a:t>
            </a:r>
            <a:r>
              <a:rPr lang="en-GB" b="0" dirty="0"/>
              <a:t> </a:t>
            </a:r>
            <a:r>
              <a:rPr lang="en-GB" dirty="0"/>
              <a:t>competence, knowledge, conscientiousness, integrity, respect, emotional intelligence, appropriateness and confidence</a:t>
            </a:r>
            <a:endParaRPr lang="en-GB" b="0" dirty="0">
              <a:cs typeface="Calibri"/>
            </a:endParaRPr>
          </a:p>
          <a:p>
            <a:r>
              <a:rPr lang="en-GB" b="1" dirty="0"/>
              <a:t>Personal Characteristics </a:t>
            </a:r>
            <a:r>
              <a:rPr lang="en-GB" b="0" dirty="0"/>
              <a:t>– </a:t>
            </a:r>
            <a:r>
              <a:rPr lang="en-GB" dirty="0"/>
              <a:t>honest, dependable, hard working, respectful, kind, trust, enthusiastic, motivated, dedicated, tenacious, initiative, flexible</a:t>
            </a:r>
            <a:endParaRPr lang="en-GB" b="0" dirty="0">
              <a:cs typeface="Calibri"/>
            </a:endParaRPr>
          </a:p>
          <a:p>
            <a:endParaRPr lang="en-GB" b="0" dirty="0"/>
          </a:p>
          <a:p>
            <a:r>
              <a:rPr lang="en-GB" b="0" dirty="0"/>
              <a:t>It is worth considering this publication for future reference or indeed job interviews.</a:t>
            </a:r>
          </a:p>
          <a:p>
            <a:endParaRPr lang="en-GB" b="1" dirty="0"/>
          </a:p>
        </p:txBody>
      </p:sp>
      <p:sp>
        <p:nvSpPr>
          <p:cNvPr id="4" name="Slide Number Placeholder 3"/>
          <p:cNvSpPr>
            <a:spLocks noGrp="1"/>
          </p:cNvSpPr>
          <p:nvPr>
            <p:ph type="sldNum" sz="quarter" idx="10"/>
          </p:nvPr>
        </p:nvSpPr>
        <p:spPr/>
        <p:txBody>
          <a:bodyPr/>
          <a:lstStyle/>
          <a:p>
            <a:fld id="{F15496C4-5ED8-4BF4-825F-9346C4CEF3CD}" type="slidenum">
              <a:rPr lang="en-GB" smtClean="0"/>
              <a:t>19</a:t>
            </a:fld>
            <a:endParaRPr lang="en-GB"/>
          </a:p>
        </p:txBody>
      </p:sp>
    </p:spTree>
    <p:extLst>
      <p:ext uri="{BB962C8B-B14F-4D97-AF65-F5344CB8AC3E}">
        <p14:creationId xmlns:p14="http://schemas.microsoft.com/office/powerpoint/2010/main" val="374215433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Following on from </a:t>
            </a:r>
            <a:r>
              <a:rPr lang="en-GB" b="1"/>
              <a:t>Janet Moyles’ (</a:t>
            </a:r>
            <a:r>
              <a:rPr lang="en-GB"/>
              <a:t>previous slide) who states in her publication that up until the beginning of the 21</a:t>
            </a:r>
            <a:r>
              <a:rPr lang="en-GB" baseline="30000"/>
              <a:t>st</a:t>
            </a:r>
            <a:r>
              <a:rPr lang="en-GB"/>
              <a:t> Century, very little training had been available for Early Years Leaders and Mangers and that many had worked very hard to develop skills and enhance their understanding of their roles without much support –and that credit had to be given to these individuals.</a:t>
            </a:r>
          </a:p>
          <a:p>
            <a:endParaRPr lang="en-GB"/>
          </a:p>
          <a:p>
            <a:r>
              <a:rPr lang="en-GB"/>
              <a:t>The </a:t>
            </a:r>
            <a:r>
              <a:rPr lang="en-GB" b="1"/>
              <a:t>EPPE Project (Effective Provision of Preschool Education 2004 (Sylva et al.,) </a:t>
            </a:r>
            <a:r>
              <a:rPr lang="en-GB"/>
              <a:t>highlighted that higher qualified managers = higher quality of children’s curriculum experiences, the more effective the programme.</a:t>
            </a:r>
          </a:p>
          <a:p>
            <a:endParaRPr lang="en-GB"/>
          </a:p>
          <a:p>
            <a:r>
              <a:rPr lang="en-GB"/>
              <a:t>Moyles therefore said that the importance of leadership and management cannot be underestimated because it influences outcomes and quality</a:t>
            </a:r>
            <a:endParaRPr lang="en-GB">
              <a:cs typeface="Calibri"/>
            </a:endParaRPr>
          </a:p>
          <a:p>
            <a:endParaRPr lang="en-GB"/>
          </a:p>
          <a:p>
            <a:endParaRPr lang="en-GB"/>
          </a:p>
        </p:txBody>
      </p:sp>
      <p:sp>
        <p:nvSpPr>
          <p:cNvPr id="4" name="Slide Number Placeholder 3"/>
          <p:cNvSpPr>
            <a:spLocks noGrp="1"/>
          </p:cNvSpPr>
          <p:nvPr>
            <p:ph type="sldNum" sz="quarter" idx="10"/>
          </p:nvPr>
        </p:nvSpPr>
        <p:spPr/>
        <p:txBody>
          <a:bodyPr/>
          <a:lstStyle/>
          <a:p>
            <a:fld id="{F15496C4-5ED8-4BF4-825F-9346C4CEF3CD}" type="slidenum">
              <a:rPr lang="en-GB" smtClean="0"/>
              <a:t>20</a:t>
            </a:fld>
            <a:endParaRPr lang="en-GB"/>
          </a:p>
        </p:txBody>
      </p:sp>
    </p:spTree>
    <p:extLst>
      <p:ext uri="{BB962C8B-B14F-4D97-AF65-F5344CB8AC3E}">
        <p14:creationId xmlns:p14="http://schemas.microsoft.com/office/powerpoint/2010/main" val="6087807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A83A06D-66CB-42CB-A295-BE4F74E0D1BD}" type="slidenum">
              <a:rPr lang="en-GB" smtClean="0"/>
              <a:t>21</a:t>
            </a:fld>
            <a:endParaRPr lang="en-GB"/>
          </a:p>
        </p:txBody>
      </p:sp>
    </p:spTree>
    <p:extLst>
      <p:ext uri="{BB962C8B-B14F-4D97-AF65-F5344CB8AC3E}">
        <p14:creationId xmlns:p14="http://schemas.microsoft.com/office/powerpoint/2010/main" val="136384250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50"/>
            <a:ext cx="5486400" cy="4082438"/>
          </a:xfrm>
        </p:spPr>
        <p:txBody>
          <a:bodyPr/>
          <a:lstStyle/>
          <a:p>
            <a:r>
              <a:rPr lang="en-GB" dirty="0"/>
              <a:t>Although transformational leadership seem quite new, the term ‘transformational leader’ was used as far back as 1978 by Burns, although ideas on this theory have developed over the years. </a:t>
            </a:r>
          </a:p>
          <a:p>
            <a:r>
              <a:rPr lang="en-GB" dirty="0"/>
              <a:t>Sometimes leaders are brought into organisations as </a:t>
            </a:r>
            <a:r>
              <a:rPr lang="en-GB" b="1" dirty="0"/>
              <a:t>trouble shooters </a:t>
            </a:r>
            <a:r>
              <a:rPr lang="en-GB" dirty="0"/>
              <a:t>because organisations are failing – therefore there is a need to transform the organisation: systems and mind-set. To do this they need to able to establish a vision, identify areas of change, explain the need for change to stakeholders and then motivate others to achieve that change. Particularly useful when a significant change is needed.  </a:t>
            </a:r>
          </a:p>
          <a:p>
            <a:endParaRPr lang="en-GB" dirty="0"/>
          </a:p>
          <a:p>
            <a:r>
              <a:rPr lang="en-GB" sz="1200" b="0" i="0" kern="1200" dirty="0">
                <a:solidFill>
                  <a:schemeClr val="tx1"/>
                </a:solidFill>
                <a:effectLst/>
                <a:latin typeface="+mn-lt"/>
                <a:ea typeface="+mn-ea"/>
                <a:cs typeface="+mn-cs"/>
              </a:rPr>
              <a:t>There are four main components of Transformational Leadership: Individualized </a:t>
            </a:r>
            <a:r>
              <a:rPr lang="en-GB" sz="1200" b="1" i="0" kern="1200" dirty="0">
                <a:solidFill>
                  <a:schemeClr val="tx1"/>
                </a:solidFill>
                <a:effectLst/>
                <a:latin typeface="+mn-lt"/>
                <a:ea typeface="+mn-ea"/>
                <a:cs typeface="+mn-cs"/>
              </a:rPr>
              <a:t>Consideration</a:t>
            </a:r>
            <a:r>
              <a:rPr lang="en-GB" sz="1200" b="0" i="0" kern="1200" dirty="0">
                <a:solidFill>
                  <a:schemeClr val="tx1"/>
                </a:solidFill>
                <a:effectLst/>
                <a:latin typeface="+mn-lt"/>
                <a:ea typeface="+mn-ea"/>
                <a:cs typeface="+mn-cs"/>
              </a:rPr>
              <a:t>, Intellectual Stimulation, Inspirational </a:t>
            </a:r>
            <a:r>
              <a:rPr lang="en-GB" sz="1200" b="1" i="0" kern="1200" dirty="0">
                <a:solidFill>
                  <a:schemeClr val="tx1"/>
                </a:solidFill>
                <a:effectLst/>
                <a:latin typeface="+mn-lt"/>
                <a:ea typeface="+mn-ea"/>
                <a:cs typeface="+mn-cs"/>
              </a:rPr>
              <a:t>Motivation</a:t>
            </a:r>
            <a:r>
              <a:rPr lang="en-GB" sz="1200" b="0" i="0" kern="1200" dirty="0">
                <a:solidFill>
                  <a:schemeClr val="tx1"/>
                </a:solidFill>
                <a:effectLst/>
                <a:latin typeface="+mn-lt"/>
                <a:ea typeface="+mn-ea"/>
                <a:cs typeface="+mn-cs"/>
              </a:rPr>
              <a:t>, and Idealized Influence. Each of these components are positively related to individual and organizational performance.</a:t>
            </a:r>
          </a:p>
          <a:p>
            <a:endParaRPr lang="en-GB" sz="1200" b="0"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Siraj-Blatchford and Hallett (2014) </a:t>
            </a:r>
            <a:r>
              <a:rPr lang="en-GB" sz="1200" b="0" i="0" kern="1200" dirty="0">
                <a:solidFill>
                  <a:schemeClr val="tx1"/>
                </a:solidFill>
                <a:effectLst/>
                <a:latin typeface="+mn-lt"/>
                <a:ea typeface="+mn-ea"/>
                <a:cs typeface="+mn-cs"/>
              </a:rPr>
              <a:t>refer to leadership being transformative and empowering and highlights  that true leadership emerges from those whose primary motivation is a desire to help others.</a:t>
            </a:r>
          </a:p>
          <a:p>
            <a:r>
              <a:rPr lang="en-GB" sz="1200" b="0" i="0" kern="1200" dirty="0">
                <a:solidFill>
                  <a:schemeClr val="tx1"/>
                </a:solidFill>
                <a:effectLst/>
                <a:latin typeface="+mn-lt"/>
                <a:ea typeface="+mn-ea"/>
                <a:cs typeface="+mn-cs"/>
              </a:rPr>
              <a:t>They go on to say that transformational leadership is a process where the leader foster individual or the setting’s performance beyond expectation through STRONG EMOTIONAL ATTACHMENT AND RELATIONSHIPS.</a:t>
            </a:r>
          </a:p>
          <a:p>
            <a:r>
              <a:rPr lang="en-GB" sz="1200" b="0" i="0" kern="1200" dirty="0">
                <a:solidFill>
                  <a:schemeClr val="tx1"/>
                </a:solidFill>
                <a:effectLst/>
                <a:latin typeface="+mn-lt"/>
                <a:ea typeface="+mn-ea"/>
                <a:cs typeface="+mn-cs"/>
              </a:rPr>
              <a:t>They also refer to the work of </a:t>
            </a:r>
            <a:r>
              <a:rPr lang="en-GB" sz="1200" b="1" i="0" kern="1200" dirty="0">
                <a:solidFill>
                  <a:schemeClr val="tx1"/>
                </a:solidFill>
                <a:effectLst/>
                <a:latin typeface="+mn-lt"/>
                <a:ea typeface="+mn-ea"/>
                <a:cs typeface="+mn-cs"/>
              </a:rPr>
              <a:t>Diaz-Sanz, (2011) </a:t>
            </a:r>
            <a:r>
              <a:rPr lang="en-GB" sz="1200" b="0" i="0" kern="1200" dirty="0">
                <a:solidFill>
                  <a:schemeClr val="tx1"/>
                </a:solidFill>
                <a:effectLst/>
                <a:latin typeface="+mn-lt"/>
                <a:ea typeface="+mn-ea"/>
                <a:cs typeface="+mn-cs"/>
              </a:rPr>
              <a:t>who stated that TL both influence and are influenced by followers – they not only lead but develop leaders. </a:t>
            </a:r>
          </a:p>
          <a:p>
            <a:r>
              <a:rPr lang="en-GB" sz="1200" b="0" i="0" kern="1200" dirty="0">
                <a:solidFill>
                  <a:schemeClr val="tx1"/>
                </a:solidFill>
                <a:effectLst/>
                <a:latin typeface="+mn-lt"/>
                <a:ea typeface="+mn-ea"/>
                <a:cs typeface="+mn-cs"/>
              </a:rPr>
              <a:t>Making them partners in a quest to achieve vision and goals.</a:t>
            </a:r>
          </a:p>
          <a:p>
            <a:r>
              <a:rPr lang="en-GB" sz="1200" b="0" i="0" kern="1200" dirty="0">
                <a:solidFill>
                  <a:schemeClr val="tx1"/>
                </a:solidFill>
                <a:effectLst/>
                <a:latin typeface="+mn-lt"/>
                <a:ea typeface="+mn-ea"/>
                <a:cs typeface="+mn-cs"/>
              </a:rPr>
              <a:t>TL have considerations for people’s needs, abilities, aspirations – develop these through coaching and mentoring. </a:t>
            </a:r>
          </a:p>
          <a:p>
            <a:r>
              <a:rPr lang="en-GB" sz="1200" b="0" i="0" kern="1200" dirty="0">
                <a:solidFill>
                  <a:schemeClr val="tx1"/>
                </a:solidFill>
                <a:effectLst/>
                <a:latin typeface="+mn-lt"/>
                <a:ea typeface="+mn-ea"/>
                <a:cs typeface="+mn-cs"/>
              </a:rPr>
              <a:t>One disadvantage of this is that the ‘transformational leader’ can get carried away with this role and it can lead to problems.</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Theories of motivation are not new, and can be </a:t>
            </a:r>
            <a:r>
              <a:rPr lang="en-GB" sz="1200" b="0" i="0" kern="1200" dirty="0" err="1">
                <a:solidFill>
                  <a:schemeClr val="tx1"/>
                </a:solidFill>
                <a:effectLst/>
                <a:latin typeface="+mn-lt"/>
                <a:ea typeface="+mn-ea"/>
                <a:cs typeface="+mn-cs"/>
              </a:rPr>
              <a:t>likned</a:t>
            </a:r>
            <a:r>
              <a:rPr lang="en-GB" sz="1200" b="0" i="0" kern="1200" dirty="0">
                <a:solidFill>
                  <a:schemeClr val="tx1"/>
                </a:solidFill>
                <a:effectLst/>
                <a:latin typeface="+mn-lt"/>
                <a:ea typeface="+mn-ea"/>
                <a:cs typeface="+mn-cs"/>
              </a:rPr>
              <a:t> to other theories. One of the earliest being, </a:t>
            </a:r>
            <a:r>
              <a:rPr lang="en-GB" sz="1200" b="0" i="0" kern="1200" dirty="0" err="1">
                <a:solidFill>
                  <a:schemeClr val="tx1"/>
                </a:solidFill>
                <a:effectLst/>
                <a:latin typeface="+mn-lt"/>
                <a:ea typeface="+mn-ea"/>
                <a:cs typeface="+mn-cs"/>
              </a:rPr>
              <a:t>Masolw</a:t>
            </a:r>
            <a:r>
              <a:rPr lang="en-GB" sz="1200" b="0" i="0" kern="1200" dirty="0">
                <a:solidFill>
                  <a:schemeClr val="tx1"/>
                </a:solidFill>
                <a:effectLst/>
                <a:latin typeface="+mn-lt"/>
                <a:ea typeface="+mn-ea"/>
                <a:cs typeface="+mn-cs"/>
              </a:rPr>
              <a:t>, suggesting that unsatisfied needs can act as a motivator. For example if an individual is working in an environment which is too cold or where they are unable to take appropriate comfort breaks may not be having their basic needs met, and so they are likely to be poorly motivated. At the top of Maslow’s hierarchy of needs is self actualisation, where creativity, productivity and job satisfaction are encouraged as a motivating factor within the job role.</a:t>
            </a:r>
          </a:p>
        </p:txBody>
      </p:sp>
      <p:sp>
        <p:nvSpPr>
          <p:cNvPr id="4" name="Slide Number Placeholder 3"/>
          <p:cNvSpPr>
            <a:spLocks noGrp="1"/>
          </p:cNvSpPr>
          <p:nvPr>
            <p:ph type="sldNum" sz="quarter" idx="10"/>
          </p:nvPr>
        </p:nvSpPr>
        <p:spPr/>
        <p:txBody>
          <a:bodyPr/>
          <a:lstStyle/>
          <a:p>
            <a:fld id="{76F0279F-9DB8-4DA9-9A4B-D2F2BF777939}" type="slidenum">
              <a:rPr lang="en-GB" smtClean="0"/>
              <a:t>22</a:t>
            </a:fld>
            <a:endParaRPr lang="en-GB"/>
          </a:p>
        </p:txBody>
      </p:sp>
    </p:spTree>
    <p:extLst>
      <p:ext uri="{BB962C8B-B14F-4D97-AF65-F5344CB8AC3E}">
        <p14:creationId xmlns:p14="http://schemas.microsoft.com/office/powerpoint/2010/main" val="269114003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Image from centre for transformational leadership: </a:t>
            </a:r>
          </a:p>
          <a:p>
            <a:endParaRPr lang="en-GB"/>
          </a:p>
          <a:p>
            <a:r>
              <a:rPr lang="en-GB"/>
              <a:t>It considers the components that need to be achieved/developed and sustained in order for a TRANSFROMATIONAL LEADER to achieve…</a:t>
            </a:r>
          </a:p>
          <a:p>
            <a:endParaRPr lang="en-GB"/>
          </a:p>
          <a:p>
            <a:r>
              <a:rPr lang="en-GB"/>
              <a:t>Motivating, inspiring, confidence, relationships, </a:t>
            </a:r>
          </a:p>
        </p:txBody>
      </p:sp>
      <p:sp>
        <p:nvSpPr>
          <p:cNvPr id="4" name="Slide Number Placeholder 3"/>
          <p:cNvSpPr>
            <a:spLocks noGrp="1"/>
          </p:cNvSpPr>
          <p:nvPr>
            <p:ph type="sldNum" sz="quarter" idx="5"/>
          </p:nvPr>
        </p:nvSpPr>
        <p:spPr/>
        <p:txBody>
          <a:bodyPr/>
          <a:lstStyle/>
          <a:p>
            <a:fld id="{F15496C4-5ED8-4BF4-825F-9346C4CEF3CD}" type="slidenum">
              <a:rPr lang="en-GB" smtClean="0"/>
              <a:t>23</a:t>
            </a:fld>
            <a:endParaRPr lang="en-GB"/>
          </a:p>
        </p:txBody>
      </p:sp>
    </p:spTree>
    <p:extLst>
      <p:ext uri="{BB962C8B-B14F-4D97-AF65-F5344CB8AC3E}">
        <p14:creationId xmlns:p14="http://schemas.microsoft.com/office/powerpoint/2010/main" val="199868798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Being able to promote values and principles and ensuring that these core values are disseminated throughout the setting/organisation and are mutually understood and respected. </a:t>
            </a:r>
          </a:p>
          <a:p>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a:solidFill>
                  <a:schemeClr val="accent1">
                    <a:lumMod val="75000"/>
                  </a:schemeClr>
                </a:solidFill>
              </a:rPr>
              <a:t>Being able to identify a range of needs: </a:t>
            </a:r>
            <a:r>
              <a:rPr lang="en-GB"/>
              <a:t>London – McMillan Nursery for example where there are over 30 languages spoken/used within the setting. </a:t>
            </a:r>
          </a:p>
          <a:p>
            <a:r>
              <a:rPr lang="en-GB"/>
              <a:t>Settings are diverse and inclusive. Also considering nurseries and schools with ALN. And having respect for equality - This requires an understanding of legislative framework. </a:t>
            </a:r>
          </a:p>
          <a:p>
            <a:endParaRPr lang="en-GB"/>
          </a:p>
          <a:p>
            <a:r>
              <a:rPr lang="en-GB"/>
              <a:t>If you are choosing to talk about developing inclusion in your setting or supporting a child with ALN, can you link this to leadership of equality practise. For example ‘as a setting we want to promote our leadership style of equality practise, therefore we are working with families to develop our inclusive education strand of the curriculum…..’</a:t>
            </a:r>
          </a:p>
        </p:txBody>
      </p:sp>
      <p:sp>
        <p:nvSpPr>
          <p:cNvPr id="4" name="Slide Number Placeholder 3"/>
          <p:cNvSpPr>
            <a:spLocks noGrp="1"/>
          </p:cNvSpPr>
          <p:nvPr>
            <p:ph type="sldNum" sz="quarter" idx="10"/>
          </p:nvPr>
        </p:nvSpPr>
        <p:spPr/>
        <p:txBody>
          <a:bodyPr/>
          <a:lstStyle/>
          <a:p>
            <a:fld id="{F15496C4-5ED8-4BF4-825F-9346C4CEF3CD}" type="slidenum">
              <a:rPr lang="en-GB" smtClean="0"/>
              <a:t>24</a:t>
            </a:fld>
            <a:endParaRPr lang="en-GB"/>
          </a:p>
        </p:txBody>
      </p:sp>
    </p:spTree>
    <p:extLst>
      <p:ext uri="{BB962C8B-B14F-4D97-AF65-F5344CB8AC3E}">
        <p14:creationId xmlns:p14="http://schemas.microsoft.com/office/powerpoint/2010/main" val="315207613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Discuss </a:t>
            </a:r>
          </a:p>
          <a:p>
            <a:endParaRPr lang="en-GB"/>
          </a:p>
          <a:p>
            <a:r>
              <a:rPr lang="en-GB"/>
              <a:t>When considering leadership of equality practise is it more prudent to promote equity as oppose to equality? Should it therefore be leadership of equitable practise? </a:t>
            </a:r>
          </a:p>
        </p:txBody>
      </p:sp>
      <p:sp>
        <p:nvSpPr>
          <p:cNvPr id="4" name="Slide Number Placeholder 3"/>
          <p:cNvSpPr>
            <a:spLocks noGrp="1"/>
          </p:cNvSpPr>
          <p:nvPr>
            <p:ph type="sldNum" sz="quarter" idx="5"/>
          </p:nvPr>
        </p:nvSpPr>
        <p:spPr/>
        <p:txBody>
          <a:bodyPr/>
          <a:lstStyle/>
          <a:p>
            <a:fld id="{8A83A06D-66CB-42CB-A295-BE4F74E0D1BD}" type="slidenum">
              <a:rPr lang="en-GB" smtClean="0"/>
              <a:t>25</a:t>
            </a:fld>
            <a:endParaRPr lang="en-GB"/>
          </a:p>
        </p:txBody>
      </p:sp>
    </p:spTree>
    <p:extLst>
      <p:ext uri="{BB962C8B-B14F-4D97-AF65-F5344CB8AC3E}">
        <p14:creationId xmlns:p14="http://schemas.microsoft.com/office/powerpoint/2010/main" val="175058750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Reflection being part of our everyday behaviour, seeing and being, as integral to our self as breathing.</a:t>
            </a:r>
          </a:p>
          <a:p>
            <a:endParaRPr lang="en-GB"/>
          </a:p>
          <a:p>
            <a:r>
              <a:rPr lang="en-GB"/>
              <a:t>Elaine </a:t>
            </a:r>
            <a:r>
              <a:rPr lang="en-GB" err="1"/>
              <a:t>Hallet</a:t>
            </a:r>
            <a:r>
              <a:rPr lang="en-GB"/>
              <a:t> (2013) states that , As practising and /or aspiring early years leaders we are on a reflective learning journey of professional leadership, learning and development. Reflection is a process that leaders need to develop and acquire in order to think about and challenge existing ways of working. This involves research, theory, practice and reflection. Reflection concerns the reprocessing, reconstruction and understanding of knowledge where both leader and practitioner make sense of new material and information, linking this to their practice but having the ability to modify and enhance their practice and provision.   </a:t>
            </a:r>
          </a:p>
        </p:txBody>
      </p:sp>
      <p:sp>
        <p:nvSpPr>
          <p:cNvPr id="4" name="Slide Number Placeholder 3"/>
          <p:cNvSpPr>
            <a:spLocks noGrp="1"/>
          </p:cNvSpPr>
          <p:nvPr>
            <p:ph type="sldNum" sz="quarter" idx="10"/>
          </p:nvPr>
        </p:nvSpPr>
        <p:spPr/>
        <p:txBody>
          <a:bodyPr/>
          <a:lstStyle/>
          <a:p>
            <a:fld id="{F15496C4-5ED8-4BF4-825F-9346C4CEF3CD}" type="slidenum">
              <a:rPr lang="en-GB" smtClean="0"/>
              <a:t>27</a:t>
            </a:fld>
            <a:endParaRPr lang="en-GB"/>
          </a:p>
        </p:txBody>
      </p:sp>
    </p:spTree>
    <p:extLst>
      <p:ext uri="{BB962C8B-B14F-4D97-AF65-F5344CB8AC3E}">
        <p14:creationId xmlns:p14="http://schemas.microsoft.com/office/powerpoint/2010/main" val="278639501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534988"/>
            <a:ext cx="5486400" cy="3086100"/>
          </a:xfrm>
        </p:spPr>
      </p:sp>
      <p:sp>
        <p:nvSpPr>
          <p:cNvPr id="3" name="Notes Placeholder 2"/>
          <p:cNvSpPr>
            <a:spLocks noGrp="1"/>
          </p:cNvSpPr>
          <p:nvPr>
            <p:ph type="body" idx="1"/>
          </p:nvPr>
        </p:nvSpPr>
        <p:spPr>
          <a:xfrm>
            <a:off x="685800" y="3831001"/>
            <a:ext cx="5486400" cy="4854212"/>
          </a:xfrm>
        </p:spPr>
        <p:txBody>
          <a:bodyPr/>
          <a:lstStyle/>
          <a:p>
            <a:r>
              <a:rPr lang="en-GB"/>
              <a:t>Think about </a:t>
            </a:r>
            <a:r>
              <a:rPr lang="en-GB" b="1"/>
              <a:t>Northern Italy’s Early Years Approach - Reggio Emilia </a:t>
            </a:r>
            <a:r>
              <a:rPr lang="en-GB"/>
              <a:t>or </a:t>
            </a:r>
            <a:r>
              <a:rPr lang="en-GB" b="1"/>
              <a:t>New Zealand’s Early Years Curriculum - </a:t>
            </a:r>
            <a:r>
              <a:rPr lang="en-GB" b="1" err="1"/>
              <a:t>Te</a:t>
            </a:r>
            <a:r>
              <a:rPr lang="en-GB" b="1"/>
              <a:t> </a:t>
            </a:r>
            <a:r>
              <a:rPr lang="en-GB" b="1" err="1"/>
              <a:t>Whariki</a:t>
            </a:r>
            <a:r>
              <a:rPr lang="en-GB" b="1"/>
              <a:t> </a:t>
            </a:r>
            <a:r>
              <a:rPr lang="en-GB"/>
              <a:t>as examples of this.</a:t>
            </a:r>
          </a:p>
          <a:p>
            <a:endParaRPr lang="en-GB"/>
          </a:p>
          <a:p>
            <a:r>
              <a:rPr lang="en-GB"/>
              <a:t>Pedagogical Leadership = leading the learning – its contribution to quality of provision, pedagogy and practice. This also includes continuous professional development of the team and improving the quality of provision and care. One of the most important roles a leader will play is the promotion of learning.  </a:t>
            </a:r>
          </a:p>
          <a:p>
            <a:endParaRPr lang="en-GB"/>
          </a:p>
          <a:p>
            <a:r>
              <a:rPr lang="en-GB"/>
              <a:t>Pedagogy is an approach to learning and teaching and takes into account </a:t>
            </a:r>
            <a:r>
              <a:rPr lang="en-GB" b="1"/>
              <a:t>the HOW of learning.</a:t>
            </a:r>
          </a:p>
          <a:p>
            <a:endParaRPr lang="en-GB"/>
          </a:p>
          <a:p>
            <a:r>
              <a:rPr lang="en-GB"/>
              <a:t>The word pedagogy articulates the complexity of teaching, highlighting the need for EY professionals to make well-informed choices about strategies, </a:t>
            </a:r>
          </a:p>
          <a:p>
            <a:endParaRPr lang="en-GB"/>
          </a:p>
          <a:p>
            <a:r>
              <a:rPr lang="en-GB"/>
              <a:t>The term pedagogy – in Europe/across Europe it refers to a much broader range of services – childcare, early years, parenting, family support services and play work.</a:t>
            </a:r>
          </a:p>
          <a:p>
            <a:r>
              <a:rPr lang="en-GB"/>
              <a:t>In the UK - - related to children's learning, it relates to a holistic approach to supporting children’s overall development. </a:t>
            </a:r>
          </a:p>
          <a:p>
            <a:endParaRPr lang="en-GB"/>
          </a:p>
          <a:p>
            <a:r>
              <a:rPr lang="en-GB"/>
              <a:t>In Europe the child is seen as a social being  - connected to others and with their own distinctive experiences and knowledge. </a:t>
            </a:r>
          </a:p>
          <a:p>
            <a:endParaRPr lang="en-GB"/>
          </a:p>
          <a:p>
            <a:endParaRPr lang="en-GB"/>
          </a:p>
          <a:p>
            <a:endParaRPr lang="en-GB"/>
          </a:p>
        </p:txBody>
      </p:sp>
      <p:sp>
        <p:nvSpPr>
          <p:cNvPr id="4" name="Slide Number Placeholder 3"/>
          <p:cNvSpPr>
            <a:spLocks noGrp="1"/>
          </p:cNvSpPr>
          <p:nvPr>
            <p:ph type="sldNum" sz="quarter" idx="10"/>
          </p:nvPr>
        </p:nvSpPr>
        <p:spPr/>
        <p:txBody>
          <a:bodyPr/>
          <a:lstStyle/>
          <a:p>
            <a:fld id="{F15496C4-5ED8-4BF4-825F-9346C4CEF3CD}" type="slidenum">
              <a:rPr lang="en-GB" smtClean="0"/>
              <a:t>28</a:t>
            </a:fld>
            <a:endParaRPr lang="en-GB"/>
          </a:p>
        </p:txBody>
      </p:sp>
    </p:spTree>
    <p:extLst>
      <p:ext uri="{BB962C8B-B14F-4D97-AF65-F5344CB8AC3E}">
        <p14:creationId xmlns:p14="http://schemas.microsoft.com/office/powerpoint/2010/main" val="206846686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Core work should focus on children and their families.</a:t>
            </a:r>
          </a:p>
          <a:p>
            <a:r>
              <a:rPr lang="en-GB" b="1"/>
              <a:t>Structure</a:t>
            </a:r>
            <a:r>
              <a:rPr lang="en-GB"/>
              <a:t>: best structure for the organisation – the team that is made up in order to run the setting</a:t>
            </a:r>
          </a:p>
          <a:p>
            <a:r>
              <a:rPr lang="en-GB" b="1"/>
              <a:t>Organisation</a:t>
            </a:r>
            <a:r>
              <a:rPr lang="en-GB"/>
              <a:t>: this not only includes being organised in terms of paperwork but the organisation of the environment – how the setting is arranged – the physical environment. How you best make use of your space – a welcoming and safe environment. Organisation also refers to systems: policies, procedures, storing administration.   </a:t>
            </a:r>
          </a:p>
          <a:p>
            <a:r>
              <a:rPr lang="en-GB" b="1"/>
              <a:t>Technical</a:t>
            </a:r>
            <a:r>
              <a:rPr lang="en-GB"/>
              <a:t>: knowledge about methods and processes to use the most efficient and relevant tools and equipment. </a:t>
            </a:r>
          </a:p>
          <a:p>
            <a:r>
              <a:rPr lang="en-GB" b="1"/>
              <a:t>People skills</a:t>
            </a:r>
            <a:r>
              <a:rPr lang="en-GB"/>
              <a:t>: the ability to communicate clearly and effectively in order to develop effective working relationships</a:t>
            </a:r>
          </a:p>
          <a:p>
            <a:r>
              <a:rPr lang="en-GB"/>
              <a:t>Dealing with others requires interpersonal skills – leaders need to understand: feelings/motives/attitudes to the behaviours they see in their staff.</a:t>
            </a:r>
          </a:p>
          <a:p>
            <a:r>
              <a:rPr lang="en-GB" b="1"/>
              <a:t>Conceptual skills </a:t>
            </a:r>
            <a:r>
              <a:rPr lang="en-GB"/>
              <a:t>– they need analytical ability and logical thinking. The ability to be creative. The ability to problem solve. The ability to anticipate problems, change and opportunities.   </a:t>
            </a:r>
          </a:p>
        </p:txBody>
      </p:sp>
      <p:sp>
        <p:nvSpPr>
          <p:cNvPr id="4" name="Slide Number Placeholder 3"/>
          <p:cNvSpPr>
            <a:spLocks noGrp="1"/>
          </p:cNvSpPr>
          <p:nvPr>
            <p:ph type="sldNum" sz="quarter" idx="10"/>
          </p:nvPr>
        </p:nvSpPr>
        <p:spPr/>
        <p:txBody>
          <a:bodyPr/>
          <a:lstStyle/>
          <a:p>
            <a:fld id="{76F0279F-9DB8-4DA9-9A4B-D2F2BF777939}" type="slidenum">
              <a:rPr lang="en-GB" smtClean="0"/>
              <a:t>29</a:t>
            </a:fld>
            <a:endParaRPr lang="en-GB"/>
          </a:p>
        </p:txBody>
      </p:sp>
    </p:spTree>
    <p:extLst>
      <p:ext uri="{BB962C8B-B14F-4D97-AF65-F5344CB8AC3E}">
        <p14:creationId xmlns:p14="http://schemas.microsoft.com/office/powerpoint/2010/main" val="140236457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This is a deliberate process of sharing leadership – team members taking responsibility for some areas of leadership work in order to develop best practice. </a:t>
            </a:r>
          </a:p>
          <a:p>
            <a:endParaRPr lang="en-GB"/>
          </a:p>
          <a:p>
            <a:r>
              <a:rPr lang="en-GB"/>
              <a:t>Distributed Leadership should be more participative than directive, more enabling than performing</a:t>
            </a:r>
          </a:p>
          <a:p>
            <a:r>
              <a:rPr lang="en-GB"/>
              <a:t>This involves multiple sources of guidance and direction – through a common culture.</a:t>
            </a:r>
          </a:p>
          <a:p>
            <a:endParaRPr lang="en-GB"/>
          </a:p>
          <a:p>
            <a:r>
              <a:rPr lang="en-GB"/>
              <a:t>This can be a risk assessment strategy in many organisations – if the head teacher or the manager was unable to attend today – up to 3 or 4 staff members could easily replace and step up to the role and responsibilities. Thais is because the Leader who promotes this type of leadership has carefully considered the different skills of the workforce and developed these skills further by delegating responsibility  - dispersing.</a:t>
            </a:r>
          </a:p>
          <a:p>
            <a:endParaRPr lang="en-GB"/>
          </a:p>
          <a:p>
            <a:r>
              <a:rPr lang="en-GB"/>
              <a:t>Articles in this week’s reading list linked to this style.</a:t>
            </a:r>
          </a:p>
          <a:p>
            <a:endParaRPr lang="en-GB"/>
          </a:p>
          <a:p>
            <a:r>
              <a:rPr lang="en-GB" b="1"/>
              <a:t>ESTYN and CIW now advocate/promote a team of leaders – a team where key/core responsibilities are shared. </a:t>
            </a:r>
          </a:p>
          <a:p>
            <a:r>
              <a:rPr lang="en-GB" b="1"/>
              <a:t>Why do you think this is promoted… and provide examples of when this would be effective.</a:t>
            </a:r>
          </a:p>
        </p:txBody>
      </p:sp>
      <p:sp>
        <p:nvSpPr>
          <p:cNvPr id="4" name="Slide Number Placeholder 3"/>
          <p:cNvSpPr>
            <a:spLocks noGrp="1"/>
          </p:cNvSpPr>
          <p:nvPr>
            <p:ph type="sldNum" sz="quarter" idx="10"/>
          </p:nvPr>
        </p:nvSpPr>
        <p:spPr/>
        <p:txBody>
          <a:bodyPr/>
          <a:lstStyle/>
          <a:p>
            <a:fld id="{76F0279F-9DB8-4DA9-9A4B-D2F2BF777939}" type="slidenum">
              <a:rPr lang="en-GB" smtClean="0"/>
              <a:t>30</a:t>
            </a:fld>
            <a:endParaRPr lang="en-GB"/>
          </a:p>
        </p:txBody>
      </p:sp>
    </p:spTree>
    <p:extLst>
      <p:ext uri="{BB962C8B-B14F-4D97-AF65-F5344CB8AC3E}">
        <p14:creationId xmlns:p14="http://schemas.microsoft.com/office/powerpoint/2010/main" val="205021654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Jillian Rodd – a well known author in leadership in the Early Years</a:t>
            </a:r>
          </a:p>
          <a:p>
            <a:r>
              <a:rPr lang="en-GB"/>
              <a:t>This involves:</a:t>
            </a:r>
          </a:p>
          <a:p>
            <a:r>
              <a:rPr lang="en-GB" b="1"/>
              <a:t>The developing of a shared vision </a:t>
            </a:r>
            <a:r>
              <a:rPr lang="en-GB"/>
              <a:t>– vision is a critical feature of effective leadership – clearly articulated and should be connected to the needs of the setting, the learning, teaching, pedagogy, provision and practice. Having the ability </a:t>
            </a:r>
            <a:r>
              <a:rPr lang="en-GB" err="1"/>
              <a:t>ot</a:t>
            </a:r>
            <a:r>
              <a:rPr lang="en-GB"/>
              <a:t> look at the future, consider possibilities, plan and focus on motivation change for development and growth within the setting.</a:t>
            </a:r>
          </a:p>
          <a:p>
            <a:r>
              <a:rPr lang="en-GB"/>
              <a:t>This requires passion, dedication, capacity to reflect.</a:t>
            </a:r>
          </a:p>
          <a:p>
            <a:endParaRPr lang="en-GB"/>
          </a:p>
          <a:p>
            <a:r>
              <a:rPr lang="en-GB" b="1"/>
              <a:t>Effective communication – </a:t>
            </a:r>
            <a:r>
              <a:rPr lang="en-GB" b="0"/>
              <a:t>this forms a fundamental part of working/leading in the early years. </a:t>
            </a:r>
          </a:p>
          <a:p>
            <a:r>
              <a:rPr lang="en-GB" b="1"/>
              <a:t>This involves; LISTENING, QUESTIONING, UNDERSTANDING AND RESPONDING. </a:t>
            </a:r>
          </a:p>
          <a:p>
            <a:r>
              <a:rPr lang="en-GB" b="0"/>
              <a:t>The quality of interactions is crucial for effective communication.</a:t>
            </a:r>
          </a:p>
          <a:p>
            <a:r>
              <a:rPr lang="en-GB" b="0"/>
              <a:t>Leaders and practitioners should be aware of their interactions and reflect on the effectiveness of their interactions for children’s educational, health, social and well-being. </a:t>
            </a:r>
          </a:p>
          <a:p>
            <a:r>
              <a:rPr lang="en-GB" b="0"/>
              <a:t>Jillian Rodd said that ‘Successful leadership in the early childhood field is a matter of communication more than anything else. ‘</a:t>
            </a:r>
          </a:p>
          <a:p>
            <a:endParaRPr lang="en-GB" b="0"/>
          </a:p>
          <a:p>
            <a:r>
              <a:rPr lang="en-GB" b="0"/>
              <a:t>For you presentations, could you discuss a situation where communication has not been effective or has broken down and how you as a team need to ensure it doesn’t happen </a:t>
            </a:r>
            <a:r>
              <a:rPr lang="en-GB" b="0" err="1"/>
              <a:t>agin</a:t>
            </a:r>
            <a:r>
              <a:rPr lang="en-GB" b="0"/>
              <a:t>?</a:t>
            </a:r>
          </a:p>
        </p:txBody>
      </p:sp>
      <p:sp>
        <p:nvSpPr>
          <p:cNvPr id="4" name="Slide Number Placeholder 3"/>
          <p:cNvSpPr>
            <a:spLocks noGrp="1"/>
          </p:cNvSpPr>
          <p:nvPr>
            <p:ph type="sldNum" sz="quarter" idx="10"/>
          </p:nvPr>
        </p:nvSpPr>
        <p:spPr/>
        <p:txBody>
          <a:bodyPr/>
          <a:lstStyle/>
          <a:p>
            <a:fld id="{A9164DEE-1C52-4834-94A7-034DA1CB984F}" type="slidenum">
              <a:rPr lang="en-GB" smtClean="0"/>
              <a:t>31</a:t>
            </a:fld>
            <a:endParaRPr lang="en-GB"/>
          </a:p>
        </p:txBody>
      </p:sp>
    </p:spTree>
    <p:extLst>
      <p:ext uri="{BB962C8B-B14F-4D97-AF65-F5344CB8AC3E}">
        <p14:creationId xmlns:p14="http://schemas.microsoft.com/office/powerpoint/2010/main" val="324173211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Rodd goes on to explore…</a:t>
            </a:r>
          </a:p>
          <a:p>
            <a:r>
              <a:rPr lang="en-GB"/>
              <a:t>The promotion of </a:t>
            </a:r>
            <a:r>
              <a:rPr lang="en-GB" b="1"/>
              <a:t>team culture</a:t>
            </a:r>
            <a:r>
              <a:rPr lang="en-GB"/>
              <a:t>, understanding that successful settings rely on building and </a:t>
            </a:r>
            <a:r>
              <a:rPr lang="en-GB" b="1"/>
              <a:t>sustaining relationships </a:t>
            </a:r>
            <a:r>
              <a:rPr lang="en-GB"/>
              <a:t>within and beyond the organisation. </a:t>
            </a:r>
          </a:p>
          <a:p>
            <a:r>
              <a:rPr lang="en-GB"/>
              <a:t>Early Childhood services involve:</a:t>
            </a:r>
          </a:p>
          <a:p>
            <a:r>
              <a:rPr lang="en-GB"/>
              <a:t>People, relationships, feelings – sharing expertise, groups of people working together through a relational culture of collaboration and teamwork (Rodd, 2013) </a:t>
            </a:r>
          </a:p>
          <a:p>
            <a:endParaRPr lang="en-GB"/>
          </a:p>
          <a:p>
            <a:r>
              <a:rPr lang="en-GB"/>
              <a:t>Leaders are responsible for the team, BUT, CAN ALSO work within a team as a team member </a:t>
            </a:r>
          </a:p>
          <a:p>
            <a:r>
              <a:rPr lang="en-GB"/>
              <a:t>Shared skills</a:t>
            </a:r>
          </a:p>
          <a:p>
            <a:r>
              <a:rPr lang="en-GB"/>
              <a:t>Shared knowledge</a:t>
            </a:r>
          </a:p>
          <a:p>
            <a:r>
              <a:rPr lang="en-GB"/>
              <a:t>Shared understanding</a:t>
            </a:r>
          </a:p>
        </p:txBody>
      </p:sp>
      <p:sp>
        <p:nvSpPr>
          <p:cNvPr id="4" name="Slide Number Placeholder 3"/>
          <p:cNvSpPr>
            <a:spLocks noGrp="1"/>
          </p:cNvSpPr>
          <p:nvPr>
            <p:ph type="sldNum" sz="quarter" idx="10"/>
          </p:nvPr>
        </p:nvSpPr>
        <p:spPr/>
        <p:txBody>
          <a:bodyPr/>
          <a:lstStyle/>
          <a:p>
            <a:fld id="{A9164DEE-1C52-4834-94A7-034DA1CB984F}" type="slidenum">
              <a:rPr lang="en-GB" smtClean="0"/>
              <a:t>32</a:t>
            </a:fld>
            <a:endParaRPr lang="en-GB"/>
          </a:p>
        </p:txBody>
      </p:sp>
    </p:spTree>
    <p:extLst>
      <p:ext uri="{BB962C8B-B14F-4D97-AF65-F5344CB8AC3E}">
        <p14:creationId xmlns:p14="http://schemas.microsoft.com/office/powerpoint/2010/main" val="187316784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49"/>
            <a:ext cx="5486400" cy="4284663"/>
          </a:xfrm>
        </p:spPr>
        <p:txBody>
          <a:bodyPr/>
          <a:lstStyle/>
          <a:p>
            <a:r>
              <a:rPr lang="en-GB"/>
              <a:t>Involves ‘promoting agency in others.</a:t>
            </a:r>
          </a:p>
          <a:p>
            <a:r>
              <a:rPr lang="en-GB"/>
              <a:t>A leader’s ability to be able to influence and empower others to lead – build on individual leadership capability – needed in times of change. </a:t>
            </a:r>
          </a:p>
          <a:p>
            <a:endParaRPr lang="en-GB"/>
          </a:p>
          <a:p>
            <a:r>
              <a:rPr lang="en-GB"/>
              <a:t>With change being continuous and now part of everyday life, this involves transition, adaptation and ability to evolve.</a:t>
            </a:r>
          </a:p>
          <a:p>
            <a:endParaRPr lang="en-GB"/>
          </a:p>
          <a:p>
            <a:r>
              <a:rPr lang="en-GB"/>
              <a:t>Consider each of these reviews… they all consider change and how we need to evolve and adapt our practise </a:t>
            </a:r>
          </a:p>
          <a:p>
            <a:endParaRPr lang="en-GB"/>
          </a:p>
          <a:p>
            <a:r>
              <a:rPr lang="en-GB" b="1"/>
              <a:t>The </a:t>
            </a:r>
            <a:r>
              <a:rPr lang="en-GB" b="1" err="1"/>
              <a:t>Nutbrown</a:t>
            </a:r>
            <a:r>
              <a:rPr lang="en-GB" b="1"/>
              <a:t> Review 2012  England</a:t>
            </a:r>
          </a:p>
          <a:p>
            <a:r>
              <a:rPr lang="en-GB" b="1"/>
              <a:t>The Truss Review 2013  England</a:t>
            </a:r>
          </a:p>
          <a:p>
            <a:r>
              <a:rPr lang="en-GB" b="1"/>
              <a:t>The Graham Review 2014  Wales </a:t>
            </a:r>
          </a:p>
          <a:p>
            <a:r>
              <a:rPr lang="en-GB" b="1"/>
              <a:t>These reviews all talk about change and how we need to evolve and adapt our practise to mee to the needs of children and families, and empowering leadership is needed for this. </a:t>
            </a:r>
          </a:p>
          <a:p>
            <a:endParaRPr lang="en-GB"/>
          </a:p>
          <a:p>
            <a:r>
              <a:rPr lang="en-GB"/>
              <a:t>All early years leaders, educators and practitioners are now working in changing and emerging climates and landscapes. </a:t>
            </a:r>
            <a:r>
              <a:rPr lang="en-GB" err="1"/>
              <a:t>Margy</a:t>
            </a:r>
            <a:r>
              <a:rPr lang="en-GB"/>
              <a:t> Whalley in 2011 said that the overall aim of significant change in the sector has been the move towards increased professionalism and raising the quality of provision for young children and families. Reacting to change is crucial in this style of leadership. </a:t>
            </a:r>
          </a:p>
          <a:p>
            <a:endParaRPr lang="en-GB"/>
          </a:p>
          <a:p>
            <a:endParaRPr lang="en-GB"/>
          </a:p>
        </p:txBody>
      </p:sp>
      <p:sp>
        <p:nvSpPr>
          <p:cNvPr id="4" name="Slide Number Placeholder 3"/>
          <p:cNvSpPr>
            <a:spLocks noGrp="1"/>
          </p:cNvSpPr>
          <p:nvPr>
            <p:ph type="sldNum" sz="quarter" idx="10"/>
          </p:nvPr>
        </p:nvSpPr>
        <p:spPr/>
        <p:txBody>
          <a:bodyPr/>
          <a:lstStyle/>
          <a:p>
            <a:fld id="{A9164DEE-1C52-4834-94A7-034DA1CB984F}" type="slidenum">
              <a:rPr lang="en-GB" smtClean="0"/>
              <a:t>33</a:t>
            </a:fld>
            <a:endParaRPr lang="en-GB"/>
          </a:p>
        </p:txBody>
      </p:sp>
    </p:spTree>
    <p:extLst>
      <p:ext uri="{BB962C8B-B14F-4D97-AF65-F5344CB8AC3E}">
        <p14:creationId xmlns:p14="http://schemas.microsoft.com/office/powerpoint/2010/main" val="110603919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The role of an early years leader is to be a change agent to improve and shape practice.</a:t>
            </a:r>
          </a:p>
          <a:p>
            <a:r>
              <a:rPr lang="en-GB"/>
              <a:t>This view of catalytic leadership challenges the view that leadership comes from </a:t>
            </a:r>
            <a:r>
              <a:rPr lang="en-GB" b="1"/>
              <a:t>above or from the front </a:t>
            </a:r>
            <a:r>
              <a:rPr lang="en-GB"/>
              <a:t>– but rather comes from anywhere within the organisation. Anyone can be a leader, you do not have to be in leadership position. </a:t>
            </a:r>
          </a:p>
        </p:txBody>
      </p:sp>
      <p:sp>
        <p:nvSpPr>
          <p:cNvPr id="4" name="Slide Number Placeholder 3"/>
          <p:cNvSpPr>
            <a:spLocks noGrp="1"/>
          </p:cNvSpPr>
          <p:nvPr>
            <p:ph type="sldNum" sz="quarter" idx="10"/>
          </p:nvPr>
        </p:nvSpPr>
        <p:spPr/>
        <p:txBody>
          <a:bodyPr/>
          <a:lstStyle/>
          <a:p>
            <a:fld id="{A9164DEE-1C52-4834-94A7-034DA1CB984F}" type="slidenum">
              <a:rPr lang="en-GB" smtClean="0"/>
              <a:t>34</a:t>
            </a:fld>
            <a:endParaRPr lang="en-GB"/>
          </a:p>
        </p:txBody>
      </p:sp>
    </p:spTree>
    <p:extLst>
      <p:ext uri="{BB962C8B-B14F-4D97-AF65-F5344CB8AC3E}">
        <p14:creationId xmlns:p14="http://schemas.microsoft.com/office/powerpoint/2010/main" val="255461188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 quote from an early years professional….</a:t>
            </a:r>
          </a:p>
          <a:p>
            <a:endParaRPr lang="en-GB"/>
          </a:p>
          <a:p>
            <a:r>
              <a:rPr lang="en-GB"/>
              <a:t>Can anyone be a leader? </a:t>
            </a:r>
          </a:p>
        </p:txBody>
      </p:sp>
      <p:sp>
        <p:nvSpPr>
          <p:cNvPr id="4" name="Slide Number Placeholder 3"/>
          <p:cNvSpPr>
            <a:spLocks noGrp="1"/>
          </p:cNvSpPr>
          <p:nvPr>
            <p:ph type="sldNum" sz="quarter" idx="5"/>
          </p:nvPr>
        </p:nvSpPr>
        <p:spPr/>
        <p:txBody>
          <a:bodyPr/>
          <a:lstStyle/>
          <a:p>
            <a:fld id="{8A83A06D-66CB-42CB-A295-BE4F74E0D1BD}" type="slidenum">
              <a:rPr lang="en-GB" smtClean="0"/>
              <a:t>35</a:t>
            </a:fld>
            <a:endParaRPr lang="en-GB"/>
          </a:p>
        </p:txBody>
      </p:sp>
    </p:spTree>
    <p:extLst>
      <p:ext uri="{BB962C8B-B14F-4D97-AF65-F5344CB8AC3E}">
        <p14:creationId xmlns:p14="http://schemas.microsoft.com/office/powerpoint/2010/main" val="69919448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0" kern="1200" dirty="0">
                <a:solidFill>
                  <a:schemeClr val="tx1"/>
                </a:solidFill>
                <a:effectLst/>
                <a:latin typeface="+mn-lt"/>
                <a:ea typeface="+mn-ea"/>
                <a:cs typeface="+mn-cs"/>
              </a:rPr>
              <a:t>To cite this article: </a:t>
            </a:r>
            <a:r>
              <a:rPr lang="en-GB" sz="1200" b="0" i="0" kern="1200" dirty="0">
                <a:solidFill>
                  <a:schemeClr val="tx1"/>
                </a:solidFill>
                <a:effectLst/>
                <a:latin typeface="+mn-lt"/>
                <a:ea typeface="+mn-ea"/>
                <a:cs typeface="+mn-cs"/>
              </a:rPr>
              <a:t>Cooper, Maria. 'Everyday teacher leadership': A </a:t>
            </a:r>
            <a:r>
              <a:rPr lang="en-GB" sz="1200" b="0" i="0" kern="1200" dirty="0" err="1">
                <a:solidFill>
                  <a:schemeClr val="tx1"/>
                </a:solidFill>
                <a:effectLst/>
                <a:latin typeface="+mn-lt"/>
                <a:ea typeface="+mn-ea"/>
                <a:cs typeface="+mn-cs"/>
              </a:rPr>
              <a:t>reconceptualisation</a:t>
            </a:r>
            <a:r>
              <a:rPr lang="en-GB" sz="1200" b="0" i="0" kern="1200" dirty="0">
                <a:solidFill>
                  <a:schemeClr val="tx1"/>
                </a:solidFill>
                <a:effectLst/>
                <a:latin typeface="+mn-lt"/>
                <a:ea typeface="+mn-ea"/>
                <a:cs typeface="+mn-cs"/>
              </a:rPr>
              <a:t> for early childhood education [online]. </a:t>
            </a:r>
            <a:r>
              <a:rPr lang="en-GB" sz="1200" b="0" i="0" u="sng" kern="1200" dirty="0">
                <a:solidFill>
                  <a:schemeClr val="tx1"/>
                </a:solidFill>
                <a:effectLst/>
                <a:latin typeface="+mn-lt"/>
                <a:ea typeface="+mn-ea"/>
                <a:cs typeface="+mn-cs"/>
              </a:rPr>
              <a:t>Journal of Educational Leadership, Policy and Practice</a:t>
            </a:r>
            <a:r>
              <a:rPr lang="en-GB" sz="1200" b="0" i="0" kern="1200" dirty="0">
                <a:solidFill>
                  <a:schemeClr val="tx1"/>
                </a:solidFill>
                <a:effectLst/>
                <a:latin typeface="+mn-lt"/>
                <a:ea typeface="+mn-ea"/>
                <a:cs typeface="+mn-cs"/>
              </a:rPr>
              <a:t>, Vol. 29, No. 2, 2014: 84-96. Availability: </a:t>
            </a:r>
            <a:r>
              <a:rPr lang="en-GB" sz="1200" b="0" i="0" u="sng" kern="1200" dirty="0">
                <a:solidFill>
                  <a:schemeClr val="tx1"/>
                </a:solidFill>
                <a:effectLst/>
                <a:latin typeface="+mn-lt"/>
                <a:ea typeface="+mn-ea"/>
                <a:cs typeface="+mn-cs"/>
              </a:rPr>
              <a:t>&lt;https://search.informit.com.au/documentSummary;dn=967638646549788;res=IELNZC&gt; </a:t>
            </a:r>
            <a:r>
              <a:rPr lang="en-GB" sz="1200" b="0" i="0" kern="1200" dirty="0">
                <a:solidFill>
                  <a:schemeClr val="tx1"/>
                </a:solidFill>
                <a:effectLst/>
                <a:latin typeface="+mn-lt"/>
                <a:ea typeface="+mn-ea"/>
                <a:cs typeface="+mn-cs"/>
              </a:rPr>
              <a:t>ISSN: 1178-8690. [cited 16 Nov 20].</a:t>
            </a:r>
            <a:endParaRPr lang="en-GB" dirty="0"/>
          </a:p>
          <a:p>
            <a:endParaRPr lang="en-GB" dirty="0"/>
          </a:p>
          <a:p>
            <a:r>
              <a:rPr lang="en-GB" dirty="0"/>
              <a:t>Pg 86 of this article:</a:t>
            </a:r>
          </a:p>
          <a:p>
            <a:r>
              <a:rPr lang="en-GB" b="1" dirty="0"/>
              <a:t>Another term that resonates with teacher leadership is catalytic leadership </a:t>
            </a:r>
            <a:r>
              <a:rPr lang="en-GB" dirty="0"/>
              <a:t>(McDowall Clark, 2012), which refers to qualified teachers, specifically Early Years Professionals in England, as </a:t>
            </a:r>
            <a:r>
              <a:rPr lang="en-GB" b="1" dirty="0"/>
              <a:t>“leaders of practice” </a:t>
            </a:r>
            <a:r>
              <a:rPr lang="en-GB" dirty="0"/>
              <a:t>(p. 394) and </a:t>
            </a:r>
            <a:r>
              <a:rPr lang="en-GB" b="1" dirty="0"/>
              <a:t>catalysts for change.</a:t>
            </a:r>
            <a:r>
              <a:rPr lang="en-GB" dirty="0"/>
              <a:t> By taking on a position of influence and authority, earned by leading “from within” (p. 397), teachers become change agents for educational improvement in early childhood settings. Catalytic leadership describes not only the practice but also how teachers approach leadership within an inclusive and social context (McDowall Clark, 2012)………. </a:t>
            </a:r>
          </a:p>
        </p:txBody>
      </p:sp>
      <p:sp>
        <p:nvSpPr>
          <p:cNvPr id="4" name="Slide Number Placeholder 3"/>
          <p:cNvSpPr>
            <a:spLocks noGrp="1"/>
          </p:cNvSpPr>
          <p:nvPr>
            <p:ph type="sldNum" sz="quarter" idx="10"/>
          </p:nvPr>
        </p:nvSpPr>
        <p:spPr/>
        <p:txBody>
          <a:bodyPr/>
          <a:lstStyle/>
          <a:p>
            <a:fld id="{F15496C4-5ED8-4BF4-825F-9346C4CEF3CD}" type="slidenum">
              <a:rPr lang="en-GB" smtClean="0"/>
              <a:t>36</a:t>
            </a:fld>
            <a:endParaRPr lang="en-GB"/>
          </a:p>
        </p:txBody>
      </p:sp>
    </p:spTree>
    <p:extLst>
      <p:ext uri="{BB962C8B-B14F-4D97-AF65-F5344CB8AC3E}">
        <p14:creationId xmlns:p14="http://schemas.microsoft.com/office/powerpoint/2010/main" val="51695355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Reluctant leaders: </a:t>
            </a:r>
            <a:r>
              <a:rPr lang="en-GB" err="1"/>
              <a:t>Manjula</a:t>
            </a:r>
            <a:r>
              <a:rPr lang="en-GB"/>
              <a:t> </a:t>
            </a:r>
            <a:r>
              <a:rPr lang="en-GB" err="1"/>
              <a:t>Waniganayake</a:t>
            </a:r>
            <a:r>
              <a:rPr lang="en-GB"/>
              <a:t> (2002) Australia refers to higher levels of confidence amongst the workforce to take on further responsibilities. </a:t>
            </a:r>
          </a:p>
          <a:p>
            <a:r>
              <a:rPr lang="en-GB"/>
              <a:t>She attributes the success of this outlook to women's sensitivity to the ‘unspoken’  </a:t>
            </a:r>
          </a:p>
          <a:p>
            <a:endParaRPr lang="en-GB"/>
          </a:p>
          <a:p>
            <a:r>
              <a:rPr lang="en-GB"/>
              <a:t>Duffy and Marshall (2007) suggest that some early years workforce believe </a:t>
            </a:r>
            <a:r>
              <a:rPr lang="en-GB" b="1"/>
              <a:t>you are either born to lead or not</a:t>
            </a:r>
            <a:r>
              <a:rPr lang="en-GB"/>
              <a:t>. The rest are destined to be followers. </a:t>
            </a:r>
          </a:p>
        </p:txBody>
      </p:sp>
      <p:sp>
        <p:nvSpPr>
          <p:cNvPr id="4" name="Slide Number Placeholder 3"/>
          <p:cNvSpPr>
            <a:spLocks noGrp="1"/>
          </p:cNvSpPr>
          <p:nvPr>
            <p:ph type="sldNum" sz="quarter" idx="10"/>
          </p:nvPr>
        </p:nvSpPr>
        <p:spPr/>
        <p:txBody>
          <a:bodyPr/>
          <a:lstStyle/>
          <a:p>
            <a:fld id="{76F0279F-9DB8-4DA9-9A4B-D2F2BF777939}" type="slidenum">
              <a:rPr lang="en-GB" smtClean="0"/>
              <a:t>37</a:t>
            </a:fld>
            <a:endParaRPr lang="en-GB"/>
          </a:p>
        </p:txBody>
      </p:sp>
    </p:spTree>
    <p:extLst>
      <p:ext uri="{BB962C8B-B14F-4D97-AF65-F5344CB8AC3E}">
        <p14:creationId xmlns:p14="http://schemas.microsoft.com/office/powerpoint/2010/main" val="335531163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Draw their attention to </a:t>
            </a:r>
            <a:r>
              <a:rPr lang="en-GB" b="1"/>
              <a:t>Dr </a:t>
            </a:r>
            <a:r>
              <a:rPr lang="en-GB" b="1" err="1"/>
              <a:t>Margy</a:t>
            </a:r>
            <a:r>
              <a:rPr lang="en-GB" b="1"/>
              <a:t> Whalley – founder of the Penn Green Centre in Corby</a:t>
            </a:r>
          </a:p>
          <a:p>
            <a:r>
              <a:rPr lang="en-GB"/>
              <a:t>Significant work with parents – importance of ‘partnership’</a:t>
            </a:r>
          </a:p>
          <a:p>
            <a:r>
              <a:rPr lang="en-GB"/>
              <a:t>Tell then to look her up/the Penn Green Centre (including their policies). </a:t>
            </a:r>
          </a:p>
          <a:p>
            <a:endParaRPr lang="en-GB"/>
          </a:p>
          <a:p>
            <a:r>
              <a:rPr lang="en-GB"/>
              <a:t>Successful settings….</a:t>
            </a:r>
          </a:p>
          <a:p>
            <a:r>
              <a:rPr lang="en-GB"/>
              <a:t>How do we know these settings are successful??</a:t>
            </a:r>
          </a:p>
          <a:p>
            <a:r>
              <a:rPr lang="en-GB"/>
              <a:t>Inspection Reports? Estyn and CIW both consider leadership as key aspect of inspection </a:t>
            </a:r>
          </a:p>
          <a:p>
            <a:r>
              <a:rPr lang="en-GB"/>
              <a:t>Numbers attending setting? Waiting lists</a:t>
            </a:r>
          </a:p>
          <a:p>
            <a:r>
              <a:rPr lang="en-GB"/>
              <a:t>Low staff turnover?</a:t>
            </a:r>
          </a:p>
          <a:p>
            <a:r>
              <a:rPr lang="en-GB"/>
              <a:t>Positive Parent/stakeholder feedback?</a:t>
            </a:r>
          </a:p>
        </p:txBody>
      </p:sp>
      <p:sp>
        <p:nvSpPr>
          <p:cNvPr id="4" name="Slide Number Placeholder 3"/>
          <p:cNvSpPr>
            <a:spLocks noGrp="1"/>
          </p:cNvSpPr>
          <p:nvPr>
            <p:ph type="sldNum" sz="quarter" idx="5"/>
          </p:nvPr>
        </p:nvSpPr>
        <p:spPr/>
        <p:txBody>
          <a:bodyPr/>
          <a:lstStyle/>
          <a:p>
            <a:fld id="{8A83A06D-66CB-42CB-A295-BE4F74E0D1BD}" type="slidenum">
              <a:rPr lang="en-GB" smtClean="0"/>
              <a:t>38</a:t>
            </a:fld>
            <a:endParaRPr lang="en-GB"/>
          </a:p>
        </p:txBody>
      </p:sp>
    </p:spTree>
    <p:extLst>
      <p:ext uri="{BB962C8B-B14F-4D97-AF65-F5344CB8AC3E}">
        <p14:creationId xmlns:p14="http://schemas.microsoft.com/office/powerpoint/2010/main" val="135486884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Thoughts?</a:t>
            </a:r>
          </a:p>
          <a:p>
            <a:r>
              <a:rPr lang="en-GB"/>
              <a:t>Was this an example of democracy? </a:t>
            </a:r>
          </a:p>
          <a:p>
            <a:r>
              <a:rPr lang="en-GB"/>
              <a:t>What style of leadership did the ‘boss’ ant display?</a:t>
            </a:r>
          </a:p>
          <a:p>
            <a:r>
              <a:rPr lang="en-GB"/>
              <a:t>Should we always follow the rules? Is there a way of doing this professionally? Were others involved in the decision making? </a:t>
            </a:r>
          </a:p>
          <a:p>
            <a:r>
              <a:rPr lang="en-GB"/>
              <a:t>As a leader is it important to listen to everyone’s ideas? </a:t>
            </a:r>
          </a:p>
        </p:txBody>
      </p:sp>
      <p:sp>
        <p:nvSpPr>
          <p:cNvPr id="4" name="Slide Number Placeholder 3"/>
          <p:cNvSpPr>
            <a:spLocks noGrp="1"/>
          </p:cNvSpPr>
          <p:nvPr>
            <p:ph type="sldNum" sz="quarter" idx="5"/>
          </p:nvPr>
        </p:nvSpPr>
        <p:spPr/>
        <p:txBody>
          <a:bodyPr/>
          <a:lstStyle/>
          <a:p>
            <a:fld id="{8A83A06D-66CB-42CB-A295-BE4F74E0D1BD}" type="slidenum">
              <a:rPr lang="en-GB" smtClean="0"/>
              <a:t>39</a:t>
            </a:fld>
            <a:endParaRPr lang="en-GB"/>
          </a:p>
        </p:txBody>
      </p:sp>
    </p:spTree>
    <p:extLst>
      <p:ext uri="{BB962C8B-B14F-4D97-AF65-F5344CB8AC3E}">
        <p14:creationId xmlns:p14="http://schemas.microsoft.com/office/powerpoint/2010/main" val="133285829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Encourage students to create their own description of their aimed leadership style – what kind of leader do they want to be? </a:t>
            </a:r>
          </a:p>
        </p:txBody>
      </p:sp>
      <p:sp>
        <p:nvSpPr>
          <p:cNvPr id="4" name="Slide Number Placeholder 3"/>
          <p:cNvSpPr>
            <a:spLocks noGrp="1"/>
          </p:cNvSpPr>
          <p:nvPr>
            <p:ph type="sldNum" sz="quarter" idx="5"/>
          </p:nvPr>
        </p:nvSpPr>
        <p:spPr/>
        <p:txBody>
          <a:bodyPr/>
          <a:lstStyle/>
          <a:p>
            <a:fld id="{8A83A06D-66CB-42CB-A295-BE4F74E0D1BD}" type="slidenum">
              <a:rPr lang="en-GB" smtClean="0"/>
              <a:t>40</a:t>
            </a:fld>
            <a:endParaRPr lang="en-GB"/>
          </a:p>
        </p:txBody>
      </p:sp>
    </p:spTree>
    <p:extLst>
      <p:ext uri="{BB962C8B-B14F-4D97-AF65-F5344CB8AC3E}">
        <p14:creationId xmlns:p14="http://schemas.microsoft.com/office/powerpoint/2010/main" val="274672074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15496C4-5ED8-4BF4-825F-9346C4CEF3CD}" type="slidenum">
              <a:rPr lang="en-GB" smtClean="0"/>
              <a:t>43</a:t>
            </a:fld>
            <a:endParaRPr lang="en-GB"/>
          </a:p>
        </p:txBody>
      </p:sp>
    </p:spTree>
    <p:extLst>
      <p:ext uri="{BB962C8B-B14F-4D97-AF65-F5344CB8AC3E}">
        <p14:creationId xmlns:p14="http://schemas.microsoft.com/office/powerpoint/2010/main" val="71006011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A83A06D-66CB-42CB-A295-BE4F74E0D1BD}" type="slidenum">
              <a:rPr lang="en-GB" smtClean="0"/>
              <a:t>44</a:t>
            </a:fld>
            <a:endParaRPr lang="en-GB"/>
          </a:p>
        </p:txBody>
      </p:sp>
    </p:spTree>
    <p:extLst>
      <p:ext uri="{BB962C8B-B14F-4D97-AF65-F5344CB8AC3E}">
        <p14:creationId xmlns:p14="http://schemas.microsoft.com/office/powerpoint/2010/main" val="333200116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A83A06D-66CB-42CB-A295-BE4F74E0D1BD}" type="slidenum">
              <a:rPr lang="en-GB" smtClean="0"/>
              <a:t>45</a:t>
            </a:fld>
            <a:endParaRPr lang="en-GB"/>
          </a:p>
        </p:txBody>
      </p:sp>
    </p:spTree>
    <p:extLst>
      <p:ext uri="{BB962C8B-B14F-4D97-AF65-F5344CB8AC3E}">
        <p14:creationId xmlns:p14="http://schemas.microsoft.com/office/powerpoint/2010/main" val="306313211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A83A06D-66CB-42CB-A295-BE4F74E0D1BD}" type="slidenum">
              <a:rPr lang="en-GB" smtClean="0"/>
              <a:t>46</a:t>
            </a:fld>
            <a:endParaRPr lang="en-GB"/>
          </a:p>
        </p:txBody>
      </p:sp>
    </p:spTree>
    <p:extLst>
      <p:ext uri="{BB962C8B-B14F-4D97-AF65-F5344CB8AC3E}">
        <p14:creationId xmlns:p14="http://schemas.microsoft.com/office/powerpoint/2010/main" val="28016174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9.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9.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9.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9.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9.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9.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9.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19.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795653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10/10/2025</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1278539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a:defRPr/>
            </a:pPr>
            <a:fld id="{B33867F4-0AAD-42B1-9384-326D074A4F56}" type="datetimeFigureOut">
              <a:rPr lang="en-GB" smtClean="0"/>
              <a:pPr>
                <a:defRPr/>
              </a:pPr>
              <a:t>10/10/2025</a:t>
            </a:fld>
            <a:endParaRPr lang="en-GB"/>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6B01329-CC6C-4CC9-9578-6DF9774B1477}" type="slidenum">
              <a:rPr lang="en-GB" altLang="en-US" smtClean="0"/>
              <a:pPr/>
              <a:t>‹#›</a:t>
            </a:fld>
            <a:endParaRPr lang="en-GB" altLang="en-US"/>
          </a:p>
        </p:txBody>
      </p:sp>
    </p:spTree>
    <p:extLst>
      <p:ext uri="{BB962C8B-B14F-4D97-AF65-F5344CB8AC3E}">
        <p14:creationId xmlns:p14="http://schemas.microsoft.com/office/powerpoint/2010/main" val="18139301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a:defRPr/>
            </a:pPr>
            <a:fld id="{BC8E3CB2-1CF2-4995-A5FE-D409EFFC65D6}" type="datetimeFigureOut">
              <a:rPr lang="en-GB" smtClean="0"/>
              <a:pPr>
                <a:defRPr/>
              </a:pPr>
              <a:t>10/10/2025</a:t>
            </a:fld>
            <a:endParaRPr lang="en-GB"/>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5491408-BBF5-4FE7-9F09-3C9DF13A05F9}" type="slidenum">
              <a:rPr lang="en-GB" altLang="en-US" smtClean="0"/>
              <a:pPr/>
              <a:t>‹#›</a:t>
            </a:fld>
            <a:endParaRPr lang="en-GB" altLang="en-US"/>
          </a:p>
        </p:txBody>
      </p:sp>
    </p:spTree>
    <p:extLst>
      <p:ext uri="{BB962C8B-B14F-4D97-AF65-F5344CB8AC3E}">
        <p14:creationId xmlns:p14="http://schemas.microsoft.com/office/powerpoint/2010/main" val="21978320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B7345790-51AC-404F-BA55-9F6878987568}" type="datetimeFigureOut">
              <a:rPr lang="en-GB" smtClean="0"/>
              <a:pPr>
                <a:defRPr/>
              </a:pPr>
              <a:t>10/10/2025</a:t>
            </a:fld>
            <a:endParaRPr lang="en-GB"/>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5C8E66-FDAC-403B-96DB-D2F75ECA0543}" type="slidenum">
              <a:rPr lang="en-GB" altLang="en-US" smtClean="0"/>
              <a:pPr/>
              <a:t>‹#›</a:t>
            </a:fld>
            <a:endParaRPr lang="en-GB" altLang="en-US"/>
          </a:p>
        </p:txBody>
      </p:sp>
    </p:spTree>
    <p:extLst>
      <p:ext uri="{BB962C8B-B14F-4D97-AF65-F5344CB8AC3E}">
        <p14:creationId xmlns:p14="http://schemas.microsoft.com/office/powerpoint/2010/main" val="7650489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512381" y="1516009"/>
            <a:ext cx="5173716"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23385560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ECF3CB-6D6B-28BD-BF9D-A4F1DDCCC97A}"/>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8D229A9-3F25-0F1B-EB57-447D2D383EA1}"/>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Tree>
    <p:extLst>
      <p:ext uri="{BB962C8B-B14F-4D97-AF65-F5344CB8AC3E}">
        <p14:creationId xmlns:p14="http://schemas.microsoft.com/office/powerpoint/2010/main" val="17156450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C98C58F-EF67-CB44-8825-0F046CAF7261}"/>
              </a:ext>
            </a:extLst>
          </p:cNvPr>
          <p:cNvSpPr txBox="1">
            <a:spLocks/>
          </p:cNvSpPr>
          <p:nvPr userDrawn="1"/>
        </p:nvSpPr>
        <p:spPr>
          <a:xfrm>
            <a:off x="512381" y="1516009"/>
            <a:ext cx="5173716"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sz="2500"/>
              <a:t>Click to edit Master title style</a:t>
            </a:r>
            <a:endParaRPr lang="en-US" sz="2500" dirty="0"/>
          </a:p>
        </p:txBody>
      </p:sp>
    </p:spTree>
    <p:extLst>
      <p:ext uri="{BB962C8B-B14F-4D97-AF65-F5344CB8AC3E}">
        <p14:creationId xmlns:p14="http://schemas.microsoft.com/office/powerpoint/2010/main" val="2118135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F53565-4508-B6FE-FE26-E09D59313A42}"/>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920F684-8334-EFD3-BCD7-FD98A58915C2}"/>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Tree>
    <p:extLst>
      <p:ext uri="{BB962C8B-B14F-4D97-AF65-F5344CB8AC3E}">
        <p14:creationId xmlns:p14="http://schemas.microsoft.com/office/powerpoint/2010/main" val="15407233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512381" y="1516009"/>
            <a:ext cx="1074419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3991076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512381" y="1516009"/>
            <a:ext cx="5173716"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6305552" y="1516008"/>
            <a:ext cx="5160433"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0776880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DBEA70-4940-D592-AC62-AB810A6EF5D2}"/>
              </a:ext>
            </a:extLst>
          </p:cNvPr>
          <p:cNvSpPr>
            <a:spLocks noGrp="1"/>
          </p:cNvSpPr>
          <p:nvPr>
            <p:ph type="title"/>
          </p:nvPr>
        </p:nvSpPr>
        <p:spPr>
          <a:xfrm>
            <a:off x="840318" y="1561270"/>
            <a:ext cx="3932767" cy="665922"/>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C828AF0D-A05B-AF88-5915-E69F8BEE1755}"/>
              </a:ext>
            </a:extLst>
          </p:cNvPr>
          <p:cNvSpPr>
            <a:spLocks noGrp="1"/>
          </p:cNvSpPr>
          <p:nvPr>
            <p:ph idx="1"/>
          </p:nvPr>
        </p:nvSpPr>
        <p:spPr>
          <a:xfrm>
            <a:off x="6626086" y="457201"/>
            <a:ext cx="4729831" cy="602311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79CAC06-0927-A9C8-09BD-9B592740833B}"/>
              </a:ext>
            </a:extLst>
          </p:cNvPr>
          <p:cNvSpPr>
            <a:spLocks noGrp="1"/>
          </p:cNvSpPr>
          <p:nvPr>
            <p:ph type="body" sz="half" idx="2"/>
          </p:nvPr>
        </p:nvSpPr>
        <p:spPr>
          <a:xfrm>
            <a:off x="840318" y="2474843"/>
            <a:ext cx="3932767" cy="339414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420771177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335CEC-3B3B-56F9-12BB-7A487E023686}"/>
              </a:ext>
            </a:extLst>
          </p:cNvPr>
          <p:cNvSpPr>
            <a:spLocks noGrp="1"/>
          </p:cNvSpPr>
          <p:nvPr>
            <p:ph type="title"/>
          </p:nvPr>
        </p:nvSpPr>
        <p:spPr>
          <a:xfrm>
            <a:off x="840318" y="1351722"/>
            <a:ext cx="4540065" cy="1232452"/>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2EC170B-1B58-644E-EBE8-4856263925D4}"/>
              </a:ext>
            </a:extLst>
          </p:cNvPr>
          <p:cNvSpPr>
            <a:spLocks noGrp="1"/>
          </p:cNvSpPr>
          <p:nvPr>
            <p:ph type="pic" idx="1"/>
          </p:nvPr>
        </p:nvSpPr>
        <p:spPr>
          <a:xfrm>
            <a:off x="6096000" y="1"/>
            <a:ext cx="6096000" cy="685799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7E0EA9FE-49DA-4A15-4518-937208E579ED}"/>
              </a:ext>
            </a:extLst>
          </p:cNvPr>
          <p:cNvSpPr>
            <a:spLocks noGrp="1"/>
          </p:cNvSpPr>
          <p:nvPr>
            <p:ph type="body" sz="half" idx="2"/>
          </p:nvPr>
        </p:nvSpPr>
        <p:spPr>
          <a:xfrm>
            <a:off x="840318" y="2584174"/>
            <a:ext cx="4540065" cy="32848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41244259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58730-AE93-FF0E-710A-F58BDEA4B57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5C8CAC4-FE14-692D-39DD-E8D37A7D6F9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327305286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592FF-730A-3ACC-F2C1-FD23CD86FDA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3D8554D-302E-6091-A417-1F656929E894}"/>
              </a:ext>
            </a:extLst>
          </p:cNvPr>
          <p:cNvSpPr>
            <a:spLocks noGrp="1"/>
          </p:cNvSpPr>
          <p:nvPr>
            <p:ph idx="1"/>
          </p:nvPr>
        </p:nvSpPr>
        <p:spPr>
          <a:xfrm>
            <a:off x="838200" y="1825626"/>
            <a:ext cx="10515600" cy="36408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8223314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DA8D8-3E08-E825-EEC7-DA6D9D83E5E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48770BF-58AF-3C36-FB4C-29139C11C436}"/>
              </a:ext>
            </a:extLst>
          </p:cNvPr>
          <p:cNvSpPr>
            <a:spLocks noGrp="1"/>
          </p:cNvSpPr>
          <p:nvPr>
            <p:ph sz="half" idx="1"/>
          </p:nvPr>
        </p:nvSpPr>
        <p:spPr>
          <a:xfrm>
            <a:off x="838200" y="1825625"/>
            <a:ext cx="5156200" cy="3809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B631763-20BB-AD5E-505E-1B10D5D9BDBA}"/>
              </a:ext>
            </a:extLst>
          </p:cNvPr>
          <p:cNvSpPr>
            <a:spLocks noGrp="1"/>
          </p:cNvSpPr>
          <p:nvPr>
            <p:ph sz="half" idx="2"/>
          </p:nvPr>
        </p:nvSpPr>
        <p:spPr>
          <a:xfrm>
            <a:off x="6197600" y="1825625"/>
            <a:ext cx="5156200" cy="3809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4393544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BAB3A-AB48-2E71-E045-5905840D90D8}"/>
              </a:ext>
            </a:extLst>
          </p:cNvPr>
          <p:cNvSpPr>
            <a:spLocks noGrp="1"/>
          </p:cNvSpPr>
          <p:nvPr>
            <p:ph type="title"/>
          </p:nvPr>
        </p:nvSpPr>
        <p:spPr>
          <a:xfrm>
            <a:off x="840317" y="365126"/>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4D3FA62-806F-8FBE-B4E4-05253FC077EE}"/>
              </a:ext>
            </a:extLst>
          </p:cNvPr>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B42DAB3-9F42-9E68-2677-7F1BCD9DBCC1}"/>
              </a:ext>
            </a:extLst>
          </p:cNvPr>
          <p:cNvSpPr>
            <a:spLocks noGrp="1"/>
          </p:cNvSpPr>
          <p:nvPr>
            <p:ph sz="half" idx="2"/>
          </p:nvPr>
        </p:nvSpPr>
        <p:spPr>
          <a:xfrm>
            <a:off x="840318" y="2505075"/>
            <a:ext cx="5158316" cy="30807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D676026-1C42-780C-0DA1-36F0677FB4C8}"/>
              </a:ext>
            </a:extLst>
          </p:cNvPr>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1FD8196-3603-CBCC-3637-B437E1B8CB5D}"/>
              </a:ext>
            </a:extLst>
          </p:cNvPr>
          <p:cNvSpPr>
            <a:spLocks noGrp="1"/>
          </p:cNvSpPr>
          <p:nvPr>
            <p:ph sz="quarter" idx="4"/>
          </p:nvPr>
        </p:nvSpPr>
        <p:spPr>
          <a:xfrm>
            <a:off x="6172200" y="2505075"/>
            <a:ext cx="5183717" cy="30807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426114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2A9CC-E3FD-E6D5-35FF-D4EBDDABB6CE}"/>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9F3A581-13D0-8570-8E69-9821B85D70E3}"/>
              </a:ext>
            </a:extLst>
          </p:cNvPr>
          <p:cNvSpPr>
            <a:spLocks noGrp="1"/>
          </p:cNvSpPr>
          <p:nvPr>
            <p:ph idx="1"/>
          </p:nvPr>
        </p:nvSpPr>
        <p:spPr>
          <a:xfrm>
            <a:off x="5183717" y="457201"/>
            <a:ext cx="6172200" cy="5403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0F2BCBE-6ED5-3286-7E74-9AE28B2A2E71}"/>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10463464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3CEE0-7BAA-340E-518E-5EC828F3BBEB}"/>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2AE6492-A546-CC16-D9B7-B3125889A403}"/>
              </a:ext>
            </a:extLst>
          </p:cNvPr>
          <p:cNvSpPr>
            <a:spLocks noGrp="1"/>
          </p:cNvSpPr>
          <p:nvPr>
            <p:ph type="pic" idx="1"/>
          </p:nvPr>
        </p:nvSpPr>
        <p:spPr>
          <a:xfrm>
            <a:off x="5183717" y="457200"/>
            <a:ext cx="6172200" cy="540385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DA98CA9-D03F-6D93-BD5E-2BAE75F09913}"/>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32717328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a:defRPr/>
            </a:pPr>
            <a:fld id="{BC8E3CB2-1CF2-4995-A5FE-D409EFFC65D6}" type="datetimeFigureOut">
              <a:rPr lang="en-GB" smtClean="0"/>
              <a:pPr>
                <a:defRPr/>
              </a:pPr>
              <a:t>10/10/2025</a:t>
            </a:fld>
            <a:endParaRPr lang="en-GB"/>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5491408-BBF5-4FE7-9F09-3C9DF13A05F9}" type="slidenum">
              <a:rPr lang="en-GB" altLang="en-US" smtClean="0"/>
              <a:pPr/>
              <a:t>‹#›</a:t>
            </a:fld>
            <a:endParaRPr lang="en-GB" altLang="en-US"/>
          </a:p>
        </p:txBody>
      </p:sp>
    </p:spTree>
    <p:extLst>
      <p:ext uri="{BB962C8B-B14F-4D97-AF65-F5344CB8AC3E}">
        <p14:creationId xmlns:p14="http://schemas.microsoft.com/office/powerpoint/2010/main" val="162791333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B7345790-51AC-404F-BA55-9F6878987568}" type="datetimeFigureOut">
              <a:rPr lang="en-GB" smtClean="0"/>
              <a:pPr>
                <a:defRPr/>
              </a:pPr>
              <a:t>10/10/2025</a:t>
            </a:fld>
            <a:endParaRPr lang="en-GB"/>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5C8E66-FDAC-403B-96DB-D2F75ECA0543}" type="slidenum">
              <a:rPr lang="en-GB" altLang="en-US" smtClean="0"/>
              <a:pPr/>
              <a:t>‹#›</a:t>
            </a:fld>
            <a:endParaRPr lang="en-GB" altLang="en-US"/>
          </a:p>
        </p:txBody>
      </p:sp>
    </p:spTree>
    <p:extLst>
      <p:ext uri="{BB962C8B-B14F-4D97-AF65-F5344CB8AC3E}">
        <p14:creationId xmlns:p14="http://schemas.microsoft.com/office/powerpoint/2010/main" val="24367625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74479371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31FF9F-02F8-A5B3-C51A-D6FE51BFA5E3}"/>
              </a:ext>
            </a:extLst>
          </p:cNvPr>
          <p:cNvSpPr>
            <a:spLocks noGrp="1"/>
          </p:cNvSpPr>
          <p:nvPr>
            <p:ph type="title"/>
          </p:nvPr>
        </p:nvSpPr>
        <p:spPr>
          <a:xfrm>
            <a:off x="838200" y="1053548"/>
            <a:ext cx="10515600" cy="955192"/>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7457CD38-2C06-5866-E1FF-C383D60132F7}"/>
              </a:ext>
            </a:extLst>
          </p:cNvPr>
          <p:cNvSpPr>
            <a:spLocks noGrp="1"/>
          </p:cNvSpPr>
          <p:nvPr>
            <p:ph idx="1"/>
          </p:nvPr>
        </p:nvSpPr>
        <p:spPr>
          <a:xfrm>
            <a:off x="838200" y="2156791"/>
            <a:ext cx="10515600" cy="433822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64912370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D8558C-5292-4EC4-8238-428E383FBBFE}"/>
              </a:ext>
            </a:extLst>
          </p:cNvPr>
          <p:cNvSpPr>
            <a:spLocks noGrp="1"/>
          </p:cNvSpPr>
          <p:nvPr>
            <p:ph type="title"/>
          </p:nvPr>
        </p:nvSpPr>
        <p:spPr>
          <a:xfrm>
            <a:off x="831851" y="1709739"/>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B021A43-5FF3-60FF-D71B-3EAFF0C12463}"/>
              </a:ext>
            </a:extLst>
          </p:cNvPr>
          <p:cNvSpPr>
            <a:spLocks noGrp="1"/>
          </p:cNvSpPr>
          <p:nvPr>
            <p:ph type="body" idx="1"/>
          </p:nvPr>
        </p:nvSpPr>
        <p:spPr>
          <a:xfrm>
            <a:off x="831851" y="4589464"/>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55187749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A1C5F8-CC69-1188-F22A-7B08BE829CCB}"/>
              </a:ext>
            </a:extLst>
          </p:cNvPr>
          <p:cNvSpPr>
            <a:spLocks noGrp="1"/>
          </p:cNvSpPr>
          <p:nvPr>
            <p:ph type="title"/>
          </p:nvPr>
        </p:nvSpPr>
        <p:spPr>
          <a:xfrm>
            <a:off x="838200" y="1200013"/>
            <a:ext cx="10515600" cy="1325563"/>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D785991C-DACC-A4A3-9A47-33BB91F2A800}"/>
              </a:ext>
            </a:extLst>
          </p:cNvPr>
          <p:cNvSpPr>
            <a:spLocks noGrp="1"/>
          </p:cNvSpPr>
          <p:nvPr>
            <p:ph sz="half" idx="1"/>
          </p:nvPr>
        </p:nvSpPr>
        <p:spPr>
          <a:xfrm>
            <a:off x="838200" y="2660513"/>
            <a:ext cx="5156200" cy="375022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98C733C-D5AF-DB75-B88B-527D81FDFCEE}"/>
              </a:ext>
            </a:extLst>
          </p:cNvPr>
          <p:cNvSpPr>
            <a:spLocks noGrp="1"/>
          </p:cNvSpPr>
          <p:nvPr>
            <p:ph sz="half" idx="2"/>
          </p:nvPr>
        </p:nvSpPr>
        <p:spPr>
          <a:xfrm>
            <a:off x="6197600" y="2660513"/>
            <a:ext cx="5156200" cy="375022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36568535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A9B0E4-06F1-30A2-F336-67F04330C131}"/>
              </a:ext>
            </a:extLst>
          </p:cNvPr>
          <p:cNvSpPr>
            <a:spLocks noGrp="1"/>
          </p:cNvSpPr>
          <p:nvPr>
            <p:ph type="title"/>
          </p:nvPr>
        </p:nvSpPr>
        <p:spPr>
          <a:xfrm>
            <a:off x="840318" y="1331843"/>
            <a:ext cx="3932767" cy="126227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9817EDC-F9C3-6323-F2D9-230ADB8974A1}"/>
              </a:ext>
            </a:extLst>
          </p:cNvPr>
          <p:cNvSpPr>
            <a:spLocks noGrp="1"/>
          </p:cNvSpPr>
          <p:nvPr>
            <p:ph idx="1"/>
          </p:nvPr>
        </p:nvSpPr>
        <p:spPr>
          <a:xfrm>
            <a:off x="5183717" y="1331844"/>
            <a:ext cx="6172200" cy="506592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1F34F67-4827-868C-FD0E-CC547C7A04CB}"/>
              </a:ext>
            </a:extLst>
          </p:cNvPr>
          <p:cNvSpPr>
            <a:spLocks noGrp="1"/>
          </p:cNvSpPr>
          <p:nvPr>
            <p:ph type="body" sz="half" idx="2"/>
          </p:nvPr>
        </p:nvSpPr>
        <p:spPr>
          <a:xfrm>
            <a:off x="840318" y="2594113"/>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417010966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90D953-C340-6F8D-2603-5DF05DF3CD29}"/>
              </a:ext>
            </a:extLst>
          </p:cNvPr>
          <p:cNvSpPr>
            <a:spLocks noGrp="1"/>
          </p:cNvSpPr>
          <p:nvPr>
            <p:ph type="title"/>
          </p:nvPr>
        </p:nvSpPr>
        <p:spPr>
          <a:xfrm>
            <a:off x="840318" y="1272208"/>
            <a:ext cx="3932767" cy="1302025"/>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BE0AB81-55FA-8360-C31A-9BD4AAEE1BFE}"/>
              </a:ext>
            </a:extLst>
          </p:cNvPr>
          <p:cNvSpPr>
            <a:spLocks noGrp="1"/>
          </p:cNvSpPr>
          <p:nvPr>
            <p:ph type="pic" idx="1"/>
          </p:nvPr>
        </p:nvSpPr>
        <p:spPr>
          <a:xfrm>
            <a:off x="5183717" y="1272209"/>
            <a:ext cx="6172200" cy="510567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0EF85040-948B-2347-8006-513AEAE65FD5}"/>
              </a:ext>
            </a:extLst>
          </p:cNvPr>
          <p:cNvSpPr>
            <a:spLocks noGrp="1"/>
          </p:cNvSpPr>
          <p:nvPr>
            <p:ph type="body" sz="half" idx="2"/>
          </p:nvPr>
        </p:nvSpPr>
        <p:spPr>
          <a:xfrm>
            <a:off x="840318" y="2574234"/>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167906276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65B7B2-79C3-BE94-DB53-55C0B2DBEF7F}"/>
              </a:ext>
            </a:extLst>
          </p:cNvPr>
          <p:cNvSpPr>
            <a:spLocks noGrp="1"/>
          </p:cNvSpPr>
          <p:nvPr>
            <p:ph type="ctrTitle"/>
          </p:nvPr>
        </p:nvSpPr>
        <p:spPr>
          <a:xfrm>
            <a:off x="4038599" y="1122363"/>
            <a:ext cx="7490791"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9F7F4753-F2B4-8D0E-578A-48E28E45C093}"/>
              </a:ext>
            </a:extLst>
          </p:cNvPr>
          <p:cNvSpPr>
            <a:spLocks noGrp="1"/>
          </p:cNvSpPr>
          <p:nvPr>
            <p:ph type="subTitle" idx="1"/>
          </p:nvPr>
        </p:nvSpPr>
        <p:spPr>
          <a:xfrm>
            <a:off x="4038599" y="3602038"/>
            <a:ext cx="7490791"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98104104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FD2342-C5C3-FED9-FC5D-DCF89A2329D9}"/>
              </a:ext>
            </a:extLst>
          </p:cNvPr>
          <p:cNvSpPr>
            <a:spLocks noGrp="1"/>
          </p:cNvSpPr>
          <p:nvPr>
            <p:ph type="title"/>
          </p:nvPr>
        </p:nvSpPr>
        <p:spPr>
          <a:xfrm>
            <a:off x="4240696" y="365126"/>
            <a:ext cx="7113104" cy="1325563"/>
          </a:xfrm>
        </p:spPr>
        <p:txBody>
          <a:bodyPr/>
          <a:lstStyle/>
          <a:p>
            <a:r>
              <a:rPr lang="en-US"/>
              <a:t>Click to edit Master title style</a:t>
            </a:r>
          </a:p>
        </p:txBody>
      </p:sp>
      <p:sp>
        <p:nvSpPr>
          <p:cNvPr id="4" name="Content Placeholder 3">
            <a:extLst>
              <a:ext uri="{FF2B5EF4-FFF2-40B4-BE49-F238E27FC236}">
                <a16:creationId xmlns:a16="http://schemas.microsoft.com/office/drawing/2014/main" id="{40303191-5F18-D7CF-355E-5FA52C478EAB}"/>
              </a:ext>
            </a:extLst>
          </p:cNvPr>
          <p:cNvSpPr>
            <a:spLocks noGrp="1"/>
          </p:cNvSpPr>
          <p:nvPr>
            <p:ph sz="half" idx="2"/>
          </p:nvPr>
        </p:nvSpPr>
        <p:spPr>
          <a:xfrm>
            <a:off x="4240696" y="1825625"/>
            <a:ext cx="7113104"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6167938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9BB470-188C-C82C-3226-3671EDD2F757}"/>
              </a:ext>
            </a:extLst>
          </p:cNvPr>
          <p:cNvSpPr>
            <a:spLocks noGrp="1"/>
          </p:cNvSpPr>
          <p:nvPr>
            <p:ph type="title"/>
          </p:nvPr>
        </p:nvSpPr>
        <p:spPr>
          <a:xfrm>
            <a:off x="509015" y="1152939"/>
            <a:ext cx="2446221" cy="1401419"/>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DEF96F8-EB8E-0F61-17F0-E834D089503B}"/>
              </a:ext>
            </a:extLst>
          </p:cNvPr>
          <p:cNvSpPr>
            <a:spLocks noGrp="1"/>
          </p:cNvSpPr>
          <p:nvPr>
            <p:ph idx="1"/>
          </p:nvPr>
        </p:nvSpPr>
        <p:spPr>
          <a:xfrm>
            <a:off x="4161183" y="795131"/>
            <a:ext cx="7194735" cy="506592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749AA5D-6CB5-83EC-2DA1-BBBD3679A029}"/>
              </a:ext>
            </a:extLst>
          </p:cNvPr>
          <p:cNvSpPr>
            <a:spLocks noGrp="1"/>
          </p:cNvSpPr>
          <p:nvPr>
            <p:ph type="body" sz="half" idx="2"/>
          </p:nvPr>
        </p:nvSpPr>
        <p:spPr>
          <a:xfrm>
            <a:off x="509013" y="2771425"/>
            <a:ext cx="2446223" cy="213546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86931334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_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9BB470-188C-C82C-3226-3671EDD2F757}"/>
              </a:ext>
            </a:extLst>
          </p:cNvPr>
          <p:cNvSpPr>
            <a:spLocks noGrp="1"/>
          </p:cNvSpPr>
          <p:nvPr>
            <p:ph type="title"/>
          </p:nvPr>
        </p:nvSpPr>
        <p:spPr>
          <a:xfrm>
            <a:off x="509015" y="1152939"/>
            <a:ext cx="2446221" cy="1401419"/>
          </a:xfrm>
        </p:spPr>
        <p:txBody>
          <a:bodyPr anchor="b"/>
          <a:lstStyle>
            <a:lvl1pPr>
              <a:defRPr sz="3200"/>
            </a:lvl1pPr>
          </a:lstStyle>
          <a:p>
            <a:r>
              <a:rPr lang="en-US"/>
              <a:t>Click to edit Master title style</a:t>
            </a:r>
            <a:endParaRPr lang="en-US" dirty="0"/>
          </a:p>
        </p:txBody>
      </p:sp>
      <p:sp>
        <p:nvSpPr>
          <p:cNvPr id="4" name="Text Placeholder 3">
            <a:extLst>
              <a:ext uri="{FF2B5EF4-FFF2-40B4-BE49-F238E27FC236}">
                <a16:creationId xmlns:a16="http://schemas.microsoft.com/office/drawing/2014/main" id="{D749AA5D-6CB5-83EC-2DA1-BBBD3679A029}"/>
              </a:ext>
            </a:extLst>
          </p:cNvPr>
          <p:cNvSpPr>
            <a:spLocks noGrp="1"/>
          </p:cNvSpPr>
          <p:nvPr>
            <p:ph type="body" sz="half" idx="2"/>
          </p:nvPr>
        </p:nvSpPr>
        <p:spPr>
          <a:xfrm>
            <a:off x="509013" y="2771425"/>
            <a:ext cx="2446223" cy="213546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Picture Placeholder 2">
            <a:extLst>
              <a:ext uri="{FF2B5EF4-FFF2-40B4-BE49-F238E27FC236}">
                <a16:creationId xmlns:a16="http://schemas.microsoft.com/office/drawing/2014/main" id="{CE01CBC5-5195-B11F-E379-13B055950D46}"/>
              </a:ext>
            </a:extLst>
          </p:cNvPr>
          <p:cNvSpPr>
            <a:spLocks noGrp="1"/>
          </p:cNvSpPr>
          <p:nvPr>
            <p:ph type="pic" idx="10"/>
          </p:nvPr>
        </p:nvSpPr>
        <p:spPr>
          <a:xfrm>
            <a:off x="4161181" y="896040"/>
            <a:ext cx="7194736" cy="506592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Tree>
    <p:extLst>
      <p:ext uri="{BB962C8B-B14F-4D97-AF65-F5344CB8AC3E}">
        <p14:creationId xmlns:p14="http://schemas.microsoft.com/office/powerpoint/2010/main" val="426570229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512381" y="1516009"/>
            <a:ext cx="5173716"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sz="2500" dirty="0"/>
              <a:t>Click to edit Master title style</a:t>
            </a:r>
            <a:endParaRPr lang="en-US" sz="2500" dirty="0"/>
          </a:p>
        </p:txBody>
      </p:sp>
    </p:spTree>
    <p:extLst>
      <p:ext uri="{BB962C8B-B14F-4D97-AF65-F5344CB8AC3E}">
        <p14:creationId xmlns:p14="http://schemas.microsoft.com/office/powerpoint/2010/main" val="364883699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512381" y="1516009"/>
            <a:ext cx="5173716"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sz="2500" dirty="0"/>
              <a:t>Click to edit Master title style</a:t>
            </a:r>
            <a:endParaRPr lang="en-US" sz="2500" dirty="0"/>
          </a:p>
        </p:txBody>
      </p:sp>
    </p:spTree>
    <p:extLst>
      <p:ext uri="{BB962C8B-B14F-4D97-AF65-F5344CB8AC3E}">
        <p14:creationId xmlns:p14="http://schemas.microsoft.com/office/powerpoint/2010/main" val="114550836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512381" y="1516009"/>
            <a:ext cx="5173716"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sz="2500" dirty="0"/>
              <a:t>Click to edit Master title style</a:t>
            </a:r>
            <a:endParaRPr lang="en-US" sz="2500" dirty="0"/>
          </a:p>
        </p:txBody>
      </p:sp>
    </p:spTree>
    <p:extLst>
      <p:ext uri="{BB962C8B-B14F-4D97-AF65-F5344CB8AC3E}">
        <p14:creationId xmlns:p14="http://schemas.microsoft.com/office/powerpoint/2010/main" val="342323598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512381" y="1516009"/>
            <a:ext cx="5173716"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sz="2500" dirty="0"/>
              <a:t>Click to edit Master title style</a:t>
            </a:r>
            <a:endParaRPr lang="en-US" sz="2500" dirty="0"/>
          </a:p>
        </p:txBody>
      </p:sp>
    </p:spTree>
    <p:extLst>
      <p:ext uri="{BB962C8B-B14F-4D97-AF65-F5344CB8AC3E}">
        <p14:creationId xmlns:p14="http://schemas.microsoft.com/office/powerpoint/2010/main" val="417682303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512381" y="1516009"/>
            <a:ext cx="5173716"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sz="2500" dirty="0"/>
              <a:t>Click to edit Master title style</a:t>
            </a:r>
            <a:endParaRPr lang="en-US" sz="2500" dirty="0"/>
          </a:p>
        </p:txBody>
      </p:sp>
    </p:spTree>
    <p:extLst>
      <p:ext uri="{BB962C8B-B14F-4D97-AF65-F5344CB8AC3E}">
        <p14:creationId xmlns:p14="http://schemas.microsoft.com/office/powerpoint/2010/main" val="297860596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512381" y="1516009"/>
            <a:ext cx="5173716"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sz="2500" dirty="0"/>
              <a:t>Click to edit Master title style</a:t>
            </a:r>
            <a:endParaRPr lang="en-US" sz="2500" dirty="0"/>
          </a:p>
        </p:txBody>
      </p:sp>
    </p:spTree>
    <p:extLst>
      <p:ext uri="{BB962C8B-B14F-4D97-AF65-F5344CB8AC3E}">
        <p14:creationId xmlns:p14="http://schemas.microsoft.com/office/powerpoint/2010/main" val="347493620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512381" y="1516009"/>
            <a:ext cx="5173716"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sz="2500" dirty="0"/>
              <a:t>Click to edit Master title style</a:t>
            </a:r>
            <a:endParaRPr lang="en-US" sz="2500" dirty="0"/>
          </a:p>
        </p:txBody>
      </p:sp>
    </p:spTree>
    <p:extLst>
      <p:ext uri="{BB962C8B-B14F-4D97-AF65-F5344CB8AC3E}">
        <p14:creationId xmlns:p14="http://schemas.microsoft.com/office/powerpoint/2010/main" val="289498895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512381" y="1516009"/>
            <a:ext cx="5173716"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sz="2500" dirty="0"/>
              <a:t>Click to edit Master title style</a:t>
            </a:r>
            <a:endParaRPr lang="en-US" sz="2500" dirty="0"/>
          </a:p>
        </p:txBody>
      </p:sp>
    </p:spTree>
    <p:extLst>
      <p:ext uri="{BB962C8B-B14F-4D97-AF65-F5344CB8AC3E}">
        <p14:creationId xmlns:p14="http://schemas.microsoft.com/office/powerpoint/2010/main" val="183020597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Logo white text 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12192000" cy="6858000"/>
          </a:xfrm>
          <a:prstGeom prst="rect">
            <a:avLst/>
          </a:prstGeom>
        </p:spPr>
        <p:txBody>
          <a:bodyPr/>
          <a:lstStyle/>
          <a:p>
            <a:r>
              <a:rPr lang="en-US"/>
              <a:t>Click icon to add picture</a:t>
            </a:r>
          </a:p>
        </p:txBody>
      </p:sp>
      <p:pic>
        <p:nvPicPr>
          <p:cNvPr id="3" name="Picture 2" descr="A picture containing screenshot&#10;&#10;Description automatically generated">
            <a:extLst>
              <a:ext uri="{FF2B5EF4-FFF2-40B4-BE49-F238E27FC236}">
                <a16:creationId xmlns:a16="http://schemas.microsoft.com/office/drawing/2014/main" id="{CB666C83-FBE5-ACA6-584C-F45D604FACE1}"/>
              </a:ext>
            </a:extLst>
          </p:cNvPr>
          <p:cNvPicPr>
            <a:picLocks noChangeAspect="1"/>
          </p:cNvPicPr>
          <p:nvPr userDrawn="1"/>
        </p:nvPicPr>
        <p:blipFill>
          <a:blip r:embed="rId2"/>
          <a:stretch>
            <a:fillRect/>
          </a:stretch>
        </p:blipFill>
        <p:spPr>
          <a:xfrm>
            <a:off x="-1" y="-1"/>
            <a:ext cx="12298017" cy="6917635"/>
          </a:xfrm>
          <a:prstGeom prst="rect">
            <a:avLst/>
          </a:prstGeom>
        </p:spPr>
      </p:pic>
    </p:spTree>
    <p:extLst>
      <p:ext uri="{BB962C8B-B14F-4D97-AF65-F5344CB8AC3E}">
        <p14:creationId xmlns:p14="http://schemas.microsoft.com/office/powerpoint/2010/main" val="106575713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Logo only white text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12192000" cy="6858000"/>
          </a:xfrm>
          <a:prstGeom prst="rect">
            <a:avLst/>
          </a:prstGeom>
        </p:spPr>
        <p:txBody>
          <a:bodyPr/>
          <a:lstStyle/>
          <a:p>
            <a:r>
              <a:rPr lang="en-US"/>
              <a:t>Click icon to add picture</a:t>
            </a:r>
          </a:p>
        </p:txBody>
      </p:sp>
      <p:pic>
        <p:nvPicPr>
          <p:cNvPr id="4" name="Picture 3" descr="A picture containing screenshot&#10;&#10;Description automatically generated">
            <a:extLst>
              <a:ext uri="{FF2B5EF4-FFF2-40B4-BE49-F238E27FC236}">
                <a16:creationId xmlns:a16="http://schemas.microsoft.com/office/drawing/2014/main" id="{6323031A-1941-C4FF-D8B7-1CEC9639BEF8}"/>
              </a:ext>
            </a:extLst>
          </p:cNvPr>
          <p:cNvPicPr>
            <a:picLocks noChangeAspect="1"/>
          </p:cNvPicPr>
          <p:nvPr userDrawn="1"/>
        </p:nvPicPr>
        <p:blipFill>
          <a:blip r:embed="rId2"/>
          <a:stretch>
            <a:fillRect/>
          </a:stretch>
        </p:blipFill>
        <p:spPr>
          <a:xfrm>
            <a:off x="-1" y="-1"/>
            <a:ext cx="12191999" cy="6857999"/>
          </a:xfrm>
          <a:prstGeom prst="rect">
            <a:avLst/>
          </a:prstGeom>
        </p:spPr>
      </p:pic>
    </p:spTree>
    <p:extLst>
      <p:ext uri="{BB962C8B-B14F-4D97-AF65-F5344CB8AC3E}">
        <p14:creationId xmlns:p14="http://schemas.microsoft.com/office/powerpoint/2010/main" val="238699673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Logo mono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12192000" cy="6858000"/>
          </a:xfrm>
          <a:prstGeom prst="rect">
            <a:avLst/>
          </a:prstGeom>
        </p:spPr>
        <p:txBody>
          <a:bodyPr/>
          <a:lstStyle/>
          <a:p>
            <a:r>
              <a:rPr lang="en-US"/>
              <a:t>Click icon to add picture</a:t>
            </a:r>
          </a:p>
        </p:txBody>
      </p:sp>
      <p:pic>
        <p:nvPicPr>
          <p:cNvPr id="4" name="Picture 3" descr="A picture containing white, design&#10;&#10;Description automatically generated">
            <a:extLst>
              <a:ext uri="{FF2B5EF4-FFF2-40B4-BE49-F238E27FC236}">
                <a16:creationId xmlns:a16="http://schemas.microsoft.com/office/drawing/2014/main" id="{62833C6B-FB99-2353-061A-3B753BE63B67}"/>
              </a:ext>
            </a:extLst>
          </p:cNvPr>
          <p:cNvPicPr>
            <a:picLocks noChangeAspect="1"/>
          </p:cNvPicPr>
          <p:nvPr userDrawn="1"/>
        </p:nvPicPr>
        <p:blipFill>
          <a:blip r:embed="rId2"/>
          <a:stretch>
            <a:fillRect/>
          </a:stretch>
        </p:blipFill>
        <p:spPr>
          <a:xfrm>
            <a:off x="-1" y="-1"/>
            <a:ext cx="12191999" cy="6857999"/>
          </a:xfrm>
          <a:prstGeom prst="rect">
            <a:avLst/>
          </a:prstGeom>
        </p:spPr>
      </p:pic>
    </p:spTree>
    <p:extLst>
      <p:ext uri="{BB962C8B-B14F-4D97-AF65-F5344CB8AC3E}">
        <p14:creationId xmlns:p14="http://schemas.microsoft.com/office/powerpoint/2010/main" val="418895704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ogo Mono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12192000" cy="6858000"/>
          </a:xfrm>
          <a:prstGeom prst="rect">
            <a:avLst/>
          </a:prstGeom>
        </p:spPr>
        <p:txBody>
          <a:bodyPr/>
          <a:lstStyle/>
          <a:p>
            <a:r>
              <a:rPr lang="en-US"/>
              <a:t>Click icon to add picture</a:t>
            </a:r>
          </a:p>
        </p:txBody>
      </p:sp>
      <p:pic>
        <p:nvPicPr>
          <p:cNvPr id="3" name="Picture 2" descr="A picture containing white, design&#10;&#10;Description automatically generated">
            <a:extLst>
              <a:ext uri="{FF2B5EF4-FFF2-40B4-BE49-F238E27FC236}">
                <a16:creationId xmlns:a16="http://schemas.microsoft.com/office/drawing/2014/main" id="{A6653FF1-05A1-088B-DD83-29E688DDE40C}"/>
              </a:ext>
            </a:extLst>
          </p:cNvPr>
          <p:cNvPicPr>
            <a:picLocks noChangeAspect="1"/>
          </p:cNvPicPr>
          <p:nvPr userDrawn="1"/>
        </p:nvPicPr>
        <p:blipFill>
          <a:blip r:embed="rId2"/>
          <a:stretch>
            <a:fillRect/>
          </a:stretch>
        </p:blipFill>
        <p:spPr>
          <a:xfrm>
            <a:off x="-1" y="-1"/>
            <a:ext cx="12191999" cy="6857999"/>
          </a:xfrm>
          <a:prstGeom prst="rect">
            <a:avLst/>
          </a:prstGeom>
        </p:spPr>
      </p:pic>
    </p:spTree>
    <p:extLst>
      <p:ext uri="{BB962C8B-B14F-4D97-AF65-F5344CB8AC3E}">
        <p14:creationId xmlns:p14="http://schemas.microsoft.com/office/powerpoint/2010/main" val="117039545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Logo Mono White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12192000" cy="6858000"/>
          </a:xfrm>
          <a:prstGeom prst="rect">
            <a:avLst/>
          </a:prstGeom>
        </p:spPr>
        <p:txBody>
          <a:bodyPr/>
          <a:lstStyle/>
          <a:p>
            <a:r>
              <a:rPr lang="en-US"/>
              <a:t>Click icon to add picture</a:t>
            </a:r>
          </a:p>
        </p:txBody>
      </p:sp>
      <p:pic>
        <p:nvPicPr>
          <p:cNvPr id="3" name="Picture 2">
            <a:extLst>
              <a:ext uri="{FF2B5EF4-FFF2-40B4-BE49-F238E27FC236}">
                <a16:creationId xmlns:a16="http://schemas.microsoft.com/office/drawing/2014/main" id="{A818634A-2EDC-FB89-083F-8502AE59A3D9}"/>
              </a:ext>
            </a:extLst>
          </p:cNvPr>
          <p:cNvPicPr>
            <a:picLocks noChangeAspect="1"/>
          </p:cNvPicPr>
          <p:nvPr userDrawn="1"/>
        </p:nvPicPr>
        <p:blipFill>
          <a:blip r:embed="rId2"/>
          <a:stretch>
            <a:fillRect/>
          </a:stretch>
        </p:blipFill>
        <p:spPr>
          <a:xfrm>
            <a:off x="-1" y="-1"/>
            <a:ext cx="12191999" cy="6857999"/>
          </a:xfrm>
          <a:prstGeom prst="rect">
            <a:avLst/>
          </a:prstGeom>
        </p:spPr>
      </p:pic>
    </p:spTree>
    <p:extLst>
      <p:ext uri="{BB962C8B-B14F-4D97-AF65-F5344CB8AC3E}">
        <p14:creationId xmlns:p14="http://schemas.microsoft.com/office/powerpoint/2010/main" val="417082508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ogo Mono White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12192000" cy="6858000"/>
          </a:xfrm>
          <a:prstGeom prst="rect">
            <a:avLst/>
          </a:prstGeom>
        </p:spPr>
        <p:txBody>
          <a:bodyPr/>
          <a:lstStyle/>
          <a:p>
            <a:r>
              <a:rPr lang="en-US"/>
              <a:t>Click icon to add picture</a:t>
            </a:r>
          </a:p>
        </p:txBody>
      </p:sp>
      <p:pic>
        <p:nvPicPr>
          <p:cNvPr id="4" name="Picture 3" descr="A white background with black text&#10;&#10;Description automatically generated with low confidence">
            <a:extLst>
              <a:ext uri="{FF2B5EF4-FFF2-40B4-BE49-F238E27FC236}">
                <a16:creationId xmlns:a16="http://schemas.microsoft.com/office/drawing/2014/main" id="{B0D9AD90-1BAB-85D1-E23A-8B07C4815913}"/>
              </a:ext>
            </a:extLst>
          </p:cNvPr>
          <p:cNvPicPr>
            <a:picLocks noChangeAspect="1"/>
          </p:cNvPicPr>
          <p:nvPr userDrawn="1"/>
        </p:nvPicPr>
        <p:blipFill>
          <a:blip r:embed="rId2"/>
          <a:stretch>
            <a:fillRect/>
          </a:stretch>
        </p:blipFill>
        <p:spPr>
          <a:xfrm>
            <a:off x="-1" y="-1"/>
            <a:ext cx="12191999" cy="6857999"/>
          </a:xfrm>
          <a:prstGeom prst="rect">
            <a:avLst/>
          </a:prstGeom>
        </p:spPr>
      </p:pic>
    </p:spTree>
    <p:extLst>
      <p:ext uri="{BB962C8B-B14F-4D97-AF65-F5344CB8AC3E}">
        <p14:creationId xmlns:p14="http://schemas.microsoft.com/office/powerpoint/2010/main" val="273217296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Logo Full Colour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12192000" cy="6858000"/>
          </a:xfrm>
          <a:prstGeom prst="rect">
            <a:avLst/>
          </a:prstGeom>
        </p:spPr>
        <p:txBody>
          <a:bodyPr/>
          <a:lstStyle/>
          <a:p>
            <a:r>
              <a:rPr lang="en-US"/>
              <a:t>Click icon to add picture</a:t>
            </a:r>
          </a:p>
        </p:txBody>
      </p:sp>
      <p:pic>
        <p:nvPicPr>
          <p:cNvPr id="4" name="Picture 3" descr="A white background with black text&#10;&#10;Description automatically generated with low confidence">
            <a:extLst>
              <a:ext uri="{FF2B5EF4-FFF2-40B4-BE49-F238E27FC236}">
                <a16:creationId xmlns:a16="http://schemas.microsoft.com/office/drawing/2014/main" id="{EDC8067F-B93D-833B-C01E-F66BFEA8722C}"/>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25039313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Logo Full colour_C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12192000" cy="6858000"/>
          </a:xfrm>
          <a:prstGeom prst="rect">
            <a:avLst/>
          </a:prstGeom>
        </p:spPr>
        <p:txBody>
          <a:bodyPr/>
          <a:lstStyle/>
          <a:p>
            <a:r>
              <a:rPr lang="en-US"/>
              <a:t>Click icon to add picture</a:t>
            </a:r>
          </a:p>
        </p:txBody>
      </p:sp>
      <p:pic>
        <p:nvPicPr>
          <p:cNvPr id="3" name="Picture 2" descr="A white background with black text&#10;&#10;Description automatically generated with low confidence">
            <a:extLst>
              <a:ext uri="{FF2B5EF4-FFF2-40B4-BE49-F238E27FC236}">
                <a16:creationId xmlns:a16="http://schemas.microsoft.com/office/drawing/2014/main" id="{4BB500ED-8749-05C0-69FF-9116AAF45AB1}"/>
              </a:ext>
            </a:extLst>
          </p:cNvPr>
          <p:cNvPicPr>
            <a:picLocks noChangeAspect="1"/>
          </p:cNvPicPr>
          <p:nvPr userDrawn="1"/>
        </p:nvPicPr>
        <p:blipFill>
          <a:blip r:embed="rId2"/>
          <a:stretch>
            <a:fillRect/>
          </a:stretch>
        </p:blipFill>
        <p:spPr>
          <a:xfrm>
            <a:off x="-1" y="-1"/>
            <a:ext cx="12191999" cy="6857999"/>
          </a:xfrm>
          <a:prstGeom prst="rect">
            <a:avLst/>
          </a:prstGeom>
        </p:spPr>
      </p:pic>
    </p:spTree>
    <p:extLst>
      <p:ext uri="{BB962C8B-B14F-4D97-AF65-F5344CB8AC3E}">
        <p14:creationId xmlns:p14="http://schemas.microsoft.com/office/powerpoint/2010/main" val="42465971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6.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3.xml"/><Relationship Id="rId1" Type="http://schemas.openxmlformats.org/officeDocument/2006/relationships/slideLayout" Target="../slideLayouts/slideLayout7.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4.xml"/><Relationship Id="rId1" Type="http://schemas.openxmlformats.org/officeDocument/2006/relationships/slideLayout" Target="../slideLayouts/slideLayout8.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5.xml"/><Relationship Id="rId1" Type="http://schemas.openxmlformats.org/officeDocument/2006/relationships/slideLayout" Target="../slideLayouts/slideLayout9.xml"/></Relationships>
</file>

<file path=ppt/slideMasters/_rels/slideMaster6.xml.rels><?xml version="1.0" encoding="UTF-8" standalone="yes"?>
<Relationships xmlns="http://schemas.openxmlformats.org/package/2006/relationships"><Relationship Id="rId3" Type="http://schemas.openxmlformats.org/officeDocument/2006/relationships/theme" Target="../theme/theme6.xml"/><Relationship Id="rId2" Type="http://schemas.openxmlformats.org/officeDocument/2006/relationships/slideLayout" Target="../slideLayouts/slideLayout11.xml"/><Relationship Id="rId1" Type="http://schemas.openxmlformats.org/officeDocument/2006/relationships/slideLayout" Target="../slideLayouts/slideLayout10.xml"/><Relationship Id="rId4" Type="http://schemas.openxmlformats.org/officeDocument/2006/relationships/image" Target="../media/image6.png"/></Relationships>
</file>

<file path=ppt/slideMasters/_rels/slideMaster7.xml.rels><?xml version="1.0" encoding="UTF-8" standalone="yes"?>
<Relationships xmlns="http://schemas.openxmlformats.org/package/2006/relationships"><Relationship Id="rId3" Type="http://schemas.openxmlformats.org/officeDocument/2006/relationships/theme" Target="../theme/theme7.xml"/><Relationship Id="rId2" Type="http://schemas.openxmlformats.org/officeDocument/2006/relationships/slideLayout" Target="../slideLayouts/slideLayout13.xml"/><Relationship Id="rId1" Type="http://schemas.openxmlformats.org/officeDocument/2006/relationships/slideLayout" Target="../slideLayouts/slideLayout12.xml"/><Relationship Id="rId4" Type="http://schemas.openxmlformats.org/officeDocument/2006/relationships/image" Target="../media/image7.png"/></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image" Target="../media/image8.png"/><Relationship Id="rId5" Type="http://schemas.openxmlformats.org/officeDocument/2006/relationships/slideLayout" Target="../slideLayouts/slideLayout18.xml"/><Relationship Id="rId10" Type="http://schemas.openxmlformats.org/officeDocument/2006/relationships/theme" Target="../theme/theme8.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_rels/slideMaster9.xml.rels><?xml version="1.0" encoding="UTF-8" standalone="yes"?>
<Relationships xmlns="http://schemas.openxmlformats.org/package/2006/relationships"><Relationship Id="rId3" Type="http://schemas.openxmlformats.org/officeDocument/2006/relationships/slideLayout" Target="../slideLayouts/slideLayout25.xml"/><Relationship Id="rId7" Type="http://schemas.openxmlformats.org/officeDocument/2006/relationships/image" Target="../media/image9.png"/><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theme" Target="../theme/theme9.xml"/><Relationship Id="rId5" Type="http://schemas.openxmlformats.org/officeDocument/2006/relationships/slideLayout" Target="../slideLayouts/slideLayout27.xml"/><Relationship Id="rId4" Type="http://schemas.openxmlformats.org/officeDocument/2006/relationships/slideLayout" Target="../slideLayouts/slideLayout26.xml"/></Relationships>
</file>

<file path=ppt/slideMasters/_rels/slideMaster10.xml.rels><?xml version="1.0" encoding="UTF-8" standalone="yes"?>
<Relationships xmlns="http://schemas.openxmlformats.org/package/2006/relationships"><Relationship Id="rId3" Type="http://schemas.openxmlformats.org/officeDocument/2006/relationships/slideLayout" Target="../slideLayouts/slideLayout30.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image" Target="../media/image10.png"/><Relationship Id="rId5" Type="http://schemas.openxmlformats.org/officeDocument/2006/relationships/theme" Target="../theme/theme10.xml"/><Relationship Id="rId4" Type="http://schemas.openxmlformats.org/officeDocument/2006/relationships/slideLayout" Target="../slideLayouts/slideLayout31.xml"/></Relationships>
</file>

<file path=ppt/slideMasters/_rels/slideMaster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theme" Target="../theme/theme11.xml"/><Relationship Id="rId1" Type="http://schemas.openxmlformats.org/officeDocument/2006/relationships/slideLayout" Target="../slideLayouts/slideLayout32.xml"/></Relationships>
</file>

<file path=ppt/slideMasters/_rels/slideMaster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theme" Target="../theme/theme12.xml"/><Relationship Id="rId1" Type="http://schemas.openxmlformats.org/officeDocument/2006/relationships/slideLayout" Target="../slideLayouts/slideLayout33.xml"/></Relationships>
</file>

<file path=ppt/slideMasters/_rels/slideMaster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theme" Target="../theme/theme13.xml"/><Relationship Id="rId1" Type="http://schemas.openxmlformats.org/officeDocument/2006/relationships/slideLayout" Target="../slideLayouts/slideLayout34.xml"/></Relationships>
</file>

<file path=ppt/slideMasters/_rels/slideMaster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theme" Target="../theme/theme14.xml"/><Relationship Id="rId1" Type="http://schemas.openxmlformats.org/officeDocument/2006/relationships/slideLayout" Target="../slideLayouts/slideLayout35.xml"/></Relationships>
</file>

<file path=ppt/slideMasters/_rels/slideMaster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theme" Target="../theme/theme15.xml"/><Relationship Id="rId1" Type="http://schemas.openxmlformats.org/officeDocument/2006/relationships/slideLayout" Target="../slideLayouts/slideLayout36.xml"/></Relationships>
</file>

<file path=ppt/slideMasters/_rels/slideMaster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theme" Target="../theme/theme16.xml"/><Relationship Id="rId1" Type="http://schemas.openxmlformats.org/officeDocument/2006/relationships/slideLayout" Target="../slideLayouts/slideLayout37.xml"/></Relationships>
</file>

<file path=ppt/slideMasters/_rels/slideMaster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theme" Target="../theme/theme17.xml"/><Relationship Id="rId1" Type="http://schemas.openxmlformats.org/officeDocument/2006/relationships/slideLayout" Target="../slideLayouts/slideLayout38.xml"/></Relationships>
</file>

<file path=ppt/slideMasters/_rels/slideMaster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theme" Target="../theme/theme18.xml"/><Relationship Id="rId1" Type="http://schemas.openxmlformats.org/officeDocument/2006/relationships/slideLayout" Target="../slideLayouts/slideLayout39.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47.xml"/><Relationship Id="rId3" Type="http://schemas.openxmlformats.org/officeDocument/2006/relationships/slideLayout" Target="../slideLayouts/slideLayout42.xml"/><Relationship Id="rId7" Type="http://schemas.openxmlformats.org/officeDocument/2006/relationships/slideLayout" Target="../slideLayouts/slideLayout46.xml"/><Relationship Id="rId2" Type="http://schemas.openxmlformats.org/officeDocument/2006/relationships/slideLayout" Target="../slideLayouts/slideLayout41.xml"/><Relationship Id="rId1" Type="http://schemas.openxmlformats.org/officeDocument/2006/relationships/slideLayout" Target="../slideLayouts/slideLayout40.xml"/><Relationship Id="rId6" Type="http://schemas.openxmlformats.org/officeDocument/2006/relationships/slideLayout" Target="../slideLayouts/slideLayout45.xml"/><Relationship Id="rId5" Type="http://schemas.openxmlformats.org/officeDocument/2006/relationships/slideLayout" Target="../slideLayouts/slideLayout44.xml"/><Relationship Id="rId4" Type="http://schemas.openxmlformats.org/officeDocument/2006/relationships/slideLayout" Target="../slideLayouts/slideLayout43.xml"/><Relationship Id="rId9" Type="http://schemas.openxmlformats.org/officeDocument/2006/relationships/theme" Target="../theme/theme1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blue background with white text&#10;&#10;Description automatically generated with low confidence">
            <a:extLst>
              <a:ext uri="{FF2B5EF4-FFF2-40B4-BE49-F238E27FC236}">
                <a16:creationId xmlns:a16="http://schemas.microsoft.com/office/drawing/2014/main" id="{54B31FAD-A0B3-FC30-DEA7-D7A295A647D4}"/>
              </a:ext>
            </a:extLst>
          </p:cNvPr>
          <p:cNvPicPr>
            <a:picLocks noChangeAspect="1"/>
          </p:cNvPicPr>
          <p:nvPr/>
        </p:nvPicPr>
        <p:blipFill>
          <a:blip r:embed="rId7"/>
          <a:stretch>
            <a:fillRect/>
          </a:stretch>
        </p:blipFill>
        <p:spPr>
          <a:xfrm>
            <a:off x="0" y="0"/>
            <a:ext cx="12192000" cy="6858000"/>
          </a:xfrm>
          <a:prstGeom prst="rect">
            <a:avLst/>
          </a:prstGeom>
        </p:spPr>
      </p:pic>
    </p:spTree>
    <p:extLst>
      <p:ext uri="{BB962C8B-B14F-4D97-AF65-F5344CB8AC3E}">
        <p14:creationId xmlns:p14="http://schemas.microsoft.com/office/powerpoint/2010/main" val="1512629388"/>
      </p:ext>
    </p:extLst>
  </p:cSld>
  <p:clrMap bg1="lt1" tx1="dk1" bg2="lt2" tx2="dk2" accent1="accent1" accent2="accent2" accent3="accent3" accent4="accent4" accent5="accent5" accent6="accent6" hlink="hlink" folHlink="folHlink"/>
  <p:sldLayoutIdLst>
    <p:sldLayoutId id="2147483973" r:id="rId1"/>
    <p:sldLayoutId id="2147483974" r:id="rId2"/>
    <p:sldLayoutId id="2147483975" r:id="rId3"/>
    <p:sldLayoutId id="2147483976" r:id="rId4"/>
    <p:sldLayoutId id="2147483977"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adge&#10;&#10;Description automatically generated with low confidence">
            <a:extLst>
              <a:ext uri="{FF2B5EF4-FFF2-40B4-BE49-F238E27FC236}">
                <a16:creationId xmlns:a16="http://schemas.microsoft.com/office/drawing/2014/main" id="{321E63E8-38CD-D033-DCAF-C35E9D595166}"/>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595837126"/>
      </p:ext>
    </p:extLst>
  </p:cSld>
  <p:clrMap bg1="lt1" tx1="dk1" bg2="lt2" tx2="dk2" accent1="accent1" accent2="accent2" accent3="accent3" accent4="accent4" accent5="accent5" accent6="accent6" hlink="hlink" folHlink="folHlink"/>
  <p:sldLayoutIdLst>
    <p:sldLayoutId id="214748397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rochure&#10;&#10;Description automatically generated with low confidence">
            <a:extLst>
              <a:ext uri="{FF2B5EF4-FFF2-40B4-BE49-F238E27FC236}">
                <a16:creationId xmlns:a16="http://schemas.microsoft.com/office/drawing/2014/main" id="{70687FFB-C9C8-95F0-A402-046B0732843F}"/>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116483770"/>
      </p:ext>
    </p:extLst>
  </p:cSld>
  <p:clrMap bg1="lt1" tx1="dk1" bg2="lt2" tx2="dk2" accent1="accent1" accent2="accent2" accent3="accent3" accent4="accent4" accent5="accent5" accent6="accent6" hlink="hlink" folHlink="folHlink"/>
  <p:sldLayoutIdLst>
    <p:sldLayoutId id="214748398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 screenshot, graphic design, design&#10;&#10;Description automatically generated">
            <a:extLst>
              <a:ext uri="{FF2B5EF4-FFF2-40B4-BE49-F238E27FC236}">
                <a16:creationId xmlns:a16="http://schemas.microsoft.com/office/drawing/2014/main" id="{551FA688-2EBA-93E0-797B-8D53F6900817}"/>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190706886"/>
      </p:ext>
    </p:extLst>
  </p:cSld>
  <p:clrMap bg1="lt1" tx1="dk1" bg2="lt2" tx2="dk2" accent1="accent1" accent2="accent2" accent3="accent3" accent4="accent4" accent5="accent5" accent6="accent6" hlink="hlink" folHlink="folHlink"/>
  <p:sldLayoutIdLst>
    <p:sldLayoutId id="214748398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 screenshot, graphic design, font&#10;&#10;Description automatically generated">
            <a:extLst>
              <a:ext uri="{FF2B5EF4-FFF2-40B4-BE49-F238E27FC236}">
                <a16:creationId xmlns:a16="http://schemas.microsoft.com/office/drawing/2014/main" id="{D259B7C1-A8D7-F339-5012-17BB3E13611E}"/>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4017558122"/>
      </p:ext>
    </p:extLst>
  </p:cSld>
  <p:clrMap bg1="lt1" tx1="dk1" bg2="lt2" tx2="dk2" accent1="accent1" accent2="accent2" accent3="accent3" accent4="accent4" accent5="accent5" accent6="accent6" hlink="hlink" folHlink="folHlink"/>
  <p:sldLayoutIdLst>
    <p:sldLayoutId id="214748398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blue background with white text&#10;&#10;Description automatically generated with medium confidence">
            <a:extLst>
              <a:ext uri="{FF2B5EF4-FFF2-40B4-BE49-F238E27FC236}">
                <a16:creationId xmlns:a16="http://schemas.microsoft.com/office/drawing/2014/main" id="{94D6A193-B301-6B6C-B400-4D5D66BB3411}"/>
              </a:ext>
            </a:extLst>
          </p:cNvPr>
          <p:cNvPicPr>
            <a:picLocks noChangeAspect="1"/>
          </p:cNvPicPr>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1786205802"/>
      </p:ext>
    </p:extLst>
  </p:cSld>
  <p:clrMap bg1="lt1" tx1="dk1" bg2="lt2" tx2="dk2" accent1="accent1" accent2="accent2" accent3="accent3" accent4="accent4" accent5="accent5" accent6="accent6" hlink="hlink" folHlink="folHlink"/>
  <p:sldLayoutIdLst>
    <p:sldLayoutId id="2147483987" r:id="rId1"/>
    <p:sldLayoutId id="2147483988"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2072882-04A7-81FA-9B72-31A75EA69DB2}"/>
              </a:ext>
            </a:extLst>
          </p:cNvPr>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1052F98-7DF4-A192-B728-147244B3300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0284395-6374-AB31-AF9D-382FDE7013AB}"/>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8A36118-7BF1-CF45-BFA8-FA276C99FDDF}" type="datetimeFigureOut">
              <a:rPr lang="en-US" smtClean="0"/>
              <a:t>10/10/2025</a:t>
            </a:fld>
            <a:endParaRPr lang="en-US"/>
          </a:p>
        </p:txBody>
      </p:sp>
      <p:sp>
        <p:nvSpPr>
          <p:cNvPr id="5" name="Footer Placeholder 4">
            <a:extLst>
              <a:ext uri="{FF2B5EF4-FFF2-40B4-BE49-F238E27FC236}">
                <a16:creationId xmlns:a16="http://schemas.microsoft.com/office/drawing/2014/main" id="{FF9C0C8A-902B-C63B-7952-A955B0F082F0}"/>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BCCDC71-5CEA-F845-8B51-C43F200EB479}"/>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1D35AB9-6D5B-AC45-9E33-55949C484B0D}" type="slidenum">
              <a:rPr lang="en-US" smtClean="0"/>
              <a:t>‹#›</a:t>
            </a:fld>
            <a:endParaRPr lang="en-US"/>
          </a:p>
        </p:txBody>
      </p:sp>
      <p:pic>
        <p:nvPicPr>
          <p:cNvPr id="8" name="Picture 7" descr="A blue and white rectangle with text&#10;&#10;Description automatically generated with low confidence">
            <a:extLst>
              <a:ext uri="{FF2B5EF4-FFF2-40B4-BE49-F238E27FC236}">
                <a16:creationId xmlns:a16="http://schemas.microsoft.com/office/drawing/2014/main" id="{9B1CDA6B-D961-FD74-502A-BF4908F23BA1}"/>
              </a:ext>
            </a:extLst>
          </p:cNvPr>
          <p:cNvPicPr>
            <a:picLocks noChangeAspect="1"/>
          </p:cNvPicPr>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3641347963"/>
      </p:ext>
    </p:extLst>
  </p:cSld>
  <p:clrMap bg1="lt1" tx1="dk1" bg2="lt2" tx2="dk2" accent1="accent1" accent2="accent2" accent3="accent3" accent4="accent4" accent5="accent5" accent6="accent6" hlink="hlink" folHlink="folHlink"/>
  <p:sldLayoutIdLst>
    <p:sldLayoutId id="2147483990" r:id="rId1"/>
    <p:sldLayoutId id="2147483991"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0D12B95-E5E9-0A88-2236-8231CA4F8808}"/>
              </a:ext>
            </a:extLst>
          </p:cNvPr>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1E218A4-832E-EF8D-0DFA-D359DCE4D90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258DF01-6422-7867-AD66-61635F4058B1}"/>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55CD24-C473-2E4F-9AE6-964E15D7F65F}" type="datetimeFigureOut">
              <a:rPr lang="en-US" smtClean="0"/>
              <a:t>10/10/2025</a:t>
            </a:fld>
            <a:endParaRPr lang="en-US"/>
          </a:p>
        </p:txBody>
      </p:sp>
      <p:sp>
        <p:nvSpPr>
          <p:cNvPr id="5" name="Footer Placeholder 4">
            <a:extLst>
              <a:ext uri="{FF2B5EF4-FFF2-40B4-BE49-F238E27FC236}">
                <a16:creationId xmlns:a16="http://schemas.microsoft.com/office/drawing/2014/main" id="{327AB7A4-DB46-D777-91C4-92DB57F61457}"/>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7AD2823-7223-BDB7-2635-F1184CC9FD31}"/>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302E44-E074-904B-9870-14DEF89A79BD}" type="slidenum">
              <a:rPr lang="en-US" smtClean="0"/>
              <a:t>‹#›</a:t>
            </a:fld>
            <a:endParaRPr lang="en-US"/>
          </a:p>
        </p:txBody>
      </p:sp>
      <p:pic>
        <p:nvPicPr>
          <p:cNvPr id="8" name="Picture 7" descr="A picture containing text, screenshot, businesscard, design&#10;&#10;Description automatically generated">
            <a:extLst>
              <a:ext uri="{FF2B5EF4-FFF2-40B4-BE49-F238E27FC236}">
                <a16:creationId xmlns:a16="http://schemas.microsoft.com/office/drawing/2014/main" id="{22DAAF22-B42F-17F3-6C35-7E6E3C1B7110}"/>
              </a:ext>
            </a:extLst>
          </p:cNvPr>
          <p:cNvPicPr>
            <a:picLocks noChangeAspect="1"/>
          </p:cNvPicPr>
          <p:nvPr/>
        </p:nvPicPr>
        <p:blipFill>
          <a:blip r:embed="rId11"/>
          <a:stretch>
            <a:fillRect/>
          </a:stretch>
        </p:blipFill>
        <p:spPr>
          <a:xfrm>
            <a:off x="0" y="0"/>
            <a:ext cx="12192000" cy="6858000"/>
          </a:xfrm>
          <a:prstGeom prst="rect">
            <a:avLst/>
          </a:prstGeom>
        </p:spPr>
      </p:pic>
    </p:spTree>
    <p:extLst>
      <p:ext uri="{BB962C8B-B14F-4D97-AF65-F5344CB8AC3E}">
        <p14:creationId xmlns:p14="http://schemas.microsoft.com/office/powerpoint/2010/main" val="2499308499"/>
      </p:ext>
    </p:extLst>
  </p:cSld>
  <p:clrMap bg1="lt1" tx1="dk1" bg2="lt2" tx2="dk2" accent1="accent1" accent2="accent2" accent3="accent3" accent4="accent4" accent5="accent5" accent6="accent6" hlink="hlink" folHlink="folHlink"/>
  <p:sldLayoutIdLst>
    <p:sldLayoutId id="2147483993" r:id="rId1"/>
    <p:sldLayoutId id="2147483994" r:id="rId2"/>
    <p:sldLayoutId id="2147483995" r:id="rId3"/>
    <p:sldLayoutId id="2147483996" r:id="rId4"/>
    <p:sldLayoutId id="2147483997" r:id="rId5"/>
    <p:sldLayoutId id="2147483998" r:id="rId6"/>
    <p:sldLayoutId id="2147484035" r:id="rId7"/>
    <p:sldLayoutId id="2147484036" r:id="rId8"/>
    <p:sldLayoutId id="2147484037" r:id="rId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0C8ADDB-4CD2-D6E8-2B92-98BD8128D3C7}"/>
              </a:ext>
            </a:extLst>
          </p:cNvPr>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F0402FC-D2C5-ADEC-598D-65F067C8CE1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66ABB4C-E960-19FF-F31F-15F5AC22F3BD}"/>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9B1BE68-91E7-DA4C-83CE-33EC89C398B1}" type="datetimeFigureOut">
              <a:rPr lang="en-US" smtClean="0"/>
              <a:t>10/10/2025</a:t>
            </a:fld>
            <a:endParaRPr lang="en-US"/>
          </a:p>
        </p:txBody>
      </p:sp>
      <p:sp>
        <p:nvSpPr>
          <p:cNvPr id="5" name="Footer Placeholder 4">
            <a:extLst>
              <a:ext uri="{FF2B5EF4-FFF2-40B4-BE49-F238E27FC236}">
                <a16:creationId xmlns:a16="http://schemas.microsoft.com/office/drawing/2014/main" id="{5785A56C-A0F2-BE11-34C4-E5FD71605AF1}"/>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CD82E0D-BA34-08F9-BDA8-709E34BB7EA5}"/>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06B3232-9A32-EF49-9B20-B096A72524DB}" type="slidenum">
              <a:rPr lang="en-US" smtClean="0"/>
              <a:t>‹#›</a:t>
            </a:fld>
            <a:endParaRPr lang="en-US"/>
          </a:p>
        </p:txBody>
      </p:sp>
      <p:pic>
        <p:nvPicPr>
          <p:cNvPr id="8" name="Picture 7" descr="A screenshot of a computer&#10;&#10;Description automatically generated with medium confidence">
            <a:extLst>
              <a:ext uri="{FF2B5EF4-FFF2-40B4-BE49-F238E27FC236}">
                <a16:creationId xmlns:a16="http://schemas.microsoft.com/office/drawing/2014/main" id="{F9A22DF0-EDE3-A1A0-00A9-D55CE3CAAF5A}"/>
              </a:ext>
            </a:extLst>
          </p:cNvPr>
          <p:cNvPicPr>
            <a:picLocks noChangeAspect="1"/>
          </p:cNvPicPr>
          <p:nvPr/>
        </p:nvPicPr>
        <p:blipFill>
          <a:blip r:embed="rId7"/>
          <a:stretch>
            <a:fillRect/>
          </a:stretch>
        </p:blipFill>
        <p:spPr>
          <a:xfrm>
            <a:off x="0" y="0"/>
            <a:ext cx="12192000" cy="6858000"/>
          </a:xfrm>
          <a:prstGeom prst="rect">
            <a:avLst/>
          </a:prstGeom>
        </p:spPr>
      </p:pic>
    </p:spTree>
    <p:extLst>
      <p:ext uri="{BB962C8B-B14F-4D97-AF65-F5344CB8AC3E}">
        <p14:creationId xmlns:p14="http://schemas.microsoft.com/office/powerpoint/2010/main" val="697108286"/>
      </p:ext>
    </p:extLst>
  </p:cSld>
  <p:clrMap bg1="lt1" tx1="dk1" bg2="lt2" tx2="dk2" accent1="accent1" accent2="accent2" accent3="accent3" accent4="accent4" accent5="accent5" accent6="accent6" hlink="hlink" folHlink="folHlink"/>
  <p:sldLayoutIdLst>
    <p:sldLayoutId id="2147484000" r:id="rId1"/>
    <p:sldLayoutId id="2147484001" r:id="rId2"/>
    <p:sldLayoutId id="2147484002" r:id="rId3"/>
    <p:sldLayoutId id="2147484003" r:id="rId4"/>
    <p:sldLayoutId id="2147484004"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CB11D39-7B6E-11D7-36E6-0D0E70121B7D}"/>
              </a:ext>
            </a:extLst>
          </p:cNvPr>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F9423326-8B27-E4CB-710F-2B855F8FF55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BB7A764-EAEB-1C25-26BE-3DA3A32367F7}"/>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7BD182-C8A7-6A47-A0EA-95C60C4E7E9A}" type="datetimeFigureOut">
              <a:rPr lang="en-US" smtClean="0"/>
              <a:t>10/10/2025</a:t>
            </a:fld>
            <a:endParaRPr lang="en-US"/>
          </a:p>
        </p:txBody>
      </p:sp>
      <p:sp>
        <p:nvSpPr>
          <p:cNvPr id="5" name="Footer Placeholder 4">
            <a:extLst>
              <a:ext uri="{FF2B5EF4-FFF2-40B4-BE49-F238E27FC236}">
                <a16:creationId xmlns:a16="http://schemas.microsoft.com/office/drawing/2014/main" id="{45455734-81B6-EAA4-CC09-3A53A8478ADF}"/>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C76ED48-6C24-3E31-F8DA-C315C5FC9BB6}"/>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67DBB9-009E-8E41-8A89-2FE77F41EB92}" type="slidenum">
              <a:rPr lang="en-US" smtClean="0"/>
              <a:t>‹#›</a:t>
            </a:fld>
            <a:endParaRPr lang="en-US"/>
          </a:p>
        </p:txBody>
      </p:sp>
      <p:pic>
        <p:nvPicPr>
          <p:cNvPr id="8" name="Picture 7" descr="A picture containing text, screenshot, design&#10;&#10;Description automatically generated">
            <a:extLst>
              <a:ext uri="{FF2B5EF4-FFF2-40B4-BE49-F238E27FC236}">
                <a16:creationId xmlns:a16="http://schemas.microsoft.com/office/drawing/2014/main" id="{D630895B-A68E-8D65-8264-EDF2522426F9}"/>
              </a:ext>
            </a:extLst>
          </p:cNvPr>
          <p:cNvPicPr>
            <a:picLocks noChangeAspect="1"/>
          </p:cNvPicPr>
          <p:nvPr/>
        </p:nvPicPr>
        <p:blipFill>
          <a:blip r:embed="rId6"/>
          <a:stretch>
            <a:fillRect/>
          </a:stretch>
        </p:blipFill>
        <p:spPr>
          <a:xfrm>
            <a:off x="0" y="0"/>
            <a:ext cx="12192000" cy="6858000"/>
          </a:xfrm>
          <a:prstGeom prst="rect">
            <a:avLst/>
          </a:prstGeom>
        </p:spPr>
      </p:pic>
    </p:spTree>
    <p:extLst>
      <p:ext uri="{BB962C8B-B14F-4D97-AF65-F5344CB8AC3E}">
        <p14:creationId xmlns:p14="http://schemas.microsoft.com/office/powerpoint/2010/main" val="70690438"/>
      </p:ext>
    </p:extLst>
  </p:cSld>
  <p:clrMap bg1="lt1" tx1="dk1" bg2="lt2" tx2="dk2" accent1="accent1" accent2="accent2" accent3="accent3" accent4="accent4" accent5="accent5" accent6="accent6" hlink="hlink" folHlink="folHlink"/>
  <p:sldLayoutIdLst>
    <p:sldLayoutId id="2147484006" r:id="rId1"/>
    <p:sldLayoutId id="2147484007" r:id="rId2"/>
    <p:sldLayoutId id="2147484008" r:id="rId3"/>
    <p:sldLayoutId id="2147484009"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A picture containing tree, cloud, house, sky&#10;&#10;Description automatically generated">
            <a:extLst>
              <a:ext uri="{FF2B5EF4-FFF2-40B4-BE49-F238E27FC236}">
                <a16:creationId xmlns:a16="http://schemas.microsoft.com/office/drawing/2014/main" id="{7D3A0B8D-8F1B-BBD7-763E-306A1918458B}"/>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524128489"/>
      </p:ext>
    </p:extLst>
  </p:cSld>
  <p:clrMap bg1="lt1" tx1="dk1" bg2="lt2" tx2="dk2" accent1="accent1" accent2="accent2" accent3="accent3" accent4="accent4" accent5="accent5" accent6="accent6" hlink="hlink" folHlink="folHlink"/>
  <p:sldLayoutIdLst>
    <p:sldLayoutId id="214748401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sky, cloud, grass, text&#10;&#10;Description automatically generated">
            <a:extLst>
              <a:ext uri="{FF2B5EF4-FFF2-40B4-BE49-F238E27FC236}">
                <a16:creationId xmlns:a16="http://schemas.microsoft.com/office/drawing/2014/main" id="{FD64A1D8-C4BB-C68E-DD4E-12E4B52E658B}"/>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885873996"/>
      </p:ext>
    </p:extLst>
  </p:cSld>
  <p:clrMap bg1="lt1" tx1="dk1" bg2="lt2" tx2="dk2" accent1="accent1" accent2="accent2" accent3="accent3" accent4="accent4" accent5="accent5" accent6="accent6" hlink="hlink" folHlink="folHlink"/>
  <p:sldLayoutIdLst>
    <p:sldLayoutId id="214748401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A picture containing sky, tree, outdoor, cloud&#10;&#10;Description automatically generated">
            <a:extLst>
              <a:ext uri="{FF2B5EF4-FFF2-40B4-BE49-F238E27FC236}">
                <a16:creationId xmlns:a16="http://schemas.microsoft.com/office/drawing/2014/main" id="{B6E7C2A9-67AF-B453-A32C-8398FDC30646}"/>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30972924"/>
      </p:ext>
    </p:extLst>
  </p:cSld>
  <p:clrMap bg1="lt1" tx1="dk1" bg2="lt2" tx2="dk2" accent1="accent1" accent2="accent2" accent3="accent3" accent4="accent4" accent5="accent5" accent6="accent6" hlink="hlink" folHlink="folHlink"/>
  <p:sldLayoutIdLst>
    <p:sldLayoutId id="214748401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uilding&#10;&#10;Description automatically generated with low confidence">
            <a:extLst>
              <a:ext uri="{FF2B5EF4-FFF2-40B4-BE49-F238E27FC236}">
                <a16:creationId xmlns:a16="http://schemas.microsoft.com/office/drawing/2014/main" id="{EC565704-B489-D021-F781-93D2D4B3EEFE}"/>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489045213"/>
      </p:ext>
    </p:extLst>
  </p:cSld>
  <p:clrMap bg1="lt1" tx1="dk1" bg2="lt2" tx2="dk2" accent1="accent1" accent2="accent2" accent3="accent3" accent4="accent4" accent5="accent5" accent6="accent6" hlink="hlink" folHlink="folHlink"/>
  <p:sldLayoutIdLst>
    <p:sldLayoutId id="214748401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A picture containing sky, tree, outdoor, screenshot&#10;&#10;Description automatically generated">
            <a:extLst>
              <a:ext uri="{FF2B5EF4-FFF2-40B4-BE49-F238E27FC236}">
                <a16:creationId xmlns:a16="http://schemas.microsoft.com/office/drawing/2014/main" id="{8C16B6D9-FB9C-49F3-2582-C99E877F12B9}"/>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81622215"/>
      </p:ext>
    </p:extLst>
  </p:cSld>
  <p:clrMap bg1="lt1" tx1="dk1" bg2="lt2" tx2="dk2" accent1="accent1" accent2="accent2" accent3="accent3" accent4="accent4" accent5="accent5" accent6="accent6" hlink="hlink" folHlink="folHlink"/>
  <p:sldLayoutIdLst>
    <p:sldLayoutId id="214748401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sky, text, screenshot, building&#10;&#10;Description automatically generated">
            <a:extLst>
              <a:ext uri="{FF2B5EF4-FFF2-40B4-BE49-F238E27FC236}">
                <a16:creationId xmlns:a16="http://schemas.microsoft.com/office/drawing/2014/main" id="{42885A91-394F-610C-FB99-7E0485978FE1}"/>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746972480"/>
      </p:ext>
    </p:extLst>
  </p:cSld>
  <p:clrMap bg1="lt1" tx1="dk1" bg2="lt2" tx2="dk2" accent1="accent1" accent2="accent2" accent3="accent3" accent4="accent4" accent5="accent5" accent6="accent6" hlink="hlink" folHlink="folHlink"/>
  <p:sldLayoutIdLst>
    <p:sldLayoutId id="214748402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A close-up of a building&#10;&#10;Description automatically generated with low confidence">
            <a:extLst>
              <a:ext uri="{FF2B5EF4-FFF2-40B4-BE49-F238E27FC236}">
                <a16:creationId xmlns:a16="http://schemas.microsoft.com/office/drawing/2014/main" id="{80BB21EE-854B-4A5D-4B38-92F4066580F7}"/>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976061864"/>
      </p:ext>
    </p:extLst>
  </p:cSld>
  <p:clrMap bg1="lt1" tx1="dk1" bg2="lt2" tx2="dk2" accent1="accent1" accent2="accent2" accent3="accent3" accent4="accent4" accent5="accent5" accent6="accent6" hlink="hlink" folHlink="folHlink"/>
  <p:sldLayoutIdLst>
    <p:sldLayoutId id="214748402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 sky, tree, plant&#10;&#10;Description automatically generated">
            <a:extLst>
              <a:ext uri="{FF2B5EF4-FFF2-40B4-BE49-F238E27FC236}">
                <a16:creationId xmlns:a16="http://schemas.microsoft.com/office/drawing/2014/main" id="{A6CE6DCC-5EFF-0C9E-9F78-1881B15D3240}"/>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695495217"/>
      </p:ext>
    </p:extLst>
  </p:cSld>
  <p:clrMap bg1="lt1" tx1="dk1" bg2="lt2" tx2="dk2" accent1="accent1" accent2="accent2" accent3="accent3" accent4="accent4" accent5="accent5" accent6="accent6" hlink="hlink" folHlink="folHlink"/>
  <p:sldLayoutIdLst>
    <p:sldLayoutId id="214748402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75875572"/>
      </p:ext>
    </p:extLst>
  </p:cSld>
  <p:clrMap bg1="lt1" tx1="dk1" bg2="lt2" tx2="dk2" accent1="accent1" accent2="accent2" accent3="accent3" accent4="accent4" accent5="accent5" accent6="accent6" hlink="hlink" folHlink="folHlink"/>
  <p:sldLayoutIdLst>
    <p:sldLayoutId id="2147484027" r:id="rId1"/>
    <p:sldLayoutId id="2147484028" r:id="rId2"/>
    <p:sldLayoutId id="2147484029" r:id="rId3"/>
    <p:sldLayoutId id="2147484030" r:id="rId4"/>
    <p:sldLayoutId id="2147484031" r:id="rId5"/>
    <p:sldLayoutId id="2147484032" r:id="rId6"/>
    <p:sldLayoutId id="2147484033" r:id="rId7"/>
    <p:sldLayoutId id="2147484034"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1.xml"/></Relationships>
</file>

<file path=ppt/slides/_rels/slide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xml"/><Relationship Id="rId1" Type="http://schemas.openxmlformats.org/officeDocument/2006/relationships/slideLayout" Target="../slideLayouts/slideLayout2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1.xml"/></Relationships>
</file>

<file path=ppt/slides/_rels/slide1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6.xml"/><Relationship Id="rId1" Type="http://schemas.openxmlformats.org/officeDocument/2006/relationships/slideLayout" Target="../slideLayouts/slideLayout16.xml"/><Relationship Id="rId4" Type="http://schemas.openxmlformats.org/officeDocument/2006/relationships/image" Target="../media/image28.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9.xml"/><Relationship Id="rId1" Type="http://schemas.openxmlformats.org/officeDocument/2006/relationships/slideLayout" Target="../slideLayouts/slideLayout1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hyperlink" Target="file:///C:\Users\S.Saer\Downloads\Janet%20Moyles.%20Effective%20Leadership%20and%20Management%20in%20the%20Early%20Years.pdf" TargetMode="External"/><Relationship Id="rId2" Type="http://schemas.openxmlformats.org/officeDocument/2006/relationships/notesSlide" Target="../notesSlides/notesSlide14.xml"/><Relationship Id="rId1" Type="http://schemas.openxmlformats.org/officeDocument/2006/relationships/slideLayout" Target="../slideLayouts/slideLayout16.xml"/><Relationship Id="rId4" Type="http://schemas.openxmlformats.org/officeDocument/2006/relationships/hyperlink" Target="file:///E:\Level%206\ECEY6002%20LEADERSHIP\Reading%20-%20extra\Janet%20Moyles.%20Effective%20Leadership%20and%20Management%20in%20the%20Early%20Years.pdf" TargetMode="Externa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8.xml"/><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0.xml"/><Relationship Id="rId1" Type="http://schemas.openxmlformats.org/officeDocument/2006/relationships/slideLayout" Target="../slideLayouts/slideLayout21.xml"/></Relationships>
</file>

<file path=ppt/slides/_rels/slide26.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hyperlink" Target="https://www.tandfonline.com/author/Clark,+Rory+McDowall" TargetMode="External"/><Relationship Id="rId2" Type="http://schemas.openxmlformats.org/officeDocument/2006/relationships/notesSlide" Target="../notesSlides/notesSlide29.xml"/><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hyperlink" Target="https://search.informit.com.au/fullText;dn=967638646549788;res=IELNZC" TargetMode="External"/><Relationship Id="rId2" Type="http://schemas.openxmlformats.org/officeDocument/2006/relationships/notesSlide" Target="../notesSlides/notesSlide30.xml"/><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hyperlink" Target="https://dialls2020.eu/cllp-ant-ks1/" TargetMode="External"/><Relationship Id="rId2" Type="http://schemas.openxmlformats.org/officeDocument/2006/relationships/notesSlide" Target="../notesSlides/notesSlide33.xml"/><Relationship Id="rId1" Type="http://schemas.openxmlformats.org/officeDocument/2006/relationships/slideLayout" Target="../slideLayouts/slideLayout20.xml"/><Relationship Id="rId4" Type="http://schemas.openxmlformats.org/officeDocument/2006/relationships/image" Target="../media/image37.png"/></Relationships>
</file>

<file path=ppt/slides/_rels/slide4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4.xml"/><Relationship Id="rId1" Type="http://schemas.openxmlformats.org/officeDocument/2006/relationships/slideLayout" Target="../slideLayouts/slideLayout21.xml"/></Relationships>
</file>

<file path=ppt/slides/_rels/slide41.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slideLayout" Target="../slideLayouts/slideLayout15.xml"/><Relationship Id="rId1" Type="http://schemas.openxmlformats.org/officeDocument/2006/relationships/video" Target="https://www.youtube.com/embed/2uNzZ4WRJmQ?feature=oembed" TargetMode="External"/></Relationships>
</file>

<file path=ppt/slides/_rels/slide42.xml.rels><?xml version="1.0" encoding="UTF-8" standalone="yes"?>
<Relationships xmlns="http://schemas.openxmlformats.org/package/2006/relationships"><Relationship Id="rId3" Type="http://schemas.openxmlformats.org/officeDocument/2006/relationships/hyperlink" Target="https://hwb.gov.wales/playlists/view/fe8a2271-318b-4a1e-ad51-29d81cd8cbad/en/2?options=CNIQ39k7rbEp4zsz8OdGxip83XDxyAM%252BxyuNqUgoOrvEtxGXwma9Q0UtNK7LrNnQeBRzOrCAigY4uycarLBzA2avRfQV%252FaM%252BELtKkOeEj%252F9pmwyzbopY%252BnuXSXkevY2ZepOokHykzUncD1M7h5HeCQ%253D%253D" TargetMode="External"/><Relationship Id="rId2" Type="http://schemas.openxmlformats.org/officeDocument/2006/relationships/hyperlink" Target="https://hwb.gov.wales/playlists/view/fe8a2271-318b-4a1e-ad51-29d81cd8cbad/cy/2?options=CNIQ39k7rbEp4zsz8OdGxip83XDxyAM%252BxyuNqUgoOrvEtxGXwma9Q0UtNK7LrNnQeBRzOrCAigY4uycarLBzA2avRfQV%252FaM%252BELtKkOeEj%252F9pmwyzbopY%252BnuXSXkevY2ZepOokHykzUncD1M7h5HeCQ%253D%253D" TargetMode="External"/><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3" Type="http://schemas.openxmlformats.org/officeDocument/2006/relationships/hyperlink" Target="https://expertprogrammanagement.com/2018/11/mckinsey-7s-framework/#google_vignette" TargetMode="External"/><Relationship Id="rId2" Type="http://schemas.openxmlformats.org/officeDocument/2006/relationships/notesSlide" Target="../notesSlides/notesSlide36.xml"/><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hyperlink" Target="https://www.mindtools.com/ai9k5cb/the-blake-mouton-grid" TargetMode="External"/><Relationship Id="rId2" Type="http://schemas.openxmlformats.org/officeDocument/2006/relationships/notesSlide" Target="../notesSlides/notesSlide37.xml"/><Relationship Id="rId1" Type="http://schemas.openxmlformats.org/officeDocument/2006/relationships/slideLayout" Target="../slideLayouts/slideLayout15.xml"/><Relationship Id="rId4" Type="http://schemas.openxmlformats.org/officeDocument/2006/relationships/hyperlink" Target="https://www.stratrix.com/leadership-styles/" TargetMode="External"/></Relationships>
</file>

<file path=ppt/slides/_rels/slide46.xml.rels><?xml version="1.0" encoding="UTF-8" standalone="yes"?>
<Relationships xmlns="http://schemas.openxmlformats.org/package/2006/relationships"><Relationship Id="rId3" Type="http://schemas.openxmlformats.org/officeDocument/2006/relationships/hyperlink" Target="http://www.techniumscience.com/" TargetMode="External"/><Relationship Id="rId2" Type="http://schemas.openxmlformats.org/officeDocument/2006/relationships/notesSlide" Target="../notesSlides/notesSlide38.xml"/><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307272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9F7C2C6-CEF5-2A2C-B7B2-DA352D127DA0}"/>
              </a:ext>
            </a:extLst>
          </p:cNvPr>
          <p:cNvSpPr txBox="1"/>
          <p:nvPr/>
        </p:nvSpPr>
        <p:spPr>
          <a:xfrm>
            <a:off x="1676400" y="609600"/>
            <a:ext cx="8839200" cy="2308324"/>
          </a:xfrm>
          <a:prstGeom prst="rect">
            <a:avLst/>
          </a:prstGeom>
          <a:noFill/>
          <a:ln>
            <a:solidFill>
              <a:schemeClr val="bg1"/>
            </a:solidFill>
          </a:ln>
        </p:spPr>
        <p:txBody>
          <a:bodyPr wrap="square">
            <a:spAutoFit/>
          </a:bodyPr>
          <a:lstStyle/>
          <a:p>
            <a:pPr algn="ctr" eaLnBrk="1" fontAlgn="auto" hangingPunct="1">
              <a:spcBef>
                <a:spcPts val="700"/>
              </a:spcBef>
              <a:spcAft>
                <a:spcPts val="0"/>
              </a:spcAft>
              <a:defRPr/>
            </a:pPr>
            <a:r>
              <a:rPr lang="en-GB" sz="4800" b="1" dirty="0">
                <a:latin typeface="Arial" panose="020B0604020202020204" pitchFamily="34" charset="0"/>
                <a:ea typeface="+mn-ea"/>
                <a:cs typeface="Arial" panose="020B0604020202020204" pitchFamily="34" charset="0"/>
              </a:rPr>
              <a:t>ECEY5006C: </a:t>
            </a:r>
            <a:r>
              <a:rPr lang="en-GB" altLang="en-US" sz="4800" b="1" dirty="0">
                <a:latin typeface="Arial" panose="020B0604020202020204" pitchFamily="34" charset="0"/>
                <a:ea typeface="+mn-ea"/>
                <a:cs typeface="Arial" panose="020B0604020202020204" pitchFamily="34" charset="0"/>
              </a:rPr>
              <a:t>Arweinyddiaeth a </a:t>
            </a:r>
            <a:r>
              <a:rPr lang="en-GB" altLang="en-US" sz="4800" b="1" dirty="0" err="1">
                <a:latin typeface="Arial" panose="020B0604020202020204" pitchFamily="34" charset="0"/>
                <a:ea typeface="+mn-ea"/>
                <a:cs typeface="Arial" panose="020B0604020202020204" pitchFamily="34" charset="0"/>
              </a:rPr>
              <a:t>gwaith</a:t>
            </a:r>
            <a:r>
              <a:rPr lang="en-GB" altLang="en-US" sz="4800" b="1" dirty="0">
                <a:latin typeface="Arial" panose="020B0604020202020204" pitchFamily="34" charset="0"/>
                <a:ea typeface="+mn-ea"/>
                <a:cs typeface="Arial" panose="020B0604020202020204" pitchFamily="34" charset="0"/>
              </a:rPr>
              <a:t> </a:t>
            </a:r>
            <a:r>
              <a:rPr lang="en-GB" altLang="en-US" sz="4800" b="1" dirty="0" err="1">
                <a:latin typeface="Arial" panose="020B0604020202020204" pitchFamily="34" charset="0"/>
                <a:ea typeface="+mn-ea"/>
                <a:cs typeface="Arial" panose="020B0604020202020204" pitchFamily="34" charset="0"/>
              </a:rPr>
              <a:t>tîm</a:t>
            </a:r>
            <a:r>
              <a:rPr lang="en-GB" altLang="en-US" sz="4800" b="1" dirty="0">
                <a:latin typeface="Arial" panose="020B0604020202020204" pitchFamily="34" charset="0"/>
                <a:ea typeface="+mn-ea"/>
                <a:cs typeface="Arial" panose="020B0604020202020204" pitchFamily="34" charset="0"/>
              </a:rPr>
              <a:t> </a:t>
            </a:r>
            <a:r>
              <a:rPr lang="en-GB" altLang="en-US" sz="4800" b="1" dirty="0" err="1">
                <a:latin typeface="Arial" panose="020B0604020202020204" pitchFamily="34" charset="0"/>
                <a:ea typeface="+mn-ea"/>
                <a:cs typeface="Arial" panose="020B0604020202020204" pitchFamily="34" charset="0"/>
              </a:rPr>
              <a:t>yn</a:t>
            </a:r>
            <a:r>
              <a:rPr lang="en-GB" altLang="en-US" sz="4800" b="1" dirty="0">
                <a:latin typeface="Arial" panose="020B0604020202020204" pitchFamily="34" charset="0"/>
                <a:ea typeface="+mn-ea"/>
                <a:cs typeface="Arial" panose="020B0604020202020204" pitchFamily="34" charset="0"/>
              </a:rPr>
              <a:t> y </a:t>
            </a:r>
            <a:r>
              <a:rPr lang="en-GB" altLang="en-US" sz="4800" b="1" dirty="0" err="1">
                <a:latin typeface="Arial" panose="020B0604020202020204" pitchFamily="34" charset="0"/>
                <a:ea typeface="+mn-ea"/>
                <a:cs typeface="Arial" panose="020B0604020202020204" pitchFamily="34" charset="0"/>
              </a:rPr>
              <a:t>blynyddoedd</a:t>
            </a:r>
            <a:r>
              <a:rPr lang="en-GB" altLang="en-US" sz="4800" b="1" dirty="0">
                <a:latin typeface="Arial" panose="020B0604020202020204" pitchFamily="34" charset="0"/>
                <a:ea typeface="+mn-ea"/>
                <a:cs typeface="Arial" panose="020B0604020202020204" pitchFamily="34" charset="0"/>
              </a:rPr>
              <a:t> </a:t>
            </a:r>
            <a:r>
              <a:rPr lang="en-GB" altLang="en-US" sz="4800" b="1" dirty="0" err="1">
                <a:latin typeface="Arial" panose="020B0604020202020204" pitchFamily="34" charset="0"/>
                <a:ea typeface="+mn-ea"/>
                <a:cs typeface="Arial" panose="020B0604020202020204" pitchFamily="34" charset="0"/>
              </a:rPr>
              <a:t>cynnar</a:t>
            </a:r>
            <a:endParaRPr lang="en-GB" sz="4800" b="1" dirty="0">
              <a:latin typeface="Arial" panose="020B0604020202020204" pitchFamily="34" charset="0"/>
              <a:ea typeface="+mn-ea"/>
              <a:cs typeface="Arial" panose="020B0604020202020204" pitchFamily="34" charset="0"/>
            </a:endParaRPr>
          </a:p>
        </p:txBody>
      </p:sp>
      <p:sp>
        <p:nvSpPr>
          <p:cNvPr id="3" name="TextBox 2">
            <a:extLst>
              <a:ext uri="{FF2B5EF4-FFF2-40B4-BE49-F238E27FC236}">
                <a16:creationId xmlns:a16="http://schemas.microsoft.com/office/drawing/2014/main" id="{B24BC744-9BE2-EB30-E7B0-96568E2A4BA4}"/>
              </a:ext>
            </a:extLst>
          </p:cNvPr>
          <p:cNvSpPr txBox="1"/>
          <p:nvPr/>
        </p:nvSpPr>
        <p:spPr>
          <a:xfrm>
            <a:off x="1600200" y="3429000"/>
            <a:ext cx="8839200" cy="1569660"/>
          </a:xfrm>
          <a:prstGeom prst="rect">
            <a:avLst/>
          </a:prstGeom>
          <a:noFill/>
          <a:ln>
            <a:solidFill>
              <a:schemeClr val="bg1"/>
            </a:solidFill>
          </a:ln>
        </p:spPr>
        <p:txBody>
          <a:bodyPr wrap="square" rtlCol="0">
            <a:spAutoFit/>
          </a:bodyPr>
          <a:lstStyle/>
          <a:p>
            <a:pPr algn="ctr"/>
            <a:r>
              <a:rPr lang="en-GB" sz="4800" b="1">
                <a:solidFill>
                  <a:schemeClr val="accent1">
                    <a:lumMod val="75000"/>
                  </a:schemeClr>
                </a:solidFill>
                <a:latin typeface="Arial" panose="020B0604020202020204" pitchFamily="34" charset="0"/>
                <a:cs typeface="Arial" panose="020B0604020202020204" pitchFamily="34" charset="0"/>
              </a:rPr>
              <a:t>ECEY5006: Leadership and Teamwork in the Early Years </a:t>
            </a:r>
          </a:p>
        </p:txBody>
      </p:sp>
    </p:spTree>
    <p:extLst>
      <p:ext uri="{BB962C8B-B14F-4D97-AF65-F5344CB8AC3E}">
        <p14:creationId xmlns:p14="http://schemas.microsoft.com/office/powerpoint/2010/main" val="33647780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1DD027B7-E5EF-4979-863A-0AD9D54DA38F}"/>
              </a:ext>
              <a:ext uri="{C183D7F6-B498-43B3-948B-1728B52AA6E4}">
                <adec:decorative xmlns:adec="http://schemas.microsoft.com/office/drawing/2017/decorative" val="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4018" y="48986"/>
            <a:ext cx="9783964" cy="58703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5723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A81E93-A0C0-FB0A-98F9-9A13B2EDD3C0}"/>
              </a:ext>
            </a:extLst>
          </p:cNvPr>
          <p:cNvSpPr>
            <a:spLocks noGrp="1"/>
          </p:cNvSpPr>
          <p:nvPr>
            <p:ph type="title"/>
          </p:nvPr>
        </p:nvSpPr>
        <p:spPr/>
        <p:txBody>
          <a:bodyPr/>
          <a:lstStyle/>
          <a:p>
            <a:pPr algn="ctr"/>
            <a:r>
              <a:rPr lang="en-GB" b="1" dirty="0" err="1">
                <a:latin typeface="Arial" panose="020B0604020202020204" pitchFamily="34" charset="0"/>
                <a:cs typeface="Arial" panose="020B0604020202020204" pitchFamily="34" charset="0"/>
              </a:rPr>
              <a:t>Geirfa</a:t>
            </a:r>
            <a:r>
              <a:rPr lang="en-GB" b="1" dirty="0">
                <a:latin typeface="Arial" panose="020B0604020202020204" pitchFamily="34" charset="0"/>
                <a:cs typeface="Arial" panose="020B0604020202020204" pitchFamily="34" charset="0"/>
              </a:rPr>
              <a:t>/ </a:t>
            </a:r>
            <a:r>
              <a:rPr lang="en-GB" b="1" dirty="0">
                <a:solidFill>
                  <a:schemeClr val="accent1">
                    <a:lumMod val="75000"/>
                  </a:schemeClr>
                </a:solidFill>
                <a:latin typeface="Arial" panose="020B0604020202020204" pitchFamily="34" charset="0"/>
                <a:cs typeface="Arial" panose="020B0604020202020204" pitchFamily="34" charset="0"/>
              </a:rPr>
              <a:t>Glossary</a:t>
            </a:r>
          </a:p>
        </p:txBody>
      </p:sp>
      <p:sp>
        <p:nvSpPr>
          <p:cNvPr id="3" name="Content Placeholder 2">
            <a:extLst>
              <a:ext uri="{FF2B5EF4-FFF2-40B4-BE49-F238E27FC236}">
                <a16:creationId xmlns:a16="http://schemas.microsoft.com/office/drawing/2014/main" id="{29167CC9-CCD4-AE72-43B5-DB30B173D54E}"/>
              </a:ext>
            </a:extLst>
          </p:cNvPr>
          <p:cNvSpPr>
            <a:spLocks noGrp="1"/>
          </p:cNvSpPr>
          <p:nvPr>
            <p:ph sz="half" idx="1"/>
          </p:nvPr>
        </p:nvSpPr>
        <p:spPr>
          <a:xfrm>
            <a:off x="2152650" y="1825625"/>
            <a:ext cx="8058150" cy="3809862"/>
          </a:xfrm>
        </p:spPr>
        <p:txBody>
          <a:bodyPr/>
          <a:lstStyle/>
          <a:p>
            <a:pPr marL="0" indent="0">
              <a:buNone/>
            </a:pPr>
            <a:r>
              <a:rPr lang="en-GB" dirty="0" err="1">
                <a:latin typeface="Arial" panose="020B0604020202020204" pitchFamily="34" charset="0"/>
                <a:cs typeface="Arial" panose="020B0604020202020204" pitchFamily="34" charset="0"/>
              </a:rPr>
              <a:t>Cydraddoldeb</a:t>
            </a:r>
            <a:r>
              <a:rPr lang="en-GB" dirty="0">
                <a:latin typeface="Arial" panose="020B0604020202020204" pitchFamily="34" charset="0"/>
                <a:cs typeface="Arial" panose="020B0604020202020204" pitchFamily="34" charset="0"/>
              </a:rPr>
              <a:t> – bod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gyfartal</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enwedig</a:t>
            </a:r>
            <a:r>
              <a:rPr lang="en-GB" dirty="0">
                <a:latin typeface="Arial" panose="020B0604020202020204" pitchFamily="34" charset="0"/>
                <a:cs typeface="Arial" panose="020B0604020202020204" pitchFamily="34" charset="0"/>
              </a:rPr>
              <a:t> o ran </a:t>
            </a:r>
            <a:r>
              <a:rPr lang="en-GB" dirty="0" err="1">
                <a:latin typeface="Arial" panose="020B0604020202020204" pitchFamily="34" charset="0"/>
                <a:cs typeface="Arial" panose="020B0604020202020204" pitchFamily="34" charset="0"/>
              </a:rPr>
              <a:t>statws</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hawliau</a:t>
            </a:r>
            <a:r>
              <a:rPr lang="en-GB" dirty="0">
                <a:latin typeface="Arial" panose="020B0604020202020204" pitchFamily="34" charset="0"/>
                <a:cs typeface="Arial" panose="020B0604020202020204" pitchFamily="34" charset="0"/>
              </a:rPr>
              <a:t> neu </a:t>
            </a:r>
            <a:r>
              <a:rPr lang="en-GB" dirty="0" err="1">
                <a:latin typeface="Arial" panose="020B0604020202020204" pitchFamily="34" charset="0"/>
                <a:cs typeface="Arial" panose="020B0604020202020204" pitchFamily="34" charset="0"/>
              </a:rPr>
              <a:t>gyfleoedd</a:t>
            </a:r>
            <a:r>
              <a:rPr lang="en-GB" dirty="0">
                <a:latin typeface="Arial" panose="020B0604020202020204" pitchFamily="34" charset="0"/>
                <a:cs typeface="Arial" panose="020B0604020202020204" pitchFamily="34" charset="0"/>
              </a:rPr>
              <a:t> </a:t>
            </a:r>
          </a:p>
          <a:p>
            <a:pPr marL="0" indent="0">
              <a:buNone/>
            </a:pPr>
            <a:r>
              <a:rPr lang="en-GB" dirty="0" err="1">
                <a:latin typeface="Arial" panose="020B0604020202020204" pitchFamily="34" charset="0"/>
                <a:cs typeface="Arial" panose="020B0604020202020204" pitchFamily="34" charset="0"/>
              </a:rPr>
              <a:t>Ecwiti</a:t>
            </a:r>
            <a:r>
              <a:rPr lang="en-GB" dirty="0">
                <a:latin typeface="Arial" panose="020B0604020202020204" pitchFamily="34" charset="0"/>
                <a:cs typeface="Arial" panose="020B0604020202020204" pitchFamily="34" charset="0"/>
              </a:rPr>
              <a:t> – bod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deg</a:t>
            </a:r>
            <a:endParaRPr lang="en-GB" dirty="0">
              <a:latin typeface="Arial" panose="020B0604020202020204" pitchFamily="34" charset="0"/>
              <a:cs typeface="Arial" panose="020B0604020202020204" pitchFamily="34" charset="0"/>
            </a:endParaRPr>
          </a:p>
          <a:p>
            <a:pPr marL="0" indent="0">
              <a:buNone/>
            </a:pPr>
            <a:r>
              <a:rPr lang="en-GB" dirty="0">
                <a:latin typeface="Arial" panose="020B0604020202020204" pitchFamily="34" charset="0"/>
                <a:cs typeface="Arial" panose="020B0604020202020204" pitchFamily="34" charset="0"/>
              </a:rPr>
              <a:t>T</a:t>
            </a:r>
            <a:r>
              <a:rPr lang="en-GB" sz="2800" dirty="0">
                <a:latin typeface="Arial" panose="020B0604020202020204" pitchFamily="34" charset="0"/>
                <a:cs typeface="Arial" panose="020B0604020202020204" pitchFamily="34" charset="0"/>
              </a:rPr>
              <a:t>rawsnewidiol </a:t>
            </a:r>
            <a:r>
              <a:rPr lang="en-GB" dirty="0"/>
              <a:t>– </a:t>
            </a:r>
            <a:r>
              <a:rPr lang="en-GB" dirty="0" err="1">
                <a:latin typeface="Arial" panose="020B0604020202020204" pitchFamily="34" charset="0"/>
                <a:cs typeface="Arial" panose="020B0604020202020204" pitchFamily="34" charset="0"/>
              </a:rPr>
              <a:t>newid</a:t>
            </a:r>
            <a:r>
              <a:rPr lang="en-GB" dirty="0">
                <a:latin typeface="Arial" panose="020B0604020202020204" pitchFamily="34" charset="0"/>
                <a:cs typeface="Arial" panose="020B0604020202020204" pitchFamily="34" charset="0"/>
              </a:rPr>
              <a:t> neu </a:t>
            </a:r>
            <a:r>
              <a:rPr lang="en-GB" dirty="0" err="1">
                <a:latin typeface="Arial" panose="020B0604020202020204" pitchFamily="34" charset="0"/>
                <a:cs typeface="Arial" panose="020B0604020202020204" pitchFamily="34" charset="0"/>
              </a:rPr>
              <a:t>wella</a:t>
            </a:r>
            <a:endParaRPr lang="en-GB" dirty="0">
              <a:latin typeface="Arial" panose="020B0604020202020204" pitchFamily="34" charset="0"/>
              <a:cs typeface="Arial" panose="020B0604020202020204" pitchFamily="34" charset="0"/>
            </a:endParaRPr>
          </a:p>
          <a:p>
            <a:pPr marL="0" indent="0">
              <a:buNone/>
            </a:pPr>
            <a:r>
              <a:rPr lang="en-GB" sz="2800" dirty="0">
                <a:latin typeface="Arial" panose="020B0604020202020204" pitchFamily="34" charset="0"/>
                <a:cs typeface="Arial" panose="020B0604020202020204" pitchFamily="34" charset="0"/>
              </a:rPr>
              <a:t>Gweithrediadol – </a:t>
            </a:r>
            <a:r>
              <a:rPr lang="en-GB" sz="2800" dirty="0" err="1">
                <a:latin typeface="Arial" panose="020B0604020202020204" pitchFamily="34" charset="0"/>
                <a:cs typeface="Arial" panose="020B0604020202020204" pitchFamily="34" charset="0"/>
              </a:rPr>
              <a:t>lle</a:t>
            </a:r>
            <a:r>
              <a:rPr lang="en-GB" sz="2800" dirty="0">
                <a:latin typeface="Arial" panose="020B0604020202020204" pitchFamily="34" charset="0"/>
                <a:cs typeface="Arial" panose="020B0604020202020204" pitchFamily="34" charset="0"/>
              </a:rPr>
              <a:t> </a:t>
            </a:r>
            <a:r>
              <a:rPr lang="en-GB" sz="2800" dirty="0" err="1">
                <a:latin typeface="Arial" panose="020B0604020202020204" pitchFamily="34" charset="0"/>
                <a:cs typeface="Arial" panose="020B0604020202020204" pitchFamily="34" charset="0"/>
              </a:rPr>
              <a:t>mae</a:t>
            </a:r>
            <a:r>
              <a:rPr lang="en-GB" sz="2800" dirty="0">
                <a:latin typeface="Arial" panose="020B0604020202020204" pitchFamily="34" charset="0"/>
                <a:cs typeface="Arial" panose="020B0604020202020204" pitchFamily="34" charset="0"/>
              </a:rPr>
              <a:t> </a:t>
            </a:r>
            <a:r>
              <a:rPr lang="en-GB" sz="2800" dirty="0" err="1">
                <a:latin typeface="Arial" panose="020B0604020202020204" pitchFamily="34" charset="0"/>
                <a:cs typeface="Arial" panose="020B0604020202020204" pitchFamily="34" charset="0"/>
              </a:rPr>
              <a:t>yna</a:t>
            </a:r>
            <a:r>
              <a:rPr lang="en-GB" sz="2800" dirty="0">
                <a:latin typeface="Arial" panose="020B0604020202020204" pitchFamily="34" charset="0"/>
                <a:cs typeface="Arial" panose="020B0604020202020204" pitchFamily="34" charset="0"/>
              </a:rPr>
              <a:t> ‘give and take’</a:t>
            </a:r>
          </a:p>
          <a:p>
            <a:pPr marL="0" indent="0">
              <a:buNone/>
            </a:pPr>
            <a:r>
              <a:rPr lang="en-GB" sz="2800" dirty="0">
                <a:latin typeface="Arial" panose="020B0604020202020204" pitchFamily="34" charset="0"/>
                <a:cs typeface="Arial" panose="020B0604020202020204" pitchFamily="34" charset="0"/>
              </a:rPr>
              <a:t>Gwasgaredig</a:t>
            </a:r>
            <a:r>
              <a:rPr lang="en-GB" dirty="0">
                <a:latin typeface="Arial" panose="020B0604020202020204" pitchFamily="34" charset="0"/>
                <a:cs typeface="Arial" panose="020B0604020202020204" pitchFamily="34" charset="0"/>
              </a:rPr>
              <a:t> – </a:t>
            </a:r>
            <a:r>
              <a:rPr lang="en-GB" dirty="0" err="1">
                <a:latin typeface="Arial" panose="020B0604020202020204" pitchFamily="34" charset="0"/>
                <a:cs typeface="Arial" panose="020B0604020202020204" pitchFamily="34" charset="0"/>
              </a:rPr>
              <a:t>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rhannu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lledaenu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allan</a:t>
            </a:r>
            <a:endParaRPr lang="en-GB" dirty="0">
              <a:latin typeface="Arial" panose="020B0604020202020204" pitchFamily="34" charset="0"/>
              <a:cs typeface="Arial" panose="020B0604020202020204" pitchFamily="34" charset="0"/>
            </a:endParaRPr>
          </a:p>
          <a:p>
            <a:pPr marL="0" indent="0">
              <a:buNone/>
            </a:pPr>
            <a:r>
              <a:rPr lang="en-GB" sz="2800" dirty="0">
                <a:latin typeface="Arial" panose="020B0604020202020204" pitchFamily="34" charset="0"/>
                <a:cs typeface="Arial" panose="020B0604020202020204" pitchFamily="34" charset="0"/>
              </a:rPr>
              <a:t> </a:t>
            </a:r>
          </a:p>
          <a:p>
            <a:pPr marL="0" indent="0">
              <a:buNone/>
            </a:pPr>
            <a:endParaRPr lang="en-GB" sz="2800" dirty="0">
              <a:latin typeface="Arial" panose="020B0604020202020204" pitchFamily="34" charset="0"/>
              <a:cs typeface="Arial" panose="020B0604020202020204" pitchFamily="34" charset="0"/>
            </a:endParaRPr>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12582724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A81E93-A0C0-FB0A-98F9-9A13B2EDD3C0}"/>
              </a:ext>
            </a:extLst>
          </p:cNvPr>
          <p:cNvSpPr>
            <a:spLocks noGrp="1"/>
          </p:cNvSpPr>
          <p:nvPr>
            <p:ph type="title"/>
          </p:nvPr>
        </p:nvSpPr>
        <p:spPr/>
        <p:txBody>
          <a:bodyPr/>
          <a:lstStyle/>
          <a:p>
            <a:pPr algn="ctr"/>
            <a:r>
              <a:rPr lang="en-GB" b="1" dirty="0" err="1">
                <a:latin typeface="Arial" panose="020B0604020202020204" pitchFamily="34" charset="0"/>
                <a:cs typeface="Arial" panose="020B0604020202020204" pitchFamily="34" charset="0"/>
              </a:rPr>
              <a:t>Geirfa</a:t>
            </a:r>
            <a:r>
              <a:rPr lang="en-GB" b="1" dirty="0">
                <a:latin typeface="Arial" panose="020B0604020202020204" pitchFamily="34" charset="0"/>
                <a:cs typeface="Arial" panose="020B0604020202020204" pitchFamily="34" charset="0"/>
              </a:rPr>
              <a:t>/ </a:t>
            </a:r>
            <a:r>
              <a:rPr lang="en-GB" b="1" dirty="0">
                <a:solidFill>
                  <a:schemeClr val="accent1">
                    <a:lumMod val="75000"/>
                  </a:schemeClr>
                </a:solidFill>
                <a:latin typeface="Arial" panose="020B0604020202020204" pitchFamily="34" charset="0"/>
                <a:cs typeface="Arial" panose="020B0604020202020204" pitchFamily="34" charset="0"/>
              </a:rPr>
              <a:t>Glossary</a:t>
            </a:r>
          </a:p>
        </p:txBody>
      </p:sp>
      <p:sp>
        <p:nvSpPr>
          <p:cNvPr id="3" name="Content Placeholder 2">
            <a:extLst>
              <a:ext uri="{FF2B5EF4-FFF2-40B4-BE49-F238E27FC236}">
                <a16:creationId xmlns:a16="http://schemas.microsoft.com/office/drawing/2014/main" id="{29167CC9-CCD4-AE72-43B5-DB30B173D54E}"/>
              </a:ext>
            </a:extLst>
          </p:cNvPr>
          <p:cNvSpPr>
            <a:spLocks noGrp="1"/>
          </p:cNvSpPr>
          <p:nvPr>
            <p:ph sz="half" idx="1"/>
          </p:nvPr>
        </p:nvSpPr>
        <p:spPr>
          <a:xfrm>
            <a:off x="2066925" y="2147094"/>
            <a:ext cx="8058150" cy="3809862"/>
          </a:xfrm>
        </p:spPr>
        <p:txBody>
          <a:bodyPr>
            <a:normAutofit/>
          </a:bodyPr>
          <a:lstStyle/>
          <a:p>
            <a:pPr marL="0" indent="0">
              <a:buNone/>
            </a:pPr>
            <a:r>
              <a:rPr lang="en-GB" dirty="0">
                <a:solidFill>
                  <a:schemeClr val="accent1">
                    <a:lumMod val="75000"/>
                  </a:schemeClr>
                </a:solidFill>
                <a:latin typeface="Arial" panose="020B0604020202020204" pitchFamily="34" charset="0"/>
                <a:cs typeface="Arial" panose="020B0604020202020204" pitchFamily="34" charset="0"/>
              </a:rPr>
              <a:t>Equality – The quality of being equal, in particular in status, rights or opportunities</a:t>
            </a:r>
          </a:p>
          <a:p>
            <a:pPr marL="0" indent="0">
              <a:buNone/>
            </a:pPr>
            <a:r>
              <a:rPr lang="en-GB" dirty="0">
                <a:solidFill>
                  <a:schemeClr val="accent1">
                    <a:lumMod val="75000"/>
                  </a:schemeClr>
                </a:solidFill>
                <a:latin typeface="Arial" panose="020B0604020202020204" pitchFamily="34" charset="0"/>
                <a:cs typeface="Arial" panose="020B0604020202020204" pitchFamily="34" charset="0"/>
              </a:rPr>
              <a:t>Equity – The quality of being fair</a:t>
            </a:r>
          </a:p>
          <a:p>
            <a:pPr marL="0" indent="0">
              <a:buNone/>
            </a:pPr>
            <a:r>
              <a:rPr lang="en-GB" dirty="0">
                <a:solidFill>
                  <a:schemeClr val="accent1">
                    <a:lumMod val="75000"/>
                  </a:schemeClr>
                </a:solidFill>
                <a:latin typeface="Arial" panose="020B0604020202020204" pitchFamily="34" charset="0"/>
                <a:cs typeface="Arial" panose="020B0604020202020204" pitchFamily="34" charset="0"/>
              </a:rPr>
              <a:t>Transformational – change or improve </a:t>
            </a:r>
          </a:p>
          <a:p>
            <a:pPr marL="0" indent="0">
              <a:buNone/>
            </a:pPr>
            <a:r>
              <a:rPr lang="en-GB" dirty="0">
                <a:solidFill>
                  <a:schemeClr val="accent1">
                    <a:lumMod val="75000"/>
                  </a:schemeClr>
                </a:solidFill>
                <a:latin typeface="Arial" panose="020B0604020202020204" pitchFamily="34" charset="0"/>
                <a:cs typeface="Arial" panose="020B0604020202020204" pitchFamily="34" charset="0"/>
              </a:rPr>
              <a:t>Transactional – where there is give and take</a:t>
            </a:r>
          </a:p>
          <a:p>
            <a:pPr marL="0" indent="0">
              <a:buNone/>
            </a:pPr>
            <a:r>
              <a:rPr lang="en-GB" dirty="0">
                <a:solidFill>
                  <a:schemeClr val="accent1">
                    <a:lumMod val="75000"/>
                  </a:schemeClr>
                </a:solidFill>
                <a:latin typeface="Arial" panose="020B0604020202020204" pitchFamily="34" charset="0"/>
                <a:cs typeface="Arial" panose="020B0604020202020204" pitchFamily="34" charset="0"/>
              </a:rPr>
              <a:t>Distributed – to share or spread out</a:t>
            </a:r>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23113185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A81E93-A0C0-FB0A-98F9-9A13B2EDD3C0}"/>
              </a:ext>
            </a:extLst>
          </p:cNvPr>
          <p:cNvSpPr>
            <a:spLocks noGrp="1"/>
          </p:cNvSpPr>
          <p:nvPr>
            <p:ph type="title"/>
          </p:nvPr>
        </p:nvSpPr>
        <p:spPr/>
        <p:txBody>
          <a:bodyPr/>
          <a:lstStyle/>
          <a:p>
            <a:pPr algn="ctr"/>
            <a:r>
              <a:rPr lang="en-GB" b="1" dirty="0" err="1">
                <a:latin typeface="Arial" panose="020B0604020202020204" pitchFamily="34" charset="0"/>
                <a:cs typeface="Arial" panose="020B0604020202020204" pitchFamily="34" charset="0"/>
              </a:rPr>
              <a:t>Geirfa</a:t>
            </a:r>
            <a:r>
              <a:rPr lang="en-GB" b="1" dirty="0">
                <a:latin typeface="Arial" panose="020B0604020202020204" pitchFamily="34" charset="0"/>
                <a:cs typeface="Arial" panose="020B0604020202020204" pitchFamily="34" charset="0"/>
              </a:rPr>
              <a:t>/ </a:t>
            </a:r>
            <a:r>
              <a:rPr lang="en-GB" b="1" dirty="0">
                <a:solidFill>
                  <a:schemeClr val="accent1">
                    <a:lumMod val="75000"/>
                  </a:schemeClr>
                </a:solidFill>
                <a:latin typeface="Arial" panose="020B0604020202020204" pitchFamily="34" charset="0"/>
                <a:cs typeface="Arial" panose="020B0604020202020204" pitchFamily="34" charset="0"/>
              </a:rPr>
              <a:t>Glossary</a:t>
            </a:r>
          </a:p>
        </p:txBody>
      </p:sp>
      <p:sp>
        <p:nvSpPr>
          <p:cNvPr id="3" name="Content Placeholder 2">
            <a:extLst>
              <a:ext uri="{FF2B5EF4-FFF2-40B4-BE49-F238E27FC236}">
                <a16:creationId xmlns:a16="http://schemas.microsoft.com/office/drawing/2014/main" id="{29167CC9-CCD4-AE72-43B5-DB30B173D54E}"/>
              </a:ext>
            </a:extLst>
          </p:cNvPr>
          <p:cNvSpPr>
            <a:spLocks noGrp="1"/>
          </p:cNvSpPr>
          <p:nvPr>
            <p:ph sz="half" idx="1"/>
          </p:nvPr>
        </p:nvSpPr>
        <p:spPr>
          <a:xfrm>
            <a:off x="1514476" y="2254250"/>
            <a:ext cx="8624888" cy="3809862"/>
          </a:xfrm>
        </p:spPr>
        <p:txBody>
          <a:bodyPr>
            <a:normAutofit fontScale="92500" lnSpcReduction="20000"/>
          </a:bodyPr>
          <a:lstStyle/>
          <a:p>
            <a:pPr marL="0" indent="0">
              <a:buNone/>
            </a:pPr>
            <a:r>
              <a:rPr lang="en-GB" sz="3000" dirty="0" err="1">
                <a:latin typeface="Arial" panose="020B0604020202020204" pitchFamily="34" charset="0"/>
                <a:cs typeface="Arial" panose="020B0604020202020204" pitchFamily="34" charset="0"/>
              </a:rPr>
              <a:t>Addysgegol</a:t>
            </a:r>
            <a:r>
              <a:rPr lang="en-GB" sz="3000" dirty="0">
                <a:latin typeface="Arial" panose="020B0604020202020204" pitchFamily="34" charset="0"/>
                <a:cs typeface="Arial" panose="020B0604020202020204" pitchFamily="34" charset="0"/>
              </a:rPr>
              <a:t> – </a:t>
            </a:r>
            <a:r>
              <a:rPr lang="en-GB" sz="3000" dirty="0" err="1">
                <a:latin typeface="Arial" panose="020B0604020202020204" pitchFamily="34" charset="0"/>
                <a:cs typeface="Arial" panose="020B0604020202020204" pitchFamily="34" charset="0"/>
              </a:rPr>
              <a:t>ymarfer</a:t>
            </a:r>
            <a:r>
              <a:rPr lang="en-GB" sz="3000" dirty="0">
                <a:latin typeface="Arial" panose="020B0604020202020204" pitchFamily="34" charset="0"/>
                <a:cs typeface="Arial" panose="020B0604020202020204" pitchFamily="34" charset="0"/>
              </a:rPr>
              <a:t> a </a:t>
            </a:r>
            <a:r>
              <a:rPr lang="en-GB" sz="3000" dirty="0" err="1">
                <a:latin typeface="Arial" panose="020B0604020202020204" pitchFamily="34" charset="0"/>
                <a:cs typeface="Arial" panose="020B0604020202020204" pitchFamily="34" charset="0"/>
              </a:rPr>
              <a:t>ddulliau</a:t>
            </a:r>
            <a:r>
              <a:rPr lang="en-GB" sz="3000" dirty="0">
                <a:latin typeface="Arial" panose="020B0604020202020204" pitchFamily="34" charset="0"/>
                <a:cs typeface="Arial" panose="020B0604020202020204" pitchFamily="34" charset="0"/>
              </a:rPr>
              <a:t> o </a:t>
            </a:r>
            <a:r>
              <a:rPr lang="en-GB" sz="3000" dirty="0" err="1">
                <a:latin typeface="Arial" panose="020B0604020202020204" pitchFamily="34" charset="0"/>
                <a:cs typeface="Arial" panose="020B0604020202020204" pitchFamily="34" charset="0"/>
              </a:rPr>
              <a:t>ddysgu</a:t>
            </a:r>
            <a:endParaRPr lang="en-GB" sz="3000" dirty="0">
              <a:latin typeface="Arial" panose="020B0604020202020204" pitchFamily="34" charset="0"/>
              <a:cs typeface="Arial" panose="020B0604020202020204" pitchFamily="34" charset="0"/>
            </a:endParaRPr>
          </a:p>
          <a:p>
            <a:pPr marL="0" indent="0">
              <a:buNone/>
            </a:pPr>
            <a:r>
              <a:rPr lang="en-GB" sz="3000" dirty="0" err="1">
                <a:latin typeface="Arial" panose="020B0604020202020204" pitchFamily="34" charset="0"/>
                <a:cs typeface="Arial" panose="020B0604020202020204" pitchFamily="34" charset="0"/>
              </a:rPr>
              <a:t>Cyfeiriadol</a:t>
            </a:r>
            <a:r>
              <a:rPr lang="en-GB" sz="3000" dirty="0">
                <a:latin typeface="Arial" panose="020B0604020202020204" pitchFamily="34" charset="0"/>
                <a:cs typeface="Arial" panose="020B0604020202020204" pitchFamily="34" charset="0"/>
              </a:rPr>
              <a:t> – </a:t>
            </a:r>
            <a:r>
              <a:rPr lang="en-GB" sz="3000" dirty="0" err="1">
                <a:latin typeface="Arial" panose="020B0604020202020204" pitchFamily="34" charset="0"/>
                <a:cs typeface="Arial" panose="020B0604020202020204" pitchFamily="34" charset="0"/>
              </a:rPr>
              <a:t>yn</a:t>
            </a:r>
            <a:r>
              <a:rPr lang="en-GB" sz="3000" dirty="0">
                <a:latin typeface="Arial" panose="020B0604020202020204" pitchFamily="34" charset="0"/>
                <a:cs typeface="Arial" panose="020B0604020202020204" pitchFamily="34" charset="0"/>
              </a:rPr>
              <a:t> nodi </a:t>
            </a:r>
            <a:r>
              <a:rPr lang="en-GB" sz="3000" dirty="0" err="1">
                <a:latin typeface="Arial" panose="020B0604020202020204" pitchFamily="34" charset="0"/>
                <a:cs typeface="Arial" panose="020B0604020202020204" pitchFamily="34" charset="0"/>
              </a:rPr>
              <a:t>cyfeiriad</a:t>
            </a:r>
            <a:endParaRPr lang="en-GB" sz="3000" dirty="0">
              <a:latin typeface="Arial" panose="020B0604020202020204" pitchFamily="34" charset="0"/>
              <a:cs typeface="Arial" panose="020B0604020202020204" pitchFamily="34" charset="0"/>
            </a:endParaRPr>
          </a:p>
          <a:p>
            <a:pPr marL="0" indent="0">
              <a:buNone/>
            </a:pPr>
            <a:r>
              <a:rPr lang="en-GB" sz="3000" dirty="0" err="1">
                <a:latin typeface="Arial" panose="020B0604020202020204" pitchFamily="34" charset="0"/>
                <a:cs typeface="Arial" panose="020B0604020202020204" pitchFamily="34" charset="0"/>
              </a:rPr>
              <a:t>Cydweithredol</a:t>
            </a:r>
            <a:r>
              <a:rPr lang="en-GB" sz="3000" dirty="0">
                <a:latin typeface="Arial" panose="020B0604020202020204" pitchFamily="34" charset="0"/>
                <a:cs typeface="Arial" panose="020B0604020202020204" pitchFamily="34" charset="0"/>
              </a:rPr>
              <a:t> – </a:t>
            </a:r>
            <a:r>
              <a:rPr lang="en-GB" sz="3000" dirty="0" err="1">
                <a:latin typeface="Arial" panose="020B0604020202020204" pitchFamily="34" charset="0"/>
                <a:cs typeface="Arial" panose="020B0604020202020204" pitchFamily="34" charset="0"/>
              </a:rPr>
              <a:t>Cydweithio</a:t>
            </a:r>
            <a:endParaRPr lang="en-GB" sz="3000" dirty="0">
              <a:latin typeface="Arial" panose="020B0604020202020204" pitchFamily="34" charset="0"/>
              <a:cs typeface="Arial" panose="020B0604020202020204" pitchFamily="34" charset="0"/>
            </a:endParaRPr>
          </a:p>
          <a:p>
            <a:pPr marL="0" indent="0">
              <a:buNone/>
            </a:pPr>
            <a:r>
              <a:rPr lang="en-GB" sz="3000" dirty="0">
                <a:latin typeface="Arial" panose="020B0604020202020204" pitchFamily="34" charset="0"/>
                <a:cs typeface="Arial" panose="020B0604020202020204" pitchFamily="34" charset="0"/>
              </a:rPr>
              <a:t>Awdurdodedig – </a:t>
            </a:r>
            <a:r>
              <a:rPr lang="en-GB" sz="3000" dirty="0" err="1">
                <a:latin typeface="Arial" panose="020B0604020202020204" pitchFamily="34" charset="0"/>
                <a:cs typeface="Arial" panose="020B0604020202020204" pitchFamily="34" charset="0"/>
              </a:rPr>
              <a:t>cynnig</a:t>
            </a:r>
            <a:r>
              <a:rPr lang="en-GB" sz="3000" dirty="0">
                <a:latin typeface="Arial" panose="020B0604020202020204" pitchFamily="34" charset="0"/>
                <a:cs typeface="Arial" panose="020B0604020202020204" pitchFamily="34" charset="0"/>
              </a:rPr>
              <a:t> </a:t>
            </a:r>
            <a:r>
              <a:rPr lang="en-GB" sz="3000" dirty="0" err="1">
                <a:latin typeface="Arial" panose="020B0604020202020204" pitchFamily="34" charset="0"/>
                <a:cs typeface="Arial" panose="020B0604020202020204" pitchFamily="34" charset="0"/>
              </a:rPr>
              <a:t>pwer</a:t>
            </a:r>
            <a:r>
              <a:rPr lang="en-GB" sz="3000" dirty="0">
                <a:latin typeface="Arial" panose="020B0604020202020204" pitchFamily="34" charset="0"/>
                <a:cs typeface="Arial" panose="020B0604020202020204" pitchFamily="34" charset="0"/>
              </a:rPr>
              <a:t> neu </a:t>
            </a:r>
            <a:r>
              <a:rPr lang="en-GB" sz="3000" dirty="0" err="1">
                <a:latin typeface="Arial" panose="020B0604020202020204" pitchFamily="34" charset="0"/>
                <a:cs typeface="Arial" panose="020B0604020202020204" pitchFamily="34" charset="0"/>
              </a:rPr>
              <a:t>awdurdod</a:t>
            </a:r>
            <a:r>
              <a:rPr lang="en-GB" sz="3000" dirty="0">
                <a:latin typeface="Arial" panose="020B0604020202020204" pitchFamily="34" charset="0"/>
                <a:cs typeface="Arial" panose="020B0604020202020204" pitchFamily="34" charset="0"/>
              </a:rPr>
              <a:t> I </a:t>
            </a:r>
            <a:r>
              <a:rPr lang="en-GB" sz="3000" dirty="0" err="1">
                <a:latin typeface="Arial" panose="020B0604020202020204" pitchFamily="34" charset="0"/>
                <a:cs typeface="Arial" panose="020B0604020202020204" pitchFamily="34" charset="0"/>
              </a:rPr>
              <a:t>pobl</a:t>
            </a:r>
            <a:r>
              <a:rPr lang="en-GB" sz="3000" dirty="0">
                <a:latin typeface="Arial" panose="020B0604020202020204" pitchFamily="34" charset="0"/>
                <a:cs typeface="Arial" panose="020B0604020202020204" pitchFamily="34" charset="0"/>
              </a:rPr>
              <a:t> </a:t>
            </a:r>
            <a:r>
              <a:rPr lang="en-GB" sz="3000" dirty="0" err="1">
                <a:latin typeface="Arial" panose="020B0604020202020204" pitchFamily="34" charset="0"/>
                <a:cs typeface="Arial" panose="020B0604020202020204" pitchFamily="34" charset="0"/>
              </a:rPr>
              <a:t>eraill</a:t>
            </a:r>
            <a:endParaRPr lang="en-GB" sz="3000" dirty="0">
              <a:latin typeface="Arial" panose="020B0604020202020204" pitchFamily="34" charset="0"/>
              <a:cs typeface="Arial" panose="020B0604020202020204" pitchFamily="34" charset="0"/>
            </a:endParaRPr>
          </a:p>
          <a:p>
            <a:pPr marL="0" indent="0">
              <a:buNone/>
            </a:pPr>
            <a:r>
              <a:rPr lang="en-GB" sz="3000" dirty="0">
                <a:latin typeface="Arial" panose="020B0604020202020204" pitchFamily="34" charset="0"/>
                <a:cs typeface="Arial" panose="020B0604020202020204" pitchFamily="34" charset="0"/>
              </a:rPr>
              <a:t>Catalytig – </a:t>
            </a:r>
            <a:r>
              <a:rPr lang="en-GB" sz="3000" dirty="0" err="1">
                <a:latin typeface="Arial" panose="020B0604020202020204" pitchFamily="34" charset="0"/>
                <a:cs typeface="Arial" panose="020B0604020202020204" pitchFamily="34" charset="0"/>
              </a:rPr>
              <a:t>newid</a:t>
            </a:r>
            <a:endParaRPr lang="en-GB" sz="3000" dirty="0">
              <a:latin typeface="Arial" panose="020B0604020202020204" pitchFamily="34" charset="0"/>
              <a:cs typeface="Arial" panose="020B0604020202020204" pitchFamily="34" charset="0"/>
            </a:endParaRPr>
          </a:p>
          <a:p>
            <a:pPr marL="0" indent="0">
              <a:buNone/>
            </a:pPr>
            <a:r>
              <a:rPr lang="en-GB" sz="2800" dirty="0">
                <a:latin typeface="Arial" panose="020B0604020202020204" pitchFamily="34" charset="0"/>
                <a:cs typeface="Arial" panose="020B0604020202020204" pitchFamily="34" charset="0"/>
              </a:rPr>
              <a:t> </a:t>
            </a:r>
          </a:p>
          <a:p>
            <a:pPr marL="0" indent="0">
              <a:buNone/>
            </a:pPr>
            <a:endParaRPr lang="en-GB" sz="2800" dirty="0">
              <a:latin typeface="Arial" panose="020B0604020202020204" pitchFamily="34" charset="0"/>
              <a:cs typeface="Arial" panose="020B0604020202020204" pitchFamily="34" charset="0"/>
            </a:endParaRPr>
          </a:p>
          <a:p>
            <a:pPr marL="0" indent="0">
              <a:buNone/>
            </a:pPr>
            <a:r>
              <a:rPr lang="en-GB" dirty="0"/>
              <a:t> </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10887683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A81E93-A0C0-FB0A-98F9-9A13B2EDD3C0}"/>
              </a:ext>
            </a:extLst>
          </p:cNvPr>
          <p:cNvSpPr>
            <a:spLocks noGrp="1"/>
          </p:cNvSpPr>
          <p:nvPr>
            <p:ph type="title"/>
          </p:nvPr>
        </p:nvSpPr>
        <p:spPr/>
        <p:txBody>
          <a:bodyPr/>
          <a:lstStyle/>
          <a:p>
            <a:pPr algn="ctr"/>
            <a:r>
              <a:rPr lang="en-GB" b="1" dirty="0" err="1">
                <a:latin typeface="Arial" panose="020B0604020202020204" pitchFamily="34" charset="0"/>
                <a:cs typeface="Arial" panose="020B0604020202020204" pitchFamily="34" charset="0"/>
              </a:rPr>
              <a:t>Geirfa</a:t>
            </a:r>
            <a:r>
              <a:rPr lang="en-GB" b="1" dirty="0">
                <a:latin typeface="Arial" panose="020B0604020202020204" pitchFamily="34" charset="0"/>
                <a:cs typeface="Arial" panose="020B0604020202020204" pitchFamily="34" charset="0"/>
              </a:rPr>
              <a:t>/ </a:t>
            </a:r>
            <a:r>
              <a:rPr lang="en-GB" b="1" dirty="0">
                <a:solidFill>
                  <a:schemeClr val="accent1">
                    <a:lumMod val="75000"/>
                  </a:schemeClr>
                </a:solidFill>
                <a:latin typeface="Arial" panose="020B0604020202020204" pitchFamily="34" charset="0"/>
                <a:cs typeface="Arial" panose="020B0604020202020204" pitchFamily="34" charset="0"/>
              </a:rPr>
              <a:t>Glossary</a:t>
            </a:r>
          </a:p>
        </p:txBody>
      </p:sp>
      <p:sp>
        <p:nvSpPr>
          <p:cNvPr id="3" name="Content Placeholder 2">
            <a:extLst>
              <a:ext uri="{FF2B5EF4-FFF2-40B4-BE49-F238E27FC236}">
                <a16:creationId xmlns:a16="http://schemas.microsoft.com/office/drawing/2014/main" id="{29167CC9-CCD4-AE72-43B5-DB30B173D54E}"/>
              </a:ext>
            </a:extLst>
          </p:cNvPr>
          <p:cNvSpPr>
            <a:spLocks noGrp="1"/>
          </p:cNvSpPr>
          <p:nvPr>
            <p:ph sz="half" idx="1"/>
          </p:nvPr>
        </p:nvSpPr>
        <p:spPr>
          <a:xfrm>
            <a:off x="2152650" y="1825625"/>
            <a:ext cx="8058150" cy="3809862"/>
          </a:xfrm>
        </p:spPr>
        <p:txBody>
          <a:bodyPr>
            <a:normAutofit/>
          </a:bodyPr>
          <a:lstStyle/>
          <a:p>
            <a:pPr marL="0" indent="0">
              <a:buNone/>
            </a:pPr>
            <a:r>
              <a:rPr lang="en-GB" dirty="0">
                <a:solidFill>
                  <a:schemeClr val="accent1">
                    <a:lumMod val="75000"/>
                  </a:schemeClr>
                </a:solidFill>
                <a:latin typeface="Arial" panose="020B0604020202020204" pitchFamily="34" charset="0"/>
                <a:cs typeface="Arial" panose="020B0604020202020204" pitchFamily="34" charset="0"/>
              </a:rPr>
              <a:t>Pedagogical – practice and methods of teaching</a:t>
            </a:r>
          </a:p>
          <a:p>
            <a:pPr marL="0" indent="0">
              <a:buNone/>
            </a:pPr>
            <a:r>
              <a:rPr lang="en-GB" dirty="0">
                <a:solidFill>
                  <a:schemeClr val="accent1">
                    <a:lumMod val="75000"/>
                  </a:schemeClr>
                </a:solidFill>
                <a:latin typeface="Arial" panose="020B0604020202020204" pitchFamily="34" charset="0"/>
                <a:cs typeface="Arial" panose="020B0604020202020204" pitchFamily="34" charset="0"/>
              </a:rPr>
              <a:t>Directional – indicating direction</a:t>
            </a:r>
          </a:p>
          <a:p>
            <a:pPr marL="0" indent="0">
              <a:buNone/>
            </a:pPr>
            <a:r>
              <a:rPr lang="en-GB" dirty="0">
                <a:solidFill>
                  <a:schemeClr val="accent1">
                    <a:lumMod val="75000"/>
                  </a:schemeClr>
                </a:solidFill>
                <a:latin typeface="Arial" panose="020B0604020202020204" pitchFamily="34" charset="0"/>
                <a:cs typeface="Arial" panose="020B0604020202020204" pitchFamily="34" charset="0"/>
              </a:rPr>
              <a:t>Collaborative – working together</a:t>
            </a:r>
          </a:p>
          <a:p>
            <a:pPr marL="0" indent="0">
              <a:buNone/>
            </a:pPr>
            <a:r>
              <a:rPr lang="en-GB" dirty="0">
                <a:solidFill>
                  <a:schemeClr val="accent1">
                    <a:lumMod val="75000"/>
                  </a:schemeClr>
                </a:solidFill>
                <a:latin typeface="Arial" panose="020B0604020202020204" pitchFamily="34" charset="0"/>
                <a:cs typeface="Arial" panose="020B0604020202020204" pitchFamily="34" charset="0"/>
              </a:rPr>
              <a:t>Empowering – give others the power or authority</a:t>
            </a:r>
          </a:p>
          <a:p>
            <a:pPr marL="0" indent="0">
              <a:buNone/>
            </a:pPr>
            <a:r>
              <a:rPr lang="en-GB" dirty="0">
                <a:solidFill>
                  <a:schemeClr val="accent1">
                    <a:lumMod val="75000"/>
                  </a:schemeClr>
                </a:solidFill>
                <a:latin typeface="Arial" panose="020B0604020202020204" pitchFamily="34" charset="0"/>
                <a:cs typeface="Arial" panose="020B0604020202020204" pitchFamily="34" charset="0"/>
              </a:rPr>
              <a:t>Catalytic – change</a:t>
            </a:r>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25697800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Rectangle 3"/>
          <p:cNvSpPr>
            <a:spLocks noGrp="1" noChangeArrowheads="1"/>
          </p:cNvSpPr>
          <p:nvPr>
            <p:ph sz="half" idx="1"/>
          </p:nvPr>
        </p:nvSpPr>
        <p:spPr>
          <a:xfrm>
            <a:off x="1991544" y="1412776"/>
            <a:ext cx="4038600" cy="3989040"/>
          </a:xfrm>
        </p:spPr>
        <p:txBody>
          <a:bodyPr>
            <a:normAutofit fontScale="92500" lnSpcReduction="20000"/>
          </a:bodyPr>
          <a:lstStyle/>
          <a:p>
            <a:pPr eaLnBrk="1" hangingPunct="1">
              <a:lnSpc>
                <a:spcPct val="80000"/>
              </a:lnSpc>
            </a:pPr>
            <a:endParaRPr lang="en-GB" altLang="en-US" sz="2400" noProof="1"/>
          </a:p>
          <a:p>
            <a:pPr eaLnBrk="1" hangingPunct="1">
              <a:lnSpc>
                <a:spcPct val="80000"/>
              </a:lnSpc>
            </a:pPr>
            <a:endParaRPr lang="en-GB" altLang="en-US" sz="2400" noProof="1"/>
          </a:p>
        </p:txBody>
      </p:sp>
      <p:sp>
        <p:nvSpPr>
          <p:cNvPr id="6" name="Content Placeholder 5">
            <a:extLst>
              <a:ext uri="{FF2B5EF4-FFF2-40B4-BE49-F238E27FC236}">
                <a16:creationId xmlns:a16="http://schemas.microsoft.com/office/drawing/2014/main" id="{97E05F10-A8B1-4368-A7C4-E520357963C7}"/>
              </a:ext>
            </a:extLst>
          </p:cNvPr>
          <p:cNvSpPr>
            <a:spLocks noGrp="1"/>
          </p:cNvSpPr>
          <p:nvPr>
            <p:ph sz="half" idx="2"/>
          </p:nvPr>
        </p:nvSpPr>
        <p:spPr>
          <a:xfrm>
            <a:off x="6570306" y="1730830"/>
            <a:ext cx="4038600" cy="3989040"/>
          </a:xfrm>
        </p:spPr>
        <p:txBody>
          <a:bodyPr>
            <a:normAutofit fontScale="92500" lnSpcReduction="20000"/>
          </a:bodyPr>
          <a:lstStyle/>
          <a:p>
            <a:pPr marL="0" indent="0">
              <a:buNone/>
            </a:pPr>
            <a:r>
              <a:rPr lang="en-GB" dirty="0">
                <a:solidFill>
                  <a:schemeClr val="accent1">
                    <a:lumMod val="75000"/>
                  </a:schemeClr>
                </a:solidFill>
                <a:latin typeface="Arial" panose="020B0604020202020204" pitchFamily="34" charset="0"/>
                <a:cs typeface="Arial" panose="020B0604020202020204" pitchFamily="34" charset="0"/>
              </a:rPr>
              <a:t>The role of the Early Years Practitioner/  Professional</a:t>
            </a:r>
          </a:p>
          <a:p>
            <a:r>
              <a:rPr lang="en-GB" dirty="0">
                <a:solidFill>
                  <a:schemeClr val="accent1">
                    <a:lumMod val="75000"/>
                  </a:schemeClr>
                </a:solidFill>
                <a:latin typeface="Arial" panose="020B0604020202020204" pitchFamily="34" charset="0"/>
                <a:cs typeface="Arial" panose="020B0604020202020204" pitchFamily="34" charset="0"/>
              </a:rPr>
              <a:t>Role of the pedagogue</a:t>
            </a:r>
          </a:p>
          <a:p>
            <a:r>
              <a:rPr lang="en-GB" dirty="0">
                <a:solidFill>
                  <a:schemeClr val="accent1">
                    <a:lumMod val="75000"/>
                  </a:schemeClr>
                </a:solidFill>
                <a:latin typeface="Arial" panose="020B0604020202020204" pitchFamily="34" charset="0"/>
                <a:cs typeface="Arial" panose="020B0604020202020204" pitchFamily="34" charset="0"/>
              </a:rPr>
              <a:t>Role model for all</a:t>
            </a:r>
          </a:p>
          <a:p>
            <a:r>
              <a:rPr lang="en-GB" dirty="0">
                <a:solidFill>
                  <a:schemeClr val="accent1">
                    <a:lumMod val="75000"/>
                  </a:schemeClr>
                </a:solidFill>
                <a:latin typeface="Arial" panose="020B0604020202020204" pitchFamily="34" charset="0"/>
                <a:cs typeface="Arial" panose="020B0604020202020204" pitchFamily="34" charset="0"/>
              </a:rPr>
              <a:t>A leader of your practice</a:t>
            </a:r>
          </a:p>
          <a:p>
            <a:r>
              <a:rPr lang="en-GB" dirty="0">
                <a:solidFill>
                  <a:schemeClr val="accent1">
                    <a:lumMod val="75000"/>
                  </a:schemeClr>
                </a:solidFill>
                <a:latin typeface="Arial" panose="020B0604020202020204" pitchFamily="34" charset="0"/>
                <a:cs typeface="Arial" panose="020B0604020202020204" pitchFamily="34" charset="0"/>
              </a:rPr>
              <a:t>An effective communicator</a:t>
            </a:r>
          </a:p>
          <a:p>
            <a:r>
              <a:rPr lang="en-GB" dirty="0">
                <a:solidFill>
                  <a:schemeClr val="accent1">
                    <a:lumMod val="75000"/>
                  </a:schemeClr>
                </a:solidFill>
                <a:latin typeface="Arial" panose="020B0604020202020204" pitchFamily="34" charset="0"/>
                <a:cs typeface="Arial" panose="020B0604020202020204" pitchFamily="34" charset="0"/>
              </a:rPr>
              <a:t>Leading in partnership</a:t>
            </a:r>
          </a:p>
          <a:p>
            <a:r>
              <a:rPr lang="en-GB" dirty="0">
                <a:solidFill>
                  <a:schemeClr val="accent1">
                    <a:lumMod val="75000"/>
                  </a:schemeClr>
                </a:solidFill>
                <a:latin typeface="Arial" panose="020B0604020202020204" pitchFamily="34" charset="0"/>
                <a:cs typeface="Arial" panose="020B0604020202020204" pitchFamily="34" charset="0"/>
              </a:rPr>
              <a:t>Team member/leading a team  </a:t>
            </a:r>
          </a:p>
        </p:txBody>
      </p:sp>
      <p:sp>
        <p:nvSpPr>
          <p:cNvPr id="4" name="Title 3">
            <a:extLst>
              <a:ext uri="{FF2B5EF4-FFF2-40B4-BE49-F238E27FC236}">
                <a16:creationId xmlns:a16="http://schemas.microsoft.com/office/drawing/2014/main" id="{9B35521C-348C-41E3-B357-690AB89409D1}"/>
              </a:ext>
            </a:extLst>
          </p:cNvPr>
          <p:cNvSpPr txBox="1">
            <a:spLocks/>
          </p:cNvSpPr>
          <p:nvPr/>
        </p:nvSpPr>
        <p:spPr>
          <a:xfrm>
            <a:off x="1754155" y="269776"/>
            <a:ext cx="8229600" cy="1143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fontAlgn="auto">
              <a:spcAft>
                <a:spcPts val="0"/>
              </a:spcAft>
            </a:pPr>
            <a:r>
              <a:rPr lang="en-GB" sz="4800" b="1" dirty="0">
                <a:latin typeface="Arial" panose="020B0604020202020204" pitchFamily="34" charset="0"/>
                <a:cs typeface="Arial" panose="020B0604020202020204" pitchFamily="34" charset="0"/>
              </a:rPr>
              <a:t>Arweinyddiaeth</a:t>
            </a:r>
            <a:br>
              <a:rPr lang="en-GB" sz="4800" b="1" dirty="0">
                <a:latin typeface="Arial" panose="020B0604020202020204" pitchFamily="34" charset="0"/>
                <a:cs typeface="Arial" panose="020B0604020202020204" pitchFamily="34" charset="0"/>
              </a:rPr>
            </a:br>
            <a:r>
              <a:rPr lang="en-GB" sz="4800" b="1" dirty="0">
                <a:solidFill>
                  <a:schemeClr val="accent1">
                    <a:lumMod val="75000"/>
                  </a:schemeClr>
                </a:solidFill>
                <a:latin typeface="Arial" panose="020B0604020202020204" pitchFamily="34" charset="0"/>
                <a:cs typeface="Arial" panose="020B0604020202020204" pitchFamily="34" charset="0"/>
              </a:rPr>
              <a:t>Leadership</a:t>
            </a:r>
          </a:p>
        </p:txBody>
      </p:sp>
      <p:sp>
        <p:nvSpPr>
          <p:cNvPr id="5" name="Content Placeholder 4">
            <a:extLst>
              <a:ext uri="{FF2B5EF4-FFF2-40B4-BE49-F238E27FC236}">
                <a16:creationId xmlns:a16="http://schemas.microsoft.com/office/drawing/2014/main" id="{A3ADDD3E-E05C-420F-B2B7-4612E69AF829}"/>
              </a:ext>
            </a:extLst>
          </p:cNvPr>
          <p:cNvSpPr txBox="1">
            <a:spLocks/>
          </p:cNvSpPr>
          <p:nvPr/>
        </p:nvSpPr>
        <p:spPr>
          <a:xfrm>
            <a:off x="805399" y="1620706"/>
            <a:ext cx="4038600" cy="3989040"/>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Font typeface="Arial" panose="020B0604020202020204" pitchFamily="34" charset="0"/>
              <a:buNone/>
            </a:pPr>
            <a:r>
              <a:rPr lang="en-GB" dirty="0" err="1">
                <a:latin typeface="Arial" panose="020B0604020202020204" pitchFamily="34" charset="0"/>
                <a:cs typeface="Arial" panose="020B0604020202020204" pitchFamily="34" charset="0"/>
              </a:rPr>
              <a:t>Rôl</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ymarferydd</a:t>
            </a:r>
            <a:r>
              <a:rPr lang="en-GB" dirty="0">
                <a:latin typeface="Arial" panose="020B0604020202020204" pitchFamily="34" charset="0"/>
                <a:cs typeface="Arial" panose="020B0604020202020204" pitchFamily="34" charset="0"/>
              </a:rPr>
              <a:t>/person </a:t>
            </a:r>
            <a:r>
              <a:rPr lang="en-GB" dirty="0" err="1">
                <a:latin typeface="Arial" panose="020B0604020202020204" pitchFamily="34" charset="0"/>
                <a:cs typeface="Arial" panose="020B0604020202020204" pitchFamily="34" charset="0"/>
              </a:rPr>
              <a:t>proffesiynol</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Blynyddoedd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Cynnar</a:t>
            </a:r>
            <a:endParaRPr lang="en-GB" dirty="0">
              <a:latin typeface="Arial" panose="020B0604020202020204" pitchFamily="34" charset="0"/>
              <a:cs typeface="Arial" panose="020B0604020202020204" pitchFamily="34" charset="0"/>
            </a:endParaRPr>
          </a:p>
          <a:p>
            <a:pPr fontAlgn="auto">
              <a:spcAft>
                <a:spcPts val="0"/>
              </a:spcAft>
            </a:pPr>
            <a:r>
              <a:rPr lang="en-GB" dirty="0" err="1">
                <a:latin typeface="Arial" panose="020B0604020202020204" pitchFamily="34" charset="0"/>
                <a:cs typeface="Arial" panose="020B0604020202020204" pitchFamily="34" charset="0"/>
              </a:rPr>
              <a:t>Rôl</a:t>
            </a:r>
            <a:r>
              <a:rPr lang="en-GB" dirty="0">
                <a:latin typeface="Arial" panose="020B0604020202020204" pitchFamily="34" charset="0"/>
                <a:cs typeface="Arial" panose="020B0604020202020204" pitchFamily="34" charset="0"/>
              </a:rPr>
              <a:t> y </a:t>
            </a:r>
            <a:r>
              <a:rPr lang="en-GB" dirty="0" err="1">
                <a:latin typeface="Arial" panose="020B0604020202020204" pitchFamily="34" charset="0"/>
                <a:cs typeface="Arial" panose="020B0604020202020204" pitchFamily="34" charset="0"/>
              </a:rPr>
              <a:t>pedagog</a:t>
            </a:r>
            <a:endParaRPr lang="en-GB" dirty="0">
              <a:latin typeface="Arial" panose="020B0604020202020204" pitchFamily="34" charset="0"/>
              <a:cs typeface="Arial" panose="020B0604020202020204" pitchFamily="34" charset="0"/>
            </a:endParaRPr>
          </a:p>
          <a:p>
            <a:pPr fontAlgn="auto">
              <a:spcAft>
                <a:spcPts val="0"/>
              </a:spcAft>
            </a:pPr>
            <a:r>
              <a:rPr lang="en-GB" dirty="0" err="1">
                <a:latin typeface="Arial" panose="020B0604020202020204" pitchFamily="34" charset="0"/>
                <a:cs typeface="Arial" panose="020B0604020202020204" pitchFamily="34" charset="0"/>
              </a:rPr>
              <a:t>Rôl</a:t>
            </a:r>
            <a:r>
              <a:rPr lang="en-GB" dirty="0">
                <a:latin typeface="Arial" panose="020B0604020202020204" pitchFamily="34" charset="0"/>
                <a:cs typeface="Arial" panose="020B0604020202020204" pitchFamily="34" charset="0"/>
              </a:rPr>
              <a:t> model </a:t>
            </a:r>
            <a:r>
              <a:rPr lang="en-GB" dirty="0" err="1">
                <a:latin typeface="Arial" panose="020B0604020202020204" pitchFamily="34" charset="0"/>
                <a:cs typeface="Arial" panose="020B0604020202020204" pitchFamily="34" charset="0"/>
              </a:rPr>
              <a:t>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bawb</a:t>
            </a:r>
            <a:endParaRPr lang="en-GB" dirty="0">
              <a:latin typeface="Arial" panose="020B0604020202020204" pitchFamily="34" charset="0"/>
              <a:cs typeface="Arial" panose="020B0604020202020204" pitchFamily="34" charset="0"/>
            </a:endParaRPr>
          </a:p>
          <a:p>
            <a:pPr fontAlgn="auto">
              <a:spcAft>
                <a:spcPts val="0"/>
              </a:spcAft>
            </a:pPr>
            <a:r>
              <a:rPr lang="en-GB" dirty="0" err="1">
                <a:latin typeface="Arial" panose="020B0604020202020204" pitchFamily="34" charset="0"/>
                <a:cs typeface="Arial" panose="020B0604020202020204" pitchFamily="34" charset="0"/>
              </a:rPr>
              <a:t>Arweinydd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ymarfer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eich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hun</a:t>
            </a:r>
            <a:endParaRPr lang="en-GB" dirty="0">
              <a:latin typeface="Arial" panose="020B0604020202020204" pitchFamily="34" charset="0"/>
              <a:cs typeface="Arial" panose="020B0604020202020204" pitchFamily="34" charset="0"/>
            </a:endParaRPr>
          </a:p>
          <a:p>
            <a:pPr fontAlgn="auto">
              <a:spcAft>
                <a:spcPts val="0"/>
              </a:spcAft>
            </a:pPr>
            <a:r>
              <a:rPr lang="en-GB" dirty="0" err="1">
                <a:latin typeface="Arial" panose="020B0604020202020204" pitchFamily="34" charset="0"/>
                <a:cs typeface="Arial" panose="020B0604020202020204" pitchFamily="34" charset="0"/>
              </a:rPr>
              <a:t>Cyfathrebwr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effeithiol</a:t>
            </a:r>
            <a:endParaRPr lang="en-GB" dirty="0">
              <a:latin typeface="Arial" panose="020B0604020202020204" pitchFamily="34" charset="0"/>
              <a:cs typeface="Arial" panose="020B0604020202020204" pitchFamily="34" charset="0"/>
            </a:endParaRPr>
          </a:p>
          <a:p>
            <a:pPr fontAlgn="auto">
              <a:spcAft>
                <a:spcPts val="0"/>
              </a:spcAft>
            </a:pPr>
            <a:r>
              <a:rPr lang="en-GB" dirty="0" err="1">
                <a:latin typeface="Arial" panose="020B0604020202020204" pitchFamily="34" charset="0"/>
                <a:cs typeface="Arial" panose="020B0604020202020204" pitchFamily="34" charset="0"/>
              </a:rPr>
              <a:t>Arwain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mewn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partneriaeth</a:t>
            </a:r>
            <a:endParaRPr lang="en-GB" dirty="0">
              <a:latin typeface="Arial" panose="020B0604020202020204" pitchFamily="34" charset="0"/>
              <a:cs typeface="Arial" panose="020B0604020202020204" pitchFamily="34" charset="0"/>
            </a:endParaRPr>
          </a:p>
          <a:p>
            <a:pPr fontAlgn="auto">
              <a:spcAft>
                <a:spcPts val="0"/>
              </a:spcAft>
            </a:pPr>
            <a:r>
              <a:rPr lang="en-GB" dirty="0" err="1">
                <a:latin typeface="Arial" panose="020B0604020202020204" pitchFamily="34" charset="0"/>
                <a:cs typeface="Arial" panose="020B0604020202020204" pitchFamily="34" charset="0"/>
              </a:rPr>
              <a:t>Aelod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tîm</a:t>
            </a:r>
            <a:r>
              <a:rPr lang="en-GB" dirty="0">
                <a:latin typeface="Arial" panose="020B0604020202020204" pitchFamily="34" charset="0"/>
                <a:cs typeface="Arial" panose="020B0604020202020204" pitchFamily="34" charset="0"/>
              </a:rPr>
              <a:t>/</a:t>
            </a:r>
            <a:r>
              <a:rPr lang="en-GB" dirty="0" err="1">
                <a:latin typeface="Arial" panose="020B0604020202020204" pitchFamily="34" charset="0"/>
                <a:cs typeface="Arial" panose="020B0604020202020204" pitchFamily="34" charset="0"/>
              </a:rPr>
              <a:t>arwain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tîm</a:t>
            </a:r>
            <a:r>
              <a:rPr lang="en-GB" dirty="0">
                <a:latin typeface="Arial" panose="020B0604020202020204" pitchFamily="34" charset="0"/>
                <a:cs typeface="Arial" panose="020B0604020202020204" pitchFamily="34" charset="0"/>
              </a:rPr>
              <a:t> </a:t>
            </a:r>
          </a:p>
          <a:p>
            <a:pPr fontAlgn="auto">
              <a:spcAft>
                <a:spcPts val="0"/>
              </a:spcAft>
            </a:pPr>
            <a:endParaRPr lang="en-GB" dirty="0"/>
          </a:p>
        </p:txBody>
      </p:sp>
    </p:spTree>
    <p:extLst>
      <p:ext uri="{BB962C8B-B14F-4D97-AF65-F5344CB8AC3E}">
        <p14:creationId xmlns:p14="http://schemas.microsoft.com/office/powerpoint/2010/main" val="24642039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07842F-3EEA-CD56-4985-ABE2625E790D}"/>
              </a:ext>
            </a:extLst>
          </p:cNvPr>
          <p:cNvSpPr>
            <a:spLocks noGrp="1"/>
          </p:cNvSpPr>
          <p:nvPr>
            <p:ph type="title"/>
          </p:nvPr>
        </p:nvSpPr>
        <p:spPr>
          <a:xfrm>
            <a:off x="0" y="101109"/>
            <a:ext cx="12127606" cy="1325563"/>
          </a:xfrm>
        </p:spPr>
        <p:txBody>
          <a:bodyPr>
            <a:normAutofit fontScale="90000"/>
          </a:bodyPr>
          <a:lstStyle/>
          <a:p>
            <a:pPr algn="ctr"/>
            <a:r>
              <a:rPr lang="en-GB" b="1" dirty="0">
                <a:latin typeface="Arial" panose="020B0604020202020204" pitchFamily="34" charset="0"/>
                <a:cs typeface="Arial" panose="020B0604020202020204" pitchFamily="34" charset="0"/>
              </a:rPr>
              <a:t>Pam </a:t>
            </a:r>
            <a:r>
              <a:rPr lang="en-GB" b="1" dirty="0" err="1">
                <a:latin typeface="Arial" panose="020B0604020202020204" pitchFamily="34" charset="0"/>
                <a:cs typeface="Arial" panose="020B0604020202020204" pitchFamily="34" charset="0"/>
              </a:rPr>
              <a:t>ydy</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arweinyddiaeth</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dda</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yn</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bwysig</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yn</a:t>
            </a:r>
            <a:r>
              <a:rPr lang="en-GB" b="1" dirty="0">
                <a:latin typeface="Arial" panose="020B0604020202020204" pitchFamily="34" charset="0"/>
                <a:cs typeface="Arial" panose="020B0604020202020204" pitchFamily="34" charset="0"/>
              </a:rPr>
              <a:t> y BC? </a:t>
            </a:r>
            <a:r>
              <a:rPr lang="en-GB" b="1" dirty="0">
                <a:solidFill>
                  <a:schemeClr val="accent1">
                    <a:lumMod val="75000"/>
                  </a:schemeClr>
                </a:solidFill>
                <a:latin typeface="Arial" panose="020B0604020202020204" pitchFamily="34" charset="0"/>
                <a:cs typeface="Arial" panose="020B0604020202020204" pitchFamily="34" charset="0"/>
              </a:rPr>
              <a:t>Why is good leadership important in EY?</a:t>
            </a:r>
          </a:p>
        </p:txBody>
      </p:sp>
      <p:sp>
        <p:nvSpPr>
          <p:cNvPr id="3" name="Content Placeholder 2">
            <a:extLst>
              <a:ext uri="{FF2B5EF4-FFF2-40B4-BE49-F238E27FC236}">
                <a16:creationId xmlns:a16="http://schemas.microsoft.com/office/drawing/2014/main" id="{257CBFC0-6265-2BC0-75F4-FABEE713D55B}"/>
              </a:ext>
            </a:extLst>
          </p:cNvPr>
          <p:cNvSpPr>
            <a:spLocks noGrp="1"/>
          </p:cNvSpPr>
          <p:nvPr>
            <p:ph sz="half" idx="1"/>
          </p:nvPr>
        </p:nvSpPr>
        <p:spPr/>
        <p:txBody>
          <a:bodyPr/>
          <a:lstStyle/>
          <a:p>
            <a:pPr marL="0" indent="0">
              <a:buNone/>
            </a:pPr>
            <a:r>
              <a:rPr lang="en-GB" b="1" dirty="0" err="1">
                <a:latin typeface="Arial" panose="020B0604020202020204" pitchFamily="34" charset="0"/>
                <a:cs typeface="Arial" panose="020B0604020202020204" pitchFamily="34" charset="0"/>
              </a:rPr>
              <a:t>Gwella</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Arfer</a:t>
            </a:r>
            <a:endParaRPr lang="en-GB" b="1" dirty="0">
              <a:latin typeface="Arial" panose="020B0604020202020204" pitchFamily="34" charset="0"/>
              <a:cs typeface="Arial" panose="020B0604020202020204" pitchFamily="34" charset="0"/>
            </a:endParaRPr>
          </a:p>
          <a:p>
            <a:pPr marL="0" indent="0">
              <a:buNone/>
            </a:pPr>
            <a:r>
              <a:rPr lang="en-GB" dirty="0">
                <a:latin typeface="Arial" panose="020B0604020202020204" pitchFamily="34" charset="0"/>
                <a:cs typeface="Arial" panose="020B0604020202020204" pitchFamily="34" charset="0"/>
              </a:rPr>
              <a:t>Mae </a:t>
            </a:r>
            <a:r>
              <a:rPr lang="en-GB" dirty="0" err="1">
                <a:latin typeface="Arial" panose="020B0604020202020204" pitchFamily="34" charset="0"/>
                <a:cs typeface="Arial" panose="020B0604020202020204" pitchFamily="34" charset="0"/>
              </a:rPr>
              <a:t>arweinwyr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dda</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gallu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adnabod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sut</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beth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pwy</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ble</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pryd</a:t>
            </a:r>
            <a:r>
              <a:rPr lang="en-GB" dirty="0">
                <a:latin typeface="Arial" panose="020B0604020202020204" pitchFamily="34" charset="0"/>
                <a:cs typeface="Arial" panose="020B0604020202020204" pitchFamily="34" charset="0"/>
              </a:rPr>
              <a:t> a </a:t>
            </a:r>
            <a:r>
              <a:rPr lang="en-GB" dirty="0" err="1">
                <a:latin typeface="Arial" panose="020B0604020202020204" pitchFamily="34" charset="0"/>
                <a:cs typeface="Arial" panose="020B0604020202020204" pitchFamily="34" charset="0"/>
              </a:rPr>
              <a:t>pham</a:t>
            </a:r>
            <a:r>
              <a:rPr lang="en-GB" dirty="0">
                <a:latin typeface="Arial" panose="020B0604020202020204" pitchFamily="34" charset="0"/>
                <a:cs typeface="Arial" panose="020B0604020202020204" pitchFamily="34" charset="0"/>
              </a:rPr>
              <a:t> o </a:t>
            </a:r>
            <a:r>
              <a:rPr lang="en-GB" dirty="0" err="1">
                <a:latin typeface="Arial" panose="020B0604020202020204" pitchFamily="34" charset="0"/>
                <a:cs typeface="Arial" panose="020B0604020202020204" pitchFamily="34" charset="0"/>
              </a:rPr>
              <a:t>wella</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ansawdd</a:t>
            </a:r>
            <a:r>
              <a:rPr lang="en-GB" dirty="0">
                <a:latin typeface="Arial" panose="020B0604020202020204" pitchFamily="34" charset="0"/>
                <a:cs typeface="Arial" panose="020B0604020202020204" pitchFamily="34" charset="0"/>
              </a:rPr>
              <a:t> ac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gallu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gyrru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newid</a:t>
            </a:r>
            <a:endParaRPr lang="en-GB" dirty="0">
              <a:latin typeface="Arial" panose="020B0604020202020204" pitchFamily="34" charset="0"/>
              <a:cs typeface="Arial" panose="020B0604020202020204" pitchFamily="34" charset="0"/>
            </a:endParaRPr>
          </a:p>
        </p:txBody>
      </p:sp>
      <p:sp>
        <p:nvSpPr>
          <p:cNvPr id="4" name="Content Placeholder 3">
            <a:extLst>
              <a:ext uri="{FF2B5EF4-FFF2-40B4-BE49-F238E27FC236}">
                <a16:creationId xmlns:a16="http://schemas.microsoft.com/office/drawing/2014/main" id="{BDD21D77-F987-2CCE-F464-9B955DB501C7}"/>
              </a:ext>
            </a:extLst>
          </p:cNvPr>
          <p:cNvSpPr>
            <a:spLocks noGrp="1"/>
          </p:cNvSpPr>
          <p:nvPr>
            <p:ph sz="half" idx="2"/>
          </p:nvPr>
        </p:nvSpPr>
        <p:spPr>
          <a:xfrm>
            <a:off x="6197600" y="1825625"/>
            <a:ext cx="5156200" cy="2675541"/>
          </a:xfrm>
        </p:spPr>
        <p:txBody>
          <a:bodyPr/>
          <a:lstStyle/>
          <a:p>
            <a:pPr marL="0" indent="0">
              <a:buNone/>
            </a:pPr>
            <a:r>
              <a:rPr lang="en-GB" b="1" dirty="0">
                <a:solidFill>
                  <a:schemeClr val="accent1">
                    <a:lumMod val="75000"/>
                  </a:schemeClr>
                </a:solidFill>
                <a:latin typeface="Arial" panose="020B0604020202020204" pitchFamily="34" charset="0"/>
                <a:cs typeface="Arial" panose="020B0604020202020204" pitchFamily="34" charset="0"/>
              </a:rPr>
              <a:t>Improves Practice</a:t>
            </a:r>
          </a:p>
          <a:p>
            <a:pPr marL="0" indent="0">
              <a:buNone/>
            </a:pPr>
            <a:r>
              <a:rPr lang="en-GB" dirty="0">
                <a:solidFill>
                  <a:schemeClr val="accent1">
                    <a:lumMod val="75000"/>
                  </a:schemeClr>
                </a:solidFill>
                <a:latin typeface="Arial" panose="020B0604020202020204" pitchFamily="34" charset="0"/>
                <a:cs typeface="Arial" panose="020B0604020202020204" pitchFamily="34" charset="0"/>
              </a:rPr>
              <a:t>Good leaders can identify the how, what, who, where, when, why of improving quality and can then drive change</a:t>
            </a:r>
          </a:p>
          <a:p>
            <a:pPr marL="0" indent="0">
              <a:buNone/>
            </a:pPr>
            <a:endParaRPr lang="en-GB" dirty="0">
              <a:solidFill>
                <a:schemeClr val="accent1">
                  <a:lumMod val="75000"/>
                </a:schemeClr>
              </a:solidFill>
              <a:latin typeface="Arial" panose="020B0604020202020204" pitchFamily="34" charset="0"/>
              <a:cs typeface="Arial" panose="020B0604020202020204" pitchFamily="34" charset="0"/>
            </a:endParaRPr>
          </a:p>
          <a:p>
            <a:pPr marL="0" indent="0">
              <a:buNone/>
            </a:pPr>
            <a:endParaRPr lang="en-GB" dirty="0"/>
          </a:p>
        </p:txBody>
      </p:sp>
      <p:sp>
        <p:nvSpPr>
          <p:cNvPr id="5" name="TextBox 4">
            <a:extLst>
              <a:ext uri="{FF2B5EF4-FFF2-40B4-BE49-F238E27FC236}">
                <a16:creationId xmlns:a16="http://schemas.microsoft.com/office/drawing/2014/main" id="{81046311-3FB8-93EB-005E-C36F02D96934}"/>
              </a:ext>
            </a:extLst>
          </p:cNvPr>
          <p:cNvSpPr txBox="1"/>
          <p:nvPr/>
        </p:nvSpPr>
        <p:spPr>
          <a:xfrm>
            <a:off x="7411792" y="5003443"/>
            <a:ext cx="5156200" cy="830997"/>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Hadfield, Jopling and Needham (2015)</a:t>
            </a:r>
          </a:p>
        </p:txBody>
      </p:sp>
    </p:spTree>
    <p:extLst>
      <p:ext uri="{BB962C8B-B14F-4D97-AF65-F5344CB8AC3E}">
        <p14:creationId xmlns:p14="http://schemas.microsoft.com/office/powerpoint/2010/main" val="40324650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3">
            <a:extLst>
              <a:ext uri="{FF2B5EF4-FFF2-40B4-BE49-F238E27FC236}">
                <a16:creationId xmlns:a16="http://schemas.microsoft.com/office/drawing/2014/main" id="{66289F1D-982D-4B61-A685-FB48C1170B31}"/>
              </a:ext>
            </a:extLst>
          </p:cNvPr>
          <p:cNvSpPr txBox="1">
            <a:spLocks/>
          </p:cNvSpPr>
          <p:nvPr/>
        </p:nvSpPr>
        <p:spPr>
          <a:xfrm>
            <a:off x="6002179" y="1774924"/>
            <a:ext cx="6060890" cy="48133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pPr>
            <a:r>
              <a:rPr lang="en-GB" sz="2400" dirty="0">
                <a:solidFill>
                  <a:schemeClr val="accent1">
                    <a:lumMod val="75000"/>
                  </a:schemeClr>
                </a:solidFill>
                <a:latin typeface="Arial" panose="020B0604020202020204" pitchFamily="34" charset="0"/>
                <a:cs typeface="Arial" panose="020B0604020202020204" pitchFamily="34" charset="0"/>
              </a:rPr>
              <a:t>To develop curious practitioners</a:t>
            </a:r>
          </a:p>
          <a:p>
            <a:pPr fontAlgn="auto">
              <a:spcAft>
                <a:spcPts val="0"/>
              </a:spcAft>
            </a:pPr>
            <a:r>
              <a:rPr lang="en-GB" sz="2400" dirty="0">
                <a:solidFill>
                  <a:schemeClr val="accent1">
                    <a:lumMod val="75000"/>
                  </a:schemeClr>
                </a:solidFill>
                <a:latin typeface="Arial" panose="020B0604020202020204" pitchFamily="34" charset="0"/>
                <a:cs typeface="Arial" panose="020B0604020202020204" pitchFamily="34" charset="0"/>
              </a:rPr>
              <a:t>To develop and encourage practitioners to be interested in deepening their understanding to transform their practice</a:t>
            </a:r>
          </a:p>
          <a:p>
            <a:pPr fontAlgn="auto">
              <a:spcAft>
                <a:spcPts val="0"/>
              </a:spcAft>
            </a:pPr>
            <a:r>
              <a:rPr lang="en-GB" sz="2400" dirty="0">
                <a:solidFill>
                  <a:schemeClr val="accent1">
                    <a:lumMod val="75000"/>
                  </a:schemeClr>
                </a:solidFill>
                <a:latin typeface="Arial" panose="020B0604020202020204" pitchFamily="34" charset="0"/>
                <a:cs typeface="Arial" panose="020B0604020202020204" pitchFamily="34" charset="0"/>
              </a:rPr>
              <a:t>Empowered to lead practice developments through creating their own theories</a:t>
            </a:r>
          </a:p>
          <a:p>
            <a:pPr fontAlgn="auto">
              <a:spcAft>
                <a:spcPts val="0"/>
              </a:spcAft>
            </a:pPr>
            <a:r>
              <a:rPr lang="en-GB" sz="2400" dirty="0">
                <a:solidFill>
                  <a:schemeClr val="accent1">
                    <a:lumMod val="75000"/>
                  </a:schemeClr>
                </a:solidFill>
                <a:latin typeface="Arial" panose="020B0604020202020204" pitchFamily="34" charset="0"/>
                <a:cs typeface="Arial" panose="020B0604020202020204" pitchFamily="34" charset="0"/>
              </a:rPr>
              <a:t>Moving the more hierarchal leadership style to one which is more organic</a:t>
            </a:r>
          </a:p>
          <a:p>
            <a:pPr marL="0" indent="0" fontAlgn="auto">
              <a:spcAft>
                <a:spcPts val="0"/>
              </a:spcAft>
              <a:buNone/>
            </a:pPr>
            <a:endParaRPr lang="en-GB" sz="2400" dirty="0">
              <a:solidFill>
                <a:schemeClr val="accent1">
                  <a:lumMod val="75000"/>
                </a:schemeClr>
              </a:solidFill>
              <a:latin typeface="Arial" panose="020B0604020202020204" pitchFamily="34" charset="0"/>
              <a:cs typeface="Arial" panose="020B0604020202020204" pitchFamily="34" charset="0"/>
            </a:endParaRPr>
          </a:p>
          <a:p>
            <a:pPr marL="0" indent="0" fontAlgn="auto">
              <a:spcAft>
                <a:spcPts val="0"/>
              </a:spcAft>
              <a:buFont typeface="Arial" panose="020B0604020202020204" pitchFamily="34" charset="0"/>
              <a:buNone/>
            </a:pPr>
            <a:r>
              <a:rPr lang="en-GB" sz="2400" dirty="0">
                <a:latin typeface="Arial" panose="020B0604020202020204" pitchFamily="34" charset="0"/>
                <a:cs typeface="Arial" panose="020B0604020202020204" pitchFamily="34" charset="0"/>
              </a:rPr>
              <a:t>Klavins 2019 (cited in Whalley et al., 2019) </a:t>
            </a:r>
          </a:p>
        </p:txBody>
      </p:sp>
      <p:sp>
        <p:nvSpPr>
          <p:cNvPr id="5" name="Title 3">
            <a:extLst>
              <a:ext uri="{FF2B5EF4-FFF2-40B4-BE49-F238E27FC236}">
                <a16:creationId xmlns:a16="http://schemas.microsoft.com/office/drawing/2014/main" id="{F3254EAF-174C-825A-C814-6F3DA5F6EE57}"/>
              </a:ext>
            </a:extLst>
          </p:cNvPr>
          <p:cNvSpPr txBox="1">
            <a:spLocks/>
          </p:cNvSpPr>
          <p:nvPr/>
        </p:nvSpPr>
        <p:spPr>
          <a:xfrm>
            <a:off x="1754155" y="269776"/>
            <a:ext cx="8229600" cy="1143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fontAlgn="auto">
              <a:spcAft>
                <a:spcPts val="0"/>
              </a:spcAft>
            </a:pPr>
            <a:r>
              <a:rPr lang="en-GB" sz="4800" b="1" dirty="0">
                <a:latin typeface="Arial" panose="020B0604020202020204" pitchFamily="34" charset="0"/>
                <a:cs typeface="Arial" panose="020B0604020202020204" pitchFamily="34" charset="0"/>
              </a:rPr>
              <a:t>Arweinyddiaeth</a:t>
            </a:r>
            <a:br>
              <a:rPr lang="en-GB" sz="4800" b="1" dirty="0">
                <a:latin typeface="Arial" panose="020B0604020202020204" pitchFamily="34" charset="0"/>
                <a:cs typeface="Arial" panose="020B0604020202020204" pitchFamily="34" charset="0"/>
              </a:rPr>
            </a:br>
            <a:r>
              <a:rPr lang="en-GB" sz="4800" b="1" dirty="0">
                <a:solidFill>
                  <a:schemeClr val="accent1">
                    <a:lumMod val="75000"/>
                  </a:schemeClr>
                </a:solidFill>
                <a:latin typeface="Arial" panose="020B0604020202020204" pitchFamily="34" charset="0"/>
                <a:cs typeface="Arial" panose="020B0604020202020204" pitchFamily="34" charset="0"/>
              </a:rPr>
              <a:t>Leadership</a:t>
            </a:r>
          </a:p>
        </p:txBody>
      </p:sp>
      <p:sp>
        <p:nvSpPr>
          <p:cNvPr id="6" name="TextBox 5">
            <a:extLst>
              <a:ext uri="{FF2B5EF4-FFF2-40B4-BE49-F238E27FC236}">
                <a16:creationId xmlns:a16="http://schemas.microsoft.com/office/drawing/2014/main" id="{C0BAA7C7-7974-D2B2-3A16-112B0D562D56}"/>
              </a:ext>
            </a:extLst>
          </p:cNvPr>
          <p:cNvSpPr txBox="1"/>
          <p:nvPr/>
        </p:nvSpPr>
        <p:spPr>
          <a:xfrm>
            <a:off x="68125" y="1774924"/>
            <a:ext cx="6094990" cy="4026552"/>
          </a:xfrm>
          <a:prstGeom prst="rect">
            <a:avLst/>
          </a:prstGeom>
          <a:noFill/>
        </p:spPr>
        <p:txBody>
          <a:bodyPr wrap="square">
            <a:spAutoFit/>
          </a:bodyPr>
          <a:lstStyle/>
          <a:p>
            <a:pPr marL="342900" indent="-342900">
              <a:lnSpc>
                <a:spcPct val="107000"/>
              </a:lnSpc>
              <a:spcAft>
                <a:spcPts val="0"/>
              </a:spcAft>
              <a:buFont typeface="Arial" panose="020B0604020202020204" pitchFamily="34" charset="0"/>
              <a:buChar char="•"/>
            </a:pPr>
            <a:r>
              <a:rPr lang="cy-GB" sz="2400" dirty="0">
                <a:effectLst/>
                <a:latin typeface="Arial" panose="020B0604020202020204" pitchFamily="34" charset="0"/>
                <a:ea typeface="DengXian" panose="02010600030101010101" pitchFamily="2" charset="-122"/>
                <a:cs typeface="Arial" panose="020B0604020202020204" pitchFamily="34" charset="0"/>
              </a:rPr>
              <a:t>Datblygu ymarferwyr chwilfrydig </a:t>
            </a:r>
            <a:endParaRPr lang="en-GB" sz="2400" dirty="0">
              <a:effectLst/>
              <a:latin typeface="Arial" panose="020B0604020202020204" pitchFamily="34" charset="0"/>
              <a:ea typeface="DengXian" panose="02010600030101010101" pitchFamily="2" charset="-122"/>
              <a:cs typeface="Arial" panose="020B0604020202020204" pitchFamily="34" charset="0"/>
            </a:endParaRPr>
          </a:p>
          <a:p>
            <a:pPr marL="342900" indent="-342900">
              <a:lnSpc>
                <a:spcPct val="107000"/>
              </a:lnSpc>
              <a:spcAft>
                <a:spcPts val="0"/>
              </a:spcAft>
              <a:buFont typeface="Arial" panose="020B0604020202020204" pitchFamily="34" charset="0"/>
              <a:buChar char="•"/>
            </a:pPr>
            <a:r>
              <a:rPr lang="cy-GB" sz="2400" dirty="0">
                <a:effectLst/>
                <a:latin typeface="Arial" panose="020B0604020202020204" pitchFamily="34" charset="0"/>
                <a:ea typeface="DengXian" panose="02010600030101010101" pitchFamily="2" charset="-122"/>
                <a:cs typeface="Arial" panose="020B0604020202020204" pitchFamily="34" charset="0"/>
              </a:rPr>
              <a:t>Datblygu ac annog ymarferwyr i fod â diddordeb mewn dwysau eu dealltwriaeth i drawsnewid eu harfer </a:t>
            </a:r>
            <a:endParaRPr lang="en-GB" sz="2400" dirty="0">
              <a:effectLst/>
              <a:latin typeface="Arial" panose="020B0604020202020204" pitchFamily="34" charset="0"/>
              <a:ea typeface="DengXian" panose="02010600030101010101" pitchFamily="2" charset="-122"/>
              <a:cs typeface="Arial" panose="020B0604020202020204" pitchFamily="34" charset="0"/>
            </a:endParaRPr>
          </a:p>
          <a:p>
            <a:pPr marL="342900" indent="-342900">
              <a:lnSpc>
                <a:spcPct val="107000"/>
              </a:lnSpc>
              <a:spcAft>
                <a:spcPts val="0"/>
              </a:spcAft>
              <a:buFont typeface="Arial" panose="020B0604020202020204" pitchFamily="34" charset="0"/>
              <a:buChar char="•"/>
            </a:pPr>
            <a:r>
              <a:rPr lang="cy-GB" sz="2400" dirty="0">
                <a:effectLst/>
                <a:latin typeface="Arial" panose="020B0604020202020204" pitchFamily="34" charset="0"/>
                <a:ea typeface="DengXian" panose="02010600030101010101" pitchFamily="2" charset="-122"/>
                <a:cs typeface="Arial" panose="020B0604020202020204" pitchFamily="34" charset="0"/>
              </a:rPr>
              <a:t>Wedi’u grymuso i arwain datblygiadau arfer drwy greu eu damcaniaethau eu hun</a:t>
            </a:r>
            <a:endParaRPr lang="en-GB" sz="2400" dirty="0">
              <a:effectLst/>
              <a:latin typeface="Arial" panose="020B0604020202020204" pitchFamily="34" charset="0"/>
              <a:ea typeface="DengXian" panose="02010600030101010101" pitchFamily="2" charset="-122"/>
              <a:cs typeface="Arial" panose="020B0604020202020204" pitchFamily="34" charset="0"/>
            </a:endParaRPr>
          </a:p>
          <a:p>
            <a:pPr marL="342900" indent="-342900">
              <a:lnSpc>
                <a:spcPct val="107000"/>
              </a:lnSpc>
              <a:spcAft>
                <a:spcPts val="0"/>
              </a:spcAft>
              <a:buFont typeface="Arial" panose="020B0604020202020204" pitchFamily="34" charset="0"/>
              <a:buChar char="•"/>
            </a:pPr>
            <a:r>
              <a:rPr lang="cy-GB" sz="2400" dirty="0">
                <a:effectLst/>
                <a:latin typeface="Arial" panose="020B0604020202020204" pitchFamily="34" charset="0"/>
                <a:ea typeface="DengXian" panose="02010600030101010101" pitchFamily="2" charset="-122"/>
                <a:cs typeface="Arial" panose="020B0604020202020204" pitchFamily="34" charset="0"/>
              </a:rPr>
              <a:t>Symud yr arddull arwain fwy hierarchaidd i yn un sy’n fwy organig </a:t>
            </a:r>
            <a:endParaRPr lang="en-GB" sz="2400" dirty="0">
              <a:effectLst/>
              <a:latin typeface="Arial" panose="020B0604020202020204" pitchFamily="34" charset="0"/>
              <a:ea typeface="DengXian" panose="02010600030101010101" pitchFamily="2" charset="-122"/>
              <a:cs typeface="Arial" panose="020B0604020202020204" pitchFamily="34" charset="0"/>
            </a:endParaRPr>
          </a:p>
          <a:p>
            <a:pPr>
              <a:lnSpc>
                <a:spcPct val="107000"/>
              </a:lnSpc>
              <a:spcAft>
                <a:spcPts val="800"/>
              </a:spcAft>
            </a:pPr>
            <a:r>
              <a:rPr lang="en-GB" sz="2400" dirty="0">
                <a:effectLst/>
                <a:latin typeface="Calibri" panose="020F0502020204030204" pitchFamily="34" charset="0"/>
                <a:ea typeface="DengXian" panose="02010600030101010101" pitchFamily="2" charset="-122"/>
                <a:cs typeface="Arial" panose="020B0604020202020204" pitchFamily="34" charset="0"/>
              </a:rPr>
              <a:t> </a:t>
            </a:r>
          </a:p>
        </p:txBody>
      </p:sp>
    </p:spTree>
    <p:extLst>
      <p:ext uri="{BB962C8B-B14F-4D97-AF65-F5344CB8AC3E}">
        <p14:creationId xmlns:p14="http://schemas.microsoft.com/office/powerpoint/2010/main" val="20437774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Top 7 Eleanor Roosevelt Quotes That Will Inspire You | by Tina Park | Tina  Park Blog | Medium">
            <a:extLst>
              <a:ext uri="{FF2B5EF4-FFF2-40B4-BE49-F238E27FC236}">
                <a16:creationId xmlns:a16="http://schemas.microsoft.com/office/drawing/2014/main" id="{24430EFE-726A-41F8-B72D-439E9FFB2C8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3401" y="549376"/>
            <a:ext cx="3023936" cy="453590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Eleanor Roosevelt quote: A good leader inspires people to have confidence  in the...">
            <a:extLst>
              <a:ext uri="{FF2B5EF4-FFF2-40B4-BE49-F238E27FC236}">
                <a16:creationId xmlns:a16="http://schemas.microsoft.com/office/drawing/2014/main" id="{1B6DB40D-46E9-4017-A31A-E6BCA139696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90414" y="1046680"/>
            <a:ext cx="7372336" cy="34693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64765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91740"/>
            <a:ext cx="12196830" cy="1325563"/>
          </a:xfrm>
        </p:spPr>
        <p:txBody>
          <a:bodyPr>
            <a:noAutofit/>
          </a:bodyPr>
          <a:lstStyle/>
          <a:p>
            <a:pPr algn="ctr"/>
            <a:r>
              <a:rPr lang="en-GB" altLang="en-US" sz="4800" b="1" dirty="0" err="1">
                <a:latin typeface="Arial" panose="020B0604020202020204" pitchFamily="34" charset="0"/>
                <a:cs typeface="Arial" panose="020B0604020202020204" pitchFamily="34" charset="0"/>
              </a:rPr>
              <a:t>Theoriau</a:t>
            </a:r>
            <a:r>
              <a:rPr lang="en-GB" altLang="en-US" sz="4800" b="1" dirty="0">
                <a:latin typeface="Arial" panose="020B0604020202020204" pitchFamily="34" charset="0"/>
                <a:cs typeface="Arial" panose="020B0604020202020204" pitchFamily="34" charset="0"/>
              </a:rPr>
              <a:t> </a:t>
            </a:r>
            <a:r>
              <a:rPr lang="en-GB" altLang="en-US" sz="4800" b="1" dirty="0" err="1">
                <a:latin typeface="Arial" panose="020B0604020202020204" pitchFamily="34" charset="0"/>
                <a:cs typeface="Arial" panose="020B0604020202020204" pitchFamily="34" charset="0"/>
              </a:rPr>
              <a:t>rheoli</a:t>
            </a:r>
            <a:r>
              <a:rPr lang="en-GB" altLang="en-US" sz="4800" b="1" dirty="0">
                <a:latin typeface="Arial" panose="020B0604020202020204" pitchFamily="34" charset="0"/>
                <a:cs typeface="Arial" panose="020B0604020202020204" pitchFamily="34" charset="0"/>
              </a:rPr>
              <a:t> – 7 </a:t>
            </a:r>
            <a:r>
              <a:rPr lang="en-GB" altLang="en-US" sz="4800" b="1" dirty="0" err="1">
                <a:latin typeface="Arial" panose="020B0604020202020204" pitchFamily="34" charset="0"/>
                <a:cs typeface="Arial" panose="020B0604020202020204" pitchFamily="34" charset="0"/>
              </a:rPr>
              <a:t>rheol</a:t>
            </a:r>
            <a:r>
              <a:rPr lang="en-GB" altLang="en-US" sz="4800" b="1" dirty="0">
                <a:latin typeface="Arial" panose="020B0604020202020204" pitchFamily="34" charset="0"/>
                <a:cs typeface="Arial" panose="020B0604020202020204" pitchFamily="34" charset="0"/>
              </a:rPr>
              <a:t> </a:t>
            </a:r>
            <a:r>
              <a:rPr lang="en-GB" altLang="en-US" sz="4800" b="1" dirty="0" err="1">
                <a:latin typeface="Arial" panose="020B0604020202020204" pitchFamily="34" charset="0"/>
                <a:cs typeface="Arial" panose="020B0604020202020204" pitchFamily="34" charset="0"/>
              </a:rPr>
              <a:t>Mckinsey</a:t>
            </a:r>
            <a:br>
              <a:rPr lang="en-GB" altLang="en-US" sz="4800" b="1" dirty="0">
                <a:latin typeface="Arial" panose="020B0604020202020204" pitchFamily="34" charset="0"/>
                <a:cs typeface="Arial" panose="020B0604020202020204" pitchFamily="34" charset="0"/>
              </a:rPr>
            </a:br>
            <a:r>
              <a:rPr lang="en-GB" altLang="en-US" sz="4800" b="1" dirty="0">
                <a:latin typeface="Arial" panose="020B0604020202020204" pitchFamily="34" charset="0"/>
                <a:cs typeface="Arial" panose="020B0604020202020204" pitchFamily="34" charset="0"/>
              </a:rPr>
              <a:t> </a:t>
            </a:r>
            <a:r>
              <a:rPr lang="en-GB" altLang="en-US" sz="4800" b="1" dirty="0">
                <a:solidFill>
                  <a:schemeClr val="accent1">
                    <a:lumMod val="75000"/>
                  </a:schemeClr>
                </a:solidFill>
                <a:latin typeface="Arial" panose="020B0604020202020204" pitchFamily="34" charset="0"/>
                <a:cs typeface="Arial" panose="020B0604020202020204" pitchFamily="34" charset="0"/>
              </a:rPr>
              <a:t>Management theories - </a:t>
            </a:r>
            <a:r>
              <a:rPr lang="en-GB" altLang="en-US" sz="4800" b="1" dirty="0" err="1">
                <a:solidFill>
                  <a:schemeClr val="accent1">
                    <a:lumMod val="75000"/>
                  </a:schemeClr>
                </a:solidFill>
                <a:latin typeface="Arial" panose="020B0604020202020204" pitchFamily="34" charset="0"/>
                <a:cs typeface="Arial" panose="020B0604020202020204" pitchFamily="34" charset="0"/>
              </a:rPr>
              <a:t>Mckinsey’s</a:t>
            </a:r>
            <a:r>
              <a:rPr lang="en-GB" altLang="en-US" sz="4800" b="1" dirty="0">
                <a:solidFill>
                  <a:schemeClr val="accent1">
                    <a:lumMod val="75000"/>
                  </a:schemeClr>
                </a:solidFill>
                <a:latin typeface="Arial" panose="020B0604020202020204" pitchFamily="34" charset="0"/>
                <a:cs typeface="Arial" panose="020B0604020202020204" pitchFamily="34" charset="0"/>
              </a:rPr>
              <a:t> 7 S’s</a:t>
            </a:r>
            <a:endParaRPr lang="en-GB" sz="4800" b="1" dirty="0">
              <a:solidFill>
                <a:schemeClr val="accent1">
                  <a:lumMod val="75000"/>
                </a:schemeClr>
              </a:solidFill>
              <a:latin typeface="Arial" panose="020B0604020202020204" pitchFamily="34" charset="0"/>
              <a:cs typeface="Arial" panose="020B0604020202020204" pitchFamily="34" charset="0"/>
            </a:endParaRPr>
          </a:p>
        </p:txBody>
      </p:sp>
      <p:sp>
        <p:nvSpPr>
          <p:cNvPr id="3" name="Content Placeholder 2"/>
          <p:cNvSpPr>
            <a:spLocks noGrp="1"/>
          </p:cNvSpPr>
          <p:nvPr>
            <p:ph sz="half" idx="1"/>
          </p:nvPr>
        </p:nvSpPr>
        <p:spPr>
          <a:xfrm>
            <a:off x="1442249" y="1435273"/>
            <a:ext cx="4038600" cy="4171603"/>
          </a:xfrm>
        </p:spPr>
        <p:txBody>
          <a:bodyPr>
            <a:normAutofit fontScale="85000" lnSpcReduction="20000"/>
          </a:bodyPr>
          <a:lstStyle/>
          <a:p>
            <a:pPr>
              <a:lnSpc>
                <a:spcPct val="90000"/>
              </a:lnSpc>
            </a:pPr>
            <a:endParaRPr lang="en-GB" altLang="en-US" dirty="0">
              <a:latin typeface="Calibri" pitchFamily="34" charset="0"/>
            </a:endParaRPr>
          </a:p>
          <a:p>
            <a:pPr>
              <a:lnSpc>
                <a:spcPct val="90000"/>
              </a:lnSpc>
            </a:pPr>
            <a:r>
              <a:rPr lang="en-GB" altLang="en-US" dirty="0" err="1">
                <a:latin typeface="Arial" panose="020B0604020202020204" pitchFamily="34" charset="0"/>
                <a:cs typeface="Arial" panose="020B0604020202020204" pitchFamily="34" charset="0"/>
              </a:rPr>
              <a:t>Gwerthoedd</a:t>
            </a: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cyffredin</a:t>
            </a:r>
            <a:endParaRPr lang="en-GB" altLang="en-US" dirty="0">
              <a:latin typeface="Arial" panose="020B0604020202020204" pitchFamily="34" charset="0"/>
              <a:cs typeface="Arial" panose="020B0604020202020204" pitchFamily="34" charset="0"/>
            </a:endParaRPr>
          </a:p>
          <a:p>
            <a:pPr>
              <a:lnSpc>
                <a:spcPct val="90000"/>
              </a:lnSpc>
            </a:pPr>
            <a:r>
              <a:rPr lang="en-GB" altLang="en-US" dirty="0" err="1">
                <a:latin typeface="Arial" panose="020B0604020202020204" pitchFamily="34" charset="0"/>
                <a:cs typeface="Arial" panose="020B0604020202020204" pitchFamily="34" charset="0"/>
              </a:rPr>
              <a:t>Cefnogi</a:t>
            </a:r>
            <a:r>
              <a:rPr lang="en-GB" altLang="en-US" dirty="0">
                <a:latin typeface="Arial" panose="020B0604020202020204" pitchFamily="34" charset="0"/>
                <a:cs typeface="Arial" panose="020B0604020202020204" pitchFamily="34" charset="0"/>
              </a:rPr>
              <a:t> a </a:t>
            </a:r>
            <a:r>
              <a:rPr lang="en-GB" altLang="en-US" dirty="0" err="1">
                <a:latin typeface="Arial" panose="020B0604020202020204" pitchFamily="34" charset="0"/>
                <a:cs typeface="Arial" panose="020B0604020202020204" pitchFamily="34" charset="0"/>
              </a:rPr>
              <a:t>chymell</a:t>
            </a:r>
            <a:endParaRPr lang="en-GB" altLang="en-US" dirty="0">
              <a:latin typeface="Arial" panose="020B0604020202020204" pitchFamily="34" charset="0"/>
              <a:cs typeface="Arial" panose="020B0604020202020204" pitchFamily="34" charset="0"/>
            </a:endParaRPr>
          </a:p>
          <a:p>
            <a:pPr>
              <a:lnSpc>
                <a:spcPct val="90000"/>
              </a:lnSpc>
            </a:pPr>
            <a:r>
              <a:rPr lang="en-GB" altLang="en-US" dirty="0" err="1">
                <a:latin typeface="Arial" panose="020B0604020202020204" pitchFamily="34" charset="0"/>
                <a:cs typeface="Arial" panose="020B0604020202020204" pitchFamily="34" charset="0"/>
              </a:rPr>
              <a:t>Sgiliau</a:t>
            </a: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angenrheidiol</a:t>
            </a:r>
            <a:endParaRPr lang="en-GB" altLang="en-US" dirty="0">
              <a:latin typeface="Arial" panose="020B0604020202020204" pitchFamily="34" charset="0"/>
              <a:cs typeface="Arial" panose="020B0604020202020204" pitchFamily="34" charset="0"/>
            </a:endParaRPr>
          </a:p>
          <a:p>
            <a:pPr>
              <a:lnSpc>
                <a:spcPct val="90000"/>
              </a:lnSpc>
            </a:pPr>
            <a:r>
              <a:rPr lang="en-GB" altLang="en-US" dirty="0" err="1">
                <a:latin typeface="Arial" panose="020B0604020202020204" pitchFamily="34" charset="0"/>
                <a:cs typeface="Arial" panose="020B0604020202020204" pitchFamily="34" charset="0"/>
              </a:rPr>
              <a:t>Strategaethau</a:t>
            </a: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e.e.</a:t>
            </a: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sut</a:t>
            </a:r>
            <a:r>
              <a:rPr lang="en-GB" altLang="en-US" dirty="0">
                <a:latin typeface="Arial" panose="020B0604020202020204" pitchFamily="34" charset="0"/>
                <a:cs typeface="Arial" panose="020B0604020202020204" pitchFamily="34" charset="0"/>
              </a:rPr>
              <a:t> I </a:t>
            </a:r>
            <a:r>
              <a:rPr lang="en-GB" altLang="en-US" dirty="0" err="1">
                <a:latin typeface="Arial" panose="020B0604020202020204" pitchFamily="34" charset="0"/>
                <a:cs typeface="Arial" panose="020B0604020202020204" pitchFamily="34" charset="0"/>
              </a:rPr>
              <a:t>gefnogi</a:t>
            </a:r>
            <a:r>
              <a:rPr lang="en-GB" altLang="en-US" dirty="0">
                <a:latin typeface="Arial" panose="020B0604020202020204" pitchFamily="34" charset="0"/>
                <a:cs typeface="Arial" panose="020B0604020202020204" pitchFamily="34" charset="0"/>
              </a:rPr>
              <a:t> plant I </a:t>
            </a:r>
            <a:r>
              <a:rPr lang="en-GB" altLang="en-US" dirty="0" err="1">
                <a:latin typeface="Arial" panose="020B0604020202020204" pitchFamily="34" charset="0"/>
                <a:cs typeface="Arial" panose="020B0604020202020204" pitchFamily="34" charset="0"/>
              </a:rPr>
              <a:t>ddysgu</a:t>
            </a:r>
            <a:endParaRPr lang="en-GB" altLang="en-US" dirty="0">
              <a:latin typeface="Arial" panose="020B0604020202020204" pitchFamily="34" charset="0"/>
              <a:cs typeface="Arial" panose="020B0604020202020204" pitchFamily="34" charset="0"/>
            </a:endParaRPr>
          </a:p>
          <a:p>
            <a:pPr>
              <a:lnSpc>
                <a:spcPct val="90000"/>
              </a:lnSpc>
            </a:pPr>
            <a:r>
              <a:rPr lang="en-GB" altLang="en-US" dirty="0" err="1">
                <a:latin typeface="Arial" panose="020B0604020202020204" pitchFamily="34" charset="0"/>
                <a:cs typeface="Arial" panose="020B0604020202020204" pitchFamily="34" charset="0"/>
              </a:rPr>
              <a:t>Strwythur</a:t>
            </a: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e.e.trefn</a:t>
            </a: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arferol</a:t>
            </a:r>
            <a:r>
              <a:rPr lang="en-GB" altLang="en-US" dirty="0">
                <a:latin typeface="Arial" panose="020B0604020202020204" pitchFamily="34" charset="0"/>
                <a:cs typeface="Arial" panose="020B0604020202020204" pitchFamily="34" charset="0"/>
              </a:rPr>
              <a:t>, rota</a:t>
            </a:r>
          </a:p>
          <a:p>
            <a:pPr>
              <a:lnSpc>
                <a:spcPct val="90000"/>
              </a:lnSpc>
            </a:pPr>
            <a:r>
              <a:rPr lang="en-GB" altLang="en-US" dirty="0" err="1">
                <a:latin typeface="Arial" panose="020B0604020202020204" pitchFamily="34" charset="0"/>
                <a:cs typeface="Arial" panose="020B0604020202020204" pitchFamily="34" charset="0"/>
              </a:rPr>
              <a:t>Systemau</a:t>
            </a: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e.e.</a:t>
            </a: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cadw</a:t>
            </a: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cofnodion</a:t>
            </a:r>
            <a:endParaRPr lang="en-GB" altLang="en-US" dirty="0">
              <a:latin typeface="Arial" panose="020B0604020202020204" pitchFamily="34" charset="0"/>
              <a:cs typeface="Arial" panose="020B0604020202020204" pitchFamily="34" charset="0"/>
            </a:endParaRPr>
          </a:p>
          <a:p>
            <a:pPr>
              <a:lnSpc>
                <a:spcPct val="90000"/>
              </a:lnSpc>
            </a:pPr>
            <a:r>
              <a:rPr lang="en-GB" altLang="en-US" dirty="0" err="1">
                <a:latin typeface="Arial" panose="020B0604020202020204" pitchFamily="34" charset="0"/>
                <a:cs typeface="Arial" panose="020B0604020202020204" pitchFamily="34" charset="0"/>
              </a:rPr>
              <a:t>Arddull</a:t>
            </a:r>
            <a:r>
              <a:rPr lang="en-GB" altLang="en-US" dirty="0">
                <a:latin typeface="Arial" panose="020B0604020202020204" pitchFamily="34" charset="0"/>
                <a:cs typeface="Arial" panose="020B0604020202020204" pitchFamily="34" charset="0"/>
              </a:rPr>
              <a:t> - </a:t>
            </a:r>
            <a:r>
              <a:rPr lang="en-GB" altLang="en-US" dirty="0" err="1">
                <a:latin typeface="Arial" panose="020B0604020202020204" pitchFamily="34" charset="0"/>
                <a:cs typeface="Arial" panose="020B0604020202020204" pitchFamily="34" charset="0"/>
              </a:rPr>
              <a:t>arweinydd</a:t>
            </a:r>
            <a:endParaRPr lang="en-GB" altLang="en-US" dirty="0">
              <a:latin typeface="Arial" panose="020B0604020202020204" pitchFamily="34" charset="0"/>
              <a:cs typeface="Arial" panose="020B0604020202020204" pitchFamily="34" charset="0"/>
            </a:endParaRPr>
          </a:p>
        </p:txBody>
      </p:sp>
      <p:sp>
        <p:nvSpPr>
          <p:cNvPr id="4" name="Content Placeholder 3"/>
          <p:cNvSpPr>
            <a:spLocks noGrp="1"/>
          </p:cNvSpPr>
          <p:nvPr>
            <p:ph sz="half" idx="2"/>
          </p:nvPr>
        </p:nvSpPr>
        <p:spPr>
          <a:xfrm>
            <a:off x="6172200" y="1340769"/>
            <a:ext cx="4038600" cy="4240803"/>
          </a:xfrm>
        </p:spPr>
        <p:txBody>
          <a:bodyPr>
            <a:normAutofit fontScale="85000" lnSpcReduction="20000"/>
          </a:bodyPr>
          <a:lstStyle/>
          <a:p>
            <a:pPr>
              <a:lnSpc>
                <a:spcPct val="90000"/>
              </a:lnSpc>
            </a:pPr>
            <a:endParaRPr lang="en-GB" altLang="en-US" dirty="0">
              <a:latin typeface="Calibri" pitchFamily="34" charset="0"/>
            </a:endParaRPr>
          </a:p>
          <a:p>
            <a:pPr>
              <a:lnSpc>
                <a:spcPct val="90000"/>
              </a:lnSpc>
            </a:pPr>
            <a:r>
              <a:rPr lang="en-GB" altLang="en-US" dirty="0">
                <a:solidFill>
                  <a:schemeClr val="accent1">
                    <a:lumMod val="75000"/>
                  </a:schemeClr>
                </a:solidFill>
                <a:latin typeface="Arial" panose="020B0604020202020204" pitchFamily="34" charset="0"/>
                <a:cs typeface="Arial" panose="020B0604020202020204" pitchFamily="34" charset="0"/>
              </a:rPr>
              <a:t>Shared values</a:t>
            </a:r>
          </a:p>
          <a:p>
            <a:pPr>
              <a:lnSpc>
                <a:spcPct val="90000"/>
              </a:lnSpc>
            </a:pPr>
            <a:r>
              <a:rPr lang="en-GB" altLang="en-US" dirty="0">
                <a:solidFill>
                  <a:schemeClr val="accent1">
                    <a:lumMod val="75000"/>
                  </a:schemeClr>
                </a:solidFill>
                <a:latin typeface="Arial" panose="020B0604020202020204" pitchFamily="34" charset="0"/>
                <a:cs typeface="Arial" panose="020B0604020202020204" pitchFamily="34" charset="0"/>
              </a:rPr>
              <a:t>Staff support and motivation</a:t>
            </a:r>
          </a:p>
          <a:p>
            <a:pPr>
              <a:lnSpc>
                <a:spcPct val="90000"/>
              </a:lnSpc>
            </a:pPr>
            <a:r>
              <a:rPr lang="en-GB" altLang="en-US" dirty="0">
                <a:solidFill>
                  <a:schemeClr val="accent1">
                    <a:lumMod val="75000"/>
                  </a:schemeClr>
                </a:solidFill>
                <a:latin typeface="Arial" panose="020B0604020202020204" pitchFamily="34" charset="0"/>
                <a:cs typeface="Arial" panose="020B0604020202020204" pitchFamily="34" charset="0"/>
              </a:rPr>
              <a:t>Skills needed</a:t>
            </a:r>
          </a:p>
          <a:p>
            <a:pPr>
              <a:lnSpc>
                <a:spcPct val="90000"/>
              </a:lnSpc>
            </a:pPr>
            <a:r>
              <a:rPr lang="en-GB" altLang="en-US" dirty="0">
                <a:solidFill>
                  <a:schemeClr val="accent1">
                    <a:lumMod val="75000"/>
                  </a:schemeClr>
                </a:solidFill>
                <a:latin typeface="Arial" panose="020B0604020202020204" pitchFamily="34" charset="0"/>
                <a:cs typeface="Arial" panose="020B0604020202020204" pitchFamily="34" charset="0"/>
              </a:rPr>
              <a:t>Strategies e.g. how to support children to learn</a:t>
            </a:r>
          </a:p>
          <a:p>
            <a:pPr>
              <a:lnSpc>
                <a:spcPct val="90000"/>
              </a:lnSpc>
            </a:pPr>
            <a:r>
              <a:rPr lang="en-GB" altLang="en-US" dirty="0">
                <a:solidFill>
                  <a:schemeClr val="accent1">
                    <a:lumMod val="75000"/>
                  </a:schemeClr>
                </a:solidFill>
                <a:latin typeface="Arial" panose="020B0604020202020204" pitchFamily="34" charset="0"/>
                <a:cs typeface="Arial" panose="020B0604020202020204" pitchFamily="34" charset="0"/>
              </a:rPr>
              <a:t>Structure e.g. routines, rotas</a:t>
            </a:r>
          </a:p>
          <a:p>
            <a:pPr>
              <a:lnSpc>
                <a:spcPct val="90000"/>
              </a:lnSpc>
            </a:pPr>
            <a:r>
              <a:rPr lang="en-GB" altLang="en-US" dirty="0">
                <a:solidFill>
                  <a:schemeClr val="accent1">
                    <a:lumMod val="75000"/>
                  </a:schemeClr>
                </a:solidFill>
                <a:latin typeface="Arial" panose="020B0604020202020204" pitchFamily="34" charset="0"/>
                <a:cs typeface="Arial" panose="020B0604020202020204" pitchFamily="34" charset="0"/>
              </a:rPr>
              <a:t>Systems e.g. record keeping </a:t>
            </a:r>
          </a:p>
          <a:p>
            <a:pPr>
              <a:lnSpc>
                <a:spcPct val="90000"/>
              </a:lnSpc>
            </a:pPr>
            <a:r>
              <a:rPr lang="en-GB" altLang="en-US" dirty="0">
                <a:solidFill>
                  <a:schemeClr val="accent1">
                    <a:lumMod val="75000"/>
                  </a:schemeClr>
                </a:solidFill>
                <a:latin typeface="Arial" panose="020B0604020202020204" pitchFamily="34" charset="0"/>
                <a:cs typeface="Arial" panose="020B0604020202020204" pitchFamily="34" charset="0"/>
              </a:rPr>
              <a:t>Style - leadership </a:t>
            </a:r>
          </a:p>
          <a:p>
            <a:pPr>
              <a:lnSpc>
                <a:spcPct val="90000"/>
              </a:lnSpc>
            </a:pPr>
            <a:endParaRPr lang="en-GB" altLang="en-US" dirty="0">
              <a:latin typeface="Calibri" pitchFamily="34" charset="0"/>
            </a:endParaRPr>
          </a:p>
          <a:p>
            <a:pPr>
              <a:lnSpc>
                <a:spcPct val="90000"/>
              </a:lnSpc>
            </a:pPr>
            <a:endParaRPr lang="en-GB" altLang="en-US" dirty="0">
              <a:latin typeface="Calibri" pitchFamily="34" charset="0"/>
            </a:endParaRPr>
          </a:p>
          <a:p>
            <a:pPr>
              <a:lnSpc>
                <a:spcPct val="90000"/>
              </a:lnSpc>
            </a:pPr>
            <a:endParaRPr lang="en-GB" altLang="en-US" dirty="0">
              <a:latin typeface="Calibri" pitchFamily="34" charset="0"/>
            </a:endParaRPr>
          </a:p>
          <a:p>
            <a:endParaRPr lang="en-GB" dirty="0"/>
          </a:p>
        </p:txBody>
      </p:sp>
      <p:sp>
        <p:nvSpPr>
          <p:cNvPr id="5" name="TextBox 4">
            <a:extLst>
              <a:ext uri="{FF2B5EF4-FFF2-40B4-BE49-F238E27FC236}">
                <a16:creationId xmlns:a16="http://schemas.microsoft.com/office/drawing/2014/main" id="{C02A354D-8AE5-A223-4BD8-129420973817}"/>
              </a:ext>
            </a:extLst>
          </p:cNvPr>
          <p:cNvSpPr txBox="1"/>
          <p:nvPr/>
        </p:nvSpPr>
        <p:spPr>
          <a:xfrm>
            <a:off x="7832501" y="5517231"/>
            <a:ext cx="4359499" cy="461665"/>
          </a:xfrm>
          <a:prstGeom prst="rect">
            <a:avLst/>
          </a:prstGeom>
          <a:noFill/>
        </p:spPr>
        <p:txBody>
          <a:bodyPr wrap="square" rtlCol="0">
            <a:spAutoFit/>
          </a:bodyPr>
          <a:lstStyle/>
          <a:p>
            <a:r>
              <a:rPr lang="en-GB" dirty="0" err="1">
                <a:latin typeface="Arial" panose="020B0604020202020204" pitchFamily="34" charset="0"/>
                <a:cs typeface="Arial" panose="020B0604020202020204" pitchFamily="34" charset="0"/>
              </a:rPr>
              <a:t>Suwanda</a:t>
            </a:r>
            <a:r>
              <a:rPr lang="en-GB" dirty="0">
                <a:latin typeface="Arial" panose="020B0604020202020204" pitchFamily="34" charset="0"/>
                <a:cs typeface="Arial" panose="020B0604020202020204" pitchFamily="34" charset="0"/>
              </a:rPr>
              <a:t> and Nugroho(2022)</a:t>
            </a:r>
          </a:p>
        </p:txBody>
      </p:sp>
    </p:spTree>
    <p:extLst>
      <p:ext uri="{BB962C8B-B14F-4D97-AF65-F5344CB8AC3E}">
        <p14:creationId xmlns:p14="http://schemas.microsoft.com/office/powerpoint/2010/main" val="24618118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ntology Limited | McKinsey 7s Framework | Management - IT Consultancy&#10;Structure, Systems, Style, Staff, Skills, Strategy, Shared values"/>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2298443" y="182162"/>
            <a:ext cx="7452047" cy="5203224"/>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4BCCE218-1D5E-C61B-35A8-DBACF895C33D}"/>
              </a:ext>
            </a:extLst>
          </p:cNvPr>
          <p:cNvSpPr txBox="1"/>
          <p:nvPr/>
        </p:nvSpPr>
        <p:spPr>
          <a:xfrm>
            <a:off x="5660571" y="5309186"/>
            <a:ext cx="6389916" cy="461665"/>
          </a:xfrm>
          <a:prstGeom prst="rect">
            <a:avLst/>
          </a:prstGeom>
          <a:noFill/>
        </p:spPr>
        <p:txBody>
          <a:bodyPr wrap="square" rtlCol="0">
            <a:spAutoFit/>
          </a:bodyPr>
          <a:lstStyle/>
          <a:p>
            <a:r>
              <a:rPr lang="en-GB" dirty="0"/>
              <a:t>(Source: </a:t>
            </a:r>
            <a:r>
              <a:rPr lang="en-GB" dirty="0" err="1"/>
              <a:t>Expertprogrammemanagement</a:t>
            </a:r>
            <a:r>
              <a:rPr lang="en-GB" dirty="0"/>
              <a:t>, no date)</a:t>
            </a:r>
          </a:p>
        </p:txBody>
      </p:sp>
    </p:spTree>
    <p:extLst>
      <p:ext uri="{BB962C8B-B14F-4D97-AF65-F5344CB8AC3E}">
        <p14:creationId xmlns:p14="http://schemas.microsoft.com/office/powerpoint/2010/main" val="23463748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8150" y="135079"/>
            <a:ext cx="10327105" cy="1792705"/>
          </a:xfrm>
        </p:spPr>
        <p:txBody>
          <a:bodyPr>
            <a:normAutofit fontScale="90000"/>
          </a:bodyPr>
          <a:lstStyle/>
          <a:p>
            <a:pPr algn="ctr"/>
            <a:br>
              <a:rPr lang="en-GB" dirty="0"/>
            </a:br>
            <a:r>
              <a:rPr lang="en-GB" sz="5300" b="1" dirty="0" err="1">
                <a:latin typeface="Arial" panose="020B0604020202020204" pitchFamily="34" charset="0"/>
                <a:cs typeface="Arial" panose="020B0604020202020204" pitchFamily="34" charset="0"/>
              </a:rPr>
              <a:t>Arddulliau</a:t>
            </a:r>
            <a:r>
              <a:rPr lang="en-GB" sz="5300" b="1" dirty="0">
                <a:latin typeface="Arial" panose="020B0604020202020204" pitchFamily="34" charset="0"/>
                <a:cs typeface="Arial" panose="020B0604020202020204" pitchFamily="34" charset="0"/>
              </a:rPr>
              <a:t> </a:t>
            </a:r>
            <a:r>
              <a:rPr lang="en-GB" sz="5300" b="1" dirty="0" err="1">
                <a:latin typeface="Arial" panose="020B0604020202020204" pitchFamily="34" charset="0"/>
                <a:cs typeface="Arial" panose="020B0604020202020204" pitchFamily="34" charset="0"/>
              </a:rPr>
              <a:t>traddodiadol</a:t>
            </a:r>
            <a:r>
              <a:rPr lang="en-GB" sz="5300" b="1" dirty="0">
                <a:latin typeface="Arial" panose="020B0604020202020204" pitchFamily="34" charset="0"/>
                <a:cs typeface="Arial" panose="020B0604020202020204" pitchFamily="34" charset="0"/>
              </a:rPr>
              <a:t> Kurt Lewin</a:t>
            </a:r>
            <a:br>
              <a:rPr lang="en-GB" sz="5300" b="1" dirty="0">
                <a:latin typeface="Arial" panose="020B0604020202020204" pitchFamily="34" charset="0"/>
                <a:cs typeface="Arial" panose="020B0604020202020204" pitchFamily="34" charset="0"/>
              </a:rPr>
            </a:br>
            <a:r>
              <a:rPr lang="en-GB" sz="5300" b="1" dirty="0">
                <a:solidFill>
                  <a:schemeClr val="accent1">
                    <a:lumMod val="75000"/>
                  </a:schemeClr>
                </a:solidFill>
                <a:latin typeface="Arial" panose="020B0604020202020204" pitchFamily="34" charset="0"/>
                <a:cs typeface="Arial" panose="020B0604020202020204" pitchFamily="34" charset="0"/>
              </a:rPr>
              <a:t>Kurt Lewin’s Traditional styles (1939)</a:t>
            </a:r>
            <a:endParaRPr lang="en-GB" b="1" dirty="0">
              <a:solidFill>
                <a:schemeClr val="accent1">
                  <a:lumMod val="75000"/>
                </a:schemeClr>
              </a:solidFill>
              <a:latin typeface="Arial" panose="020B0604020202020204" pitchFamily="34" charset="0"/>
              <a:cs typeface="Arial" panose="020B0604020202020204" pitchFamily="34" charset="0"/>
            </a:endParaRPr>
          </a:p>
        </p:txBody>
      </p:sp>
      <p:sp>
        <p:nvSpPr>
          <p:cNvPr id="3" name="Content Placeholder 2"/>
          <p:cNvSpPr>
            <a:spLocks noGrp="1"/>
          </p:cNvSpPr>
          <p:nvPr>
            <p:ph sz="half" idx="1"/>
          </p:nvPr>
        </p:nvSpPr>
        <p:spPr>
          <a:xfrm>
            <a:off x="368643" y="2691578"/>
            <a:ext cx="4038600" cy="3384377"/>
          </a:xfrm>
        </p:spPr>
        <p:txBody>
          <a:bodyPr/>
          <a:lstStyle/>
          <a:p>
            <a:endParaRPr lang="en-GB" dirty="0"/>
          </a:p>
          <a:p>
            <a:r>
              <a:rPr lang="en-GB" dirty="0" err="1">
                <a:latin typeface="Arial" panose="020B0604020202020204" pitchFamily="34" charset="0"/>
                <a:cs typeface="Arial" panose="020B0604020202020204" pitchFamily="34" charset="0"/>
              </a:rPr>
              <a:t>Awtocratig</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Democratig</a:t>
            </a: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Laissez-faire (</a:t>
            </a:r>
            <a:r>
              <a:rPr lang="en-GB" dirty="0" err="1">
                <a:latin typeface="Arial" panose="020B0604020202020204" pitchFamily="34" charset="0"/>
                <a:cs typeface="Arial" panose="020B0604020202020204" pitchFamily="34" charset="0"/>
              </a:rPr>
              <a:t>arddull</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goddefgar</a:t>
            </a:r>
            <a:r>
              <a:rPr lang="en-GB" dirty="0">
                <a:latin typeface="Arial" panose="020B0604020202020204" pitchFamily="34" charset="0"/>
                <a:cs typeface="Arial" panose="020B0604020202020204" pitchFamily="34" charset="0"/>
              </a:rPr>
              <a:t>)</a:t>
            </a:r>
          </a:p>
          <a:p>
            <a:pPr marL="0" indent="0">
              <a:buNone/>
            </a:pPr>
            <a:endParaRPr lang="en-GB" dirty="0">
              <a:latin typeface="Arial" panose="020B0604020202020204" pitchFamily="34" charset="0"/>
              <a:cs typeface="Arial" panose="020B0604020202020204" pitchFamily="34" charset="0"/>
            </a:endParaRPr>
          </a:p>
          <a:p>
            <a:endParaRPr lang="en-GB" dirty="0"/>
          </a:p>
        </p:txBody>
      </p:sp>
      <p:sp>
        <p:nvSpPr>
          <p:cNvPr id="4" name="Content Placeholder 3"/>
          <p:cNvSpPr>
            <a:spLocks noGrp="1"/>
          </p:cNvSpPr>
          <p:nvPr>
            <p:ph sz="half" idx="2"/>
          </p:nvPr>
        </p:nvSpPr>
        <p:spPr>
          <a:xfrm>
            <a:off x="8075928" y="2738305"/>
            <a:ext cx="4038600" cy="3384377"/>
          </a:xfrm>
        </p:spPr>
        <p:txBody>
          <a:bodyPr/>
          <a:lstStyle/>
          <a:p>
            <a:endParaRPr lang="en-GB" dirty="0"/>
          </a:p>
          <a:p>
            <a:r>
              <a:rPr lang="en-GB" dirty="0">
                <a:solidFill>
                  <a:schemeClr val="accent1">
                    <a:lumMod val="75000"/>
                  </a:schemeClr>
                </a:solidFill>
                <a:latin typeface="Arial" panose="020B0604020202020204" pitchFamily="34" charset="0"/>
                <a:cs typeface="Arial" panose="020B0604020202020204" pitchFamily="34" charset="0"/>
              </a:rPr>
              <a:t>Autocratic</a:t>
            </a:r>
          </a:p>
          <a:p>
            <a:r>
              <a:rPr lang="en-GB" dirty="0">
                <a:solidFill>
                  <a:schemeClr val="accent1">
                    <a:lumMod val="75000"/>
                  </a:schemeClr>
                </a:solidFill>
                <a:latin typeface="Arial" panose="020B0604020202020204" pitchFamily="34" charset="0"/>
                <a:cs typeface="Arial" panose="020B0604020202020204" pitchFamily="34" charset="0"/>
              </a:rPr>
              <a:t>Democratic</a:t>
            </a:r>
          </a:p>
          <a:p>
            <a:r>
              <a:rPr lang="en-GB" dirty="0">
                <a:solidFill>
                  <a:schemeClr val="accent1">
                    <a:lumMod val="75000"/>
                  </a:schemeClr>
                </a:solidFill>
                <a:latin typeface="Arial" panose="020B0604020202020204" pitchFamily="34" charset="0"/>
                <a:cs typeface="Arial" panose="020B0604020202020204" pitchFamily="34" charset="0"/>
              </a:rPr>
              <a:t>Laissez-faire (permissive style) </a:t>
            </a:r>
          </a:p>
          <a:p>
            <a:pPr marL="0" indent="0">
              <a:buNone/>
            </a:pPr>
            <a:endParaRPr lang="en-GB" dirty="0">
              <a:solidFill>
                <a:schemeClr val="accent1">
                  <a:lumMod val="75000"/>
                </a:schemeClr>
              </a:solidFill>
              <a:latin typeface="Arial" panose="020B0604020202020204" pitchFamily="34" charset="0"/>
              <a:cs typeface="Arial" panose="020B0604020202020204" pitchFamily="34" charset="0"/>
            </a:endParaRPr>
          </a:p>
        </p:txBody>
      </p:sp>
      <p:graphicFrame>
        <p:nvGraphicFramePr>
          <p:cNvPr id="5" name="Diagram 4">
            <a:extLst>
              <a:ext uri="{FF2B5EF4-FFF2-40B4-BE49-F238E27FC236}">
                <a16:creationId xmlns:a16="http://schemas.microsoft.com/office/drawing/2014/main" id="{149E9648-25A4-4B7E-B617-C7504DCE0FCA}"/>
              </a:ext>
            </a:extLst>
          </p:cNvPr>
          <p:cNvGraphicFramePr/>
          <p:nvPr>
            <p:extLst>
              <p:ext uri="{D42A27DB-BD31-4B8C-83A1-F6EECF244321}">
                <p14:modId xmlns:p14="http://schemas.microsoft.com/office/powerpoint/2010/main" val="2780660954"/>
              </p:ext>
            </p:extLst>
          </p:nvPr>
        </p:nvGraphicFramePr>
        <p:xfrm>
          <a:off x="3388826" y="2612371"/>
          <a:ext cx="5414347" cy="354279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749474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29702" y="118979"/>
            <a:ext cx="7532595" cy="682984"/>
          </a:xfrm>
        </p:spPr>
        <p:txBody>
          <a:bodyPr>
            <a:noAutofit/>
          </a:bodyPr>
          <a:lstStyle/>
          <a:p>
            <a:pPr algn="ctr"/>
            <a:r>
              <a:rPr lang="en-GB" sz="4800" b="1" dirty="0">
                <a:latin typeface="Arial" panose="020B0604020202020204" pitchFamily="34" charset="0"/>
                <a:cs typeface="Arial" panose="020B0604020202020204" pitchFamily="34" charset="0"/>
              </a:rPr>
              <a:t>Daniel Goleman (2000)</a:t>
            </a:r>
          </a:p>
        </p:txBody>
      </p:sp>
      <p:pic>
        <p:nvPicPr>
          <p:cNvPr id="2050" name="Picture 2" descr="The Six Styles of Leadership · Daniel Goleman&#10;Coaching&#10;Affiliative&#10;Democratic&#10;Commanding&#10;Pacesetting&#10;Visionary&#10;"/>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2211991" y="751384"/>
            <a:ext cx="7871794" cy="490008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7D9357A-ACBC-DA48-F8AE-6F1C76A71501}"/>
              </a:ext>
            </a:extLst>
          </p:cNvPr>
          <p:cNvSpPr txBox="1"/>
          <p:nvPr/>
        </p:nvSpPr>
        <p:spPr>
          <a:xfrm>
            <a:off x="9053849" y="5537916"/>
            <a:ext cx="3505200" cy="461665"/>
          </a:xfrm>
          <a:prstGeom prst="rect">
            <a:avLst/>
          </a:prstGeom>
          <a:noFill/>
        </p:spPr>
        <p:txBody>
          <a:bodyPr wrap="square" rtlCol="0">
            <a:spAutoFit/>
          </a:bodyPr>
          <a:lstStyle/>
          <a:p>
            <a:r>
              <a:rPr lang="en-GB" dirty="0"/>
              <a:t>(Source: </a:t>
            </a:r>
            <a:r>
              <a:rPr lang="en-GB" dirty="0" err="1"/>
              <a:t>Stratrix</a:t>
            </a:r>
            <a:r>
              <a:rPr lang="en-GB" dirty="0"/>
              <a:t>, 2023)</a:t>
            </a:r>
          </a:p>
        </p:txBody>
      </p:sp>
    </p:spTree>
    <p:extLst>
      <p:ext uri="{BB962C8B-B14F-4D97-AF65-F5344CB8AC3E}">
        <p14:creationId xmlns:p14="http://schemas.microsoft.com/office/powerpoint/2010/main" val="26052228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C60D08-DD93-04A1-ABF3-7665774A993F}"/>
              </a:ext>
            </a:extLst>
          </p:cNvPr>
          <p:cNvSpPr>
            <a:spLocks noGrp="1"/>
          </p:cNvSpPr>
          <p:nvPr>
            <p:ph type="title"/>
          </p:nvPr>
        </p:nvSpPr>
        <p:spPr/>
        <p:txBody>
          <a:bodyPr/>
          <a:lstStyle/>
          <a:p>
            <a:pPr algn="ctr"/>
            <a:r>
              <a:rPr lang="en-GB" b="1" dirty="0" err="1">
                <a:latin typeface="Arial" panose="020B0604020202020204" pitchFamily="34" charset="0"/>
                <a:cs typeface="Arial" panose="020B0604020202020204" pitchFamily="34" charset="0"/>
              </a:rPr>
              <a:t>Systemau</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Rheoli</a:t>
            </a:r>
            <a:r>
              <a:rPr lang="en-GB" b="1" dirty="0">
                <a:latin typeface="Arial" panose="020B0604020202020204" pitchFamily="34" charset="0"/>
                <a:cs typeface="Arial" panose="020B0604020202020204" pitchFamily="34" charset="0"/>
              </a:rPr>
              <a:t> Linkert 1960</a:t>
            </a:r>
            <a:br>
              <a:rPr lang="en-GB" dirty="0">
                <a:latin typeface="Arial" panose="020B0604020202020204" pitchFamily="34" charset="0"/>
                <a:cs typeface="Arial" panose="020B0604020202020204" pitchFamily="34" charset="0"/>
              </a:rPr>
            </a:br>
            <a:r>
              <a:rPr lang="en-GB" b="1" dirty="0">
                <a:solidFill>
                  <a:schemeClr val="accent1">
                    <a:lumMod val="75000"/>
                  </a:schemeClr>
                </a:solidFill>
                <a:latin typeface="Arial" panose="020B0604020202020204" pitchFamily="34" charset="0"/>
                <a:cs typeface="Arial" panose="020B0604020202020204" pitchFamily="34" charset="0"/>
              </a:rPr>
              <a:t>Linkert’s Management systems 1960</a:t>
            </a:r>
          </a:p>
        </p:txBody>
      </p:sp>
      <p:pic>
        <p:nvPicPr>
          <p:cNvPr id="6" name="Picture 5" descr="Linkert's Management Systems&#10;Exploitative authoritative&#10;Benevolent authoritative&#10;Consultative&#10;Participative">
            <a:extLst>
              <a:ext uri="{FF2B5EF4-FFF2-40B4-BE49-F238E27FC236}">
                <a16:creationId xmlns:a16="http://schemas.microsoft.com/office/drawing/2014/main" id="{A79032F4-49E7-1D41-FA18-951473D5642F}"/>
              </a:ext>
            </a:extLst>
          </p:cNvPr>
          <p:cNvPicPr>
            <a:picLocks noChangeAspect="1"/>
          </p:cNvPicPr>
          <p:nvPr/>
        </p:nvPicPr>
        <p:blipFill>
          <a:blip r:embed="rId3"/>
          <a:stretch>
            <a:fillRect/>
          </a:stretch>
        </p:blipFill>
        <p:spPr>
          <a:xfrm>
            <a:off x="3219995" y="1616417"/>
            <a:ext cx="6267732" cy="4333713"/>
          </a:xfrm>
          <a:prstGeom prst="rect">
            <a:avLst/>
          </a:prstGeom>
        </p:spPr>
      </p:pic>
      <p:sp>
        <p:nvSpPr>
          <p:cNvPr id="7" name="TextBox 6">
            <a:extLst>
              <a:ext uri="{FF2B5EF4-FFF2-40B4-BE49-F238E27FC236}">
                <a16:creationId xmlns:a16="http://schemas.microsoft.com/office/drawing/2014/main" id="{A03AF54A-7727-CBF7-6EEB-D611E97A7762}"/>
              </a:ext>
            </a:extLst>
          </p:cNvPr>
          <p:cNvSpPr txBox="1"/>
          <p:nvPr/>
        </p:nvSpPr>
        <p:spPr>
          <a:xfrm>
            <a:off x="8332623" y="5488465"/>
            <a:ext cx="4119154" cy="461665"/>
          </a:xfrm>
          <a:prstGeom prst="rect">
            <a:avLst/>
          </a:prstGeom>
          <a:noFill/>
        </p:spPr>
        <p:txBody>
          <a:bodyPr wrap="square" rtlCol="0">
            <a:spAutoFit/>
          </a:bodyPr>
          <a:lstStyle/>
          <a:p>
            <a:r>
              <a:rPr lang="en-GB" dirty="0"/>
              <a:t>(Source: </a:t>
            </a:r>
            <a:r>
              <a:rPr lang="en-GB" dirty="0" err="1"/>
              <a:t>Fourweeksmba</a:t>
            </a:r>
            <a:r>
              <a:rPr lang="en-GB" dirty="0"/>
              <a:t>, 2023)</a:t>
            </a:r>
          </a:p>
        </p:txBody>
      </p:sp>
    </p:spTree>
    <p:extLst>
      <p:ext uri="{BB962C8B-B14F-4D97-AF65-F5344CB8AC3E}">
        <p14:creationId xmlns:p14="http://schemas.microsoft.com/office/powerpoint/2010/main" val="12075063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ECE79E-890C-77BA-537F-419B624AE483}"/>
              </a:ext>
            </a:extLst>
          </p:cNvPr>
          <p:cNvSpPr>
            <a:spLocks noGrp="1"/>
          </p:cNvSpPr>
          <p:nvPr>
            <p:ph type="title"/>
          </p:nvPr>
        </p:nvSpPr>
        <p:spPr>
          <a:xfrm>
            <a:off x="-225880" y="131083"/>
            <a:ext cx="12643757" cy="1325563"/>
          </a:xfrm>
        </p:spPr>
        <p:txBody>
          <a:bodyPr>
            <a:normAutofit/>
          </a:bodyPr>
          <a:lstStyle/>
          <a:p>
            <a:pPr algn="ctr"/>
            <a:r>
              <a:rPr lang="en-GB" sz="3800" b="1" dirty="0" err="1">
                <a:latin typeface="Arial" panose="020B0604020202020204" pitchFamily="34" charset="0"/>
                <a:cs typeface="Arial" panose="020B0604020202020204" pitchFamily="34" charset="0"/>
              </a:rPr>
              <a:t>Damcaniaeth</a:t>
            </a:r>
            <a:r>
              <a:rPr lang="en-GB" sz="3800" b="1" dirty="0">
                <a:latin typeface="Arial" panose="020B0604020202020204" pitchFamily="34" charset="0"/>
                <a:cs typeface="Arial" panose="020B0604020202020204" pitchFamily="34" charset="0"/>
              </a:rPr>
              <a:t> grid </a:t>
            </a:r>
            <a:r>
              <a:rPr lang="en-GB" sz="3800" b="1" dirty="0" err="1">
                <a:latin typeface="Arial" panose="020B0604020202020204" pitchFamily="34" charset="0"/>
                <a:cs typeface="Arial" panose="020B0604020202020204" pitchFamily="34" charset="0"/>
              </a:rPr>
              <a:t>Rheoli</a:t>
            </a:r>
            <a:r>
              <a:rPr lang="en-GB" sz="3800" b="1" dirty="0">
                <a:latin typeface="Arial" panose="020B0604020202020204" pitchFamily="34" charset="0"/>
                <a:cs typeface="Arial" panose="020B0604020202020204" pitchFamily="34" charset="0"/>
              </a:rPr>
              <a:t> (Grid Blake Mouton 1960)</a:t>
            </a:r>
            <a:br>
              <a:rPr lang="en-GB" sz="3800" b="1" dirty="0">
                <a:latin typeface="Arial" panose="020B0604020202020204" pitchFamily="34" charset="0"/>
                <a:cs typeface="Arial" panose="020B0604020202020204" pitchFamily="34" charset="0"/>
              </a:rPr>
            </a:br>
            <a:r>
              <a:rPr lang="en-GB" sz="3800" b="1" dirty="0">
                <a:solidFill>
                  <a:schemeClr val="accent1">
                    <a:lumMod val="75000"/>
                  </a:schemeClr>
                </a:solidFill>
                <a:latin typeface="Arial" panose="020B0604020202020204" pitchFamily="34" charset="0"/>
                <a:cs typeface="Arial" panose="020B0604020202020204" pitchFamily="34" charset="0"/>
              </a:rPr>
              <a:t>Managerial Grid Theory (1960 Blake Mouton Grid)</a:t>
            </a:r>
          </a:p>
        </p:txBody>
      </p:sp>
      <p:pic>
        <p:nvPicPr>
          <p:cNvPr id="6" name="Picture 5" descr="Blake Moulton Managerial grid&#10;">
            <a:extLst>
              <a:ext uri="{FF2B5EF4-FFF2-40B4-BE49-F238E27FC236}">
                <a16:creationId xmlns:a16="http://schemas.microsoft.com/office/drawing/2014/main" id="{2A11FE0D-65F3-D644-963D-6157D4EEC3D9}"/>
              </a:ext>
            </a:extLst>
          </p:cNvPr>
          <p:cNvPicPr>
            <a:picLocks noChangeAspect="1"/>
          </p:cNvPicPr>
          <p:nvPr/>
        </p:nvPicPr>
        <p:blipFill>
          <a:blip r:embed="rId3"/>
          <a:stretch>
            <a:fillRect/>
          </a:stretch>
        </p:blipFill>
        <p:spPr>
          <a:xfrm>
            <a:off x="3948269" y="1690689"/>
            <a:ext cx="4295461" cy="4003765"/>
          </a:xfrm>
          <a:prstGeom prst="rect">
            <a:avLst/>
          </a:prstGeom>
        </p:spPr>
      </p:pic>
      <p:sp>
        <p:nvSpPr>
          <p:cNvPr id="7" name="TextBox 6">
            <a:extLst>
              <a:ext uri="{FF2B5EF4-FFF2-40B4-BE49-F238E27FC236}">
                <a16:creationId xmlns:a16="http://schemas.microsoft.com/office/drawing/2014/main" id="{D9B290BE-4125-83AF-D7D0-2D57A3428D11}"/>
              </a:ext>
            </a:extLst>
          </p:cNvPr>
          <p:cNvSpPr txBox="1"/>
          <p:nvPr/>
        </p:nvSpPr>
        <p:spPr>
          <a:xfrm>
            <a:off x="8386354" y="4650377"/>
            <a:ext cx="3540035" cy="461665"/>
          </a:xfrm>
          <a:prstGeom prst="rect">
            <a:avLst/>
          </a:prstGeom>
          <a:noFill/>
        </p:spPr>
        <p:txBody>
          <a:bodyPr wrap="square" rtlCol="0">
            <a:spAutoFit/>
          </a:bodyPr>
          <a:lstStyle/>
          <a:p>
            <a:r>
              <a:rPr lang="en-GB" dirty="0"/>
              <a:t>(Source: Mindtools, 2023)</a:t>
            </a:r>
          </a:p>
        </p:txBody>
      </p:sp>
    </p:spTree>
    <p:extLst>
      <p:ext uri="{BB962C8B-B14F-4D97-AF65-F5344CB8AC3E}">
        <p14:creationId xmlns:p14="http://schemas.microsoft.com/office/powerpoint/2010/main" val="28037475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723143" y="68402"/>
            <a:ext cx="10515600" cy="1325563"/>
          </a:xfrm>
        </p:spPr>
        <p:txBody>
          <a:bodyPr>
            <a:normAutofit/>
          </a:bodyPr>
          <a:lstStyle/>
          <a:p>
            <a:pPr algn="ctr"/>
            <a:r>
              <a:rPr lang="en-GB" sz="4800" b="1" dirty="0" err="1">
                <a:latin typeface="Arial" panose="020B0604020202020204" pitchFamily="34" charset="0"/>
                <a:cs typeface="Arial" panose="020B0604020202020204" pitchFamily="34" charset="0"/>
              </a:rPr>
              <a:t>Ymchwiliwch</a:t>
            </a:r>
            <a:r>
              <a:rPr lang="en-GB" sz="4800" b="1" dirty="0">
                <a:latin typeface="Arial" panose="020B0604020202020204" pitchFamily="34" charset="0"/>
                <a:cs typeface="Arial" panose="020B0604020202020204" pitchFamily="34" charset="0"/>
              </a:rPr>
              <a:t>/</a:t>
            </a:r>
            <a:r>
              <a:rPr lang="en-GB" sz="4800" b="1" dirty="0">
                <a:solidFill>
                  <a:schemeClr val="accent1">
                    <a:lumMod val="75000"/>
                  </a:schemeClr>
                </a:solidFill>
                <a:latin typeface="Arial" panose="020B0604020202020204" pitchFamily="34" charset="0"/>
                <a:cs typeface="Arial" panose="020B0604020202020204" pitchFamily="34" charset="0"/>
              </a:rPr>
              <a:t>Research</a:t>
            </a:r>
            <a:br>
              <a:rPr lang="en-GB" dirty="0">
                <a:latin typeface="Arial" panose="020B0604020202020204" pitchFamily="34" charset="0"/>
                <a:cs typeface="Arial" panose="020B0604020202020204" pitchFamily="34" charset="0"/>
              </a:rPr>
            </a:br>
            <a:r>
              <a:rPr lang="en-GB" sz="2400" dirty="0">
                <a:latin typeface="Arial" panose="020B0604020202020204" pitchFamily="34" charset="0"/>
                <a:cs typeface="Arial" panose="020B0604020202020204" pitchFamily="34" charset="0"/>
              </a:rPr>
              <a:t>Yn hen </a:t>
            </a:r>
            <a:r>
              <a:rPr lang="en-GB" sz="2400" dirty="0" err="1">
                <a:latin typeface="Arial" panose="020B0604020202020204" pitchFamily="34" charset="0"/>
                <a:cs typeface="Arial" panose="020B0604020202020204" pitchFamily="34" charset="0"/>
              </a:rPr>
              <a:t>ond</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yn</a:t>
            </a:r>
            <a:r>
              <a:rPr lang="en-GB" sz="2400" dirty="0">
                <a:latin typeface="Arial" panose="020B0604020202020204" pitchFamily="34" charset="0"/>
                <a:cs typeface="Arial" panose="020B0604020202020204" pitchFamily="34" charset="0"/>
              </a:rPr>
              <a:t> dal </a:t>
            </a:r>
            <a:r>
              <a:rPr lang="en-GB" sz="2400" dirty="0" err="1">
                <a:latin typeface="Arial" panose="020B0604020202020204" pitchFamily="34" charset="0"/>
                <a:cs typeface="Arial" panose="020B0604020202020204" pitchFamily="34" charset="0"/>
              </a:rPr>
              <a:t>yn</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cael</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eu</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parchu</a:t>
            </a:r>
            <a:r>
              <a:rPr lang="en-GB" sz="2400" dirty="0">
                <a:latin typeface="Arial" panose="020B0604020202020204" pitchFamily="34" charset="0"/>
                <a:cs typeface="Arial" panose="020B0604020202020204" pitchFamily="34" charset="0"/>
              </a:rPr>
              <a:t>/</a:t>
            </a:r>
            <a:r>
              <a:rPr lang="en-GB" sz="2400" dirty="0">
                <a:solidFill>
                  <a:schemeClr val="accent1">
                    <a:lumMod val="75000"/>
                  </a:schemeClr>
                </a:solidFill>
                <a:latin typeface="Arial" panose="020B0604020202020204" pitchFamily="34" charset="0"/>
                <a:cs typeface="Arial" panose="020B0604020202020204" pitchFamily="34" charset="0"/>
              </a:rPr>
              <a:t>Dated but still respected </a:t>
            </a:r>
            <a:endParaRPr lang="en-GB" sz="2200" dirty="0">
              <a:solidFill>
                <a:schemeClr val="accent1">
                  <a:lumMod val="75000"/>
                </a:schemeClr>
              </a:solidFill>
              <a:latin typeface="Arial" panose="020B0604020202020204" pitchFamily="34" charset="0"/>
              <a:cs typeface="Arial" panose="020B0604020202020204" pitchFamily="34" charset="0"/>
            </a:endParaRPr>
          </a:p>
        </p:txBody>
      </p:sp>
      <p:sp>
        <p:nvSpPr>
          <p:cNvPr id="6" name="Content Placeholder 5"/>
          <p:cNvSpPr>
            <a:spLocks noGrp="1"/>
          </p:cNvSpPr>
          <p:nvPr>
            <p:ph idx="1"/>
          </p:nvPr>
        </p:nvSpPr>
        <p:spPr>
          <a:xfrm>
            <a:off x="373431" y="1603817"/>
            <a:ext cx="10972800" cy="4496946"/>
          </a:xfrm>
        </p:spPr>
        <p:txBody>
          <a:bodyPr>
            <a:normAutofit fontScale="62500" lnSpcReduction="20000"/>
          </a:bodyPr>
          <a:lstStyle/>
          <a:p>
            <a:r>
              <a:rPr lang="en-GB" b="1" dirty="0">
                <a:latin typeface="Arial" panose="020B0604020202020204" pitchFamily="34" charset="0"/>
                <a:cs typeface="Arial" panose="020B0604020202020204" pitchFamily="34" charset="0"/>
              </a:rPr>
              <a:t>The Great Man theory </a:t>
            </a:r>
            <a:r>
              <a:rPr lang="en-GB" dirty="0">
                <a:latin typeface="Arial" panose="020B0604020202020204" pitchFamily="34" charset="0"/>
                <a:cs typeface="Arial" panose="020B0604020202020204" pitchFamily="34" charset="0"/>
              </a:rPr>
              <a:t>(1840’s) People were born leaders rather than trained or made. Developed into trait theory</a:t>
            </a:r>
          </a:p>
          <a:p>
            <a:endParaRPr lang="en-GB" dirty="0">
              <a:latin typeface="Arial" panose="020B0604020202020204" pitchFamily="34" charset="0"/>
              <a:cs typeface="Arial" panose="020B0604020202020204" pitchFamily="34" charset="0"/>
            </a:endParaRPr>
          </a:p>
          <a:p>
            <a:r>
              <a:rPr lang="en-GB" b="1" dirty="0">
                <a:latin typeface="Arial" panose="020B0604020202020204" pitchFamily="34" charset="0"/>
                <a:cs typeface="Arial" panose="020B0604020202020204" pitchFamily="34" charset="0"/>
              </a:rPr>
              <a:t>Carlyle’s Trait Theory </a:t>
            </a:r>
            <a:r>
              <a:rPr lang="en-GB" dirty="0">
                <a:latin typeface="Arial" panose="020B0604020202020204" pitchFamily="34" charset="0"/>
                <a:cs typeface="Arial" panose="020B0604020202020204" pitchFamily="34" charset="0"/>
              </a:rPr>
              <a:t>(1800’s): certain traits produce certain patterns of behaviour, these patterns are consistent across different situations, people are born with leadership traits</a:t>
            </a:r>
          </a:p>
          <a:p>
            <a:endParaRPr lang="en-GB" dirty="0">
              <a:latin typeface="Arial" panose="020B0604020202020204" pitchFamily="34" charset="0"/>
              <a:cs typeface="Arial" panose="020B0604020202020204" pitchFamily="34" charset="0"/>
            </a:endParaRPr>
          </a:p>
          <a:p>
            <a:r>
              <a:rPr lang="en-GB" b="1" dirty="0">
                <a:latin typeface="Arial" panose="020B0604020202020204" pitchFamily="34" charset="0"/>
                <a:cs typeface="Arial" panose="020B0604020202020204" pitchFamily="34" charset="0"/>
              </a:rPr>
              <a:t>Fielder’s contingency theory </a:t>
            </a:r>
            <a:r>
              <a:rPr lang="en-GB" dirty="0">
                <a:latin typeface="Arial" panose="020B0604020202020204" pitchFamily="34" charset="0"/>
                <a:cs typeface="Arial" panose="020B0604020202020204" pitchFamily="34" charset="0"/>
              </a:rPr>
              <a:t>(1967): ....</a:t>
            </a:r>
            <a:r>
              <a:rPr lang="en-GB" i="1" dirty="0">
                <a:latin typeface="Arial" panose="020B0604020202020204" pitchFamily="34" charset="0"/>
                <a:cs typeface="Arial" panose="020B0604020202020204" pitchFamily="34" charset="0"/>
              </a:rPr>
              <a:t>two types of leader, the </a:t>
            </a:r>
            <a:r>
              <a:rPr lang="en-GB" i="1" u="sng" dirty="0">
                <a:latin typeface="Arial" panose="020B0604020202020204" pitchFamily="34" charset="0"/>
                <a:cs typeface="Arial" panose="020B0604020202020204" pitchFamily="34" charset="0"/>
              </a:rPr>
              <a:t>task master </a:t>
            </a:r>
            <a:r>
              <a:rPr lang="en-GB" i="1" dirty="0">
                <a:latin typeface="Arial" panose="020B0604020202020204" pitchFamily="34" charset="0"/>
                <a:cs typeface="Arial" panose="020B0604020202020204" pitchFamily="34" charset="0"/>
              </a:rPr>
              <a:t>and the </a:t>
            </a:r>
            <a:r>
              <a:rPr lang="en-GB" i="1" u="sng" dirty="0">
                <a:latin typeface="Arial" panose="020B0604020202020204" pitchFamily="34" charset="0"/>
                <a:cs typeface="Arial" panose="020B0604020202020204" pitchFamily="34" charset="0"/>
              </a:rPr>
              <a:t>people person.</a:t>
            </a:r>
          </a:p>
          <a:p>
            <a:pPr marL="0" indent="0">
              <a:buNone/>
            </a:pPr>
            <a:endParaRPr lang="en-GB" i="1" u="sng" dirty="0">
              <a:latin typeface="Arial" panose="020B0604020202020204" pitchFamily="34" charset="0"/>
              <a:cs typeface="Arial" panose="020B0604020202020204" pitchFamily="34" charset="0"/>
            </a:endParaRPr>
          </a:p>
          <a:p>
            <a:r>
              <a:rPr lang="en-GB" b="1" dirty="0">
                <a:latin typeface="Arial" panose="020B0604020202020204" pitchFamily="34" charset="0"/>
                <a:cs typeface="Arial" panose="020B0604020202020204" pitchFamily="34" charset="0"/>
              </a:rPr>
              <a:t>Path Goal Theory </a:t>
            </a:r>
            <a:r>
              <a:rPr lang="en-GB" i="1" dirty="0">
                <a:latin typeface="Arial" panose="020B0604020202020204" pitchFamily="34" charset="0"/>
                <a:cs typeface="Arial" panose="020B0604020202020204" pitchFamily="34" charset="0"/>
              </a:rPr>
              <a:t>(Lyus, 1998): </a:t>
            </a:r>
            <a:r>
              <a:rPr lang="en-GB" i="1" u="sng" dirty="0">
                <a:latin typeface="Arial" panose="020B0604020202020204" pitchFamily="34" charset="0"/>
                <a:cs typeface="Arial" panose="020B0604020202020204" pitchFamily="34" charset="0"/>
              </a:rPr>
              <a:t>Directive leadership</a:t>
            </a:r>
            <a:r>
              <a:rPr lang="en-GB" i="1" dirty="0">
                <a:latin typeface="Arial" panose="020B0604020202020204" pitchFamily="34" charset="0"/>
                <a:cs typeface="Arial" panose="020B0604020202020204" pitchFamily="34" charset="0"/>
              </a:rPr>
              <a:t>; </a:t>
            </a:r>
            <a:r>
              <a:rPr lang="en-GB" i="1" u="sng" dirty="0">
                <a:latin typeface="Arial" panose="020B0604020202020204" pitchFamily="34" charset="0"/>
                <a:cs typeface="Arial" panose="020B0604020202020204" pitchFamily="34" charset="0"/>
              </a:rPr>
              <a:t>Supportive leadership</a:t>
            </a:r>
            <a:r>
              <a:rPr lang="en-GB" i="1" dirty="0">
                <a:latin typeface="Arial" panose="020B0604020202020204" pitchFamily="34" charset="0"/>
                <a:cs typeface="Arial" panose="020B0604020202020204" pitchFamily="34" charset="0"/>
              </a:rPr>
              <a:t>; </a:t>
            </a:r>
            <a:r>
              <a:rPr lang="en-GB" i="1" u="sng" dirty="0">
                <a:latin typeface="Arial" panose="020B0604020202020204" pitchFamily="34" charset="0"/>
                <a:cs typeface="Arial" panose="020B0604020202020204" pitchFamily="34" charset="0"/>
              </a:rPr>
              <a:t>Participative leadership</a:t>
            </a:r>
            <a:r>
              <a:rPr lang="en-GB" i="1" dirty="0">
                <a:latin typeface="Arial" panose="020B0604020202020204" pitchFamily="34" charset="0"/>
                <a:cs typeface="Arial" panose="020B0604020202020204" pitchFamily="34" charset="0"/>
              </a:rPr>
              <a:t>; </a:t>
            </a:r>
            <a:r>
              <a:rPr lang="en-GB" i="1" u="sng" dirty="0">
                <a:latin typeface="Arial" panose="020B0604020202020204" pitchFamily="34" charset="0"/>
                <a:cs typeface="Arial" panose="020B0604020202020204" pitchFamily="34" charset="0"/>
              </a:rPr>
              <a:t>Achievement oriented leadership</a:t>
            </a:r>
            <a:r>
              <a:rPr lang="en-GB" i="1" dirty="0">
                <a:latin typeface="Arial" panose="020B0604020202020204" pitchFamily="34" charset="0"/>
                <a:cs typeface="Arial" panose="020B0604020202020204" pitchFamily="34" charset="0"/>
              </a:rPr>
              <a:t>.</a:t>
            </a:r>
          </a:p>
          <a:p>
            <a:pPr marL="0" indent="0">
              <a:buNone/>
            </a:pPr>
            <a:endParaRPr lang="en-GB" i="1" dirty="0">
              <a:latin typeface="Arial" panose="020B0604020202020204" pitchFamily="34" charset="0"/>
              <a:cs typeface="Arial" panose="020B0604020202020204" pitchFamily="34" charset="0"/>
            </a:endParaRPr>
          </a:p>
          <a:p>
            <a:r>
              <a:rPr lang="en-GB" b="1" dirty="0">
                <a:latin typeface="Arial" panose="020B0604020202020204" pitchFamily="34" charset="0"/>
                <a:cs typeface="Arial" panose="020B0604020202020204" pitchFamily="34" charset="0"/>
              </a:rPr>
              <a:t>Neugebauer</a:t>
            </a:r>
            <a:r>
              <a:rPr lang="en-GB" dirty="0">
                <a:latin typeface="Arial" panose="020B0604020202020204" pitchFamily="34" charset="0"/>
                <a:cs typeface="Arial" panose="020B0604020202020204" pitchFamily="34" charset="0"/>
              </a:rPr>
              <a:t> (1985): </a:t>
            </a:r>
            <a:r>
              <a:rPr lang="en-GB" i="1" dirty="0">
                <a:latin typeface="Arial" panose="020B0604020202020204" pitchFamily="34" charset="0"/>
                <a:cs typeface="Arial" panose="020B0604020202020204" pitchFamily="34" charset="0"/>
              </a:rPr>
              <a:t>four typologies: </a:t>
            </a:r>
            <a:r>
              <a:rPr lang="en-GB" i="1" u="sng" dirty="0">
                <a:latin typeface="Arial" panose="020B0604020202020204" pitchFamily="34" charset="0"/>
                <a:cs typeface="Arial" panose="020B0604020202020204" pitchFamily="34" charset="0"/>
              </a:rPr>
              <a:t>task master</a:t>
            </a:r>
            <a:r>
              <a:rPr lang="en-GB" i="1" dirty="0">
                <a:latin typeface="Arial" panose="020B0604020202020204" pitchFamily="34" charset="0"/>
                <a:cs typeface="Arial" panose="020B0604020202020204" pitchFamily="34" charset="0"/>
              </a:rPr>
              <a:t>; </a:t>
            </a:r>
            <a:r>
              <a:rPr lang="en-GB" i="1" u="sng" dirty="0">
                <a:latin typeface="Arial" panose="020B0604020202020204" pitchFamily="34" charset="0"/>
                <a:cs typeface="Arial" panose="020B0604020202020204" pitchFamily="34" charset="0"/>
              </a:rPr>
              <a:t>comrade</a:t>
            </a:r>
            <a:r>
              <a:rPr lang="en-GB" i="1" dirty="0">
                <a:latin typeface="Arial" panose="020B0604020202020204" pitchFamily="34" charset="0"/>
                <a:cs typeface="Arial" panose="020B0604020202020204" pitchFamily="34" charset="0"/>
              </a:rPr>
              <a:t>; </a:t>
            </a:r>
            <a:r>
              <a:rPr lang="en-GB" i="1" u="sng" dirty="0">
                <a:latin typeface="Arial" panose="020B0604020202020204" pitchFamily="34" charset="0"/>
                <a:cs typeface="Arial" panose="020B0604020202020204" pitchFamily="34" charset="0"/>
              </a:rPr>
              <a:t>motivator</a:t>
            </a:r>
            <a:r>
              <a:rPr lang="en-GB" i="1" dirty="0">
                <a:latin typeface="Arial" panose="020B0604020202020204" pitchFamily="34" charset="0"/>
                <a:cs typeface="Arial" panose="020B0604020202020204" pitchFamily="34" charset="0"/>
              </a:rPr>
              <a:t>; </a:t>
            </a:r>
            <a:r>
              <a:rPr lang="en-GB" i="1" u="sng" dirty="0" err="1">
                <a:latin typeface="Arial" panose="020B0604020202020204" pitchFamily="34" charset="0"/>
                <a:cs typeface="Arial" panose="020B0604020202020204" pitchFamily="34" charset="0"/>
              </a:rPr>
              <a:t>unleader</a:t>
            </a:r>
            <a:r>
              <a:rPr lang="en-GB" i="1" u="sng" dirty="0">
                <a:latin typeface="Arial" panose="020B0604020202020204" pitchFamily="34" charset="0"/>
                <a:cs typeface="Arial" panose="020B0604020202020204" pitchFamily="34" charset="0"/>
              </a:rPr>
              <a:t>.</a:t>
            </a:r>
          </a:p>
          <a:p>
            <a:endParaRPr lang="en-GB" i="1" u="sng" dirty="0">
              <a:latin typeface="Arial" panose="020B0604020202020204" pitchFamily="34" charset="0"/>
              <a:cs typeface="Arial" panose="020B0604020202020204" pitchFamily="34" charset="0"/>
            </a:endParaRPr>
          </a:p>
          <a:p>
            <a:r>
              <a:rPr lang="en-GB" b="1" dirty="0">
                <a:latin typeface="Arial" panose="020B0604020202020204" pitchFamily="34" charset="0"/>
                <a:cs typeface="Arial" panose="020B0604020202020204" pitchFamily="34" charset="0"/>
              </a:rPr>
              <a:t>Behavioural Theory </a:t>
            </a:r>
            <a:r>
              <a:rPr lang="en-GB" dirty="0">
                <a:latin typeface="Arial" panose="020B0604020202020204" pitchFamily="34" charset="0"/>
                <a:cs typeface="Arial" panose="020B0604020202020204" pitchFamily="34" charset="0"/>
              </a:rPr>
              <a:t>actions of individuals rather than personalities </a:t>
            </a:r>
          </a:p>
        </p:txBody>
      </p:sp>
    </p:spTree>
    <p:extLst>
      <p:ext uri="{BB962C8B-B14F-4D97-AF65-F5344CB8AC3E}">
        <p14:creationId xmlns:p14="http://schemas.microsoft.com/office/powerpoint/2010/main" val="2542740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09654" y="272267"/>
            <a:ext cx="8654503" cy="922114"/>
          </a:xfrm>
        </p:spPr>
        <p:txBody>
          <a:bodyPr>
            <a:noAutofit/>
          </a:bodyPr>
          <a:lstStyle/>
          <a:p>
            <a:pPr algn="ctr"/>
            <a:r>
              <a:rPr lang="en-GB" sz="4800" b="1" dirty="0" err="1">
                <a:latin typeface="Arial" panose="020B0604020202020204" pitchFamily="34" charset="0"/>
                <a:cs typeface="Arial" panose="020B0604020202020204" pitchFamily="34" charset="0"/>
              </a:rPr>
              <a:t>Rhinweddau</a:t>
            </a:r>
            <a:r>
              <a:rPr lang="en-GB" sz="4800" b="1" dirty="0">
                <a:latin typeface="Arial" panose="020B0604020202020204" pitchFamily="34" charset="0"/>
                <a:cs typeface="Arial" panose="020B0604020202020204" pitchFamily="34" charset="0"/>
              </a:rPr>
              <a:t> </a:t>
            </a:r>
            <a:r>
              <a:rPr lang="en-GB" sz="4800" b="1" dirty="0" err="1">
                <a:latin typeface="Arial" panose="020B0604020202020204" pitchFamily="34" charset="0"/>
                <a:cs typeface="Arial" panose="020B0604020202020204" pitchFamily="34" charset="0"/>
              </a:rPr>
              <a:t>arweinyddiaeth</a:t>
            </a:r>
            <a:br>
              <a:rPr lang="en-GB" sz="4800" b="1" dirty="0">
                <a:latin typeface="Arial" panose="020B0604020202020204" pitchFamily="34" charset="0"/>
                <a:cs typeface="Arial" panose="020B0604020202020204" pitchFamily="34" charset="0"/>
              </a:rPr>
            </a:br>
            <a:r>
              <a:rPr lang="en-GB" sz="4800" b="1" dirty="0">
                <a:solidFill>
                  <a:schemeClr val="accent1">
                    <a:lumMod val="75000"/>
                  </a:schemeClr>
                </a:solidFill>
                <a:latin typeface="Arial" panose="020B0604020202020204" pitchFamily="34" charset="0"/>
                <a:cs typeface="Arial" panose="020B0604020202020204" pitchFamily="34" charset="0"/>
              </a:rPr>
              <a:t>Leadership qualities</a:t>
            </a:r>
          </a:p>
        </p:txBody>
      </p:sp>
      <p:sp>
        <p:nvSpPr>
          <p:cNvPr id="3" name="Content Placeholder 2"/>
          <p:cNvSpPr>
            <a:spLocks noGrp="1"/>
          </p:cNvSpPr>
          <p:nvPr>
            <p:ph sz="half" idx="1"/>
          </p:nvPr>
        </p:nvSpPr>
        <p:spPr>
          <a:xfrm>
            <a:off x="742943" y="1585384"/>
            <a:ext cx="4395892" cy="2438399"/>
          </a:xfrm>
        </p:spPr>
        <p:txBody>
          <a:bodyPr>
            <a:noAutofit/>
          </a:bodyPr>
          <a:lstStyle/>
          <a:p>
            <a:pPr marL="0" indent="0">
              <a:buNone/>
            </a:pPr>
            <a:r>
              <a:rPr lang="en-GB" sz="2400" b="1" dirty="0" err="1">
                <a:latin typeface="Arial" panose="020B0604020202020204" pitchFamily="34" charset="0"/>
                <a:cs typeface="Arial" panose="020B0604020202020204" pitchFamily="34" charset="0"/>
              </a:rPr>
              <a:t>Pedwar</a:t>
            </a:r>
            <a:r>
              <a:rPr lang="en-GB" sz="2400" b="1" dirty="0">
                <a:latin typeface="Arial" panose="020B0604020202020204" pitchFamily="34" charset="0"/>
                <a:cs typeface="Arial" panose="020B0604020202020204" pitchFamily="34" charset="0"/>
              </a:rPr>
              <a:t> </a:t>
            </a:r>
            <a:r>
              <a:rPr lang="en-GB" sz="2400" b="1" dirty="0" err="1">
                <a:latin typeface="Arial" panose="020B0604020202020204" pitchFamily="34" charset="0"/>
                <a:cs typeface="Arial" panose="020B0604020202020204" pitchFamily="34" charset="0"/>
              </a:rPr>
              <a:t>cangen</a:t>
            </a:r>
            <a:r>
              <a:rPr lang="en-GB" sz="2400" b="1" dirty="0">
                <a:latin typeface="Arial" panose="020B0604020202020204" pitchFamily="34" charset="0"/>
                <a:cs typeface="Arial" panose="020B0604020202020204" pitchFamily="34" charset="0"/>
              </a:rPr>
              <a:t>…</a:t>
            </a:r>
          </a:p>
          <a:p>
            <a:r>
              <a:rPr lang="en-GB" sz="2400" dirty="0" err="1">
                <a:latin typeface="Arial" panose="020B0604020202020204" pitchFamily="34" charset="0"/>
                <a:cs typeface="Arial" panose="020B0604020202020204" pitchFamily="34" charset="0"/>
              </a:rPr>
              <a:t>Rhinweddau</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arweinyddiaeth</a:t>
            </a:r>
            <a:endParaRPr lang="en-GB" sz="2400" dirty="0">
              <a:latin typeface="Arial" panose="020B0604020202020204" pitchFamily="34" charset="0"/>
              <a:cs typeface="Arial" panose="020B0604020202020204" pitchFamily="34" charset="0"/>
            </a:endParaRPr>
          </a:p>
          <a:p>
            <a:r>
              <a:rPr lang="en-GB" sz="2400" dirty="0" err="1">
                <a:latin typeface="Arial" panose="020B0604020202020204" pitchFamily="34" charset="0"/>
                <a:cs typeface="Arial" panose="020B0604020202020204" pitchFamily="34" charset="0"/>
              </a:rPr>
              <a:t>Sgiliau</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rheoli</a:t>
            </a:r>
            <a:endParaRPr lang="en-GB" sz="2400" dirty="0">
              <a:latin typeface="Arial" panose="020B0604020202020204" pitchFamily="34" charset="0"/>
              <a:cs typeface="Arial" panose="020B0604020202020204" pitchFamily="34" charset="0"/>
            </a:endParaRPr>
          </a:p>
          <a:p>
            <a:r>
              <a:rPr lang="en-GB" sz="2400" dirty="0" err="1">
                <a:latin typeface="Arial" panose="020B0604020202020204" pitchFamily="34" charset="0"/>
                <a:cs typeface="Arial" panose="020B0604020202020204" pitchFamily="34" charset="0"/>
              </a:rPr>
              <a:t>Priodoleddau</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proffesiynol</a:t>
            </a:r>
            <a:endParaRPr lang="en-GB" sz="2400" dirty="0">
              <a:latin typeface="Arial" panose="020B0604020202020204" pitchFamily="34" charset="0"/>
              <a:cs typeface="Arial" panose="020B0604020202020204" pitchFamily="34" charset="0"/>
            </a:endParaRPr>
          </a:p>
          <a:p>
            <a:r>
              <a:rPr lang="en-GB" sz="2400" dirty="0" err="1">
                <a:latin typeface="Arial" panose="020B0604020202020204" pitchFamily="34" charset="0"/>
                <a:cs typeface="Arial" panose="020B0604020202020204" pitchFamily="34" charset="0"/>
              </a:rPr>
              <a:t>Nodweddion</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personol</a:t>
            </a:r>
            <a:r>
              <a:rPr lang="en-GB" sz="2400" dirty="0">
                <a:latin typeface="Arial" panose="020B0604020202020204" pitchFamily="34" charset="0"/>
                <a:cs typeface="Arial" panose="020B0604020202020204" pitchFamily="34" charset="0"/>
              </a:rPr>
              <a:t> </a:t>
            </a:r>
          </a:p>
          <a:p>
            <a:pPr marL="0" indent="0">
              <a:buNone/>
            </a:pPr>
            <a:endParaRPr lang="en-GB" sz="2400" b="1" dirty="0"/>
          </a:p>
        </p:txBody>
      </p:sp>
      <p:sp>
        <p:nvSpPr>
          <p:cNvPr id="4" name="Content Placeholder 3"/>
          <p:cNvSpPr>
            <a:spLocks noGrp="1"/>
          </p:cNvSpPr>
          <p:nvPr>
            <p:ph sz="half" idx="2"/>
          </p:nvPr>
        </p:nvSpPr>
        <p:spPr>
          <a:xfrm>
            <a:off x="49763" y="4124070"/>
            <a:ext cx="11974286" cy="1632856"/>
          </a:xfrm>
        </p:spPr>
        <p:txBody>
          <a:bodyPr>
            <a:normAutofit fontScale="92500" lnSpcReduction="20000"/>
          </a:bodyPr>
          <a:lstStyle/>
          <a:p>
            <a:pPr marL="0" indent="0" algn="ctr">
              <a:buNone/>
            </a:pPr>
            <a:r>
              <a:rPr lang="en-GB" sz="2600" i="1"/>
              <a:t>Effective Leadership and Management in the Early Years</a:t>
            </a:r>
          </a:p>
          <a:p>
            <a:pPr marL="0" indent="0" algn="ctr">
              <a:buNone/>
            </a:pPr>
            <a:r>
              <a:rPr lang="en-GB" sz="2600" i="1"/>
              <a:t>Janet Moyles (2006)</a:t>
            </a:r>
          </a:p>
          <a:p>
            <a:pPr marL="0" indent="0" algn="ctr">
              <a:buNone/>
            </a:pPr>
            <a:r>
              <a:rPr lang="en-GB" sz="2600" b="1" i="1"/>
              <a:t>On Moodle – under Week 1</a:t>
            </a:r>
            <a:endParaRPr lang="en-GB" sz="2600" i="1"/>
          </a:p>
          <a:p>
            <a:pPr marL="0" indent="0" algn="ctr">
              <a:buNone/>
            </a:pPr>
            <a:r>
              <a:rPr lang="en-GB" sz="2600" i="1">
                <a:hlinkClick r:id="rId3"/>
              </a:rPr>
              <a:t>Janet Moyles. Effective Leadership and Management in the Early Years.pdf</a:t>
            </a:r>
            <a:endParaRPr lang="en-GB" sz="2600" i="1"/>
          </a:p>
          <a:p>
            <a:pPr marL="0" indent="0" algn="ctr">
              <a:buNone/>
            </a:pPr>
            <a:endParaRPr lang="en-GB" sz="2600" i="1">
              <a:hlinkClick r:id="rId4" action="ppaction://hlinkfile"/>
            </a:endParaRPr>
          </a:p>
          <a:p>
            <a:pPr marL="0" indent="0">
              <a:buNone/>
            </a:pPr>
            <a:endParaRPr lang="en-GB"/>
          </a:p>
        </p:txBody>
      </p:sp>
      <p:sp>
        <p:nvSpPr>
          <p:cNvPr id="8" name="TextBox 7">
            <a:extLst>
              <a:ext uri="{FF2B5EF4-FFF2-40B4-BE49-F238E27FC236}">
                <a16:creationId xmlns:a16="http://schemas.microsoft.com/office/drawing/2014/main" id="{98D6DDC1-A371-2C24-3581-E11AED1BBAE0}"/>
              </a:ext>
            </a:extLst>
          </p:cNvPr>
          <p:cNvSpPr txBox="1"/>
          <p:nvPr/>
        </p:nvSpPr>
        <p:spPr>
          <a:xfrm>
            <a:off x="6176866" y="1525582"/>
            <a:ext cx="6096000" cy="2267287"/>
          </a:xfrm>
          <a:prstGeom prst="rect">
            <a:avLst/>
          </a:prstGeom>
          <a:noFill/>
        </p:spPr>
        <p:txBody>
          <a:bodyPr wrap="square">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400" b="1" i="0" u="none" strike="noStrike" kern="1200" cap="none" spc="0" normalizeH="0" baseline="0" noProof="0" dirty="0">
                <a:ln>
                  <a:noFill/>
                </a:ln>
                <a:solidFill>
                  <a:schemeClr val="accent1">
                    <a:lumMod val="75000"/>
                  </a:schemeClr>
                </a:solidFill>
                <a:effectLst/>
                <a:uLnTx/>
                <a:uFillTx/>
                <a:latin typeface="Arial" panose="020B0604020202020204"/>
                <a:ea typeface="+mn-ea"/>
                <a:cs typeface="+mn-cs"/>
              </a:rPr>
              <a:t>Four branches…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schemeClr val="accent1">
                    <a:lumMod val="75000"/>
                  </a:schemeClr>
                </a:solidFill>
                <a:effectLst/>
                <a:uLnTx/>
                <a:uFillTx/>
                <a:latin typeface="Arial" panose="020B0604020202020204"/>
                <a:ea typeface="+mn-ea"/>
                <a:cs typeface="+mn-cs"/>
              </a:rPr>
              <a:t>Leadership qualities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schemeClr val="accent1">
                    <a:lumMod val="75000"/>
                  </a:schemeClr>
                </a:solidFill>
                <a:effectLst/>
                <a:uLnTx/>
                <a:uFillTx/>
                <a:latin typeface="Arial" panose="020B0604020202020204"/>
                <a:ea typeface="+mn-ea"/>
                <a:cs typeface="+mn-cs"/>
              </a:rPr>
              <a:t>Management skills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schemeClr val="accent1">
                    <a:lumMod val="75000"/>
                  </a:schemeClr>
                </a:solidFill>
                <a:effectLst/>
                <a:uLnTx/>
                <a:uFillTx/>
                <a:latin typeface="Arial" panose="020B0604020202020204"/>
                <a:ea typeface="+mn-ea"/>
                <a:cs typeface="+mn-cs"/>
              </a:rPr>
              <a:t>Professional attributes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schemeClr val="accent1">
                    <a:lumMod val="75000"/>
                  </a:schemeClr>
                </a:solidFill>
                <a:effectLst/>
                <a:uLnTx/>
                <a:uFillTx/>
                <a:latin typeface="Arial" panose="020B0604020202020204"/>
                <a:ea typeface="+mn-ea"/>
                <a:cs typeface="+mn-cs"/>
              </a:rPr>
              <a:t>Personal characteristics</a:t>
            </a:r>
          </a:p>
        </p:txBody>
      </p:sp>
    </p:spTree>
    <p:extLst>
      <p:ext uri="{BB962C8B-B14F-4D97-AF65-F5344CB8AC3E}">
        <p14:creationId xmlns:p14="http://schemas.microsoft.com/office/powerpoint/2010/main" val="11963155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7226" y="185975"/>
            <a:ext cx="11800748" cy="1325563"/>
          </a:xfrm>
        </p:spPr>
        <p:txBody>
          <a:bodyPr>
            <a:noAutofit/>
          </a:bodyPr>
          <a:lstStyle/>
          <a:p>
            <a:r>
              <a:rPr lang="en-GB" sz="4800" b="1" dirty="0">
                <a:latin typeface="Arial" panose="020B0604020202020204" pitchFamily="34" charset="0"/>
                <a:cs typeface="Arial" panose="020B0604020202020204" pitchFamily="34" charset="0"/>
              </a:rPr>
              <a:t>Sut </a:t>
            </a:r>
            <a:r>
              <a:rPr lang="en-GB" sz="4800" b="1" dirty="0" err="1">
                <a:latin typeface="Arial" panose="020B0604020202020204" pitchFamily="34" charset="0"/>
                <a:cs typeface="Arial" panose="020B0604020202020204" pitchFamily="34" charset="0"/>
              </a:rPr>
              <a:t>i</a:t>
            </a:r>
            <a:r>
              <a:rPr lang="en-GB" sz="4800" b="1" dirty="0">
                <a:latin typeface="Arial" panose="020B0604020202020204" pitchFamily="34" charset="0"/>
                <a:cs typeface="Arial" panose="020B0604020202020204" pitchFamily="34" charset="0"/>
              </a:rPr>
              <a:t> </a:t>
            </a:r>
            <a:r>
              <a:rPr lang="en-GB" sz="4800" b="1" dirty="0" err="1">
                <a:latin typeface="Arial" panose="020B0604020202020204" pitchFamily="34" charset="0"/>
                <a:cs typeface="Arial" panose="020B0604020202020204" pitchFamily="34" charset="0"/>
              </a:rPr>
              <a:t>ni’n</a:t>
            </a:r>
            <a:r>
              <a:rPr lang="en-GB" sz="4800" b="1" dirty="0">
                <a:latin typeface="Arial" panose="020B0604020202020204" pitchFamily="34" charset="0"/>
                <a:cs typeface="Arial" panose="020B0604020202020204" pitchFamily="34" charset="0"/>
              </a:rPr>
              <a:t> </a:t>
            </a:r>
            <a:r>
              <a:rPr lang="en-GB" sz="4800" b="1" dirty="0" err="1">
                <a:latin typeface="Arial" panose="020B0604020202020204" pitchFamily="34" charset="0"/>
                <a:cs typeface="Arial" panose="020B0604020202020204" pitchFamily="34" charset="0"/>
              </a:rPr>
              <a:t>datblygu</a:t>
            </a:r>
            <a:r>
              <a:rPr lang="en-GB" sz="4800" b="1" dirty="0">
                <a:latin typeface="Arial" panose="020B0604020202020204" pitchFamily="34" charset="0"/>
                <a:cs typeface="Arial" panose="020B0604020202020204" pitchFamily="34" charset="0"/>
              </a:rPr>
              <a:t> </a:t>
            </a:r>
            <a:r>
              <a:rPr lang="en-GB" sz="4800" b="1" dirty="0" err="1">
                <a:latin typeface="Arial" panose="020B0604020202020204" pitchFamily="34" charset="0"/>
                <a:cs typeface="Arial" panose="020B0604020202020204" pitchFamily="34" charset="0"/>
              </a:rPr>
              <a:t>i</a:t>
            </a:r>
            <a:r>
              <a:rPr lang="en-GB" sz="4800" b="1" dirty="0">
                <a:latin typeface="Arial" panose="020B0604020202020204" pitchFamily="34" charset="0"/>
                <a:cs typeface="Arial" panose="020B0604020202020204" pitchFamily="34" charset="0"/>
              </a:rPr>
              <a:t> </a:t>
            </a:r>
            <a:r>
              <a:rPr lang="en-GB" sz="4800" b="1" dirty="0" err="1">
                <a:latin typeface="Arial" panose="020B0604020202020204" pitchFamily="34" charset="0"/>
                <a:cs typeface="Arial" panose="020B0604020202020204" pitchFamily="34" charset="0"/>
              </a:rPr>
              <a:t>fod</a:t>
            </a:r>
            <a:r>
              <a:rPr lang="en-GB" sz="4800" b="1" dirty="0">
                <a:latin typeface="Arial" panose="020B0604020202020204" pitchFamily="34" charset="0"/>
                <a:cs typeface="Arial" panose="020B0604020202020204" pitchFamily="34" charset="0"/>
              </a:rPr>
              <a:t> </a:t>
            </a:r>
            <a:r>
              <a:rPr lang="en-GB" sz="4800" b="1" dirty="0" err="1">
                <a:latin typeface="Arial" panose="020B0604020202020204" pitchFamily="34" charset="0"/>
                <a:cs typeface="Arial" panose="020B0604020202020204" pitchFamily="34" charset="0"/>
              </a:rPr>
              <a:t>yn</a:t>
            </a:r>
            <a:r>
              <a:rPr lang="en-GB" sz="4800" b="1" dirty="0">
                <a:latin typeface="Arial" panose="020B0604020202020204" pitchFamily="34" charset="0"/>
                <a:cs typeface="Arial" panose="020B0604020202020204" pitchFamily="34" charset="0"/>
              </a:rPr>
              <a:t> </a:t>
            </a:r>
            <a:r>
              <a:rPr lang="en-GB" sz="4800" b="1" dirty="0" err="1">
                <a:latin typeface="Arial" panose="020B0604020202020204" pitchFamily="34" charset="0"/>
                <a:cs typeface="Arial" panose="020B0604020202020204" pitchFamily="34" charset="0"/>
              </a:rPr>
              <a:t>arweinwyr</a:t>
            </a:r>
            <a:r>
              <a:rPr lang="en-GB" sz="4800" b="1" dirty="0">
                <a:latin typeface="Arial" panose="020B0604020202020204" pitchFamily="34" charset="0"/>
                <a:cs typeface="Arial" panose="020B0604020202020204" pitchFamily="34" charset="0"/>
              </a:rPr>
              <a:t>…</a:t>
            </a:r>
            <a:br>
              <a:rPr lang="en-GB" sz="4800" b="1" dirty="0">
                <a:latin typeface="Arial" panose="020B0604020202020204" pitchFamily="34" charset="0"/>
                <a:cs typeface="Arial" panose="020B0604020202020204" pitchFamily="34" charset="0"/>
              </a:rPr>
            </a:br>
            <a:r>
              <a:rPr lang="en-GB" sz="4800" b="1" dirty="0">
                <a:solidFill>
                  <a:schemeClr val="accent1">
                    <a:lumMod val="75000"/>
                  </a:schemeClr>
                </a:solidFill>
                <a:latin typeface="Arial" panose="020B0604020202020204" pitchFamily="34" charset="0"/>
                <a:cs typeface="Arial" panose="020B0604020202020204" pitchFamily="34" charset="0"/>
              </a:rPr>
              <a:t>How we develop to become leaders…</a:t>
            </a:r>
          </a:p>
        </p:txBody>
      </p:sp>
      <p:sp>
        <p:nvSpPr>
          <p:cNvPr id="3" name="Content Placeholder 2"/>
          <p:cNvSpPr>
            <a:spLocks noGrp="1"/>
          </p:cNvSpPr>
          <p:nvPr>
            <p:ph sz="half" idx="1"/>
          </p:nvPr>
        </p:nvSpPr>
        <p:spPr/>
        <p:txBody>
          <a:bodyPr>
            <a:normAutofit/>
          </a:bodyPr>
          <a:lstStyle/>
          <a:p>
            <a:r>
              <a:rPr lang="en-GB" dirty="0" err="1">
                <a:latin typeface="Arial" panose="020B0604020202020204" pitchFamily="34" charset="0"/>
                <a:cs typeface="Arial" panose="020B0604020202020204" pitchFamily="34" charset="0"/>
              </a:rPr>
              <a:t>Arswyli</a:t>
            </a:r>
            <a:r>
              <a:rPr lang="en-GB" dirty="0">
                <a:latin typeface="Arial" panose="020B0604020202020204" pitchFamily="34" charset="0"/>
                <a:cs typeface="Arial" panose="020B0604020202020204" pitchFamily="34" charset="0"/>
              </a:rPr>
              <a:t> a </a:t>
            </a:r>
            <a:r>
              <a:rPr lang="en-GB" dirty="0" err="1">
                <a:latin typeface="Arial" panose="020B0604020202020204" pitchFamily="34" charset="0"/>
                <a:cs typeface="Arial" panose="020B0604020202020204" pitchFamily="34" charset="0"/>
              </a:rPr>
              <a:t>gwrando</a:t>
            </a: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Dilyn </a:t>
            </a:r>
            <a:r>
              <a:rPr lang="en-GB" dirty="0" err="1">
                <a:latin typeface="Arial" panose="020B0604020202020204" pitchFamily="34" charset="0"/>
                <a:cs typeface="Arial" panose="020B0604020202020204" pitchFamily="34" charset="0"/>
              </a:rPr>
              <a:t>arweinydd</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Dynwared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mabwysiadu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ymddygiad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ni’n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teimlo</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sydd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effeithiol</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Adnabod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arfer</a:t>
            </a:r>
            <a:r>
              <a:rPr lang="en-GB" dirty="0">
                <a:latin typeface="Arial" panose="020B0604020202020204" pitchFamily="34" charset="0"/>
                <a:cs typeface="Arial" panose="020B0604020202020204" pitchFamily="34" charset="0"/>
              </a:rPr>
              <a:t>/</a:t>
            </a:r>
            <a:r>
              <a:rPr lang="en-GB" dirty="0" err="1">
                <a:latin typeface="Arial" panose="020B0604020202020204" pitchFamily="34" charset="0"/>
                <a:cs typeface="Arial" panose="020B0604020202020204" pitchFamily="34" charset="0"/>
              </a:rPr>
              <a:t>sgiliau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arddulliau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positif</a:t>
            </a:r>
            <a:r>
              <a:rPr lang="en-GB" dirty="0">
                <a:latin typeface="Arial" panose="020B0604020202020204" pitchFamily="34" charset="0"/>
                <a:cs typeface="Arial" panose="020B0604020202020204" pitchFamily="34" charset="0"/>
              </a:rPr>
              <a:t> a </a:t>
            </a:r>
            <a:r>
              <a:rPr lang="en-GB" dirty="0" err="1">
                <a:latin typeface="Arial" panose="020B0604020202020204" pitchFamily="34" charset="0"/>
                <a:cs typeface="Arial" panose="020B0604020202020204" pitchFamily="34" charset="0"/>
              </a:rPr>
              <a:t>negyddol</a:t>
            </a:r>
            <a:r>
              <a:rPr lang="en-GB" dirty="0">
                <a:latin typeface="Arial" panose="020B0604020202020204" pitchFamily="34" charset="0"/>
                <a:cs typeface="Arial" panose="020B0604020202020204" pitchFamily="34" charset="0"/>
              </a:rPr>
              <a:t> </a:t>
            </a:r>
          </a:p>
        </p:txBody>
      </p:sp>
      <p:sp>
        <p:nvSpPr>
          <p:cNvPr id="4" name="Content Placeholder 3"/>
          <p:cNvSpPr>
            <a:spLocks noGrp="1"/>
          </p:cNvSpPr>
          <p:nvPr>
            <p:ph sz="half" idx="2"/>
          </p:nvPr>
        </p:nvSpPr>
        <p:spPr/>
        <p:txBody>
          <a:bodyPr>
            <a:normAutofit/>
          </a:bodyPr>
          <a:lstStyle/>
          <a:p>
            <a:r>
              <a:rPr lang="en-GB" dirty="0">
                <a:solidFill>
                  <a:schemeClr val="accent1">
                    <a:lumMod val="75000"/>
                  </a:schemeClr>
                </a:solidFill>
                <a:latin typeface="Arial" panose="020B0604020202020204" pitchFamily="34" charset="0"/>
                <a:cs typeface="Arial" panose="020B0604020202020204" pitchFamily="34" charset="0"/>
              </a:rPr>
              <a:t>Observe and listen</a:t>
            </a:r>
          </a:p>
          <a:p>
            <a:r>
              <a:rPr lang="en-GB" dirty="0">
                <a:solidFill>
                  <a:schemeClr val="accent1">
                    <a:lumMod val="75000"/>
                  </a:schemeClr>
                </a:solidFill>
                <a:latin typeface="Arial" panose="020B0604020202020204" pitchFamily="34" charset="0"/>
                <a:cs typeface="Arial" panose="020B0604020202020204" pitchFamily="34" charset="0"/>
              </a:rPr>
              <a:t>Following a leader</a:t>
            </a:r>
          </a:p>
          <a:p>
            <a:r>
              <a:rPr lang="en-GB" dirty="0">
                <a:solidFill>
                  <a:schemeClr val="accent1">
                    <a:lumMod val="75000"/>
                  </a:schemeClr>
                </a:solidFill>
                <a:latin typeface="Arial" panose="020B0604020202020204" pitchFamily="34" charset="0"/>
                <a:cs typeface="Arial" panose="020B0604020202020204" pitchFamily="34" charset="0"/>
              </a:rPr>
              <a:t>Imitate/adopt any behaviour we feel is effective </a:t>
            </a:r>
          </a:p>
          <a:p>
            <a:r>
              <a:rPr lang="en-GB" dirty="0">
                <a:solidFill>
                  <a:schemeClr val="accent1">
                    <a:lumMod val="75000"/>
                  </a:schemeClr>
                </a:solidFill>
                <a:latin typeface="Arial" panose="020B0604020202020204" pitchFamily="34" charset="0"/>
                <a:cs typeface="Arial" panose="020B0604020202020204" pitchFamily="34" charset="0"/>
              </a:rPr>
              <a:t>Identify practice/skills/styles which are positive and negative </a:t>
            </a:r>
          </a:p>
        </p:txBody>
      </p:sp>
    </p:spTree>
    <p:extLst>
      <p:ext uri="{BB962C8B-B14F-4D97-AF65-F5344CB8AC3E}">
        <p14:creationId xmlns:p14="http://schemas.microsoft.com/office/powerpoint/2010/main" val="16807584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group of people walking on a cliff&#10;&#10;Description automatically generated">
            <a:extLst>
              <a:ext uri="{FF2B5EF4-FFF2-40B4-BE49-F238E27FC236}">
                <a16:creationId xmlns:a16="http://schemas.microsoft.com/office/drawing/2014/main" id="{01B68E2D-A8B7-4F6C-AE32-9E5F32107A86}"/>
              </a:ext>
            </a:extLst>
          </p:cNvPr>
          <p:cNvPicPr>
            <a:picLocks noChangeAspect="1"/>
          </p:cNvPicPr>
          <p:nvPr/>
        </p:nvPicPr>
        <p:blipFill rotWithShape="1">
          <a:blip r:embed="rId3">
            <a:extLst>
              <a:ext uri="{28A0092B-C50C-407E-A947-70E740481C1C}">
                <a14:useLocalDpi xmlns:a14="http://schemas.microsoft.com/office/drawing/2010/main" val="0"/>
              </a:ext>
            </a:extLst>
          </a:blip>
          <a:srcRect r="13937"/>
          <a:stretch/>
        </p:blipFill>
        <p:spPr>
          <a:xfrm>
            <a:off x="2817395" y="1010651"/>
            <a:ext cx="6557210" cy="4644191"/>
          </a:xfrm>
          <a:prstGeom prst="rect">
            <a:avLst/>
          </a:prstGeom>
        </p:spPr>
      </p:pic>
      <p:sp>
        <p:nvSpPr>
          <p:cNvPr id="3" name="Content Placeholder 2">
            <a:extLst>
              <a:ext uri="{FF2B5EF4-FFF2-40B4-BE49-F238E27FC236}">
                <a16:creationId xmlns:a16="http://schemas.microsoft.com/office/drawing/2014/main" id="{66EFC1A8-8716-4614-A555-7CC77AABF3A0}"/>
              </a:ext>
            </a:extLst>
          </p:cNvPr>
          <p:cNvSpPr>
            <a:spLocks noGrp="1"/>
          </p:cNvSpPr>
          <p:nvPr>
            <p:ph sz="half" idx="1"/>
          </p:nvPr>
        </p:nvSpPr>
        <p:spPr>
          <a:xfrm>
            <a:off x="175874" y="308165"/>
            <a:ext cx="2861239" cy="4773815"/>
          </a:xfrm>
        </p:spPr>
        <p:txBody>
          <a:bodyPr>
            <a:normAutofit lnSpcReduction="10000"/>
          </a:bodyPr>
          <a:lstStyle/>
          <a:p>
            <a:pPr marL="0" indent="0">
              <a:buNone/>
            </a:pPr>
            <a:endParaRPr lang="en-GB" sz="3600" dirty="0"/>
          </a:p>
          <a:p>
            <a:pPr marL="0" indent="0" algn="ctr">
              <a:buNone/>
            </a:pPr>
            <a:r>
              <a:rPr lang="en-GB" sz="3600" dirty="0">
                <a:latin typeface="Arial" panose="020B0604020202020204" pitchFamily="34" charset="0"/>
                <a:cs typeface="Arial" panose="020B0604020202020204" pitchFamily="34" charset="0"/>
              </a:rPr>
              <a:t>Felly </a:t>
            </a:r>
            <a:r>
              <a:rPr lang="en-GB" sz="3600" dirty="0" err="1">
                <a:latin typeface="Arial" panose="020B0604020202020204" pitchFamily="34" charset="0"/>
                <a:cs typeface="Arial" panose="020B0604020202020204" pitchFamily="34" charset="0"/>
              </a:rPr>
              <a:t>gadewch</a:t>
            </a:r>
            <a:r>
              <a:rPr lang="en-GB" sz="3600" dirty="0">
                <a:latin typeface="Arial" panose="020B0604020202020204" pitchFamily="34" charset="0"/>
                <a:cs typeface="Arial" panose="020B0604020202020204" pitchFamily="34" charset="0"/>
              </a:rPr>
              <a:t> </a:t>
            </a:r>
            <a:r>
              <a:rPr lang="en-GB" sz="3600" dirty="0" err="1">
                <a:latin typeface="Arial" panose="020B0604020202020204" pitchFamily="34" charset="0"/>
                <a:cs typeface="Arial" panose="020B0604020202020204" pitchFamily="34" charset="0"/>
              </a:rPr>
              <a:t>i</a:t>
            </a:r>
            <a:r>
              <a:rPr lang="en-GB" sz="3600" dirty="0">
                <a:latin typeface="Arial" panose="020B0604020202020204" pitchFamily="34" charset="0"/>
                <a:cs typeface="Arial" panose="020B0604020202020204" pitchFamily="34" charset="0"/>
              </a:rPr>
              <a:t> </a:t>
            </a:r>
            <a:r>
              <a:rPr lang="en-GB" sz="3600" dirty="0" err="1">
                <a:latin typeface="Arial" panose="020B0604020202020204" pitchFamily="34" charset="0"/>
                <a:cs typeface="Arial" panose="020B0604020202020204" pitchFamily="34" charset="0"/>
              </a:rPr>
              <a:t>ni</a:t>
            </a:r>
            <a:r>
              <a:rPr lang="en-GB" sz="3600" dirty="0">
                <a:latin typeface="Arial" panose="020B0604020202020204" pitchFamily="34" charset="0"/>
                <a:cs typeface="Arial" panose="020B0604020202020204" pitchFamily="34" charset="0"/>
              </a:rPr>
              <a:t> </a:t>
            </a:r>
            <a:r>
              <a:rPr lang="en-GB" sz="3600" dirty="0" err="1">
                <a:latin typeface="Arial" panose="020B0604020202020204" pitchFamily="34" charset="0"/>
                <a:cs typeface="Arial" panose="020B0604020202020204" pitchFamily="34" charset="0"/>
              </a:rPr>
              <a:t>ystyried</a:t>
            </a:r>
            <a:r>
              <a:rPr lang="en-GB" sz="3600" dirty="0">
                <a:latin typeface="Arial" panose="020B0604020202020204" pitchFamily="34" charset="0"/>
                <a:cs typeface="Arial" panose="020B0604020202020204" pitchFamily="34" charset="0"/>
              </a:rPr>
              <a:t> y </a:t>
            </a:r>
            <a:r>
              <a:rPr lang="en-GB" sz="3600" dirty="0" err="1">
                <a:latin typeface="Arial" panose="020B0604020202020204" pitchFamily="34" charset="0"/>
                <a:cs typeface="Arial" panose="020B0604020202020204" pitchFamily="34" charset="0"/>
              </a:rPr>
              <a:t>mathau</a:t>
            </a:r>
            <a:r>
              <a:rPr lang="en-GB" sz="3600" dirty="0">
                <a:latin typeface="Arial" panose="020B0604020202020204" pitchFamily="34" charset="0"/>
                <a:cs typeface="Arial" panose="020B0604020202020204" pitchFamily="34" charset="0"/>
              </a:rPr>
              <a:t> o </a:t>
            </a:r>
            <a:r>
              <a:rPr lang="en-GB" sz="3600" dirty="0" err="1">
                <a:latin typeface="Arial" panose="020B0604020202020204" pitchFamily="34" charset="0"/>
                <a:cs typeface="Arial" panose="020B0604020202020204" pitchFamily="34" charset="0"/>
              </a:rPr>
              <a:t>arweinyddiaeth</a:t>
            </a:r>
            <a:r>
              <a:rPr lang="en-GB" sz="3600" dirty="0">
                <a:latin typeface="Arial" panose="020B0604020202020204" pitchFamily="34" charset="0"/>
                <a:cs typeface="Arial" panose="020B0604020202020204" pitchFamily="34" charset="0"/>
              </a:rPr>
              <a:t> </a:t>
            </a:r>
            <a:r>
              <a:rPr lang="en-GB" sz="3600" dirty="0" err="1">
                <a:latin typeface="Arial" panose="020B0604020202020204" pitchFamily="34" charset="0"/>
                <a:cs typeface="Arial" panose="020B0604020202020204" pitchFamily="34" charset="0"/>
              </a:rPr>
              <a:t>sydd</a:t>
            </a:r>
            <a:r>
              <a:rPr lang="en-GB" sz="3600" dirty="0">
                <a:latin typeface="Arial" panose="020B0604020202020204" pitchFamily="34" charset="0"/>
                <a:cs typeface="Arial" panose="020B0604020202020204" pitchFamily="34" charset="0"/>
              </a:rPr>
              <a:t> </a:t>
            </a:r>
            <a:r>
              <a:rPr lang="en-GB" sz="3600" dirty="0" err="1">
                <a:latin typeface="Arial" panose="020B0604020202020204" pitchFamily="34" charset="0"/>
                <a:cs typeface="Arial" panose="020B0604020202020204" pitchFamily="34" charset="0"/>
              </a:rPr>
              <a:t>yn</a:t>
            </a:r>
            <a:r>
              <a:rPr lang="en-GB" sz="3600" dirty="0">
                <a:latin typeface="Arial" panose="020B0604020202020204" pitchFamily="34" charset="0"/>
                <a:cs typeface="Arial" panose="020B0604020202020204" pitchFamily="34" charset="0"/>
              </a:rPr>
              <a:t> </a:t>
            </a:r>
            <a:r>
              <a:rPr lang="en-GB" sz="3600" dirty="0" err="1">
                <a:latin typeface="Arial" panose="020B0604020202020204" pitchFamily="34" charset="0"/>
                <a:cs typeface="Arial" panose="020B0604020202020204" pitchFamily="34" charset="0"/>
              </a:rPr>
              <a:t>llwyddiannus</a:t>
            </a:r>
            <a:r>
              <a:rPr lang="en-GB" sz="3600" dirty="0">
                <a:latin typeface="Arial" panose="020B0604020202020204" pitchFamily="34" charset="0"/>
                <a:cs typeface="Arial" panose="020B0604020202020204" pitchFamily="34" charset="0"/>
              </a:rPr>
              <a:t> </a:t>
            </a:r>
            <a:r>
              <a:rPr lang="en-GB" sz="3600" dirty="0" err="1">
                <a:latin typeface="Arial" panose="020B0604020202020204" pitchFamily="34" charset="0"/>
                <a:cs typeface="Arial" panose="020B0604020202020204" pitchFamily="34" charset="0"/>
              </a:rPr>
              <a:t>heddiw</a:t>
            </a:r>
            <a:r>
              <a:rPr lang="en-GB" sz="3600" dirty="0">
                <a:latin typeface="Arial" panose="020B0604020202020204" pitchFamily="34" charset="0"/>
                <a:cs typeface="Arial" panose="020B0604020202020204" pitchFamily="34" charset="0"/>
              </a:rPr>
              <a:t>…</a:t>
            </a:r>
          </a:p>
        </p:txBody>
      </p:sp>
      <p:sp>
        <p:nvSpPr>
          <p:cNvPr id="4" name="Content Placeholder 3">
            <a:extLst>
              <a:ext uri="{FF2B5EF4-FFF2-40B4-BE49-F238E27FC236}">
                <a16:creationId xmlns:a16="http://schemas.microsoft.com/office/drawing/2014/main" id="{DB400461-6E87-4198-8760-6B6DD1822C9C}"/>
              </a:ext>
            </a:extLst>
          </p:cNvPr>
          <p:cNvSpPr>
            <a:spLocks noGrp="1"/>
          </p:cNvSpPr>
          <p:nvPr>
            <p:ph sz="half" idx="2"/>
          </p:nvPr>
        </p:nvSpPr>
        <p:spPr>
          <a:xfrm>
            <a:off x="9374605" y="308166"/>
            <a:ext cx="2502567" cy="4773815"/>
          </a:xfrm>
        </p:spPr>
        <p:txBody>
          <a:bodyPr>
            <a:normAutofit lnSpcReduction="10000"/>
          </a:bodyPr>
          <a:lstStyle/>
          <a:p>
            <a:pPr marL="0" indent="0">
              <a:buNone/>
            </a:pPr>
            <a:endParaRPr lang="en-GB" sz="3600" dirty="0"/>
          </a:p>
          <a:p>
            <a:pPr marL="0" indent="0" algn="ctr">
              <a:buNone/>
            </a:pPr>
            <a:r>
              <a:rPr lang="en-GB" sz="3600" dirty="0">
                <a:solidFill>
                  <a:schemeClr val="accent1">
                    <a:lumMod val="75000"/>
                  </a:schemeClr>
                </a:solidFill>
                <a:latin typeface="Arial" panose="020B0604020202020204" pitchFamily="34" charset="0"/>
                <a:cs typeface="Arial" panose="020B0604020202020204" pitchFamily="34" charset="0"/>
              </a:rPr>
              <a:t>Therefore let us consider the types of leadership that are successful today…</a:t>
            </a:r>
          </a:p>
        </p:txBody>
      </p:sp>
    </p:spTree>
    <p:extLst>
      <p:ext uri="{BB962C8B-B14F-4D97-AF65-F5344CB8AC3E}">
        <p14:creationId xmlns:p14="http://schemas.microsoft.com/office/powerpoint/2010/main" val="184355864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4800" b="1" dirty="0" err="1">
                <a:latin typeface="Arial" panose="020B0604020202020204" pitchFamily="34" charset="0"/>
                <a:cs typeface="Arial" panose="020B0604020202020204" pitchFamily="34" charset="0"/>
              </a:rPr>
              <a:t>Arweinyddwyr</a:t>
            </a:r>
            <a:r>
              <a:rPr lang="en-GB" sz="4800" b="1" dirty="0">
                <a:latin typeface="Arial" panose="020B0604020202020204" pitchFamily="34" charset="0"/>
                <a:cs typeface="Arial" panose="020B0604020202020204" pitchFamily="34" charset="0"/>
              </a:rPr>
              <a:t> trawsnewidiol</a:t>
            </a:r>
            <a:br>
              <a:rPr lang="en-GB" sz="4800" b="1" dirty="0">
                <a:latin typeface="Arial" panose="020B0604020202020204" pitchFamily="34" charset="0"/>
                <a:cs typeface="Arial" panose="020B0604020202020204" pitchFamily="34" charset="0"/>
              </a:rPr>
            </a:br>
            <a:r>
              <a:rPr lang="en-GB" sz="4800" b="1" dirty="0">
                <a:solidFill>
                  <a:schemeClr val="accent1">
                    <a:lumMod val="75000"/>
                  </a:schemeClr>
                </a:solidFill>
                <a:latin typeface="Arial" panose="020B0604020202020204" pitchFamily="34" charset="0"/>
                <a:cs typeface="Arial" panose="020B0604020202020204" pitchFamily="34" charset="0"/>
              </a:rPr>
              <a:t>Transformational leaders</a:t>
            </a:r>
          </a:p>
        </p:txBody>
      </p:sp>
      <p:sp>
        <p:nvSpPr>
          <p:cNvPr id="3" name="Content Placeholder 2"/>
          <p:cNvSpPr>
            <a:spLocks noGrp="1"/>
          </p:cNvSpPr>
          <p:nvPr>
            <p:ph sz="half" idx="1"/>
          </p:nvPr>
        </p:nvSpPr>
        <p:spPr>
          <a:xfrm>
            <a:off x="390083" y="2141535"/>
            <a:ext cx="5181600" cy="4351338"/>
          </a:xfrm>
        </p:spPr>
        <p:txBody>
          <a:bodyPr/>
          <a:lstStyle/>
          <a:p>
            <a:r>
              <a:rPr lang="en-GB" dirty="0" err="1">
                <a:latin typeface="Arial" panose="020B0604020202020204" pitchFamily="34" charset="0"/>
                <a:cs typeface="Arial" panose="020B0604020202020204" pitchFamily="34" charset="0"/>
              </a:rPr>
              <a:t>Arweinyddwyr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gweledigaethol</a:t>
            </a: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Yn </a:t>
            </a:r>
            <a:r>
              <a:rPr lang="en-GB" dirty="0" err="1">
                <a:latin typeface="Arial" panose="020B0604020202020204" pitchFamily="34" charset="0"/>
                <a:cs typeface="Arial" panose="020B0604020202020204" pitchFamily="34" charset="0"/>
              </a:rPr>
              <a:t>symud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ymlaen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barhaol</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Ehangu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sgiliau</a:t>
            </a:r>
            <a:r>
              <a:rPr lang="en-GB" dirty="0">
                <a:latin typeface="Arial" panose="020B0604020202020204" pitchFamily="34" charset="0"/>
                <a:cs typeface="Arial" panose="020B0604020202020204" pitchFamily="34" charset="0"/>
              </a:rPr>
              <a:t> a </a:t>
            </a:r>
            <a:r>
              <a:rPr lang="en-GB" dirty="0" err="1">
                <a:latin typeface="Arial" panose="020B0604020202020204" pitchFamily="34" charset="0"/>
                <a:cs typeface="Arial" panose="020B0604020202020204" pitchFamily="34" charset="0"/>
              </a:rPr>
              <a:t>gwybodaeth</a:t>
            </a: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Y </a:t>
            </a:r>
            <a:r>
              <a:rPr lang="en-GB" dirty="0" err="1">
                <a:latin typeface="Arial" panose="020B0604020202020204" pitchFamily="34" charset="0"/>
                <a:cs typeface="Arial" panose="020B0604020202020204" pitchFamily="34" charset="0"/>
              </a:rPr>
              <a:t>gallu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ddatblygu</a:t>
            </a:r>
            <a:r>
              <a:rPr lang="en-GB" dirty="0">
                <a:latin typeface="Arial" panose="020B0604020202020204" pitchFamily="34" charset="0"/>
                <a:cs typeface="Arial" panose="020B0604020202020204" pitchFamily="34" charset="0"/>
              </a:rPr>
              <a:t> a </a:t>
            </a:r>
            <a:r>
              <a:rPr lang="en-GB" dirty="0" err="1">
                <a:latin typeface="Arial" panose="020B0604020202020204" pitchFamily="34" charset="0"/>
                <a:cs typeface="Arial" panose="020B0604020202020204" pitchFamily="34" charset="0"/>
              </a:rPr>
              <a:t>newid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ymarfer</a:t>
            </a:r>
            <a:endParaRPr lang="en-GB" dirty="0">
              <a:latin typeface="Arial" panose="020B0604020202020204" pitchFamily="34" charset="0"/>
              <a:cs typeface="Arial" panose="020B0604020202020204" pitchFamily="34" charset="0"/>
            </a:endParaRPr>
          </a:p>
        </p:txBody>
      </p:sp>
      <p:sp>
        <p:nvSpPr>
          <p:cNvPr id="4" name="Content Placeholder 3"/>
          <p:cNvSpPr>
            <a:spLocks noGrp="1"/>
          </p:cNvSpPr>
          <p:nvPr>
            <p:ph sz="half" idx="2"/>
          </p:nvPr>
        </p:nvSpPr>
        <p:spPr>
          <a:xfrm>
            <a:off x="6214590" y="2098128"/>
            <a:ext cx="5181600" cy="4351338"/>
          </a:xfrm>
        </p:spPr>
        <p:txBody>
          <a:bodyPr/>
          <a:lstStyle/>
          <a:p>
            <a:r>
              <a:rPr lang="en-GB" dirty="0">
                <a:solidFill>
                  <a:schemeClr val="accent1">
                    <a:lumMod val="75000"/>
                  </a:schemeClr>
                </a:solidFill>
                <a:latin typeface="Arial" panose="020B0604020202020204" pitchFamily="34" charset="0"/>
                <a:cs typeface="Arial" panose="020B0604020202020204" pitchFamily="34" charset="0"/>
              </a:rPr>
              <a:t>Visionary leaders</a:t>
            </a:r>
          </a:p>
          <a:p>
            <a:r>
              <a:rPr lang="en-GB" dirty="0">
                <a:solidFill>
                  <a:schemeClr val="accent1">
                    <a:lumMod val="75000"/>
                  </a:schemeClr>
                </a:solidFill>
                <a:latin typeface="Arial" panose="020B0604020202020204" pitchFamily="34" charset="0"/>
                <a:cs typeface="Arial" panose="020B0604020202020204" pitchFamily="34" charset="0"/>
              </a:rPr>
              <a:t>Moving forward continuously</a:t>
            </a:r>
          </a:p>
          <a:p>
            <a:r>
              <a:rPr lang="en-GB" dirty="0">
                <a:solidFill>
                  <a:schemeClr val="accent1">
                    <a:lumMod val="75000"/>
                  </a:schemeClr>
                </a:solidFill>
                <a:latin typeface="Arial" panose="020B0604020202020204" pitchFamily="34" charset="0"/>
                <a:cs typeface="Arial" panose="020B0604020202020204" pitchFamily="34" charset="0"/>
              </a:rPr>
              <a:t>Expanding skills and knowledge</a:t>
            </a:r>
          </a:p>
          <a:p>
            <a:r>
              <a:rPr lang="en-GB" dirty="0">
                <a:solidFill>
                  <a:schemeClr val="accent1">
                    <a:lumMod val="75000"/>
                  </a:schemeClr>
                </a:solidFill>
                <a:latin typeface="Arial" panose="020B0604020202020204" pitchFamily="34" charset="0"/>
                <a:cs typeface="Arial" panose="020B0604020202020204" pitchFamily="34" charset="0"/>
              </a:rPr>
              <a:t>Ability to develop and change practice</a:t>
            </a:r>
          </a:p>
          <a:p>
            <a:endParaRPr lang="en-GB" dirty="0"/>
          </a:p>
        </p:txBody>
      </p:sp>
      <p:sp>
        <p:nvSpPr>
          <p:cNvPr id="5" name="TextBox 4">
            <a:extLst>
              <a:ext uri="{FF2B5EF4-FFF2-40B4-BE49-F238E27FC236}">
                <a16:creationId xmlns:a16="http://schemas.microsoft.com/office/drawing/2014/main" id="{5EE17D46-E1EB-0896-ECF0-8E44E48E605D}"/>
              </a:ext>
            </a:extLst>
          </p:cNvPr>
          <p:cNvSpPr txBox="1"/>
          <p:nvPr/>
        </p:nvSpPr>
        <p:spPr>
          <a:xfrm>
            <a:off x="9382259" y="5340784"/>
            <a:ext cx="3818586" cy="461665"/>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Davis (2016)</a:t>
            </a:r>
          </a:p>
        </p:txBody>
      </p:sp>
    </p:spTree>
    <p:extLst>
      <p:ext uri="{BB962C8B-B14F-4D97-AF65-F5344CB8AC3E}">
        <p14:creationId xmlns:p14="http://schemas.microsoft.com/office/powerpoint/2010/main" val="10253730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enter for Transformational Leadership"/>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bwMode="auto">
          <a:xfrm>
            <a:off x="2847053" y="23254"/>
            <a:ext cx="6497894" cy="552625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4823E39A-683B-0988-8031-C303BC188D47}"/>
              </a:ext>
            </a:extLst>
          </p:cNvPr>
          <p:cNvSpPr txBox="1"/>
          <p:nvPr/>
        </p:nvSpPr>
        <p:spPr>
          <a:xfrm>
            <a:off x="5357612" y="5549504"/>
            <a:ext cx="7302321" cy="461665"/>
          </a:xfrm>
          <a:prstGeom prst="rect">
            <a:avLst/>
          </a:prstGeom>
          <a:noFill/>
        </p:spPr>
        <p:txBody>
          <a:bodyPr wrap="square" rtlCol="0">
            <a:spAutoFit/>
          </a:bodyPr>
          <a:lstStyle/>
          <a:p>
            <a:r>
              <a:rPr lang="en-GB" dirty="0"/>
              <a:t>(Source: Centre for transformational Leadership, 2021)</a:t>
            </a:r>
          </a:p>
        </p:txBody>
      </p:sp>
    </p:spTree>
    <p:extLst>
      <p:ext uri="{BB962C8B-B14F-4D97-AF65-F5344CB8AC3E}">
        <p14:creationId xmlns:p14="http://schemas.microsoft.com/office/powerpoint/2010/main" val="190148005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8255"/>
            <a:ext cx="10515600" cy="1325563"/>
          </a:xfrm>
        </p:spPr>
        <p:txBody>
          <a:bodyPr>
            <a:noAutofit/>
          </a:bodyPr>
          <a:lstStyle/>
          <a:p>
            <a:pPr algn="ctr"/>
            <a:r>
              <a:rPr lang="en-GB" sz="4800" b="1" dirty="0">
                <a:latin typeface="Arial" panose="020B0604020202020204" pitchFamily="34" charset="0"/>
                <a:cs typeface="Arial" panose="020B0604020202020204" pitchFamily="34" charset="0"/>
              </a:rPr>
              <a:t>Arweinyddiaeth o </a:t>
            </a:r>
            <a:r>
              <a:rPr lang="en-GB" sz="4800" b="1" dirty="0" err="1">
                <a:latin typeface="Arial" panose="020B0604020202020204" pitchFamily="34" charset="0"/>
                <a:cs typeface="Arial" panose="020B0604020202020204" pitchFamily="34" charset="0"/>
              </a:rPr>
              <a:t>arfer</a:t>
            </a:r>
            <a:r>
              <a:rPr lang="en-GB" sz="4800" b="1" dirty="0">
                <a:latin typeface="Arial" panose="020B0604020202020204" pitchFamily="34" charset="0"/>
                <a:cs typeface="Arial" panose="020B0604020202020204" pitchFamily="34" charset="0"/>
              </a:rPr>
              <a:t> </a:t>
            </a:r>
            <a:r>
              <a:rPr lang="en-GB" sz="4800" b="1" dirty="0" err="1">
                <a:latin typeface="Arial" panose="020B0604020202020204" pitchFamily="34" charset="0"/>
                <a:cs typeface="Arial" panose="020B0604020202020204" pitchFamily="34" charset="0"/>
              </a:rPr>
              <a:t>cyfartal</a:t>
            </a:r>
            <a:br>
              <a:rPr lang="en-GB" sz="4800" b="1" dirty="0">
                <a:latin typeface="Arial" panose="020B0604020202020204" pitchFamily="34" charset="0"/>
                <a:cs typeface="Arial" panose="020B0604020202020204" pitchFamily="34" charset="0"/>
              </a:rPr>
            </a:br>
            <a:r>
              <a:rPr lang="en-GB" sz="4800" b="1" dirty="0">
                <a:solidFill>
                  <a:schemeClr val="accent1">
                    <a:lumMod val="75000"/>
                  </a:schemeClr>
                </a:solidFill>
                <a:latin typeface="Arial" panose="020B0604020202020204" pitchFamily="34" charset="0"/>
                <a:cs typeface="Arial" panose="020B0604020202020204" pitchFamily="34" charset="0"/>
              </a:rPr>
              <a:t>Leadership of equality practice</a:t>
            </a:r>
          </a:p>
        </p:txBody>
      </p:sp>
      <p:sp>
        <p:nvSpPr>
          <p:cNvPr id="3" name="Content Placeholder 2"/>
          <p:cNvSpPr>
            <a:spLocks noGrp="1"/>
          </p:cNvSpPr>
          <p:nvPr>
            <p:ph sz="half" idx="1"/>
          </p:nvPr>
        </p:nvSpPr>
        <p:spPr>
          <a:xfrm>
            <a:off x="328354" y="1615517"/>
            <a:ext cx="5181600" cy="4351338"/>
          </a:xfrm>
        </p:spPr>
        <p:txBody>
          <a:bodyPr>
            <a:normAutofit/>
          </a:bodyPr>
          <a:lstStyle/>
          <a:p>
            <a:r>
              <a:rPr lang="en-GB" sz="2400" dirty="0">
                <a:latin typeface="Arial" panose="020B0604020202020204" pitchFamily="34" charset="0"/>
                <a:cs typeface="Arial" panose="020B0604020202020204" pitchFamily="34" charset="0"/>
              </a:rPr>
              <a:t>Bod </a:t>
            </a:r>
            <a:r>
              <a:rPr lang="en-GB" sz="2400" dirty="0" err="1">
                <a:latin typeface="Arial" panose="020B0604020202020204" pitchFamily="34" charset="0"/>
                <a:cs typeface="Arial" panose="020B0604020202020204" pitchFamily="34" charset="0"/>
              </a:rPr>
              <a:t>yn</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gallu</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hybu</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gwerthoedd</a:t>
            </a:r>
            <a:r>
              <a:rPr lang="en-GB" sz="2400" dirty="0">
                <a:latin typeface="Arial" panose="020B0604020202020204" pitchFamily="34" charset="0"/>
                <a:cs typeface="Arial" panose="020B0604020202020204" pitchFamily="34" charset="0"/>
              </a:rPr>
              <a:t> ac </a:t>
            </a:r>
            <a:r>
              <a:rPr lang="en-GB" sz="2400" dirty="0" err="1">
                <a:latin typeface="Arial" panose="020B0604020202020204" pitchFamily="34" charset="0"/>
                <a:cs typeface="Arial" panose="020B0604020202020204" pitchFamily="34" charset="0"/>
              </a:rPr>
              <a:t>egwyddorion</a:t>
            </a:r>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Bod </a:t>
            </a:r>
            <a:r>
              <a:rPr lang="en-GB" sz="2400" dirty="0" err="1">
                <a:latin typeface="Arial" panose="020B0604020202020204" pitchFamily="34" charset="0"/>
                <a:cs typeface="Arial" panose="020B0604020202020204" pitchFamily="34" charset="0"/>
              </a:rPr>
              <a:t>yn</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gallu</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adnabod</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ystod</a:t>
            </a:r>
            <a:r>
              <a:rPr lang="en-GB" sz="2400" dirty="0">
                <a:latin typeface="Arial" panose="020B0604020202020204" pitchFamily="34" charset="0"/>
                <a:cs typeface="Arial" panose="020B0604020202020204" pitchFamily="34" charset="0"/>
              </a:rPr>
              <a:t> o </a:t>
            </a:r>
            <a:r>
              <a:rPr lang="en-GB" sz="2400" dirty="0" err="1">
                <a:latin typeface="Arial" panose="020B0604020202020204" pitchFamily="34" charset="0"/>
                <a:cs typeface="Arial" panose="020B0604020202020204" pitchFamily="34" charset="0"/>
              </a:rPr>
              <a:t>anghenion</a:t>
            </a:r>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Cael </a:t>
            </a:r>
            <a:r>
              <a:rPr lang="en-GB" sz="2400" dirty="0" err="1">
                <a:latin typeface="Arial" panose="020B0604020202020204" pitchFamily="34" charset="0"/>
                <a:cs typeface="Arial" panose="020B0604020202020204" pitchFamily="34" charset="0"/>
              </a:rPr>
              <a:t>dealltwriaeth</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o’r</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fframwaith</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deddfwriaethol</a:t>
            </a:r>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Parch </a:t>
            </a:r>
            <a:r>
              <a:rPr lang="en-GB" sz="2400" dirty="0" err="1">
                <a:latin typeface="Arial" panose="020B0604020202020204" pitchFamily="34" charset="0"/>
                <a:cs typeface="Arial" panose="020B0604020202020204" pitchFamily="34" charset="0"/>
              </a:rPr>
              <a:t>tuag</a:t>
            </a:r>
            <a:r>
              <a:rPr lang="en-GB" sz="2400" dirty="0">
                <a:latin typeface="Arial" panose="020B0604020202020204" pitchFamily="34" charset="0"/>
                <a:cs typeface="Arial" panose="020B0604020202020204" pitchFamily="34" charset="0"/>
              </a:rPr>
              <a:t> at </a:t>
            </a:r>
            <a:r>
              <a:rPr lang="en-GB" sz="2400" dirty="0" err="1">
                <a:latin typeface="Arial" panose="020B0604020202020204" pitchFamily="34" charset="0"/>
                <a:cs typeface="Arial" panose="020B0604020202020204" pitchFamily="34" charset="0"/>
              </a:rPr>
              <a:t>materion</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perthnasol</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cyflog</a:t>
            </a:r>
            <a:r>
              <a:rPr lang="en-GB" sz="2400" dirty="0">
                <a:latin typeface="Arial" panose="020B0604020202020204" pitchFamily="34" charset="0"/>
                <a:cs typeface="Arial" panose="020B0604020202020204" pitchFamily="34" charset="0"/>
              </a:rPr>
              <a:t>/</a:t>
            </a:r>
            <a:r>
              <a:rPr lang="en-GB" sz="2400" dirty="0" err="1">
                <a:latin typeface="Arial" panose="020B0604020202020204" pitchFamily="34" charset="0"/>
                <a:cs typeface="Arial" panose="020B0604020202020204" pitchFamily="34" charset="0"/>
              </a:rPr>
              <a:t>hawliau</a:t>
            </a:r>
            <a:r>
              <a:rPr lang="en-GB" sz="2400" dirty="0">
                <a:latin typeface="Arial" panose="020B0604020202020204" pitchFamily="34" charset="0"/>
                <a:cs typeface="Arial" panose="020B0604020202020204" pitchFamily="34" charset="0"/>
              </a:rPr>
              <a:t>/</a:t>
            </a:r>
            <a:r>
              <a:rPr lang="en-GB" sz="2400" dirty="0" err="1">
                <a:latin typeface="Arial" panose="020B0604020202020204" pitchFamily="34" charset="0"/>
                <a:cs typeface="Arial" panose="020B0604020202020204" pitchFamily="34" charset="0"/>
              </a:rPr>
              <a:t>anghenion</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ychwanegol</a:t>
            </a:r>
            <a:r>
              <a:rPr lang="en-GB" sz="2400" dirty="0">
                <a:latin typeface="Arial" panose="020B0604020202020204" pitchFamily="34" charset="0"/>
                <a:cs typeface="Arial" panose="020B0604020202020204" pitchFamily="34" charset="0"/>
              </a:rPr>
              <a:t>/</a:t>
            </a:r>
            <a:r>
              <a:rPr lang="en-GB" sz="2400" dirty="0" err="1">
                <a:latin typeface="Arial" panose="020B0604020202020204" pitchFamily="34" charset="0"/>
                <a:cs typeface="Arial" panose="020B0604020202020204" pitchFamily="34" charset="0"/>
              </a:rPr>
              <a:t>diwylliant</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gwahaniaethu</a:t>
            </a:r>
            <a:r>
              <a:rPr lang="en-GB" sz="2400" dirty="0">
                <a:latin typeface="Arial" panose="020B0604020202020204" pitchFamily="34" charset="0"/>
                <a:cs typeface="Arial" panose="020B0604020202020204" pitchFamily="34" charset="0"/>
              </a:rPr>
              <a:t>…</a:t>
            </a:r>
          </a:p>
          <a:p>
            <a:r>
              <a:rPr lang="en-GB" sz="2400" dirty="0" err="1">
                <a:latin typeface="Arial" panose="020B0604020202020204" pitchFamily="34" charset="0"/>
                <a:cs typeface="Arial" panose="020B0604020202020204" pitchFamily="34" charset="0"/>
              </a:rPr>
              <a:t>Dileu</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rhwystrau</a:t>
            </a:r>
            <a:endParaRPr lang="en-GB" sz="2400" dirty="0">
              <a:latin typeface="Arial" panose="020B0604020202020204" pitchFamily="34" charset="0"/>
              <a:cs typeface="Arial" panose="020B0604020202020204" pitchFamily="34" charset="0"/>
            </a:endParaRPr>
          </a:p>
        </p:txBody>
      </p:sp>
      <p:sp>
        <p:nvSpPr>
          <p:cNvPr id="4" name="Content Placeholder 3"/>
          <p:cNvSpPr>
            <a:spLocks noGrp="1"/>
          </p:cNvSpPr>
          <p:nvPr>
            <p:ph sz="half" idx="2"/>
          </p:nvPr>
        </p:nvSpPr>
        <p:spPr>
          <a:xfrm>
            <a:off x="6046474" y="1615517"/>
            <a:ext cx="5181600" cy="4351338"/>
          </a:xfrm>
        </p:spPr>
        <p:txBody>
          <a:bodyPr>
            <a:normAutofit/>
          </a:bodyPr>
          <a:lstStyle/>
          <a:p>
            <a:r>
              <a:rPr lang="en-GB" sz="2400" dirty="0">
                <a:solidFill>
                  <a:schemeClr val="accent1">
                    <a:lumMod val="75000"/>
                  </a:schemeClr>
                </a:solidFill>
                <a:latin typeface="Arial" panose="020B0604020202020204" pitchFamily="34" charset="0"/>
                <a:cs typeface="Arial" panose="020B0604020202020204" pitchFamily="34" charset="0"/>
              </a:rPr>
              <a:t>Being able to promote values and principles</a:t>
            </a:r>
          </a:p>
          <a:p>
            <a:r>
              <a:rPr lang="en-GB" sz="2400" dirty="0">
                <a:solidFill>
                  <a:schemeClr val="accent1">
                    <a:lumMod val="75000"/>
                  </a:schemeClr>
                </a:solidFill>
                <a:latin typeface="Arial" panose="020B0604020202020204" pitchFamily="34" charset="0"/>
                <a:cs typeface="Arial" panose="020B0604020202020204" pitchFamily="34" charset="0"/>
              </a:rPr>
              <a:t>Being able to identify a range of needs</a:t>
            </a:r>
          </a:p>
          <a:p>
            <a:r>
              <a:rPr lang="en-GB" sz="2400" dirty="0">
                <a:solidFill>
                  <a:schemeClr val="accent1">
                    <a:lumMod val="75000"/>
                  </a:schemeClr>
                </a:solidFill>
                <a:latin typeface="Arial" panose="020B0604020202020204" pitchFamily="34" charset="0"/>
                <a:cs typeface="Arial" panose="020B0604020202020204" pitchFamily="34" charset="0"/>
              </a:rPr>
              <a:t>Having an understanding of legislative framework</a:t>
            </a:r>
          </a:p>
          <a:p>
            <a:r>
              <a:rPr lang="en-GB" sz="2400" dirty="0">
                <a:solidFill>
                  <a:schemeClr val="accent1">
                    <a:lumMod val="75000"/>
                  </a:schemeClr>
                </a:solidFill>
                <a:latin typeface="Arial" panose="020B0604020202020204" pitchFamily="34" charset="0"/>
                <a:cs typeface="Arial" panose="020B0604020202020204" pitchFamily="34" charset="0"/>
              </a:rPr>
              <a:t>Having respect for equality related issues; pay/rights/additional needs/culture/ discrimination… </a:t>
            </a:r>
          </a:p>
          <a:p>
            <a:r>
              <a:rPr lang="en-GB" sz="2400" dirty="0">
                <a:solidFill>
                  <a:schemeClr val="accent1">
                    <a:lumMod val="75000"/>
                  </a:schemeClr>
                </a:solidFill>
                <a:latin typeface="Arial" panose="020B0604020202020204" pitchFamily="34" charset="0"/>
                <a:cs typeface="Arial" panose="020B0604020202020204" pitchFamily="34" charset="0"/>
              </a:rPr>
              <a:t>Removing barriers</a:t>
            </a:r>
          </a:p>
        </p:txBody>
      </p:sp>
    </p:spTree>
    <p:extLst>
      <p:ext uri="{BB962C8B-B14F-4D97-AF65-F5344CB8AC3E}">
        <p14:creationId xmlns:p14="http://schemas.microsoft.com/office/powerpoint/2010/main" val="276091913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equality - and equity picture">
            <a:extLst>
              <a:ext uri="{FF2B5EF4-FFF2-40B4-BE49-F238E27FC236}">
                <a16:creationId xmlns:a16="http://schemas.microsoft.com/office/drawing/2014/main" id="{D2022F5A-FE6C-4486-B022-9F868804192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79462" y="88556"/>
            <a:ext cx="8433076" cy="55181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860665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Equality vs Equity - Difference and Comparison ">
            <a:extLst>
              <a:ext uri="{FF2B5EF4-FFF2-40B4-BE49-F238E27FC236}">
                <a16:creationId xmlns:a16="http://schemas.microsoft.com/office/drawing/2014/main" id="{80F9D7CE-1E78-2D0F-4430-CABC0120D60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68111" y="619193"/>
            <a:ext cx="6410325" cy="4486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03858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4800" b="1" dirty="0">
                <a:latin typeface="Arial" panose="020B0604020202020204" pitchFamily="34" charset="0"/>
                <a:cs typeface="Arial" panose="020B0604020202020204" pitchFamily="34" charset="0"/>
              </a:rPr>
              <a:t>Arweinyddiaeth o </a:t>
            </a:r>
            <a:r>
              <a:rPr lang="en-GB" sz="4800" b="1" dirty="0" err="1">
                <a:latin typeface="Arial" panose="020B0604020202020204" pitchFamily="34" charset="0"/>
                <a:cs typeface="Arial" panose="020B0604020202020204" pitchFamily="34" charset="0"/>
              </a:rPr>
              <a:t>arfer</a:t>
            </a:r>
            <a:r>
              <a:rPr lang="en-GB" sz="4800" b="1" dirty="0">
                <a:latin typeface="Arial" panose="020B0604020202020204" pitchFamily="34" charset="0"/>
                <a:cs typeface="Arial" panose="020B0604020202020204" pitchFamily="34" charset="0"/>
              </a:rPr>
              <a:t> </a:t>
            </a:r>
            <a:r>
              <a:rPr lang="en-GB" sz="4800" b="1" dirty="0" err="1">
                <a:latin typeface="Arial" panose="020B0604020202020204" pitchFamily="34" charset="0"/>
                <a:cs typeface="Arial" panose="020B0604020202020204" pitchFamily="34" charset="0"/>
              </a:rPr>
              <a:t>adfyfyriol</a:t>
            </a:r>
            <a:br>
              <a:rPr lang="en-GB" sz="4800" b="1" dirty="0">
                <a:latin typeface="Arial" panose="020B0604020202020204" pitchFamily="34" charset="0"/>
                <a:cs typeface="Arial" panose="020B0604020202020204" pitchFamily="34" charset="0"/>
              </a:rPr>
            </a:br>
            <a:r>
              <a:rPr lang="en-GB" sz="4800" b="1" dirty="0">
                <a:solidFill>
                  <a:schemeClr val="accent1">
                    <a:lumMod val="75000"/>
                  </a:schemeClr>
                </a:solidFill>
                <a:latin typeface="Arial" panose="020B0604020202020204" pitchFamily="34" charset="0"/>
                <a:cs typeface="Arial" panose="020B0604020202020204" pitchFamily="34" charset="0"/>
              </a:rPr>
              <a:t>Leadership of reflective practice</a:t>
            </a:r>
          </a:p>
        </p:txBody>
      </p:sp>
      <p:sp>
        <p:nvSpPr>
          <p:cNvPr id="3" name="Content Placeholder 2"/>
          <p:cNvSpPr>
            <a:spLocks noGrp="1"/>
          </p:cNvSpPr>
          <p:nvPr>
            <p:ph sz="half" idx="1"/>
          </p:nvPr>
        </p:nvSpPr>
        <p:spPr>
          <a:xfrm>
            <a:off x="281082" y="2141535"/>
            <a:ext cx="5181600" cy="4351338"/>
          </a:xfrm>
        </p:spPr>
        <p:txBody>
          <a:bodyPr>
            <a:normAutofit/>
          </a:bodyPr>
          <a:lstStyle/>
          <a:p>
            <a:r>
              <a:rPr lang="en-GB" dirty="0" err="1">
                <a:latin typeface="Arial" panose="020B0604020202020204" pitchFamily="34" charset="0"/>
                <a:cs typeface="Arial" panose="020B0604020202020204" pitchFamily="34" charset="0"/>
              </a:rPr>
              <a:t>Hybu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sgiliau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adfyfyriol</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eich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hunain</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Hybu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arfer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adfyfyriol</a:t>
            </a:r>
            <a:r>
              <a:rPr lang="en-GB" dirty="0">
                <a:latin typeface="Arial" panose="020B0604020202020204" pitchFamily="34" charset="0"/>
                <a:cs typeface="Arial" panose="020B0604020202020204" pitchFamily="34" charset="0"/>
              </a:rPr>
              <a:t> o </a:t>
            </a:r>
            <a:r>
              <a:rPr lang="en-GB" dirty="0" err="1">
                <a:latin typeface="Arial" panose="020B0604020202020204" pitchFamily="34" charset="0"/>
                <a:cs typeface="Arial" panose="020B0604020202020204" pitchFamily="34" charset="0"/>
              </a:rPr>
              <a:t>fewn</a:t>
            </a:r>
            <a:r>
              <a:rPr lang="en-GB" dirty="0">
                <a:latin typeface="Arial" panose="020B0604020202020204" pitchFamily="34" charset="0"/>
                <a:cs typeface="Arial" panose="020B0604020202020204" pitchFamily="34" charset="0"/>
              </a:rPr>
              <a:t> y </a:t>
            </a:r>
            <a:r>
              <a:rPr lang="en-GB" dirty="0" err="1">
                <a:latin typeface="Arial" panose="020B0604020202020204" pitchFamily="34" charset="0"/>
                <a:cs typeface="Arial" panose="020B0604020202020204" pitchFamily="34" charset="0"/>
              </a:rPr>
              <a:t>tîm</a:t>
            </a: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Bod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gallu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arfarnu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eich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cryfderau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feirniadol</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Hybu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gwneud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penderfyniadau</a:t>
            </a:r>
            <a:r>
              <a:rPr lang="en-GB" dirty="0">
                <a:latin typeface="Arial" panose="020B0604020202020204" pitchFamily="34" charset="0"/>
                <a:cs typeface="Arial" panose="020B0604020202020204" pitchFamily="34" charset="0"/>
              </a:rPr>
              <a:t> </a:t>
            </a:r>
          </a:p>
        </p:txBody>
      </p:sp>
      <p:sp>
        <p:nvSpPr>
          <p:cNvPr id="4" name="Content Placeholder 3"/>
          <p:cNvSpPr>
            <a:spLocks noGrp="1"/>
          </p:cNvSpPr>
          <p:nvPr>
            <p:ph sz="half" idx="2"/>
          </p:nvPr>
        </p:nvSpPr>
        <p:spPr>
          <a:xfrm>
            <a:off x="6172200" y="2141535"/>
            <a:ext cx="5181600" cy="4351338"/>
          </a:xfrm>
        </p:spPr>
        <p:txBody>
          <a:bodyPr>
            <a:normAutofit/>
          </a:bodyPr>
          <a:lstStyle/>
          <a:p>
            <a:r>
              <a:rPr lang="en-GB" dirty="0">
                <a:solidFill>
                  <a:schemeClr val="accent1">
                    <a:lumMod val="75000"/>
                  </a:schemeClr>
                </a:solidFill>
                <a:latin typeface="Arial" panose="020B0604020202020204" pitchFamily="34" charset="0"/>
                <a:cs typeface="Arial" panose="020B0604020202020204" pitchFamily="34" charset="0"/>
              </a:rPr>
              <a:t>Promoting own reflective skills</a:t>
            </a:r>
          </a:p>
          <a:p>
            <a:r>
              <a:rPr lang="en-GB" dirty="0">
                <a:solidFill>
                  <a:schemeClr val="accent1">
                    <a:lumMod val="75000"/>
                  </a:schemeClr>
                </a:solidFill>
                <a:latin typeface="Arial" panose="020B0604020202020204" pitchFamily="34" charset="0"/>
                <a:cs typeface="Arial" panose="020B0604020202020204" pitchFamily="34" charset="0"/>
              </a:rPr>
              <a:t>Promoting reflective practice within team</a:t>
            </a:r>
          </a:p>
          <a:p>
            <a:r>
              <a:rPr lang="en-GB" dirty="0">
                <a:solidFill>
                  <a:schemeClr val="accent1">
                    <a:lumMod val="75000"/>
                  </a:schemeClr>
                </a:solidFill>
                <a:latin typeface="Arial" panose="020B0604020202020204" pitchFamily="34" charset="0"/>
                <a:cs typeface="Arial" panose="020B0604020202020204" pitchFamily="34" charset="0"/>
              </a:rPr>
              <a:t>Being able to critically appraise own strengths</a:t>
            </a:r>
          </a:p>
          <a:p>
            <a:r>
              <a:rPr lang="en-GB" dirty="0">
                <a:solidFill>
                  <a:schemeClr val="accent1">
                    <a:lumMod val="75000"/>
                  </a:schemeClr>
                </a:solidFill>
                <a:latin typeface="Arial" panose="020B0604020202020204" pitchFamily="34" charset="0"/>
                <a:cs typeface="Arial" panose="020B0604020202020204" pitchFamily="34" charset="0"/>
              </a:rPr>
              <a:t>Promoting decision making</a:t>
            </a:r>
          </a:p>
        </p:txBody>
      </p:sp>
    </p:spTree>
    <p:extLst>
      <p:ext uri="{BB962C8B-B14F-4D97-AF65-F5344CB8AC3E}">
        <p14:creationId xmlns:p14="http://schemas.microsoft.com/office/powerpoint/2010/main" val="247776424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4420" y="177403"/>
            <a:ext cx="10515600" cy="1325563"/>
          </a:xfrm>
        </p:spPr>
        <p:txBody>
          <a:bodyPr>
            <a:noAutofit/>
          </a:bodyPr>
          <a:lstStyle/>
          <a:p>
            <a:pPr algn="ctr"/>
            <a:r>
              <a:rPr lang="en-GB" sz="4800" b="1" dirty="0">
                <a:latin typeface="Arial" panose="020B0604020202020204" pitchFamily="34" charset="0"/>
                <a:cs typeface="Arial" panose="020B0604020202020204" pitchFamily="34" charset="0"/>
              </a:rPr>
              <a:t>Arweinyddiaeth </a:t>
            </a:r>
            <a:r>
              <a:rPr lang="en-GB" sz="4800" b="1" dirty="0" err="1">
                <a:latin typeface="Arial" panose="020B0604020202020204" pitchFamily="34" charset="0"/>
                <a:cs typeface="Arial" panose="020B0604020202020204" pitchFamily="34" charset="0"/>
              </a:rPr>
              <a:t>Pedagogaidd</a:t>
            </a:r>
            <a:br>
              <a:rPr lang="en-GB" sz="4800" b="1" dirty="0">
                <a:latin typeface="Arial" panose="020B0604020202020204" pitchFamily="34" charset="0"/>
                <a:cs typeface="Arial" panose="020B0604020202020204" pitchFamily="34" charset="0"/>
              </a:rPr>
            </a:br>
            <a:r>
              <a:rPr lang="en-GB" sz="4800" b="1" dirty="0">
                <a:solidFill>
                  <a:schemeClr val="accent1">
                    <a:lumMod val="75000"/>
                  </a:schemeClr>
                </a:solidFill>
                <a:latin typeface="Arial" panose="020B0604020202020204" pitchFamily="34" charset="0"/>
                <a:cs typeface="Arial" panose="020B0604020202020204" pitchFamily="34" charset="0"/>
              </a:rPr>
              <a:t>Pedagogical Leadership</a:t>
            </a:r>
          </a:p>
        </p:txBody>
      </p:sp>
      <p:sp>
        <p:nvSpPr>
          <p:cNvPr id="3" name="Content Placeholder 2"/>
          <p:cNvSpPr>
            <a:spLocks noGrp="1"/>
          </p:cNvSpPr>
          <p:nvPr>
            <p:ph sz="half" idx="1"/>
          </p:nvPr>
        </p:nvSpPr>
        <p:spPr>
          <a:xfrm>
            <a:off x="365861" y="1536125"/>
            <a:ext cx="5181600" cy="4351338"/>
          </a:xfrm>
        </p:spPr>
        <p:txBody>
          <a:bodyPr>
            <a:normAutofit/>
          </a:bodyPr>
          <a:lstStyle/>
          <a:p>
            <a:r>
              <a:rPr lang="en-GB" dirty="0" err="1">
                <a:latin typeface="Arial" panose="020B0604020202020204" pitchFamily="34" charset="0"/>
                <a:cs typeface="Arial" panose="020B0604020202020204" pitchFamily="34" charset="0"/>
              </a:rPr>
              <a:t>Dealltwriaeth</a:t>
            </a:r>
            <a:r>
              <a:rPr lang="en-GB" dirty="0">
                <a:latin typeface="Arial" panose="020B0604020202020204" pitchFamily="34" charset="0"/>
                <a:cs typeface="Arial" panose="020B0604020202020204" pitchFamily="34" charset="0"/>
              </a:rPr>
              <a:t> y </a:t>
            </a:r>
            <a:r>
              <a:rPr lang="en-GB" dirty="0" err="1">
                <a:latin typeface="Arial" panose="020B0604020202020204" pitchFamily="34" charset="0"/>
                <a:cs typeface="Arial" panose="020B0604020202020204" pitchFamily="34" charset="0"/>
              </a:rPr>
              <a:t>plentyn</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Dealltwriaeth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rôl</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oedolyn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fel</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hwylusydd</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Datblygu’r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darpariaeth</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Datblygu’r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tîm</a:t>
            </a:r>
            <a:r>
              <a:rPr lang="en-GB" dirty="0">
                <a:latin typeface="Arial" panose="020B0604020202020204" pitchFamily="34" charset="0"/>
                <a:cs typeface="Arial" panose="020B0604020202020204" pitchFamily="34" charset="0"/>
              </a:rPr>
              <a:t>/</a:t>
            </a:r>
            <a:r>
              <a:rPr lang="en-GB" dirty="0" err="1">
                <a:latin typeface="Arial" panose="020B0604020202020204" pitchFamily="34" charset="0"/>
                <a:cs typeface="Arial" panose="020B0604020202020204" pitchFamily="34" charset="0"/>
              </a:rPr>
              <a:t>sgiliau</a:t>
            </a:r>
            <a:r>
              <a:rPr lang="en-GB" dirty="0">
                <a:latin typeface="Arial" panose="020B0604020202020204" pitchFamily="34" charset="0"/>
                <a:cs typeface="Arial" panose="020B0604020202020204" pitchFamily="34" charset="0"/>
              </a:rPr>
              <a:t> a </a:t>
            </a:r>
            <a:r>
              <a:rPr lang="en-GB" dirty="0" err="1">
                <a:latin typeface="Arial" panose="020B0604020202020204" pitchFamily="34" charset="0"/>
                <a:cs typeface="Arial" panose="020B0604020202020204" pitchFamily="34" charset="0"/>
              </a:rPr>
              <a:t>gwybodaeth</a:t>
            </a:r>
            <a:r>
              <a:rPr lang="en-GB" dirty="0">
                <a:latin typeface="Arial" panose="020B0604020202020204" pitchFamily="34" charset="0"/>
                <a:cs typeface="Arial" panose="020B0604020202020204" pitchFamily="34" charset="0"/>
              </a:rPr>
              <a:t> y </a:t>
            </a:r>
            <a:r>
              <a:rPr lang="en-GB" dirty="0" err="1">
                <a:latin typeface="Arial" panose="020B0604020202020204" pitchFamily="34" charset="0"/>
                <a:cs typeface="Arial" panose="020B0604020202020204" pitchFamily="34" charset="0"/>
              </a:rPr>
              <a:t>tîm</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Darparu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amgylchedd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dysgu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sydd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galluogi</a:t>
            </a:r>
            <a:r>
              <a:rPr lang="en-GB" dirty="0">
                <a:latin typeface="Arial" panose="020B0604020202020204" pitchFamily="34" charset="0"/>
                <a:cs typeface="Arial" panose="020B0604020202020204" pitchFamily="34" charset="0"/>
              </a:rPr>
              <a:t>…</a:t>
            </a:r>
          </a:p>
          <a:p>
            <a:pPr marL="0" indent="0" algn="r">
              <a:buNone/>
            </a:pPr>
            <a:r>
              <a:rPr lang="en-GB" dirty="0">
                <a:latin typeface="Arial" panose="020B0604020202020204" pitchFamily="34" charset="0"/>
                <a:cs typeface="Arial" panose="020B0604020202020204" pitchFamily="34" charset="0"/>
              </a:rPr>
              <a:t>(Allen, 2011)</a:t>
            </a:r>
          </a:p>
        </p:txBody>
      </p:sp>
      <p:sp>
        <p:nvSpPr>
          <p:cNvPr id="4" name="Content Placeholder 3"/>
          <p:cNvSpPr>
            <a:spLocks noGrp="1"/>
          </p:cNvSpPr>
          <p:nvPr>
            <p:ph sz="half" idx="2"/>
          </p:nvPr>
        </p:nvSpPr>
        <p:spPr>
          <a:xfrm>
            <a:off x="6184311" y="1536125"/>
            <a:ext cx="5181600" cy="4351338"/>
          </a:xfrm>
        </p:spPr>
        <p:txBody>
          <a:bodyPr>
            <a:normAutofit/>
          </a:bodyPr>
          <a:lstStyle/>
          <a:p>
            <a:r>
              <a:rPr lang="en-GB" dirty="0">
                <a:solidFill>
                  <a:schemeClr val="accent1">
                    <a:lumMod val="75000"/>
                  </a:schemeClr>
                </a:solidFill>
                <a:latin typeface="Arial" panose="020B0604020202020204" pitchFamily="34" charset="0"/>
                <a:cs typeface="Arial" panose="020B0604020202020204" pitchFamily="34" charset="0"/>
              </a:rPr>
              <a:t>Understanding of the child</a:t>
            </a:r>
          </a:p>
          <a:p>
            <a:r>
              <a:rPr lang="en-GB" dirty="0">
                <a:solidFill>
                  <a:schemeClr val="accent1">
                    <a:lumMod val="75000"/>
                  </a:schemeClr>
                </a:solidFill>
                <a:latin typeface="Arial" panose="020B0604020202020204" pitchFamily="34" charset="0"/>
                <a:cs typeface="Arial" panose="020B0604020202020204" pitchFamily="34" charset="0"/>
              </a:rPr>
              <a:t>Understanding of the role of the adult as facilitator</a:t>
            </a:r>
          </a:p>
          <a:p>
            <a:r>
              <a:rPr lang="en-GB" dirty="0">
                <a:solidFill>
                  <a:schemeClr val="accent1">
                    <a:lumMod val="75000"/>
                  </a:schemeClr>
                </a:solidFill>
                <a:latin typeface="Arial" panose="020B0604020202020204" pitchFamily="34" charset="0"/>
                <a:cs typeface="Arial" panose="020B0604020202020204" pitchFamily="34" charset="0"/>
              </a:rPr>
              <a:t>Develop provision</a:t>
            </a:r>
          </a:p>
          <a:p>
            <a:r>
              <a:rPr lang="en-GB" dirty="0">
                <a:solidFill>
                  <a:schemeClr val="accent1">
                    <a:lumMod val="75000"/>
                  </a:schemeClr>
                </a:solidFill>
                <a:latin typeface="Arial" panose="020B0604020202020204" pitchFamily="34" charset="0"/>
                <a:cs typeface="Arial" panose="020B0604020202020204" pitchFamily="34" charset="0"/>
              </a:rPr>
              <a:t>Develop the team/skills and knowledge</a:t>
            </a:r>
          </a:p>
          <a:p>
            <a:r>
              <a:rPr lang="en-GB" dirty="0">
                <a:solidFill>
                  <a:schemeClr val="accent1">
                    <a:lumMod val="75000"/>
                  </a:schemeClr>
                </a:solidFill>
                <a:latin typeface="Arial" panose="020B0604020202020204" pitchFamily="34" charset="0"/>
                <a:cs typeface="Arial" panose="020B0604020202020204" pitchFamily="34" charset="0"/>
              </a:rPr>
              <a:t>Provide a learning environment that… </a:t>
            </a:r>
          </a:p>
          <a:p>
            <a:endParaRPr lang="en-GB" dirty="0"/>
          </a:p>
        </p:txBody>
      </p:sp>
    </p:spTree>
    <p:extLst>
      <p:ext uri="{BB962C8B-B14F-4D97-AF65-F5344CB8AC3E}">
        <p14:creationId xmlns:p14="http://schemas.microsoft.com/office/powerpoint/2010/main" val="355398630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116846"/>
            <a:ext cx="10515600" cy="1325563"/>
          </a:xfrm>
        </p:spPr>
        <p:txBody>
          <a:bodyPr>
            <a:noAutofit/>
          </a:bodyPr>
          <a:lstStyle/>
          <a:p>
            <a:pPr algn="ctr"/>
            <a:r>
              <a:rPr lang="en-GB" sz="4800" b="1" dirty="0">
                <a:latin typeface="Arial" panose="020B0604020202020204" pitchFamily="34" charset="0"/>
                <a:cs typeface="Arial" panose="020B0604020202020204" pitchFamily="34" charset="0"/>
              </a:rPr>
              <a:t>Arweinyddiaeth Gweithrediadol</a:t>
            </a:r>
            <a:br>
              <a:rPr lang="en-GB" sz="4800" b="1" dirty="0">
                <a:latin typeface="Arial" panose="020B0604020202020204" pitchFamily="34" charset="0"/>
                <a:cs typeface="Arial" panose="020B0604020202020204" pitchFamily="34" charset="0"/>
              </a:rPr>
            </a:br>
            <a:r>
              <a:rPr lang="en-GB" sz="4800" b="1" dirty="0">
                <a:solidFill>
                  <a:schemeClr val="accent1">
                    <a:lumMod val="75000"/>
                  </a:schemeClr>
                </a:solidFill>
                <a:latin typeface="Arial" panose="020B0604020202020204" pitchFamily="34" charset="0"/>
                <a:cs typeface="Arial" panose="020B0604020202020204" pitchFamily="34" charset="0"/>
              </a:rPr>
              <a:t>Transactional Leadership</a:t>
            </a:r>
          </a:p>
        </p:txBody>
      </p:sp>
      <p:sp>
        <p:nvSpPr>
          <p:cNvPr id="3" name="Content Placeholder 2"/>
          <p:cNvSpPr>
            <a:spLocks noGrp="1"/>
          </p:cNvSpPr>
          <p:nvPr>
            <p:ph sz="half" idx="1"/>
          </p:nvPr>
        </p:nvSpPr>
        <p:spPr>
          <a:xfrm>
            <a:off x="583863" y="1708856"/>
            <a:ext cx="5181600" cy="4351338"/>
          </a:xfrm>
        </p:spPr>
        <p:txBody>
          <a:bodyPr>
            <a:normAutofit/>
          </a:bodyPr>
          <a:lstStyle/>
          <a:p>
            <a:r>
              <a:rPr lang="en-GB" sz="2400" dirty="0">
                <a:latin typeface="Arial" panose="020B0604020202020204" pitchFamily="34" charset="0"/>
                <a:cs typeface="Arial" panose="020B0604020202020204" pitchFamily="34" charset="0"/>
              </a:rPr>
              <a:t>Yn </a:t>
            </a:r>
            <a:r>
              <a:rPr lang="en-GB" sz="2400" dirty="0" err="1">
                <a:latin typeface="Arial" panose="020B0604020202020204" pitchFamily="34" charset="0"/>
                <a:cs typeface="Arial" panose="020B0604020202020204" pitchFamily="34" charset="0"/>
              </a:rPr>
              <a:t>seiliedig</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ar</a:t>
            </a:r>
            <a:r>
              <a:rPr lang="en-GB" sz="2400" dirty="0">
                <a:latin typeface="Arial" panose="020B0604020202020204" pitchFamily="34" charset="0"/>
                <a:cs typeface="Arial" panose="020B0604020202020204" pitchFamily="34" charset="0"/>
              </a:rPr>
              <a:t> 2 </a:t>
            </a:r>
            <a:r>
              <a:rPr lang="en-GB" sz="2400" dirty="0" err="1">
                <a:latin typeface="Arial" panose="020B0604020202020204" pitchFamily="34" charset="0"/>
                <a:cs typeface="Arial" panose="020B0604020202020204" pitchFamily="34" charset="0"/>
              </a:rPr>
              <a:t>ardal</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allweddol</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sgiliau</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tasg</a:t>
            </a:r>
            <a:r>
              <a:rPr lang="en-GB" sz="2400" dirty="0">
                <a:latin typeface="Arial" panose="020B0604020202020204" pitchFamily="34" charset="0"/>
                <a:cs typeface="Arial" panose="020B0604020202020204" pitchFamily="34" charset="0"/>
              </a:rPr>
              <a:t> a </a:t>
            </a:r>
            <a:r>
              <a:rPr lang="en-GB" sz="2400" dirty="0" err="1">
                <a:latin typeface="Arial" panose="020B0604020202020204" pitchFamily="34" charset="0"/>
                <a:cs typeface="Arial" panose="020B0604020202020204" pitchFamily="34" charset="0"/>
              </a:rPr>
              <a:t>sgiliau</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cynnal</a:t>
            </a:r>
            <a:r>
              <a:rPr lang="en-GB" sz="2400" dirty="0">
                <a:latin typeface="Arial" panose="020B0604020202020204" pitchFamily="34" charset="0"/>
                <a:cs typeface="Arial" panose="020B0604020202020204" pitchFamily="34" charset="0"/>
              </a:rPr>
              <a:t> a </a:t>
            </a:r>
            <a:r>
              <a:rPr lang="en-GB" sz="2400" dirty="0" err="1">
                <a:latin typeface="Arial" panose="020B0604020202020204" pitchFamily="34" charset="0"/>
                <a:cs typeface="Arial" panose="020B0604020202020204" pitchFamily="34" charset="0"/>
              </a:rPr>
              <a:t>chadw</a:t>
            </a:r>
            <a:endParaRPr lang="en-GB" sz="2400" dirty="0">
              <a:latin typeface="Arial" panose="020B0604020202020204" pitchFamily="34" charset="0"/>
              <a:cs typeface="Arial" panose="020B0604020202020204" pitchFamily="34" charset="0"/>
            </a:endParaRPr>
          </a:p>
          <a:p>
            <a:r>
              <a:rPr lang="en-GB" sz="2400" dirty="0" err="1">
                <a:latin typeface="Arial" panose="020B0604020202020204" pitchFamily="34" charset="0"/>
                <a:cs typeface="Arial" panose="020B0604020202020204" pitchFamily="34" charset="0"/>
              </a:rPr>
              <a:t>Agwedd</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allweddol</a:t>
            </a:r>
            <a:r>
              <a:rPr lang="en-GB" sz="2400" dirty="0">
                <a:latin typeface="Arial" panose="020B0604020202020204" pitchFamily="34" charset="0"/>
                <a:cs typeface="Arial" panose="020B0604020202020204" pitchFamily="34" charset="0"/>
              </a:rPr>
              <a:t> o </a:t>
            </a:r>
            <a:r>
              <a:rPr lang="en-GB" sz="2400" dirty="0" err="1">
                <a:latin typeface="Arial" panose="020B0604020202020204" pitchFamily="34" charset="0"/>
                <a:cs typeface="Arial" panose="020B0604020202020204" pitchFamily="34" charset="0"/>
              </a:rPr>
              <a:t>rheolaeth</a:t>
            </a:r>
            <a:endParaRPr lang="en-GB" sz="2400" dirty="0">
              <a:latin typeface="Arial" panose="020B0604020202020204" pitchFamily="34" charset="0"/>
              <a:cs typeface="Arial" panose="020B0604020202020204" pitchFamily="34" charset="0"/>
            </a:endParaRPr>
          </a:p>
          <a:p>
            <a:r>
              <a:rPr lang="en-GB" sz="2400" dirty="0" err="1">
                <a:latin typeface="Arial" panose="020B0604020202020204" pitchFamily="34" charset="0"/>
                <a:cs typeface="Arial" panose="020B0604020202020204" pitchFamily="34" charset="0"/>
              </a:rPr>
              <a:t>Strywthur</a:t>
            </a:r>
            <a:endParaRPr lang="en-GB" sz="2400" dirty="0">
              <a:latin typeface="Arial" panose="020B0604020202020204" pitchFamily="34" charset="0"/>
              <a:cs typeface="Arial" panose="020B0604020202020204" pitchFamily="34" charset="0"/>
            </a:endParaRPr>
          </a:p>
          <a:p>
            <a:r>
              <a:rPr lang="en-GB" sz="2400" dirty="0" err="1">
                <a:latin typeface="Arial" panose="020B0604020202020204" pitchFamily="34" charset="0"/>
                <a:cs typeface="Arial" panose="020B0604020202020204" pitchFamily="34" charset="0"/>
              </a:rPr>
              <a:t>Trefn</a:t>
            </a:r>
            <a:endParaRPr lang="en-GB" sz="2400" dirty="0">
              <a:latin typeface="Arial" panose="020B0604020202020204" pitchFamily="34" charset="0"/>
              <a:cs typeface="Arial" panose="020B0604020202020204" pitchFamily="34" charset="0"/>
            </a:endParaRPr>
          </a:p>
          <a:p>
            <a:r>
              <a:rPr lang="en-GB" sz="2400" dirty="0" err="1">
                <a:latin typeface="Arial" panose="020B0604020202020204" pitchFamily="34" charset="0"/>
                <a:cs typeface="Arial" panose="020B0604020202020204" pitchFamily="34" charset="0"/>
              </a:rPr>
              <a:t>Sgiliau</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technegol</a:t>
            </a:r>
            <a:endParaRPr lang="en-GB" sz="2400" dirty="0">
              <a:latin typeface="Arial" panose="020B0604020202020204" pitchFamily="34" charset="0"/>
              <a:cs typeface="Arial" panose="020B0604020202020204" pitchFamily="34" charset="0"/>
            </a:endParaRPr>
          </a:p>
          <a:p>
            <a:r>
              <a:rPr lang="en-GB" sz="2400" dirty="0" err="1">
                <a:latin typeface="Arial" panose="020B0604020202020204" pitchFamily="34" charset="0"/>
                <a:cs typeface="Arial" panose="020B0604020202020204" pitchFamily="34" charset="0"/>
              </a:rPr>
              <a:t>Sgiliau</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gyda</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phobl</a:t>
            </a:r>
            <a:endParaRPr lang="en-GB" sz="2400" dirty="0">
              <a:latin typeface="Arial" panose="020B0604020202020204" pitchFamily="34" charset="0"/>
              <a:cs typeface="Arial" panose="020B0604020202020204" pitchFamily="34" charset="0"/>
            </a:endParaRPr>
          </a:p>
          <a:p>
            <a:r>
              <a:rPr lang="en-GB" sz="2400" dirty="0" err="1">
                <a:latin typeface="Arial" panose="020B0604020202020204" pitchFamily="34" charset="0"/>
                <a:cs typeface="Arial" panose="020B0604020202020204" pitchFamily="34" charset="0"/>
              </a:rPr>
              <a:t>Sgiliau</a:t>
            </a:r>
            <a:r>
              <a:rPr lang="en-GB" sz="2400" dirty="0">
                <a:latin typeface="Arial" panose="020B0604020202020204" pitchFamily="34" charset="0"/>
                <a:cs typeface="Arial" panose="020B0604020202020204" pitchFamily="34" charset="0"/>
              </a:rPr>
              <a:t> </a:t>
            </a:r>
            <a:endParaRPr lang="en-GB" dirty="0">
              <a:latin typeface="Arial" panose="020B0604020202020204" pitchFamily="34" charset="0"/>
              <a:cs typeface="Arial" panose="020B0604020202020204" pitchFamily="34" charset="0"/>
            </a:endParaRPr>
          </a:p>
        </p:txBody>
      </p:sp>
      <p:sp>
        <p:nvSpPr>
          <p:cNvPr id="4" name="Content Placeholder 3"/>
          <p:cNvSpPr>
            <a:spLocks noGrp="1"/>
          </p:cNvSpPr>
          <p:nvPr>
            <p:ph sz="half" idx="2"/>
          </p:nvPr>
        </p:nvSpPr>
        <p:spPr>
          <a:xfrm>
            <a:off x="6019800" y="1708856"/>
            <a:ext cx="5181600" cy="4351338"/>
          </a:xfrm>
        </p:spPr>
        <p:txBody>
          <a:bodyPr>
            <a:normAutofit/>
          </a:bodyPr>
          <a:lstStyle/>
          <a:p>
            <a:r>
              <a:rPr lang="en-GB" sz="2400" dirty="0">
                <a:solidFill>
                  <a:schemeClr val="accent1">
                    <a:lumMod val="75000"/>
                  </a:schemeClr>
                </a:solidFill>
                <a:latin typeface="Arial" panose="020B0604020202020204" pitchFamily="34" charset="0"/>
                <a:cs typeface="Arial" panose="020B0604020202020204" pitchFamily="34" charset="0"/>
              </a:rPr>
              <a:t>Based on 2 key areas: task skills and maintenance skills</a:t>
            </a:r>
          </a:p>
          <a:p>
            <a:r>
              <a:rPr lang="en-GB" sz="2400" dirty="0">
                <a:solidFill>
                  <a:schemeClr val="accent1">
                    <a:lumMod val="75000"/>
                  </a:schemeClr>
                </a:solidFill>
                <a:latin typeface="Arial" panose="020B0604020202020204" pitchFamily="34" charset="0"/>
                <a:cs typeface="Arial" panose="020B0604020202020204" pitchFamily="34" charset="0"/>
              </a:rPr>
              <a:t>Key aspect of management</a:t>
            </a:r>
          </a:p>
          <a:p>
            <a:r>
              <a:rPr lang="en-GB" sz="2400" dirty="0">
                <a:solidFill>
                  <a:schemeClr val="accent1">
                    <a:lumMod val="75000"/>
                  </a:schemeClr>
                </a:solidFill>
                <a:latin typeface="Arial" panose="020B0604020202020204" pitchFamily="34" charset="0"/>
                <a:cs typeface="Arial" panose="020B0604020202020204" pitchFamily="34" charset="0"/>
              </a:rPr>
              <a:t>Structure</a:t>
            </a:r>
          </a:p>
          <a:p>
            <a:r>
              <a:rPr lang="en-GB" sz="2400" dirty="0">
                <a:solidFill>
                  <a:schemeClr val="accent1">
                    <a:lumMod val="75000"/>
                  </a:schemeClr>
                </a:solidFill>
                <a:latin typeface="Arial" panose="020B0604020202020204" pitchFamily="34" charset="0"/>
                <a:cs typeface="Arial" panose="020B0604020202020204" pitchFamily="34" charset="0"/>
              </a:rPr>
              <a:t>Organisation</a:t>
            </a:r>
          </a:p>
          <a:p>
            <a:r>
              <a:rPr lang="en-GB" sz="2400" dirty="0">
                <a:solidFill>
                  <a:schemeClr val="accent1">
                    <a:lumMod val="75000"/>
                  </a:schemeClr>
                </a:solidFill>
                <a:latin typeface="Arial" panose="020B0604020202020204" pitchFamily="34" charset="0"/>
                <a:cs typeface="Arial" panose="020B0604020202020204" pitchFamily="34" charset="0"/>
              </a:rPr>
              <a:t>Technical skills</a:t>
            </a:r>
          </a:p>
          <a:p>
            <a:r>
              <a:rPr lang="en-GB" sz="2400" dirty="0">
                <a:solidFill>
                  <a:schemeClr val="accent1">
                    <a:lumMod val="75000"/>
                  </a:schemeClr>
                </a:solidFill>
                <a:latin typeface="Arial" panose="020B0604020202020204" pitchFamily="34" charset="0"/>
                <a:cs typeface="Arial" panose="020B0604020202020204" pitchFamily="34" charset="0"/>
              </a:rPr>
              <a:t>People skills</a:t>
            </a:r>
          </a:p>
          <a:p>
            <a:r>
              <a:rPr lang="en-GB" sz="2400" dirty="0">
                <a:solidFill>
                  <a:schemeClr val="accent1">
                    <a:lumMod val="75000"/>
                  </a:schemeClr>
                </a:solidFill>
                <a:latin typeface="Arial" panose="020B0604020202020204" pitchFamily="34" charset="0"/>
                <a:cs typeface="Arial" panose="020B0604020202020204" pitchFamily="34" charset="0"/>
              </a:rPr>
              <a:t>Conceptual skills</a:t>
            </a:r>
            <a:endParaRPr lang="en-GB" dirty="0">
              <a:solidFill>
                <a:schemeClr val="accent1">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8444696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4800" b="1" dirty="0">
                <a:latin typeface="Arial" panose="020B0604020202020204" pitchFamily="34" charset="0"/>
                <a:cs typeface="Arial" panose="020B0604020202020204" pitchFamily="34" charset="0"/>
              </a:rPr>
              <a:t>Arweinyddiaeth Gwasgaredig</a:t>
            </a:r>
            <a:br>
              <a:rPr lang="en-GB" sz="4800" b="1" dirty="0">
                <a:latin typeface="Arial" panose="020B0604020202020204" pitchFamily="34" charset="0"/>
                <a:cs typeface="Arial" panose="020B0604020202020204" pitchFamily="34" charset="0"/>
              </a:rPr>
            </a:br>
            <a:r>
              <a:rPr lang="en-GB" sz="4800" b="1" dirty="0">
                <a:solidFill>
                  <a:schemeClr val="accent1">
                    <a:lumMod val="75000"/>
                  </a:schemeClr>
                </a:solidFill>
                <a:latin typeface="Arial" panose="020B0604020202020204" pitchFamily="34" charset="0"/>
                <a:cs typeface="Arial" panose="020B0604020202020204" pitchFamily="34" charset="0"/>
              </a:rPr>
              <a:t>Distributed Leadership </a:t>
            </a:r>
          </a:p>
        </p:txBody>
      </p:sp>
      <p:sp>
        <p:nvSpPr>
          <p:cNvPr id="3" name="Content Placeholder 2"/>
          <p:cNvSpPr>
            <a:spLocks noGrp="1"/>
          </p:cNvSpPr>
          <p:nvPr>
            <p:ph sz="half" idx="1"/>
          </p:nvPr>
        </p:nvSpPr>
        <p:spPr>
          <a:xfrm>
            <a:off x="608086" y="2201074"/>
            <a:ext cx="5181600" cy="4351338"/>
          </a:xfrm>
        </p:spPr>
        <p:txBody>
          <a:bodyPr/>
          <a:lstStyle/>
          <a:p>
            <a:r>
              <a:rPr lang="en-GB" dirty="0">
                <a:latin typeface="Arial" panose="020B0604020202020204" pitchFamily="34" charset="0"/>
                <a:cs typeface="Arial" panose="020B0604020202020204" pitchFamily="34" charset="0"/>
              </a:rPr>
              <a:t>Mae </a:t>
            </a:r>
            <a:r>
              <a:rPr lang="en-GB" dirty="0" err="1">
                <a:latin typeface="Arial" panose="020B0604020202020204" pitchFamily="34" charset="0"/>
                <a:cs typeface="Arial" panose="020B0604020202020204" pitchFamily="34" charset="0"/>
              </a:rPr>
              <a:t>hyn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edrych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bellach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na</a:t>
            </a:r>
            <a:r>
              <a:rPr lang="en-GB" dirty="0">
                <a:latin typeface="Arial" panose="020B0604020202020204" pitchFamily="34" charset="0"/>
                <a:cs typeface="Arial" panose="020B0604020202020204" pitchFamily="34" charset="0"/>
              </a:rPr>
              <a:t> </a:t>
            </a:r>
            <a:r>
              <a:rPr lang="en-GB" b="1" dirty="0">
                <a:latin typeface="Arial" panose="020B0604020202020204" pitchFamily="34" charset="0"/>
                <a:cs typeface="Arial" panose="020B0604020202020204" pitchFamily="34" charset="0"/>
              </a:rPr>
              <a:t>UN</a:t>
            </a:r>
            <a:r>
              <a:rPr lang="en-GB" dirty="0">
                <a:latin typeface="Arial" panose="020B0604020202020204" pitchFamily="34" charset="0"/>
                <a:cs typeface="Arial" panose="020B0604020202020204" pitchFamily="34" charset="0"/>
              </a:rPr>
              <a:t> math o </a:t>
            </a:r>
            <a:r>
              <a:rPr lang="en-GB" dirty="0" err="1">
                <a:latin typeface="Arial" panose="020B0604020202020204" pitchFamily="34" charset="0"/>
                <a:cs typeface="Arial" panose="020B0604020202020204" pitchFamily="34" charset="0"/>
              </a:rPr>
              <a:t>arweinydd</a:t>
            </a:r>
            <a:r>
              <a:rPr lang="en-GB" dirty="0">
                <a:latin typeface="Arial" panose="020B0604020202020204" pitchFamily="34" charset="0"/>
                <a:cs typeface="Arial" panose="020B0604020202020204" pitchFamily="34" charset="0"/>
              </a:rPr>
              <a:t>.</a:t>
            </a:r>
          </a:p>
          <a:p>
            <a:r>
              <a:rPr lang="en-GB" dirty="0" err="1">
                <a:latin typeface="Arial" panose="020B0604020202020204" pitchFamily="34" charset="0"/>
                <a:cs typeface="Arial" panose="020B0604020202020204" pitchFamily="34" charset="0"/>
              </a:rPr>
              <a:t>Rhannu</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Gwasgaru</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Democratig</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Cynhywsol</a:t>
            </a:r>
            <a:endParaRPr lang="en-GB" dirty="0">
              <a:latin typeface="Arial" panose="020B0604020202020204" pitchFamily="34" charset="0"/>
              <a:cs typeface="Arial" panose="020B0604020202020204" pitchFamily="34" charset="0"/>
            </a:endParaRPr>
          </a:p>
        </p:txBody>
      </p:sp>
      <p:sp>
        <p:nvSpPr>
          <p:cNvPr id="4" name="Content Placeholder 3"/>
          <p:cNvSpPr>
            <a:spLocks noGrp="1"/>
          </p:cNvSpPr>
          <p:nvPr>
            <p:ph sz="half" idx="2"/>
          </p:nvPr>
        </p:nvSpPr>
        <p:spPr>
          <a:xfrm>
            <a:off x="6275146" y="2201074"/>
            <a:ext cx="5181600" cy="4351338"/>
          </a:xfrm>
        </p:spPr>
        <p:txBody>
          <a:bodyPr/>
          <a:lstStyle/>
          <a:p>
            <a:r>
              <a:rPr lang="en-GB" dirty="0">
                <a:solidFill>
                  <a:schemeClr val="accent1">
                    <a:lumMod val="75000"/>
                  </a:schemeClr>
                </a:solidFill>
                <a:latin typeface="Arial" panose="020B0604020202020204" pitchFamily="34" charset="0"/>
                <a:cs typeface="Arial" panose="020B0604020202020204" pitchFamily="34" charset="0"/>
              </a:rPr>
              <a:t>This looks beyond the leadership of </a:t>
            </a:r>
            <a:r>
              <a:rPr lang="en-GB" b="1" dirty="0">
                <a:solidFill>
                  <a:schemeClr val="accent1">
                    <a:lumMod val="75000"/>
                  </a:schemeClr>
                </a:solidFill>
                <a:latin typeface="Arial" panose="020B0604020202020204" pitchFamily="34" charset="0"/>
                <a:cs typeface="Arial" panose="020B0604020202020204" pitchFamily="34" charset="0"/>
              </a:rPr>
              <a:t>ONE </a:t>
            </a:r>
            <a:r>
              <a:rPr lang="en-GB" dirty="0">
                <a:solidFill>
                  <a:schemeClr val="accent1">
                    <a:lumMod val="75000"/>
                  </a:schemeClr>
                </a:solidFill>
                <a:latin typeface="Arial" panose="020B0604020202020204" pitchFamily="34" charset="0"/>
                <a:cs typeface="Arial" panose="020B0604020202020204" pitchFamily="34" charset="0"/>
              </a:rPr>
              <a:t>leader.</a:t>
            </a:r>
          </a:p>
          <a:p>
            <a:r>
              <a:rPr lang="en-GB" dirty="0">
                <a:solidFill>
                  <a:schemeClr val="accent1">
                    <a:lumMod val="75000"/>
                  </a:schemeClr>
                </a:solidFill>
                <a:latin typeface="Arial" panose="020B0604020202020204" pitchFamily="34" charset="0"/>
                <a:cs typeface="Arial" panose="020B0604020202020204" pitchFamily="34" charset="0"/>
              </a:rPr>
              <a:t>Shared</a:t>
            </a:r>
          </a:p>
          <a:p>
            <a:r>
              <a:rPr lang="en-GB" dirty="0">
                <a:solidFill>
                  <a:schemeClr val="accent1">
                    <a:lumMod val="75000"/>
                  </a:schemeClr>
                </a:solidFill>
                <a:latin typeface="Arial" panose="020B0604020202020204" pitchFamily="34" charset="0"/>
                <a:cs typeface="Arial" panose="020B0604020202020204" pitchFamily="34" charset="0"/>
              </a:rPr>
              <a:t>Dispersed</a:t>
            </a:r>
          </a:p>
          <a:p>
            <a:r>
              <a:rPr lang="en-GB" dirty="0">
                <a:solidFill>
                  <a:schemeClr val="accent1">
                    <a:lumMod val="75000"/>
                  </a:schemeClr>
                </a:solidFill>
                <a:latin typeface="Arial" panose="020B0604020202020204" pitchFamily="34" charset="0"/>
                <a:cs typeface="Arial" panose="020B0604020202020204" pitchFamily="34" charset="0"/>
              </a:rPr>
              <a:t>Democratic</a:t>
            </a:r>
          </a:p>
          <a:p>
            <a:r>
              <a:rPr lang="en-GB" dirty="0">
                <a:solidFill>
                  <a:schemeClr val="accent1">
                    <a:lumMod val="75000"/>
                  </a:schemeClr>
                </a:solidFill>
                <a:latin typeface="Arial" panose="020B0604020202020204" pitchFamily="34" charset="0"/>
                <a:cs typeface="Arial" panose="020B0604020202020204" pitchFamily="34" charset="0"/>
              </a:rPr>
              <a:t>Inclusive </a:t>
            </a:r>
          </a:p>
        </p:txBody>
      </p:sp>
    </p:spTree>
    <p:extLst>
      <p:ext uri="{BB962C8B-B14F-4D97-AF65-F5344CB8AC3E}">
        <p14:creationId xmlns:p14="http://schemas.microsoft.com/office/powerpoint/2010/main" val="406123367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Autofit/>
          </a:bodyPr>
          <a:lstStyle/>
          <a:p>
            <a:pPr algn="ctr"/>
            <a:r>
              <a:rPr lang="en-GB" sz="4800" b="1" dirty="0">
                <a:latin typeface="Arial" panose="020B0604020202020204" pitchFamily="34" charset="0"/>
                <a:cs typeface="Arial" panose="020B0604020202020204" pitchFamily="34" charset="0"/>
              </a:rPr>
              <a:t>Arweinyddiaeth </a:t>
            </a:r>
            <a:r>
              <a:rPr lang="en-GB" sz="4800" b="1" dirty="0" err="1">
                <a:latin typeface="Arial" panose="020B0604020202020204" pitchFamily="34" charset="0"/>
                <a:cs typeface="Arial" panose="020B0604020202020204" pitchFamily="34" charset="0"/>
              </a:rPr>
              <a:t>Cyfeiriol</a:t>
            </a:r>
            <a:br>
              <a:rPr lang="en-GB" sz="4800" b="1" dirty="0">
                <a:latin typeface="Arial" panose="020B0604020202020204" pitchFamily="34" charset="0"/>
                <a:cs typeface="Arial" panose="020B0604020202020204" pitchFamily="34" charset="0"/>
              </a:rPr>
            </a:br>
            <a:r>
              <a:rPr lang="en-GB" sz="4800" b="1" dirty="0">
                <a:solidFill>
                  <a:schemeClr val="accent1">
                    <a:lumMod val="75000"/>
                  </a:schemeClr>
                </a:solidFill>
                <a:latin typeface="Arial" panose="020B0604020202020204" pitchFamily="34" charset="0"/>
                <a:cs typeface="Arial" panose="020B0604020202020204" pitchFamily="34" charset="0"/>
              </a:rPr>
              <a:t>Directional Leadership</a:t>
            </a:r>
          </a:p>
        </p:txBody>
      </p:sp>
      <p:sp>
        <p:nvSpPr>
          <p:cNvPr id="5" name="Content Placeholder 4"/>
          <p:cNvSpPr>
            <a:spLocks noGrp="1"/>
          </p:cNvSpPr>
          <p:nvPr>
            <p:ph sz="half" idx="1"/>
          </p:nvPr>
        </p:nvSpPr>
        <p:spPr>
          <a:xfrm>
            <a:off x="462751" y="2509543"/>
            <a:ext cx="5181600" cy="4351338"/>
          </a:xfrm>
        </p:spPr>
        <p:txBody>
          <a:bodyPr>
            <a:normAutofit/>
          </a:bodyPr>
          <a:lstStyle/>
          <a:p>
            <a:r>
              <a:rPr lang="en-GB" dirty="0" err="1">
                <a:latin typeface="Arial" panose="020B0604020202020204" pitchFamily="34" charset="0"/>
                <a:cs typeface="Arial" panose="020B0604020202020204" pitchFamily="34" charset="0"/>
              </a:rPr>
              <a:t>Gweledigaeth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sydd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cael</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ei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rhannu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gan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bawb</a:t>
            </a:r>
            <a:r>
              <a:rPr lang="en-GB" dirty="0">
                <a:latin typeface="Arial" panose="020B0604020202020204" pitchFamily="34" charset="0"/>
                <a:cs typeface="Arial" panose="020B0604020202020204" pitchFamily="34" charset="0"/>
              </a:rPr>
              <a:t>.</a:t>
            </a:r>
          </a:p>
          <a:p>
            <a:r>
              <a:rPr lang="en-GB" dirty="0" err="1">
                <a:latin typeface="Arial" panose="020B0604020202020204" pitchFamily="34" charset="0"/>
                <a:cs typeface="Arial" panose="020B0604020202020204" pitchFamily="34" charset="0"/>
              </a:rPr>
              <a:t>Cyfathrebu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effeithiol</a:t>
            </a:r>
            <a:r>
              <a:rPr lang="en-GB" dirty="0">
                <a:latin typeface="Arial" panose="020B0604020202020204" pitchFamily="34" charset="0"/>
                <a:cs typeface="Arial" panose="020B0604020202020204" pitchFamily="34" charset="0"/>
              </a:rPr>
              <a:t> – dull </a:t>
            </a:r>
            <a:r>
              <a:rPr lang="en-GB" dirty="0" err="1">
                <a:latin typeface="Arial" panose="020B0604020202020204" pitchFamily="34" charset="0"/>
                <a:cs typeface="Arial" panose="020B0604020202020204" pitchFamily="34" charset="0"/>
              </a:rPr>
              <a:t>sydd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gweithio</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i’r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tîm</a:t>
            </a:r>
            <a:r>
              <a:rPr lang="en-GB" dirty="0">
                <a:latin typeface="Arial" panose="020B0604020202020204" pitchFamily="34" charset="0"/>
                <a:cs typeface="Arial" panose="020B0604020202020204" pitchFamily="34" charset="0"/>
              </a:rPr>
              <a:t>. </a:t>
            </a:r>
          </a:p>
          <a:p>
            <a:endParaRPr lang="en-GB" dirty="0"/>
          </a:p>
        </p:txBody>
      </p:sp>
      <p:sp>
        <p:nvSpPr>
          <p:cNvPr id="6" name="Content Placeholder 5"/>
          <p:cNvSpPr>
            <a:spLocks noGrp="1"/>
          </p:cNvSpPr>
          <p:nvPr>
            <p:ph sz="half" idx="2"/>
          </p:nvPr>
        </p:nvSpPr>
        <p:spPr>
          <a:xfrm>
            <a:off x="6275146" y="2509543"/>
            <a:ext cx="5181600" cy="4351338"/>
          </a:xfrm>
        </p:spPr>
        <p:txBody>
          <a:bodyPr>
            <a:normAutofit/>
          </a:bodyPr>
          <a:lstStyle/>
          <a:p>
            <a:r>
              <a:rPr lang="en-GB" dirty="0">
                <a:solidFill>
                  <a:schemeClr val="accent1">
                    <a:lumMod val="75000"/>
                  </a:schemeClr>
                </a:solidFill>
                <a:latin typeface="Arial" panose="020B0604020202020204" pitchFamily="34" charset="0"/>
                <a:cs typeface="Arial" panose="020B0604020202020204" pitchFamily="34" charset="0"/>
              </a:rPr>
              <a:t>A vision which is shared amongst the team. </a:t>
            </a:r>
          </a:p>
          <a:p>
            <a:r>
              <a:rPr lang="en-GB" dirty="0">
                <a:solidFill>
                  <a:schemeClr val="accent1">
                    <a:lumMod val="75000"/>
                  </a:schemeClr>
                </a:solidFill>
                <a:latin typeface="Arial" panose="020B0604020202020204" pitchFamily="34" charset="0"/>
                <a:cs typeface="Arial" panose="020B0604020202020204" pitchFamily="34" charset="0"/>
              </a:rPr>
              <a:t>Effective communication – a method which works for the team.</a:t>
            </a:r>
          </a:p>
          <a:p>
            <a:pPr marL="0" indent="0" algn="r">
              <a:buNone/>
            </a:pPr>
            <a:r>
              <a:rPr lang="en-GB" dirty="0">
                <a:solidFill>
                  <a:schemeClr val="accent1">
                    <a:lumMod val="75000"/>
                  </a:schemeClr>
                </a:solidFill>
              </a:rPr>
              <a:t>(Rodd, 2013)</a:t>
            </a:r>
          </a:p>
          <a:p>
            <a:endParaRPr lang="en-GB" dirty="0"/>
          </a:p>
        </p:txBody>
      </p:sp>
    </p:spTree>
    <p:extLst>
      <p:ext uri="{BB962C8B-B14F-4D97-AF65-F5344CB8AC3E}">
        <p14:creationId xmlns:p14="http://schemas.microsoft.com/office/powerpoint/2010/main" val="65410632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Autofit/>
          </a:bodyPr>
          <a:lstStyle/>
          <a:p>
            <a:pPr algn="ctr"/>
            <a:r>
              <a:rPr lang="en-GB" sz="4800" b="1" dirty="0">
                <a:latin typeface="Arial" panose="020B0604020202020204" pitchFamily="34" charset="0"/>
                <a:cs typeface="Arial" panose="020B0604020202020204" pitchFamily="34" charset="0"/>
              </a:rPr>
              <a:t>Arweinyddiaeth </a:t>
            </a:r>
            <a:r>
              <a:rPr lang="en-GB" sz="4800" b="1" dirty="0" err="1">
                <a:latin typeface="Arial" panose="020B0604020202020204" pitchFamily="34" charset="0"/>
                <a:cs typeface="Arial" panose="020B0604020202020204" pitchFamily="34" charset="0"/>
              </a:rPr>
              <a:t>Cydweithrediadol</a:t>
            </a:r>
            <a:br>
              <a:rPr lang="en-GB" sz="4800" b="1" dirty="0">
                <a:latin typeface="Arial" panose="020B0604020202020204" pitchFamily="34" charset="0"/>
                <a:cs typeface="Arial" panose="020B0604020202020204" pitchFamily="34" charset="0"/>
              </a:rPr>
            </a:br>
            <a:r>
              <a:rPr lang="en-GB" sz="4800" b="1" dirty="0">
                <a:solidFill>
                  <a:schemeClr val="accent1">
                    <a:lumMod val="75000"/>
                  </a:schemeClr>
                </a:solidFill>
                <a:latin typeface="Arial" panose="020B0604020202020204" pitchFamily="34" charset="0"/>
                <a:cs typeface="Arial" panose="020B0604020202020204" pitchFamily="34" charset="0"/>
              </a:rPr>
              <a:t>Collaborative Leadership</a:t>
            </a:r>
          </a:p>
        </p:txBody>
      </p:sp>
      <p:sp>
        <p:nvSpPr>
          <p:cNvPr id="5" name="Content Placeholder 4"/>
          <p:cNvSpPr>
            <a:spLocks noGrp="1"/>
          </p:cNvSpPr>
          <p:nvPr>
            <p:ph sz="half" idx="1"/>
          </p:nvPr>
        </p:nvSpPr>
        <p:spPr>
          <a:xfrm>
            <a:off x="450640" y="2340353"/>
            <a:ext cx="5181600" cy="4351338"/>
          </a:xfrm>
        </p:spPr>
        <p:txBody>
          <a:bodyPr>
            <a:normAutofit/>
          </a:bodyPr>
          <a:lstStyle/>
          <a:p>
            <a:r>
              <a:rPr lang="en-GB" dirty="0">
                <a:latin typeface="Arial" panose="020B0604020202020204" pitchFamily="34" charset="0"/>
                <a:cs typeface="Arial" panose="020B0604020202020204" pitchFamily="34" charset="0"/>
              </a:rPr>
              <a:t>Creu </a:t>
            </a:r>
            <a:r>
              <a:rPr lang="en-GB" dirty="0" err="1">
                <a:latin typeface="Arial" panose="020B0604020202020204" pitchFamily="34" charset="0"/>
                <a:cs typeface="Arial" panose="020B0604020202020204" pitchFamily="34" charset="0"/>
              </a:rPr>
              <a:t>perthnasau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seiliedig</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barch</a:t>
            </a:r>
            <a:r>
              <a:rPr lang="en-GB" dirty="0">
                <a:latin typeface="Arial" panose="020B0604020202020204" pitchFamily="34" charset="0"/>
                <a:cs typeface="Arial" panose="020B0604020202020204" pitchFamily="34" charset="0"/>
              </a:rPr>
              <a:t> a </a:t>
            </a:r>
            <a:r>
              <a:rPr lang="en-GB" dirty="0" err="1">
                <a:latin typeface="Arial" panose="020B0604020202020204" pitchFamily="34" charset="0"/>
                <a:cs typeface="Arial" panose="020B0604020202020204" pitchFamily="34" charset="0"/>
              </a:rPr>
              <a:t>theimladau</a:t>
            </a:r>
            <a:r>
              <a:rPr lang="en-GB" dirty="0">
                <a:latin typeface="Arial" panose="020B0604020202020204" pitchFamily="34" charset="0"/>
                <a:cs typeface="Arial" panose="020B0604020202020204" pitchFamily="34" charset="0"/>
              </a:rPr>
              <a:t>).</a:t>
            </a:r>
          </a:p>
          <a:p>
            <a:r>
              <a:rPr lang="en-GB" dirty="0" err="1">
                <a:latin typeface="Arial" panose="020B0604020202020204" pitchFamily="34" charset="0"/>
                <a:cs typeface="Arial" panose="020B0604020202020204" pitchFamily="34" charset="0"/>
              </a:rPr>
              <a:t>Diwylliant</a:t>
            </a:r>
            <a:r>
              <a:rPr lang="en-GB" dirty="0">
                <a:latin typeface="Arial" panose="020B0604020202020204" pitchFamily="34" charset="0"/>
                <a:cs typeface="Arial" panose="020B0604020202020204" pitchFamily="34" charset="0"/>
              </a:rPr>
              <a:t> y </a:t>
            </a:r>
            <a:r>
              <a:rPr lang="en-GB" dirty="0" err="1">
                <a:latin typeface="Arial" panose="020B0604020202020204" pitchFamily="34" charset="0"/>
                <a:cs typeface="Arial" panose="020B0604020202020204" pitchFamily="34" charset="0"/>
              </a:rPr>
              <a:t>tîm</a:t>
            </a:r>
            <a:r>
              <a:rPr lang="en-GB" dirty="0">
                <a:latin typeface="Arial" panose="020B0604020202020204" pitchFamily="34" charset="0"/>
                <a:cs typeface="Arial" panose="020B0604020202020204" pitchFamily="34" charset="0"/>
              </a:rPr>
              <a:t>. </a:t>
            </a:r>
          </a:p>
          <a:p>
            <a:r>
              <a:rPr lang="en-GB" dirty="0" err="1">
                <a:latin typeface="Arial" panose="020B0604020202020204" pitchFamily="34" charset="0"/>
                <a:cs typeface="Arial" panose="020B0604020202020204" pitchFamily="34" charset="0"/>
              </a:rPr>
              <a:t>Cydweithio</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gyda</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rhieni</a:t>
            </a:r>
            <a:r>
              <a:rPr lang="en-GB" dirty="0">
                <a:latin typeface="Arial" panose="020B0604020202020204" pitchFamily="34" charset="0"/>
                <a:cs typeface="Arial" panose="020B0604020202020204" pitchFamily="34" charset="0"/>
              </a:rPr>
              <a:t> a </a:t>
            </a:r>
            <a:r>
              <a:rPr lang="en-GB" dirty="0" err="1">
                <a:latin typeface="Arial" panose="020B0604020202020204" pitchFamily="34" charset="0"/>
                <a:cs typeface="Arial" panose="020B0604020202020204" pitchFamily="34" charset="0"/>
              </a:rPr>
              <a:t>theuluoedd</a:t>
            </a:r>
            <a:r>
              <a:rPr lang="en-GB" dirty="0">
                <a:latin typeface="Arial" panose="020B0604020202020204" pitchFamily="34" charset="0"/>
                <a:cs typeface="Arial" panose="020B0604020202020204" pitchFamily="34" charset="0"/>
              </a:rPr>
              <a:t>. </a:t>
            </a:r>
          </a:p>
        </p:txBody>
      </p:sp>
      <p:sp>
        <p:nvSpPr>
          <p:cNvPr id="6" name="Content Placeholder 5"/>
          <p:cNvSpPr>
            <a:spLocks noGrp="1"/>
          </p:cNvSpPr>
          <p:nvPr>
            <p:ph sz="half" idx="2"/>
          </p:nvPr>
        </p:nvSpPr>
        <p:spPr>
          <a:xfrm>
            <a:off x="6256979" y="2382743"/>
            <a:ext cx="5181600" cy="4351338"/>
          </a:xfrm>
        </p:spPr>
        <p:txBody>
          <a:bodyPr>
            <a:normAutofit/>
          </a:bodyPr>
          <a:lstStyle/>
          <a:p>
            <a:r>
              <a:rPr lang="en-GB" dirty="0">
                <a:solidFill>
                  <a:schemeClr val="accent1">
                    <a:lumMod val="75000"/>
                  </a:schemeClr>
                </a:solidFill>
                <a:latin typeface="Arial" panose="020B0604020202020204" pitchFamily="34" charset="0"/>
                <a:cs typeface="Arial" panose="020B0604020202020204" pitchFamily="34" charset="0"/>
              </a:rPr>
              <a:t>Relationships (based upon respect and feelings).</a:t>
            </a:r>
          </a:p>
          <a:p>
            <a:r>
              <a:rPr lang="en-GB" dirty="0">
                <a:solidFill>
                  <a:schemeClr val="accent1">
                    <a:lumMod val="75000"/>
                  </a:schemeClr>
                </a:solidFill>
                <a:latin typeface="Arial" panose="020B0604020202020204" pitchFamily="34" charset="0"/>
                <a:cs typeface="Arial" panose="020B0604020202020204" pitchFamily="34" charset="0"/>
              </a:rPr>
              <a:t>Team culture.</a:t>
            </a:r>
          </a:p>
          <a:p>
            <a:r>
              <a:rPr lang="en-GB" dirty="0">
                <a:solidFill>
                  <a:schemeClr val="accent1">
                    <a:lumMod val="75000"/>
                  </a:schemeClr>
                </a:solidFill>
                <a:latin typeface="Arial" panose="020B0604020202020204" pitchFamily="34" charset="0"/>
                <a:cs typeface="Arial" panose="020B0604020202020204" pitchFamily="34" charset="0"/>
              </a:rPr>
              <a:t>Collaboration with parents and families </a:t>
            </a:r>
          </a:p>
          <a:p>
            <a:pPr marL="0" indent="0" algn="r">
              <a:buNone/>
            </a:pPr>
            <a:r>
              <a:rPr lang="en-GB" dirty="0"/>
              <a:t>(Rodd, 2013)</a:t>
            </a:r>
          </a:p>
        </p:txBody>
      </p:sp>
    </p:spTree>
    <p:extLst>
      <p:ext uri="{BB962C8B-B14F-4D97-AF65-F5344CB8AC3E}">
        <p14:creationId xmlns:p14="http://schemas.microsoft.com/office/powerpoint/2010/main" val="322382731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68642" y="98679"/>
            <a:ext cx="10515600" cy="1325563"/>
          </a:xfrm>
        </p:spPr>
        <p:txBody>
          <a:bodyPr>
            <a:noAutofit/>
          </a:bodyPr>
          <a:lstStyle/>
          <a:p>
            <a:pPr algn="ctr"/>
            <a:r>
              <a:rPr lang="en-GB" sz="4800" b="1" dirty="0">
                <a:latin typeface="Arial" panose="020B0604020202020204" pitchFamily="34" charset="0"/>
                <a:cs typeface="Arial" panose="020B0604020202020204" pitchFamily="34" charset="0"/>
              </a:rPr>
              <a:t>Arweinyddiaeth Awdurdodedig </a:t>
            </a:r>
            <a:br>
              <a:rPr lang="en-GB" sz="4800" b="1" dirty="0">
                <a:latin typeface="Arial" panose="020B0604020202020204" pitchFamily="34" charset="0"/>
                <a:cs typeface="Arial" panose="020B0604020202020204" pitchFamily="34" charset="0"/>
              </a:rPr>
            </a:br>
            <a:r>
              <a:rPr lang="en-GB" sz="4800" b="1" dirty="0">
                <a:solidFill>
                  <a:schemeClr val="accent1">
                    <a:lumMod val="75000"/>
                  </a:schemeClr>
                </a:solidFill>
                <a:latin typeface="Arial" panose="020B0604020202020204" pitchFamily="34" charset="0"/>
                <a:cs typeface="Arial" panose="020B0604020202020204" pitchFamily="34" charset="0"/>
              </a:rPr>
              <a:t>Empowering Leadership</a:t>
            </a:r>
          </a:p>
        </p:txBody>
      </p:sp>
      <p:sp>
        <p:nvSpPr>
          <p:cNvPr id="5" name="Content Placeholder 4"/>
          <p:cNvSpPr>
            <a:spLocks noGrp="1"/>
          </p:cNvSpPr>
          <p:nvPr>
            <p:ph sz="half" idx="1"/>
          </p:nvPr>
        </p:nvSpPr>
        <p:spPr>
          <a:xfrm>
            <a:off x="668642" y="1801114"/>
            <a:ext cx="5181600" cy="4351338"/>
          </a:xfrm>
        </p:spPr>
        <p:txBody>
          <a:bodyPr>
            <a:normAutofit/>
          </a:bodyPr>
          <a:lstStyle/>
          <a:p>
            <a:pPr marL="0" indent="0">
              <a:buNone/>
            </a:pPr>
            <a:r>
              <a:rPr lang="en-GB" dirty="0">
                <a:latin typeface="Arial" panose="020B0604020202020204" pitchFamily="34" charset="0"/>
                <a:cs typeface="Arial" panose="020B0604020202020204" pitchFamily="34" charset="0"/>
              </a:rPr>
              <a:t>Proses </a:t>
            </a:r>
            <a:r>
              <a:rPr lang="en-GB" dirty="0" err="1">
                <a:latin typeface="Arial" panose="020B0604020202020204" pitchFamily="34" charset="0"/>
                <a:cs typeface="Arial" panose="020B0604020202020204" pitchFamily="34" charset="0"/>
              </a:rPr>
              <a:t>lle</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mae</a:t>
            </a:r>
            <a:r>
              <a:rPr lang="en-GB" dirty="0">
                <a:latin typeface="Arial" panose="020B0604020202020204" pitchFamily="34" charset="0"/>
                <a:cs typeface="Arial" panose="020B0604020202020204" pitchFamily="34" charset="0"/>
              </a:rPr>
              <a:t>:</a:t>
            </a:r>
          </a:p>
          <a:p>
            <a:r>
              <a:rPr lang="en-GB" dirty="0" err="1">
                <a:latin typeface="Arial" panose="020B0604020202020204" pitchFamily="34" charset="0"/>
                <a:cs typeface="Arial" panose="020B0604020202020204" pitchFamily="34" charset="0"/>
              </a:rPr>
              <a:t>Safonau</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Disgwyliadau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dylanwadu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weithrediadau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eraill</a:t>
            </a:r>
            <a:r>
              <a:rPr lang="en-GB" dirty="0">
                <a:latin typeface="Arial" panose="020B0604020202020204" pitchFamily="34" charset="0"/>
                <a:cs typeface="Arial" panose="020B0604020202020204" pitchFamily="34" charset="0"/>
              </a:rPr>
              <a:t>.</a:t>
            </a:r>
          </a:p>
          <a:p>
            <a:pPr>
              <a:buFont typeface="Wingdings" panose="05000000000000000000" pitchFamily="2" charset="2"/>
              <a:buChar char="ü"/>
            </a:pPr>
            <a:r>
              <a:rPr lang="en-GB" dirty="0" err="1">
                <a:latin typeface="Arial" panose="020B0604020202020204" pitchFamily="34" charset="0"/>
                <a:cs typeface="Arial" panose="020B0604020202020204" pitchFamily="34" charset="0"/>
              </a:rPr>
              <a:t>Parhad</a:t>
            </a:r>
            <a:endParaRPr lang="en-GB" dirty="0">
              <a:latin typeface="Arial" panose="020B0604020202020204" pitchFamily="34" charset="0"/>
              <a:cs typeface="Arial" panose="020B0604020202020204" pitchFamily="34" charset="0"/>
            </a:endParaRPr>
          </a:p>
          <a:p>
            <a:pPr>
              <a:buFont typeface="Wingdings" panose="05000000000000000000" pitchFamily="2" charset="2"/>
              <a:buChar char="ü"/>
            </a:pPr>
            <a:r>
              <a:rPr lang="en-GB" dirty="0" err="1">
                <a:latin typeface="Arial" panose="020B0604020202020204" pitchFamily="34" charset="0"/>
                <a:cs typeface="Arial" panose="020B0604020202020204" pitchFamily="34" charset="0"/>
              </a:rPr>
              <a:t>Cysondeb</a:t>
            </a:r>
            <a:endParaRPr lang="en-GB" dirty="0">
              <a:latin typeface="Arial" panose="020B0604020202020204" pitchFamily="34" charset="0"/>
              <a:cs typeface="Arial" panose="020B0604020202020204" pitchFamily="34" charset="0"/>
            </a:endParaRPr>
          </a:p>
          <a:p>
            <a:pPr>
              <a:buFont typeface="Wingdings" panose="05000000000000000000" pitchFamily="2" charset="2"/>
              <a:buChar char="ü"/>
            </a:pPr>
            <a:r>
              <a:rPr lang="en-GB" dirty="0" err="1">
                <a:latin typeface="Arial" panose="020B0604020202020204" pitchFamily="34" charset="0"/>
                <a:cs typeface="Arial" panose="020B0604020202020204" pitchFamily="34" charset="0"/>
              </a:rPr>
              <a:t>Sefydlogrwydd</a:t>
            </a:r>
            <a:endParaRPr lang="en-GB" dirty="0">
              <a:latin typeface="Arial" panose="020B0604020202020204" pitchFamily="34" charset="0"/>
              <a:cs typeface="Arial" panose="020B0604020202020204" pitchFamily="34" charset="0"/>
            </a:endParaRPr>
          </a:p>
        </p:txBody>
      </p:sp>
      <p:sp>
        <p:nvSpPr>
          <p:cNvPr id="6" name="Content Placeholder 5"/>
          <p:cNvSpPr>
            <a:spLocks noGrp="1"/>
          </p:cNvSpPr>
          <p:nvPr>
            <p:ph sz="half" idx="2"/>
          </p:nvPr>
        </p:nvSpPr>
        <p:spPr>
          <a:xfrm>
            <a:off x="6632428" y="1801114"/>
            <a:ext cx="5181600" cy="4351338"/>
          </a:xfrm>
        </p:spPr>
        <p:txBody>
          <a:bodyPr>
            <a:normAutofit/>
          </a:bodyPr>
          <a:lstStyle/>
          <a:p>
            <a:pPr marL="0" indent="0">
              <a:buNone/>
            </a:pPr>
            <a:r>
              <a:rPr lang="en-GB" dirty="0">
                <a:solidFill>
                  <a:schemeClr val="accent1">
                    <a:lumMod val="75000"/>
                  </a:schemeClr>
                </a:solidFill>
                <a:latin typeface="Arial" panose="020B0604020202020204" pitchFamily="34" charset="0"/>
                <a:cs typeface="Arial" panose="020B0604020202020204" pitchFamily="34" charset="0"/>
              </a:rPr>
              <a:t>Process by which:</a:t>
            </a:r>
          </a:p>
          <a:p>
            <a:r>
              <a:rPr lang="en-GB" dirty="0">
                <a:solidFill>
                  <a:schemeClr val="accent1">
                    <a:lumMod val="75000"/>
                  </a:schemeClr>
                </a:solidFill>
                <a:latin typeface="Arial" panose="020B0604020202020204" pitchFamily="34" charset="0"/>
                <a:cs typeface="Arial" panose="020B0604020202020204" pitchFamily="34" charset="0"/>
              </a:rPr>
              <a:t>Standards</a:t>
            </a:r>
          </a:p>
          <a:p>
            <a:r>
              <a:rPr lang="en-GB" dirty="0">
                <a:solidFill>
                  <a:schemeClr val="accent1">
                    <a:lumMod val="75000"/>
                  </a:schemeClr>
                </a:solidFill>
                <a:latin typeface="Arial" panose="020B0604020202020204" pitchFamily="34" charset="0"/>
                <a:cs typeface="Arial" panose="020B0604020202020204" pitchFamily="34" charset="0"/>
              </a:rPr>
              <a:t>Expectations</a:t>
            </a:r>
          </a:p>
          <a:p>
            <a:pPr marL="0" indent="0">
              <a:buNone/>
            </a:pPr>
            <a:r>
              <a:rPr lang="en-GB" dirty="0">
                <a:solidFill>
                  <a:schemeClr val="accent1">
                    <a:lumMod val="75000"/>
                  </a:schemeClr>
                </a:solidFill>
                <a:latin typeface="Arial" panose="020B0604020202020204" pitchFamily="34" charset="0"/>
                <a:cs typeface="Arial" panose="020B0604020202020204" pitchFamily="34" charset="0"/>
              </a:rPr>
              <a:t>influence actions of others. </a:t>
            </a:r>
          </a:p>
          <a:p>
            <a:pPr>
              <a:buFont typeface="Wingdings" panose="05000000000000000000" pitchFamily="2" charset="2"/>
              <a:buChar char="ü"/>
            </a:pPr>
            <a:r>
              <a:rPr lang="en-GB" dirty="0">
                <a:solidFill>
                  <a:schemeClr val="accent1">
                    <a:lumMod val="75000"/>
                  </a:schemeClr>
                </a:solidFill>
                <a:latin typeface="Arial" panose="020B0604020202020204" pitchFamily="34" charset="0"/>
                <a:cs typeface="Arial" panose="020B0604020202020204" pitchFamily="34" charset="0"/>
              </a:rPr>
              <a:t>Continuity</a:t>
            </a:r>
          </a:p>
          <a:p>
            <a:pPr>
              <a:buFont typeface="Wingdings" panose="05000000000000000000" pitchFamily="2" charset="2"/>
              <a:buChar char="ü"/>
            </a:pPr>
            <a:r>
              <a:rPr lang="en-GB" dirty="0">
                <a:solidFill>
                  <a:schemeClr val="accent1">
                    <a:lumMod val="75000"/>
                  </a:schemeClr>
                </a:solidFill>
                <a:latin typeface="Arial" panose="020B0604020202020204" pitchFamily="34" charset="0"/>
                <a:cs typeface="Arial" panose="020B0604020202020204" pitchFamily="34" charset="0"/>
              </a:rPr>
              <a:t>Consistency</a:t>
            </a:r>
          </a:p>
          <a:p>
            <a:pPr>
              <a:buFont typeface="Wingdings" panose="05000000000000000000" pitchFamily="2" charset="2"/>
              <a:buChar char="ü"/>
            </a:pPr>
            <a:r>
              <a:rPr lang="en-GB" dirty="0">
                <a:solidFill>
                  <a:schemeClr val="accent1">
                    <a:lumMod val="75000"/>
                  </a:schemeClr>
                </a:solidFill>
                <a:latin typeface="Arial" panose="020B0604020202020204" pitchFamily="34" charset="0"/>
                <a:cs typeface="Arial" panose="020B0604020202020204" pitchFamily="34" charset="0"/>
              </a:rPr>
              <a:t>Stability</a:t>
            </a:r>
          </a:p>
          <a:p>
            <a:pPr marL="0" indent="0">
              <a:buNone/>
            </a:pPr>
            <a:endParaRPr lang="en-GB" dirty="0"/>
          </a:p>
          <a:p>
            <a:endParaRPr lang="en-GB" dirty="0"/>
          </a:p>
        </p:txBody>
      </p:sp>
    </p:spTree>
    <p:extLst>
      <p:ext uri="{BB962C8B-B14F-4D97-AF65-F5344CB8AC3E}">
        <p14:creationId xmlns:p14="http://schemas.microsoft.com/office/powerpoint/2010/main" val="254330520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9641" y="128957"/>
            <a:ext cx="10515600" cy="1325563"/>
          </a:xfrm>
        </p:spPr>
        <p:txBody>
          <a:bodyPr>
            <a:noAutofit/>
          </a:bodyPr>
          <a:lstStyle/>
          <a:p>
            <a:pPr algn="ctr"/>
            <a:r>
              <a:rPr lang="en-GB" sz="4800" b="1" dirty="0">
                <a:latin typeface="Arial" panose="020B0604020202020204" pitchFamily="34" charset="0"/>
                <a:cs typeface="Arial" panose="020B0604020202020204" pitchFamily="34" charset="0"/>
              </a:rPr>
              <a:t>Arweinyddiaeth Catalytig </a:t>
            </a:r>
            <a:br>
              <a:rPr lang="en-GB" sz="4800" b="1" dirty="0">
                <a:latin typeface="Arial" panose="020B0604020202020204" pitchFamily="34" charset="0"/>
                <a:cs typeface="Arial" panose="020B0604020202020204" pitchFamily="34" charset="0"/>
              </a:rPr>
            </a:br>
            <a:r>
              <a:rPr lang="en-GB" sz="4800" b="1" dirty="0">
                <a:solidFill>
                  <a:schemeClr val="accent1">
                    <a:lumMod val="75000"/>
                  </a:schemeClr>
                </a:solidFill>
                <a:latin typeface="Arial" panose="020B0604020202020204" pitchFamily="34" charset="0"/>
                <a:cs typeface="Arial" panose="020B0604020202020204" pitchFamily="34" charset="0"/>
              </a:rPr>
              <a:t>Catalytic Leadership</a:t>
            </a:r>
          </a:p>
        </p:txBody>
      </p:sp>
      <p:sp>
        <p:nvSpPr>
          <p:cNvPr id="3" name="Content Placeholder 2"/>
          <p:cNvSpPr>
            <a:spLocks noGrp="1"/>
          </p:cNvSpPr>
          <p:nvPr>
            <p:ph sz="half" idx="1"/>
          </p:nvPr>
        </p:nvSpPr>
        <p:spPr>
          <a:xfrm>
            <a:off x="311360" y="1686346"/>
            <a:ext cx="5181600" cy="4351338"/>
          </a:xfrm>
        </p:spPr>
        <p:txBody>
          <a:bodyPr>
            <a:normAutofit/>
          </a:bodyPr>
          <a:lstStyle/>
          <a:p>
            <a:pPr marL="0" indent="0">
              <a:buNone/>
            </a:pPr>
            <a:r>
              <a:rPr lang="en-GB" dirty="0" err="1">
                <a:latin typeface="Arial" panose="020B0604020202020204" pitchFamily="34" charset="0"/>
                <a:cs typeface="Arial" panose="020B0604020202020204" pitchFamily="34" charset="0"/>
              </a:rPr>
              <a:t>Nid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yw</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hwn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dod</a:t>
            </a:r>
            <a:r>
              <a:rPr lang="en-GB" dirty="0">
                <a:latin typeface="Arial" panose="020B0604020202020204" pitchFamily="34" charset="0"/>
                <a:cs typeface="Arial" panose="020B0604020202020204" pitchFamily="34" charset="0"/>
              </a:rPr>
              <a:t> o </a:t>
            </a:r>
            <a:r>
              <a:rPr lang="en-GB" b="1" dirty="0" err="1">
                <a:latin typeface="Arial" panose="020B0604020202020204" pitchFamily="34" charset="0"/>
                <a:cs typeface="Arial" panose="020B0604020202020204" pitchFamily="34" charset="0"/>
              </a:rPr>
              <a:t>uwchben</a:t>
            </a:r>
            <a:r>
              <a:rPr lang="en-GB" dirty="0">
                <a:latin typeface="Arial" panose="020B0604020202020204" pitchFamily="34" charset="0"/>
                <a:cs typeface="Arial" panose="020B0604020202020204" pitchFamily="34" charset="0"/>
              </a:rPr>
              <a:t> neu </a:t>
            </a:r>
            <a:r>
              <a:rPr lang="en-GB" dirty="0" err="1">
                <a:latin typeface="Arial" panose="020B0604020202020204" pitchFamily="34" charset="0"/>
                <a:cs typeface="Arial" panose="020B0604020202020204" pitchFamily="34" charset="0"/>
              </a:rPr>
              <a:t>o’r</a:t>
            </a:r>
            <a:r>
              <a:rPr lang="en-GB"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blaen</a:t>
            </a:r>
            <a:r>
              <a:rPr lang="en-GB" dirty="0">
                <a:latin typeface="Arial" panose="020B0604020202020204" pitchFamily="34" charset="0"/>
                <a:cs typeface="Arial" panose="020B0604020202020204" pitchFamily="34" charset="0"/>
              </a:rPr>
              <a:t>.</a:t>
            </a:r>
          </a:p>
          <a:p>
            <a:pPr marL="0" indent="0">
              <a:buNone/>
            </a:pPr>
            <a:endParaRPr lang="en-GB" dirty="0">
              <a:latin typeface="Arial" panose="020B0604020202020204" pitchFamily="34" charset="0"/>
              <a:cs typeface="Arial" panose="020B0604020202020204" pitchFamily="34" charset="0"/>
            </a:endParaRPr>
          </a:p>
          <a:p>
            <a:pPr marL="0" indent="0">
              <a:buNone/>
            </a:pPr>
            <a:r>
              <a:rPr lang="en-GB" dirty="0">
                <a:latin typeface="Arial" panose="020B0604020202020204" pitchFamily="34" charset="0"/>
                <a:cs typeface="Arial" panose="020B0604020202020204" pitchFamily="34" charset="0"/>
              </a:rPr>
              <a:t>Mae </a:t>
            </a:r>
            <a:r>
              <a:rPr lang="en-GB" dirty="0" err="1">
                <a:latin typeface="Arial" panose="020B0604020202020204" pitchFamily="34" charset="0"/>
                <a:cs typeface="Arial" panose="020B0604020202020204" pitchFamily="34" charset="0"/>
              </a:rPr>
              <a:t>hwn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dod</a:t>
            </a:r>
            <a:r>
              <a:rPr lang="en-GB" dirty="0">
                <a:latin typeface="Arial" panose="020B0604020202020204" pitchFamily="34" charset="0"/>
                <a:cs typeface="Arial" panose="020B0604020202020204" pitchFamily="34" charset="0"/>
              </a:rPr>
              <a:t> o </a:t>
            </a:r>
            <a:r>
              <a:rPr lang="en-GB" dirty="0" err="1">
                <a:latin typeface="Arial" panose="020B0604020202020204" pitchFamily="34" charset="0"/>
                <a:cs typeface="Arial" panose="020B0604020202020204" pitchFamily="34" charset="0"/>
              </a:rPr>
              <a:t>unrhyw</a:t>
            </a:r>
            <a:r>
              <a:rPr lang="en-GB" dirty="0">
                <a:latin typeface="Arial" panose="020B0604020202020204" pitchFamily="34" charset="0"/>
                <a:cs typeface="Arial" panose="020B0604020202020204" pitchFamily="34" charset="0"/>
              </a:rPr>
              <a:t> man a bob man.</a:t>
            </a:r>
          </a:p>
          <a:p>
            <a:pPr marL="0" indent="0">
              <a:buNone/>
            </a:pPr>
            <a:endParaRPr lang="en-GB" dirty="0">
              <a:latin typeface="Arial" panose="020B0604020202020204" pitchFamily="34" charset="0"/>
              <a:cs typeface="Arial" panose="020B0604020202020204" pitchFamily="34" charset="0"/>
            </a:endParaRPr>
          </a:p>
          <a:p>
            <a:pPr marL="0" indent="0">
              <a:buNone/>
            </a:pPr>
            <a:endParaRPr lang="en-GB" dirty="0">
              <a:latin typeface="Arial" panose="020B0604020202020204" pitchFamily="34" charset="0"/>
              <a:cs typeface="Arial" panose="020B0604020202020204" pitchFamily="34" charset="0"/>
            </a:endParaRPr>
          </a:p>
          <a:p>
            <a:pPr marL="0" indent="0" algn="r">
              <a:buNone/>
            </a:pPr>
            <a:r>
              <a:rPr lang="en-GB" dirty="0">
                <a:latin typeface="Arial" panose="020B0604020202020204" pitchFamily="34" charset="0"/>
                <a:cs typeface="Arial" panose="020B0604020202020204" pitchFamily="34" charset="0"/>
              </a:rPr>
              <a:t>(Reed a Canning, 2012) </a:t>
            </a:r>
          </a:p>
        </p:txBody>
      </p:sp>
      <p:sp>
        <p:nvSpPr>
          <p:cNvPr id="4" name="Content Placeholder 3"/>
          <p:cNvSpPr>
            <a:spLocks noGrp="1"/>
          </p:cNvSpPr>
          <p:nvPr>
            <p:ph sz="half" idx="2"/>
          </p:nvPr>
        </p:nvSpPr>
        <p:spPr>
          <a:xfrm>
            <a:off x="6172200" y="1686346"/>
            <a:ext cx="5181600" cy="4351338"/>
          </a:xfrm>
        </p:spPr>
        <p:txBody>
          <a:bodyPr>
            <a:normAutofit/>
          </a:bodyPr>
          <a:lstStyle/>
          <a:p>
            <a:pPr marL="0" indent="0">
              <a:buNone/>
            </a:pPr>
            <a:r>
              <a:rPr lang="en-GB" dirty="0">
                <a:solidFill>
                  <a:schemeClr val="accent1">
                    <a:lumMod val="75000"/>
                  </a:schemeClr>
                </a:solidFill>
                <a:latin typeface="Arial" panose="020B0604020202020204" pitchFamily="34" charset="0"/>
                <a:cs typeface="Arial" panose="020B0604020202020204" pitchFamily="34" charset="0"/>
              </a:rPr>
              <a:t>This does </a:t>
            </a:r>
            <a:r>
              <a:rPr lang="en-GB" b="1" dirty="0">
                <a:solidFill>
                  <a:schemeClr val="accent1">
                    <a:lumMod val="75000"/>
                  </a:schemeClr>
                </a:solidFill>
                <a:latin typeface="Arial" panose="020B0604020202020204" pitchFamily="34" charset="0"/>
                <a:cs typeface="Arial" panose="020B0604020202020204" pitchFamily="34" charset="0"/>
              </a:rPr>
              <a:t>not</a:t>
            </a:r>
            <a:r>
              <a:rPr lang="en-GB" dirty="0">
                <a:solidFill>
                  <a:schemeClr val="accent1">
                    <a:lumMod val="75000"/>
                  </a:schemeClr>
                </a:solidFill>
                <a:latin typeface="Arial" panose="020B0604020202020204" pitchFamily="34" charset="0"/>
                <a:cs typeface="Arial" panose="020B0604020202020204" pitchFamily="34" charset="0"/>
              </a:rPr>
              <a:t> come from </a:t>
            </a:r>
            <a:r>
              <a:rPr lang="en-GB" b="1" dirty="0">
                <a:solidFill>
                  <a:schemeClr val="accent1">
                    <a:lumMod val="75000"/>
                  </a:schemeClr>
                </a:solidFill>
                <a:latin typeface="Arial" panose="020B0604020202020204" pitchFamily="34" charset="0"/>
                <a:cs typeface="Arial" panose="020B0604020202020204" pitchFamily="34" charset="0"/>
              </a:rPr>
              <a:t>above</a:t>
            </a:r>
            <a:r>
              <a:rPr lang="en-GB" dirty="0">
                <a:solidFill>
                  <a:schemeClr val="accent1">
                    <a:lumMod val="75000"/>
                  </a:schemeClr>
                </a:solidFill>
                <a:latin typeface="Arial" panose="020B0604020202020204" pitchFamily="34" charset="0"/>
                <a:cs typeface="Arial" panose="020B0604020202020204" pitchFamily="34" charset="0"/>
              </a:rPr>
              <a:t> or from the </a:t>
            </a:r>
            <a:r>
              <a:rPr lang="en-GB" b="1" dirty="0">
                <a:solidFill>
                  <a:schemeClr val="accent1">
                    <a:lumMod val="75000"/>
                  </a:schemeClr>
                </a:solidFill>
                <a:latin typeface="Arial" panose="020B0604020202020204" pitchFamily="34" charset="0"/>
                <a:cs typeface="Arial" panose="020B0604020202020204" pitchFamily="34" charset="0"/>
              </a:rPr>
              <a:t>front</a:t>
            </a:r>
            <a:r>
              <a:rPr lang="en-GB" dirty="0">
                <a:solidFill>
                  <a:schemeClr val="accent1">
                    <a:lumMod val="75000"/>
                  </a:schemeClr>
                </a:solidFill>
                <a:latin typeface="Arial" panose="020B0604020202020204" pitchFamily="34" charset="0"/>
                <a:cs typeface="Arial" panose="020B0604020202020204" pitchFamily="34" charset="0"/>
              </a:rPr>
              <a:t>.</a:t>
            </a:r>
          </a:p>
          <a:p>
            <a:pPr marL="0" indent="0">
              <a:buNone/>
            </a:pPr>
            <a:endParaRPr lang="en-GB" dirty="0">
              <a:solidFill>
                <a:schemeClr val="accent1">
                  <a:lumMod val="75000"/>
                </a:schemeClr>
              </a:solidFill>
              <a:latin typeface="Arial" panose="020B0604020202020204" pitchFamily="34" charset="0"/>
              <a:cs typeface="Arial" panose="020B0604020202020204" pitchFamily="34" charset="0"/>
            </a:endParaRPr>
          </a:p>
          <a:p>
            <a:pPr marL="0" indent="0">
              <a:buNone/>
            </a:pPr>
            <a:r>
              <a:rPr lang="en-GB" dirty="0">
                <a:solidFill>
                  <a:schemeClr val="accent1">
                    <a:lumMod val="75000"/>
                  </a:schemeClr>
                </a:solidFill>
                <a:latin typeface="Arial" panose="020B0604020202020204" pitchFamily="34" charset="0"/>
                <a:cs typeface="Arial" panose="020B0604020202020204" pitchFamily="34" charset="0"/>
              </a:rPr>
              <a:t>This comes from anywhere and everywhere</a:t>
            </a:r>
          </a:p>
          <a:p>
            <a:pPr marL="0" indent="0">
              <a:buNone/>
            </a:pPr>
            <a:endParaRPr lang="en-GB" dirty="0">
              <a:solidFill>
                <a:schemeClr val="accent1">
                  <a:lumMod val="75000"/>
                </a:schemeClr>
              </a:solidFill>
              <a:latin typeface="Arial" panose="020B0604020202020204" pitchFamily="34" charset="0"/>
              <a:cs typeface="Arial" panose="020B0604020202020204" pitchFamily="34" charset="0"/>
            </a:endParaRPr>
          </a:p>
          <a:p>
            <a:pPr marL="0" indent="0">
              <a:buNone/>
            </a:pPr>
            <a:endParaRPr lang="en-GB" dirty="0">
              <a:latin typeface="Arial" panose="020B0604020202020204" pitchFamily="34" charset="0"/>
              <a:cs typeface="Arial" panose="020B0604020202020204" pitchFamily="34" charset="0"/>
            </a:endParaRPr>
          </a:p>
          <a:p>
            <a:pPr marL="0" indent="0" algn="r">
              <a:buNone/>
            </a:pPr>
            <a:r>
              <a:rPr lang="en-GB" dirty="0">
                <a:latin typeface="Arial" panose="020B0604020202020204" pitchFamily="34" charset="0"/>
                <a:cs typeface="Arial" panose="020B0604020202020204" pitchFamily="34" charset="0"/>
              </a:rPr>
              <a:t>(Reed and Canning, 2012)</a:t>
            </a:r>
          </a:p>
        </p:txBody>
      </p:sp>
    </p:spTree>
    <p:extLst>
      <p:ext uri="{BB962C8B-B14F-4D97-AF65-F5344CB8AC3E}">
        <p14:creationId xmlns:p14="http://schemas.microsoft.com/office/powerpoint/2010/main" val="372432922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A334D6D7-16AE-E06B-0BB9-79B7156694A1}"/>
              </a:ext>
            </a:extLst>
          </p:cNvPr>
          <p:cNvSpPr>
            <a:spLocks noGrp="1"/>
          </p:cNvSpPr>
          <p:nvPr>
            <p:ph type="title"/>
          </p:nvPr>
        </p:nvSpPr>
        <p:spPr>
          <a:xfrm>
            <a:off x="559641" y="128957"/>
            <a:ext cx="10515600" cy="1325563"/>
          </a:xfrm>
        </p:spPr>
        <p:txBody>
          <a:bodyPr>
            <a:noAutofit/>
          </a:bodyPr>
          <a:lstStyle/>
          <a:p>
            <a:pPr algn="ctr"/>
            <a:r>
              <a:rPr lang="en-GB" sz="4800" b="1" dirty="0">
                <a:latin typeface="Arial" panose="020B0604020202020204" pitchFamily="34" charset="0"/>
                <a:cs typeface="Arial" panose="020B0604020202020204" pitchFamily="34" charset="0"/>
              </a:rPr>
              <a:t>Arweinyddiaeth Catalytig </a:t>
            </a:r>
            <a:br>
              <a:rPr lang="en-GB" sz="4800" b="1" dirty="0">
                <a:latin typeface="Arial" panose="020B0604020202020204" pitchFamily="34" charset="0"/>
                <a:cs typeface="Arial" panose="020B0604020202020204" pitchFamily="34" charset="0"/>
              </a:rPr>
            </a:br>
            <a:r>
              <a:rPr lang="en-GB" sz="4800" b="1" dirty="0">
                <a:solidFill>
                  <a:schemeClr val="accent1">
                    <a:lumMod val="75000"/>
                  </a:schemeClr>
                </a:solidFill>
                <a:latin typeface="Arial" panose="020B0604020202020204" pitchFamily="34" charset="0"/>
                <a:cs typeface="Arial" panose="020B0604020202020204" pitchFamily="34" charset="0"/>
              </a:rPr>
              <a:t>Catalytic Leadership</a:t>
            </a:r>
          </a:p>
        </p:txBody>
      </p:sp>
      <p:sp>
        <p:nvSpPr>
          <p:cNvPr id="6" name="Content Placeholder 5"/>
          <p:cNvSpPr>
            <a:spLocks noGrp="1"/>
          </p:cNvSpPr>
          <p:nvPr>
            <p:ph idx="1"/>
          </p:nvPr>
        </p:nvSpPr>
        <p:spPr/>
        <p:txBody>
          <a:bodyPr>
            <a:normAutofit lnSpcReduction="10000"/>
          </a:bodyPr>
          <a:lstStyle/>
          <a:p>
            <a:pPr marL="0" indent="0">
              <a:buNone/>
            </a:pPr>
            <a:r>
              <a:rPr lang="en-GB" dirty="0">
                <a:latin typeface="Arial" panose="020B0604020202020204" pitchFamily="34" charset="0"/>
                <a:cs typeface="Arial" panose="020B0604020202020204" pitchFamily="34" charset="0"/>
              </a:rPr>
              <a:t>‘a concept of </a:t>
            </a:r>
            <a:r>
              <a:rPr lang="en-GB" i="1" dirty="0">
                <a:latin typeface="Arial" panose="020B0604020202020204" pitchFamily="34" charset="0"/>
                <a:cs typeface="Arial" panose="020B0604020202020204" pitchFamily="34" charset="0"/>
              </a:rPr>
              <a:t>catalytic leadership</a:t>
            </a:r>
            <a:r>
              <a:rPr lang="en-GB" dirty="0">
                <a:latin typeface="Arial" panose="020B0604020202020204" pitchFamily="34" charset="0"/>
                <a:cs typeface="Arial" panose="020B0604020202020204" pitchFamily="34" charset="0"/>
              </a:rPr>
              <a:t> is proposed whereby EYP's ability to bring about and inspire change is not dependent on a position of power’  </a:t>
            </a:r>
          </a:p>
          <a:p>
            <a:pPr marL="0" indent="0">
              <a:buNone/>
            </a:pPr>
            <a:endParaRPr lang="en-GB" dirty="0">
              <a:latin typeface="Arial" panose="020B0604020202020204" pitchFamily="34" charset="0"/>
              <a:cs typeface="Arial" panose="020B0604020202020204" pitchFamily="34" charset="0"/>
            </a:endParaRPr>
          </a:p>
          <a:p>
            <a:pPr marL="0" indent="0">
              <a:buNone/>
            </a:pPr>
            <a:r>
              <a:rPr lang="en-GB" b="1" dirty="0">
                <a:latin typeface="Arial" panose="020B0604020202020204" pitchFamily="34" charset="0"/>
                <a:cs typeface="Arial" panose="020B0604020202020204" pitchFamily="34" charset="0"/>
              </a:rPr>
              <a:t>‘I've never thought of myself as a leader but…’: the Early Years Professional and catalytic leadership</a:t>
            </a:r>
          </a:p>
          <a:p>
            <a:pPr marL="0" indent="0">
              <a:buNone/>
            </a:pPr>
            <a:r>
              <a:rPr lang="en-GB" b="1" dirty="0">
                <a:latin typeface="Arial" panose="020B0604020202020204" pitchFamily="34" charset="0"/>
                <a:cs typeface="Arial" panose="020B0604020202020204" pitchFamily="34" charset="0"/>
                <a:hlinkClick r:id="rId3"/>
              </a:rPr>
              <a:t>Rory McDowall Clark </a:t>
            </a:r>
            <a:endParaRPr lang="en-GB" dirty="0">
              <a:latin typeface="Arial" panose="020B0604020202020204" pitchFamily="34" charset="0"/>
              <a:cs typeface="Arial" panose="020B0604020202020204" pitchFamily="34" charset="0"/>
            </a:endParaRPr>
          </a:p>
          <a:p>
            <a:pPr marL="0" indent="0">
              <a:buNone/>
            </a:pPr>
            <a:r>
              <a:rPr lang="en-GB" dirty="0">
                <a:latin typeface="Arial" panose="020B0604020202020204" pitchFamily="34" charset="0"/>
                <a:cs typeface="Arial" panose="020B0604020202020204" pitchFamily="34" charset="0"/>
              </a:rPr>
              <a:t>Pages 391-401 | Published online: 20 Sep 2012</a:t>
            </a:r>
          </a:p>
          <a:p>
            <a:pPr marL="0" indent="0" algn="r">
              <a:buNone/>
            </a:pPr>
            <a:endParaRPr lang="en-GB" dirty="0"/>
          </a:p>
          <a:p>
            <a:endParaRPr lang="en-GB" dirty="0"/>
          </a:p>
          <a:p>
            <a:endParaRPr lang="en-GB" dirty="0"/>
          </a:p>
        </p:txBody>
      </p:sp>
    </p:spTree>
    <p:extLst>
      <p:ext uri="{BB962C8B-B14F-4D97-AF65-F5344CB8AC3E}">
        <p14:creationId xmlns:p14="http://schemas.microsoft.com/office/powerpoint/2010/main" val="187485558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4800" b="1" dirty="0">
                <a:solidFill>
                  <a:schemeClr val="accent1">
                    <a:lumMod val="75000"/>
                  </a:schemeClr>
                </a:solidFill>
                <a:latin typeface="Arial" panose="020B0604020202020204" pitchFamily="34" charset="0"/>
                <a:cs typeface="Arial" panose="020B0604020202020204" pitchFamily="34" charset="0"/>
              </a:rPr>
              <a:t>Catalytic Leadership:</a:t>
            </a:r>
            <a:br>
              <a:rPr lang="en-GB" sz="4800" b="1" dirty="0">
                <a:solidFill>
                  <a:schemeClr val="accent1">
                    <a:lumMod val="75000"/>
                  </a:schemeClr>
                </a:solidFill>
                <a:latin typeface="Arial" panose="020B0604020202020204" pitchFamily="34" charset="0"/>
                <a:cs typeface="Arial" panose="020B0604020202020204" pitchFamily="34" charset="0"/>
              </a:rPr>
            </a:br>
            <a:r>
              <a:rPr lang="en-GB" sz="4800" b="1" dirty="0">
                <a:solidFill>
                  <a:schemeClr val="accent1">
                    <a:lumMod val="75000"/>
                  </a:schemeClr>
                </a:solidFill>
                <a:latin typeface="Arial" panose="020B0604020202020204" pitchFamily="34" charset="0"/>
                <a:cs typeface="Arial" panose="020B0604020202020204" pitchFamily="34" charset="0"/>
              </a:rPr>
              <a:t>Early Years Professionals </a:t>
            </a:r>
          </a:p>
        </p:txBody>
      </p:sp>
      <p:sp>
        <p:nvSpPr>
          <p:cNvPr id="3" name="Content Placeholder 2"/>
          <p:cNvSpPr>
            <a:spLocks noGrp="1"/>
          </p:cNvSpPr>
          <p:nvPr>
            <p:ph idx="1"/>
          </p:nvPr>
        </p:nvSpPr>
        <p:spPr>
          <a:xfrm>
            <a:off x="306818" y="2048318"/>
            <a:ext cx="10972800" cy="3917032"/>
          </a:xfrm>
        </p:spPr>
        <p:txBody>
          <a:bodyPr>
            <a:normAutofit/>
          </a:bodyPr>
          <a:lstStyle/>
          <a:p>
            <a:pPr marL="0" indent="0">
              <a:buNone/>
            </a:pPr>
            <a:r>
              <a:rPr lang="en-GB" dirty="0"/>
              <a:t>‘Everyday teacher leadership’: A </a:t>
            </a:r>
            <a:r>
              <a:rPr lang="en-GB" dirty="0" err="1"/>
              <a:t>reconceptualisation</a:t>
            </a:r>
            <a:r>
              <a:rPr lang="en-GB" dirty="0"/>
              <a:t> for early childhood education. Maria Cooper University of Auckland, New Zealand  </a:t>
            </a:r>
          </a:p>
          <a:p>
            <a:pPr marL="0" indent="0">
              <a:buNone/>
            </a:pPr>
            <a:r>
              <a:rPr lang="en-GB" dirty="0"/>
              <a:t>2014</a:t>
            </a:r>
            <a:endParaRPr lang="en-GB" dirty="0">
              <a:hlinkClick r:id="rId3"/>
            </a:endParaRPr>
          </a:p>
          <a:p>
            <a:pPr marL="0" indent="0">
              <a:buNone/>
            </a:pPr>
            <a:r>
              <a:rPr lang="en-GB" dirty="0">
                <a:hlinkClick r:id="rId3"/>
              </a:rPr>
              <a:t>https://search.informit.com.au/fullText;dn=967638646549788;res=IELNZC</a:t>
            </a:r>
            <a:endParaRPr lang="en-GB" dirty="0"/>
          </a:p>
        </p:txBody>
      </p:sp>
    </p:spTree>
    <p:extLst>
      <p:ext uri="{BB962C8B-B14F-4D97-AF65-F5344CB8AC3E}">
        <p14:creationId xmlns:p14="http://schemas.microsoft.com/office/powerpoint/2010/main" val="423909301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4800" b="1" dirty="0" err="1">
                <a:latin typeface="Arial" panose="020B0604020202020204" pitchFamily="34" charset="0"/>
                <a:cs typeface="Arial" panose="020B0604020202020204" pitchFamily="34" charset="0"/>
              </a:rPr>
              <a:t>Ystyriwch</a:t>
            </a:r>
            <a:r>
              <a:rPr lang="en-GB" sz="4800" b="1" dirty="0">
                <a:latin typeface="Arial" panose="020B0604020202020204" pitchFamily="34" charset="0"/>
                <a:cs typeface="Arial" panose="020B0604020202020204" pitchFamily="34" charset="0"/>
              </a:rPr>
              <a:t>…</a:t>
            </a:r>
            <a:br>
              <a:rPr lang="en-GB" sz="4800" b="1" dirty="0">
                <a:latin typeface="Arial" panose="020B0604020202020204" pitchFamily="34" charset="0"/>
                <a:cs typeface="Arial" panose="020B0604020202020204" pitchFamily="34" charset="0"/>
              </a:rPr>
            </a:br>
            <a:r>
              <a:rPr lang="en-GB" sz="4800" b="1" dirty="0">
                <a:solidFill>
                  <a:schemeClr val="accent1">
                    <a:lumMod val="75000"/>
                  </a:schemeClr>
                </a:solidFill>
                <a:latin typeface="Arial" panose="020B0604020202020204" pitchFamily="34" charset="0"/>
                <a:cs typeface="Arial" panose="020B0604020202020204" pitchFamily="34" charset="0"/>
              </a:rPr>
              <a:t>Consider…</a:t>
            </a:r>
          </a:p>
        </p:txBody>
      </p:sp>
      <p:sp>
        <p:nvSpPr>
          <p:cNvPr id="3" name="Content Placeholder 2"/>
          <p:cNvSpPr>
            <a:spLocks noGrp="1"/>
          </p:cNvSpPr>
          <p:nvPr>
            <p:ph sz="half" idx="1"/>
          </p:nvPr>
        </p:nvSpPr>
        <p:spPr/>
        <p:txBody>
          <a:bodyPr/>
          <a:lstStyle/>
          <a:p>
            <a:r>
              <a:rPr lang="en-GB" dirty="0" err="1">
                <a:latin typeface="Arial" panose="020B0604020202020204" pitchFamily="34" charset="0"/>
                <a:cs typeface="Arial" panose="020B0604020202020204" pitchFamily="34" charset="0"/>
              </a:rPr>
              <a:t>Arweinwyr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amharod</a:t>
            </a:r>
            <a:r>
              <a:rPr lang="en-GB" dirty="0">
                <a:latin typeface="Arial" panose="020B0604020202020204" pitchFamily="34" charset="0"/>
                <a:cs typeface="Arial" panose="020B0604020202020204" pitchFamily="34" charset="0"/>
              </a:rPr>
              <a:t>?</a:t>
            </a:r>
          </a:p>
          <a:p>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Arweinwyr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naturiol</a:t>
            </a:r>
            <a:r>
              <a:rPr lang="en-GB" dirty="0">
                <a:latin typeface="Arial" panose="020B0604020202020204" pitchFamily="34" charset="0"/>
                <a:cs typeface="Arial" panose="020B0604020202020204" pitchFamily="34" charset="0"/>
              </a:rPr>
              <a:t>?</a:t>
            </a:r>
          </a:p>
          <a:p>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Ydy</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pawb</a:t>
            </a:r>
            <a:r>
              <a:rPr lang="en-GB" dirty="0">
                <a:latin typeface="Arial" panose="020B0604020202020204" pitchFamily="34" charset="0"/>
                <a:cs typeface="Arial" panose="020B0604020202020204" pitchFamily="34" charset="0"/>
              </a:rPr>
              <a:t>/</a:t>
            </a:r>
            <a:r>
              <a:rPr lang="en-GB" dirty="0" err="1">
                <a:latin typeface="Arial" panose="020B0604020202020204" pitchFamily="34" charset="0"/>
                <a:cs typeface="Arial" panose="020B0604020202020204" pitchFamily="34" charset="0"/>
              </a:rPr>
              <a:t>unrhyw</a:t>
            </a:r>
            <a:r>
              <a:rPr lang="en-GB" dirty="0">
                <a:latin typeface="Arial" panose="020B0604020202020204" pitchFamily="34" charset="0"/>
                <a:cs typeface="Arial" panose="020B0604020202020204" pitchFamily="34" charset="0"/>
              </a:rPr>
              <a:t> un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gallu</a:t>
            </a:r>
            <a:r>
              <a:rPr lang="en-GB" dirty="0">
                <a:latin typeface="Arial" panose="020B0604020202020204" pitchFamily="34" charset="0"/>
                <a:cs typeface="Arial" panose="020B0604020202020204" pitchFamily="34" charset="0"/>
              </a:rPr>
              <a:t> bod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arweinydd</a:t>
            </a:r>
            <a:r>
              <a:rPr lang="en-GB" dirty="0">
                <a:latin typeface="Arial" panose="020B0604020202020204" pitchFamily="34" charset="0"/>
                <a:cs typeface="Arial" panose="020B0604020202020204" pitchFamily="34" charset="0"/>
              </a:rPr>
              <a:t>? </a:t>
            </a:r>
          </a:p>
        </p:txBody>
      </p:sp>
      <p:sp>
        <p:nvSpPr>
          <p:cNvPr id="4" name="Content Placeholder 3"/>
          <p:cNvSpPr>
            <a:spLocks noGrp="1"/>
          </p:cNvSpPr>
          <p:nvPr>
            <p:ph sz="half" idx="2"/>
          </p:nvPr>
        </p:nvSpPr>
        <p:spPr/>
        <p:txBody>
          <a:bodyPr/>
          <a:lstStyle/>
          <a:p>
            <a:r>
              <a:rPr lang="en-GB">
                <a:solidFill>
                  <a:schemeClr val="accent1">
                    <a:lumMod val="75000"/>
                  </a:schemeClr>
                </a:solidFill>
                <a:latin typeface="Arial" panose="020B0604020202020204" pitchFamily="34" charset="0"/>
                <a:cs typeface="Arial" panose="020B0604020202020204" pitchFamily="34" charset="0"/>
              </a:rPr>
              <a:t>Reluctant leaders?</a:t>
            </a:r>
          </a:p>
          <a:p>
            <a:endParaRPr lang="en-GB">
              <a:solidFill>
                <a:schemeClr val="accent1">
                  <a:lumMod val="75000"/>
                </a:schemeClr>
              </a:solidFill>
              <a:latin typeface="Arial" panose="020B0604020202020204" pitchFamily="34" charset="0"/>
              <a:cs typeface="Arial" panose="020B0604020202020204" pitchFamily="34" charset="0"/>
            </a:endParaRPr>
          </a:p>
          <a:p>
            <a:r>
              <a:rPr lang="en-GB">
                <a:solidFill>
                  <a:schemeClr val="accent1">
                    <a:lumMod val="75000"/>
                  </a:schemeClr>
                </a:solidFill>
                <a:latin typeface="Arial" panose="020B0604020202020204" pitchFamily="34" charset="0"/>
                <a:cs typeface="Arial" panose="020B0604020202020204" pitchFamily="34" charset="0"/>
              </a:rPr>
              <a:t>Natural leaders?</a:t>
            </a:r>
          </a:p>
          <a:p>
            <a:endParaRPr lang="en-GB">
              <a:solidFill>
                <a:schemeClr val="accent1">
                  <a:lumMod val="75000"/>
                </a:schemeClr>
              </a:solidFill>
              <a:latin typeface="Arial" panose="020B0604020202020204" pitchFamily="34" charset="0"/>
              <a:cs typeface="Arial" panose="020B0604020202020204" pitchFamily="34" charset="0"/>
            </a:endParaRPr>
          </a:p>
          <a:p>
            <a:r>
              <a:rPr lang="en-GB">
                <a:solidFill>
                  <a:schemeClr val="accent1">
                    <a:lumMod val="75000"/>
                  </a:schemeClr>
                </a:solidFill>
                <a:latin typeface="Arial" panose="020B0604020202020204" pitchFamily="34" charset="0"/>
                <a:cs typeface="Arial" panose="020B0604020202020204" pitchFamily="34" charset="0"/>
              </a:rPr>
              <a:t>Can everyone/ anyone be a leader?</a:t>
            </a:r>
          </a:p>
          <a:p>
            <a:endParaRPr lang="en-GB">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4706256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2EA3B041-2B68-4A45-939E-50B14767304B}"/>
              </a:ext>
            </a:extLst>
          </p:cNvPr>
          <p:cNvSpPr>
            <a:spLocks noGrp="1"/>
          </p:cNvSpPr>
          <p:nvPr>
            <p:ph type="title"/>
          </p:nvPr>
        </p:nvSpPr>
        <p:spPr>
          <a:xfrm>
            <a:off x="0" y="167951"/>
            <a:ext cx="12111258" cy="1417638"/>
          </a:xfrm>
        </p:spPr>
        <p:txBody>
          <a:bodyPr>
            <a:noAutofit/>
          </a:bodyPr>
          <a:lstStyle/>
          <a:p>
            <a:pPr algn="ctr"/>
            <a:r>
              <a:rPr lang="en-GB" sz="4800" b="1" dirty="0">
                <a:latin typeface="Arial" panose="020B0604020202020204" pitchFamily="34" charset="0"/>
                <a:cs typeface="Arial" panose="020B0604020202020204" pitchFamily="34" charset="0"/>
              </a:rPr>
              <a:t>Beth </a:t>
            </a:r>
            <a:r>
              <a:rPr lang="en-GB" sz="4800" b="1" dirty="0" err="1">
                <a:latin typeface="Arial" panose="020B0604020202020204" pitchFamily="34" charset="0"/>
                <a:cs typeface="Arial" panose="020B0604020202020204" pitchFamily="34" charset="0"/>
              </a:rPr>
              <a:t>yw’r</a:t>
            </a:r>
            <a:r>
              <a:rPr lang="en-GB" sz="4800" b="1" dirty="0">
                <a:latin typeface="Arial" panose="020B0604020202020204" pitchFamily="34" charset="0"/>
                <a:cs typeface="Arial" panose="020B0604020202020204" pitchFamily="34" charset="0"/>
              </a:rPr>
              <a:t> </a:t>
            </a:r>
            <a:r>
              <a:rPr lang="en-GB" sz="4800" b="1" dirty="0" err="1">
                <a:latin typeface="Arial" panose="020B0604020202020204" pitchFamily="34" charset="0"/>
                <a:cs typeface="Arial" panose="020B0604020202020204" pitchFamily="34" charset="0"/>
              </a:rPr>
              <a:t>tystiolaeth</a:t>
            </a:r>
            <a:r>
              <a:rPr lang="en-GB" sz="4800" b="1" dirty="0">
                <a:latin typeface="Arial" panose="020B0604020202020204" pitchFamily="34" charset="0"/>
                <a:cs typeface="Arial" panose="020B0604020202020204" pitchFamily="34" charset="0"/>
              </a:rPr>
              <a:t> o </a:t>
            </a:r>
            <a:r>
              <a:rPr lang="en-GB" sz="4800" b="1" dirty="0" err="1">
                <a:latin typeface="Arial" panose="020B0604020202020204" pitchFamily="34" charset="0"/>
                <a:cs typeface="Arial" panose="020B0604020202020204" pitchFamily="34" charset="0"/>
              </a:rPr>
              <a:t>arweinyddiaeth</a:t>
            </a:r>
            <a:r>
              <a:rPr lang="en-GB" sz="4800" b="1" dirty="0">
                <a:latin typeface="Arial" panose="020B0604020202020204" pitchFamily="34" charset="0"/>
                <a:cs typeface="Arial" panose="020B0604020202020204" pitchFamily="34" charset="0"/>
              </a:rPr>
              <a:t>?</a:t>
            </a:r>
            <a:br>
              <a:rPr lang="en-GB" sz="4800" b="1" dirty="0">
                <a:latin typeface="Arial" panose="020B0604020202020204" pitchFamily="34" charset="0"/>
                <a:cs typeface="Arial" panose="020B0604020202020204" pitchFamily="34" charset="0"/>
              </a:rPr>
            </a:br>
            <a:r>
              <a:rPr lang="en-GB" sz="4800" b="1" dirty="0">
                <a:solidFill>
                  <a:schemeClr val="accent1">
                    <a:lumMod val="75000"/>
                  </a:schemeClr>
                </a:solidFill>
                <a:latin typeface="Arial" panose="020B0604020202020204" pitchFamily="34" charset="0"/>
                <a:cs typeface="Arial" panose="020B0604020202020204" pitchFamily="34" charset="0"/>
              </a:rPr>
              <a:t>What is the evidence of leadership?</a:t>
            </a:r>
          </a:p>
        </p:txBody>
      </p:sp>
      <p:sp>
        <p:nvSpPr>
          <p:cNvPr id="6" name="Content Placeholder 2">
            <a:extLst>
              <a:ext uri="{FF2B5EF4-FFF2-40B4-BE49-F238E27FC236}">
                <a16:creationId xmlns:a16="http://schemas.microsoft.com/office/drawing/2014/main" id="{083D31AB-A908-4CFA-8470-3A13139EEF54}"/>
              </a:ext>
            </a:extLst>
          </p:cNvPr>
          <p:cNvSpPr>
            <a:spLocks noGrp="1"/>
          </p:cNvSpPr>
          <p:nvPr>
            <p:ph sz="half" idx="1"/>
          </p:nvPr>
        </p:nvSpPr>
        <p:spPr>
          <a:xfrm>
            <a:off x="109001" y="1730830"/>
            <a:ext cx="5133248" cy="3989040"/>
          </a:xfrm>
        </p:spPr>
        <p:txBody>
          <a:bodyPr>
            <a:normAutofit/>
          </a:bodyPr>
          <a:lstStyle/>
          <a:p>
            <a:r>
              <a:rPr lang="en-GB" dirty="0">
                <a:latin typeface="Arial" panose="020B0604020202020204" pitchFamily="34" charset="0"/>
                <a:cs typeface="Arial" panose="020B0604020202020204" pitchFamily="34" charset="0"/>
              </a:rPr>
              <a:t>Sut </a:t>
            </a:r>
            <a:r>
              <a:rPr lang="en-GB" dirty="0" err="1">
                <a:latin typeface="Arial" panose="020B0604020202020204" pitchFamily="34" charset="0"/>
                <a:cs typeface="Arial" panose="020B0604020202020204" pitchFamily="34" charset="0"/>
              </a:rPr>
              <a:t>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chi’n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gweithio</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gyda</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phlant</a:t>
            </a: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Sut </a:t>
            </a:r>
            <a:r>
              <a:rPr lang="en-GB" dirty="0" err="1">
                <a:latin typeface="Arial" panose="020B0604020202020204" pitchFamily="34" charset="0"/>
                <a:cs typeface="Arial" panose="020B0604020202020204" pitchFamily="34" charset="0"/>
              </a:rPr>
              <a:t>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chi’n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gweithio</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gyda</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rhieni</a:t>
            </a:r>
            <a:r>
              <a:rPr lang="en-GB" dirty="0">
                <a:latin typeface="Arial" panose="020B0604020202020204" pitchFamily="34" charset="0"/>
                <a:cs typeface="Arial" panose="020B0604020202020204" pitchFamily="34" charset="0"/>
              </a:rPr>
              <a:t> a </a:t>
            </a:r>
            <a:r>
              <a:rPr lang="en-GB" dirty="0" err="1">
                <a:latin typeface="Arial" panose="020B0604020202020204" pitchFamily="34" charset="0"/>
                <a:cs typeface="Arial" panose="020B0604020202020204" pitchFamily="34" charset="0"/>
              </a:rPr>
              <a:t>gofalwyr</a:t>
            </a: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Sut </a:t>
            </a:r>
            <a:r>
              <a:rPr lang="en-GB" dirty="0" err="1">
                <a:latin typeface="Arial" panose="020B0604020202020204" pitchFamily="34" charset="0"/>
                <a:cs typeface="Arial" panose="020B0604020202020204" pitchFamily="34" charset="0"/>
              </a:rPr>
              <a:t>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chi’n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gweithio</a:t>
            </a:r>
            <a:r>
              <a:rPr lang="en-GB" dirty="0">
                <a:latin typeface="Arial" panose="020B0604020202020204" pitchFamily="34" charset="0"/>
                <a:cs typeface="Arial" panose="020B0604020202020204" pitchFamily="34" charset="0"/>
              </a:rPr>
              <a:t> o </a:t>
            </a:r>
            <a:r>
              <a:rPr lang="en-GB" dirty="0" err="1">
                <a:latin typeface="Arial" panose="020B0604020202020204" pitchFamily="34" charset="0"/>
                <a:cs typeface="Arial" panose="020B0604020202020204" pitchFamily="34" charset="0"/>
              </a:rPr>
              <a:t>fewn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tîm</a:t>
            </a:r>
            <a:r>
              <a:rPr lang="en-GB" dirty="0">
                <a:latin typeface="Arial" panose="020B0604020202020204" pitchFamily="34" charset="0"/>
                <a:cs typeface="Arial" panose="020B0604020202020204" pitchFamily="34" charset="0"/>
              </a:rPr>
              <a:t> o staff</a:t>
            </a:r>
          </a:p>
          <a:p>
            <a:r>
              <a:rPr lang="en-GB" dirty="0">
                <a:latin typeface="Arial" panose="020B0604020202020204" pitchFamily="34" charset="0"/>
                <a:cs typeface="Arial" panose="020B0604020202020204" pitchFamily="34" charset="0"/>
              </a:rPr>
              <a:t>Sut </a:t>
            </a:r>
            <a:r>
              <a:rPr lang="en-GB" dirty="0" err="1">
                <a:latin typeface="Arial" panose="020B0604020202020204" pitchFamily="34" charset="0"/>
                <a:cs typeface="Arial" panose="020B0604020202020204" pitchFamily="34" charset="0"/>
              </a:rPr>
              <a:t>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chi’n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gweithio</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gyda</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phobl</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proffesiynol</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eraill</a:t>
            </a:r>
            <a:endParaRPr lang="en-GB" dirty="0">
              <a:latin typeface="Arial" panose="020B0604020202020204" pitchFamily="34" charset="0"/>
              <a:cs typeface="Arial" panose="020B0604020202020204" pitchFamily="34" charset="0"/>
            </a:endParaRPr>
          </a:p>
          <a:p>
            <a:endParaRPr lang="en-GB" dirty="0"/>
          </a:p>
          <a:p>
            <a:endParaRPr lang="en-GB" dirty="0"/>
          </a:p>
          <a:p>
            <a:endParaRPr lang="en-GB" dirty="0"/>
          </a:p>
        </p:txBody>
      </p:sp>
      <p:sp>
        <p:nvSpPr>
          <p:cNvPr id="7" name="Content Placeholder 3">
            <a:extLst>
              <a:ext uri="{FF2B5EF4-FFF2-40B4-BE49-F238E27FC236}">
                <a16:creationId xmlns:a16="http://schemas.microsoft.com/office/drawing/2014/main" id="{ED81B1E4-D722-415B-9243-BA4D99BDC112}"/>
              </a:ext>
            </a:extLst>
          </p:cNvPr>
          <p:cNvSpPr>
            <a:spLocks noGrp="1"/>
          </p:cNvSpPr>
          <p:nvPr>
            <p:ph sz="half" idx="2"/>
          </p:nvPr>
        </p:nvSpPr>
        <p:spPr>
          <a:xfrm>
            <a:off x="6285743" y="1815794"/>
            <a:ext cx="4786357" cy="3989040"/>
          </a:xfrm>
        </p:spPr>
        <p:txBody>
          <a:bodyPr>
            <a:normAutofit/>
          </a:bodyPr>
          <a:lstStyle/>
          <a:p>
            <a:r>
              <a:rPr lang="en-GB" dirty="0">
                <a:solidFill>
                  <a:schemeClr val="accent1">
                    <a:lumMod val="75000"/>
                  </a:schemeClr>
                </a:solidFill>
                <a:latin typeface="Arial" panose="020B0604020202020204" pitchFamily="34" charset="0"/>
                <a:cs typeface="Arial" panose="020B0604020202020204" pitchFamily="34" charset="0"/>
              </a:rPr>
              <a:t>How you work with children</a:t>
            </a:r>
          </a:p>
          <a:p>
            <a:r>
              <a:rPr lang="en-GB" dirty="0">
                <a:solidFill>
                  <a:schemeClr val="accent1">
                    <a:lumMod val="75000"/>
                  </a:schemeClr>
                </a:solidFill>
                <a:latin typeface="Arial" panose="020B0604020202020204" pitchFamily="34" charset="0"/>
                <a:cs typeface="Arial" panose="020B0604020202020204" pitchFamily="34" charset="0"/>
              </a:rPr>
              <a:t>How you work with parents and carers</a:t>
            </a:r>
          </a:p>
          <a:p>
            <a:r>
              <a:rPr lang="en-GB" dirty="0">
                <a:solidFill>
                  <a:schemeClr val="accent1">
                    <a:lumMod val="75000"/>
                  </a:schemeClr>
                </a:solidFill>
                <a:latin typeface="Arial" panose="020B0604020202020204" pitchFamily="34" charset="0"/>
                <a:cs typeface="Arial" panose="020B0604020202020204" pitchFamily="34" charset="0"/>
              </a:rPr>
              <a:t>How you work within and with a staff team</a:t>
            </a:r>
          </a:p>
          <a:p>
            <a:r>
              <a:rPr lang="en-GB" dirty="0">
                <a:solidFill>
                  <a:schemeClr val="accent1">
                    <a:lumMod val="75000"/>
                  </a:schemeClr>
                </a:solidFill>
                <a:latin typeface="Arial" panose="020B0604020202020204" pitchFamily="34" charset="0"/>
                <a:cs typeface="Arial" panose="020B0604020202020204" pitchFamily="34" charset="0"/>
              </a:rPr>
              <a:t>How you work with other professionals</a:t>
            </a:r>
          </a:p>
          <a:p>
            <a:pPr marL="0" indent="0" algn="r">
              <a:buNone/>
            </a:pPr>
            <a:r>
              <a:rPr lang="en-GB" dirty="0"/>
              <a:t>(Whalley, 2011)</a:t>
            </a:r>
          </a:p>
        </p:txBody>
      </p:sp>
    </p:spTree>
    <p:extLst>
      <p:ext uri="{BB962C8B-B14F-4D97-AF65-F5344CB8AC3E}">
        <p14:creationId xmlns:p14="http://schemas.microsoft.com/office/powerpoint/2010/main" val="16659871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4E14EE-EFC2-41CA-966A-FDDF91663067}"/>
              </a:ext>
            </a:extLst>
          </p:cNvPr>
          <p:cNvSpPr>
            <a:spLocks noGrp="1"/>
          </p:cNvSpPr>
          <p:nvPr>
            <p:ph type="title"/>
          </p:nvPr>
        </p:nvSpPr>
        <p:spPr>
          <a:xfrm>
            <a:off x="-63500" y="609102"/>
            <a:ext cx="12319000" cy="1325563"/>
          </a:xfrm>
        </p:spPr>
        <p:txBody>
          <a:bodyPr>
            <a:noAutofit/>
          </a:bodyPr>
          <a:lstStyle/>
          <a:p>
            <a:pPr algn="ctr"/>
            <a:r>
              <a:rPr lang="cy-GB" sz="4800" b="1" dirty="0" err="1">
                <a:latin typeface="Arial" panose="020B0604020202020204" pitchFamily="34" charset="0"/>
                <a:cs typeface="Arial" panose="020B0604020202020204" pitchFamily="34" charset="0"/>
              </a:rPr>
              <a:t>Morgrugun</a:t>
            </a:r>
            <a:r>
              <a:rPr lang="cy-GB" sz="4800" b="1" dirty="0">
                <a:effectLst/>
                <a:latin typeface="Arial" panose="020B0604020202020204" pitchFamily="34" charset="0"/>
                <a:cs typeface="Arial" panose="020B0604020202020204" pitchFamily="34" charset="0"/>
              </a:rPr>
              <a:t> – arweinyddiaeth a gwrando ar syniadau newydd</a:t>
            </a:r>
            <a:br>
              <a:rPr lang="cy-GB" sz="4800" b="1" dirty="0">
                <a:effectLst/>
                <a:latin typeface="Arial" panose="020B0604020202020204" pitchFamily="34" charset="0"/>
                <a:cs typeface="Arial" panose="020B0604020202020204" pitchFamily="34" charset="0"/>
              </a:rPr>
            </a:br>
            <a:r>
              <a:rPr lang="en-GB" sz="4800" b="1" dirty="0">
                <a:solidFill>
                  <a:schemeClr val="accent1">
                    <a:lumMod val="75000"/>
                  </a:schemeClr>
                </a:solidFill>
                <a:latin typeface="Arial" panose="020B0604020202020204" pitchFamily="34" charset="0"/>
                <a:cs typeface="Arial" panose="020B0604020202020204" pitchFamily="34" charset="0"/>
              </a:rPr>
              <a:t>Ant – leadership and listening to new ideas</a:t>
            </a:r>
          </a:p>
        </p:txBody>
      </p:sp>
      <p:sp>
        <p:nvSpPr>
          <p:cNvPr id="4" name="TextBox 3">
            <a:extLst>
              <a:ext uri="{FF2B5EF4-FFF2-40B4-BE49-F238E27FC236}">
                <a16:creationId xmlns:a16="http://schemas.microsoft.com/office/drawing/2014/main" id="{91A5BB5A-F763-4C91-923F-4AEEBD158543}"/>
              </a:ext>
            </a:extLst>
          </p:cNvPr>
          <p:cNvSpPr txBox="1"/>
          <p:nvPr/>
        </p:nvSpPr>
        <p:spPr>
          <a:xfrm>
            <a:off x="4135406" y="5488651"/>
            <a:ext cx="4378389" cy="461665"/>
          </a:xfrm>
          <a:prstGeom prst="rect">
            <a:avLst/>
          </a:prstGeom>
          <a:noFill/>
        </p:spPr>
        <p:txBody>
          <a:bodyPr wrap="square">
            <a:spAutoFit/>
          </a:bodyPr>
          <a:lstStyle/>
          <a:p>
            <a:r>
              <a:rPr lang="en-GB" dirty="0">
                <a:hlinkClick r:id="rId3"/>
              </a:rPr>
              <a:t>https://dialls2020.eu/cllp-ant-ks1/</a:t>
            </a:r>
            <a:r>
              <a:rPr lang="en-GB" dirty="0"/>
              <a:t> </a:t>
            </a:r>
          </a:p>
        </p:txBody>
      </p:sp>
      <p:pic>
        <p:nvPicPr>
          <p:cNvPr id="6" name="Picture 5">
            <a:extLst>
              <a:ext uri="{FF2B5EF4-FFF2-40B4-BE49-F238E27FC236}">
                <a16:creationId xmlns:a16="http://schemas.microsoft.com/office/drawing/2014/main" id="{7A264C3F-87A8-48E5-816B-E9D3D02A0F09}"/>
              </a:ext>
            </a:extLst>
          </p:cNvPr>
          <p:cNvPicPr>
            <a:picLocks noChangeAspect="1"/>
          </p:cNvPicPr>
          <p:nvPr/>
        </p:nvPicPr>
        <p:blipFill rotWithShape="1">
          <a:blip r:embed="rId4"/>
          <a:srcRect l="11480" t="41893" r="61275" b="18645"/>
          <a:stretch/>
        </p:blipFill>
        <p:spPr>
          <a:xfrm>
            <a:off x="3548743" y="2435987"/>
            <a:ext cx="5551714" cy="3150129"/>
          </a:xfrm>
          <a:prstGeom prst="rect">
            <a:avLst/>
          </a:prstGeom>
        </p:spPr>
      </p:pic>
    </p:spTree>
    <p:extLst>
      <p:ext uri="{BB962C8B-B14F-4D97-AF65-F5344CB8AC3E}">
        <p14:creationId xmlns:p14="http://schemas.microsoft.com/office/powerpoint/2010/main" val="185283791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ow to describe your leadership style&#10;">
            <a:extLst>
              <a:ext uri="{FF2B5EF4-FFF2-40B4-BE49-F238E27FC236}">
                <a16:creationId xmlns:a16="http://schemas.microsoft.com/office/drawing/2014/main" id="{2FBCF29A-C41A-4CD4-A8D0-788A781564A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04765" y="193326"/>
            <a:ext cx="6582469" cy="53179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173976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BE6110-13B8-C056-3092-37A3F04BAF3D}"/>
              </a:ext>
            </a:extLst>
          </p:cNvPr>
          <p:cNvSpPr>
            <a:spLocks noGrp="1"/>
          </p:cNvSpPr>
          <p:nvPr>
            <p:ph type="title"/>
          </p:nvPr>
        </p:nvSpPr>
        <p:spPr/>
        <p:txBody>
          <a:bodyPr>
            <a:normAutofit/>
          </a:bodyPr>
          <a:lstStyle/>
          <a:p>
            <a:pPr algn="ctr"/>
            <a:r>
              <a:rPr lang="en-GB" sz="4800" dirty="0" err="1">
                <a:latin typeface="Arial" panose="020B0604020202020204" pitchFamily="34" charset="0"/>
                <a:cs typeface="Arial" panose="020B0604020202020204" pitchFamily="34" charset="0"/>
              </a:rPr>
              <a:t>Arweinyddiaeth</a:t>
            </a:r>
            <a:r>
              <a:rPr lang="en-GB" sz="4800" dirty="0">
                <a:latin typeface="Arial" panose="020B0604020202020204" pitchFamily="34" charset="0"/>
                <a:cs typeface="Arial" panose="020B0604020202020204" pitchFamily="34" charset="0"/>
              </a:rPr>
              <a:t>/ </a:t>
            </a:r>
            <a:r>
              <a:rPr lang="en-GB" sz="4800" dirty="0">
                <a:solidFill>
                  <a:schemeClr val="accent1">
                    <a:lumMod val="75000"/>
                  </a:schemeClr>
                </a:solidFill>
                <a:latin typeface="Arial" panose="020B0604020202020204" pitchFamily="34" charset="0"/>
                <a:cs typeface="Arial" panose="020B0604020202020204" pitchFamily="34" charset="0"/>
              </a:rPr>
              <a:t>Leadership</a:t>
            </a:r>
            <a:r>
              <a:rPr lang="en-GB" sz="4800" dirty="0">
                <a:latin typeface="Arial" panose="020B0604020202020204" pitchFamily="34" charset="0"/>
                <a:cs typeface="Arial" panose="020B0604020202020204" pitchFamily="34" charset="0"/>
              </a:rPr>
              <a:t> </a:t>
            </a:r>
          </a:p>
        </p:txBody>
      </p:sp>
      <p:pic>
        <p:nvPicPr>
          <p:cNvPr id="4" name="Online Media 3" title="Leadership In Early Years Development">
            <a:hlinkClick r:id="" action="ppaction://media"/>
            <a:extLst>
              <a:ext uri="{FF2B5EF4-FFF2-40B4-BE49-F238E27FC236}">
                <a16:creationId xmlns:a16="http://schemas.microsoft.com/office/drawing/2014/main" id="{BE050009-D01B-D755-15AF-BF4EA8623923}"/>
              </a:ext>
            </a:extLst>
          </p:cNvPr>
          <p:cNvPicPr>
            <a:picLocks noGrp="1" noRot="1" noChangeAspect="1"/>
          </p:cNvPicPr>
          <p:nvPr>
            <p:ph idx="1"/>
            <a:videoFile r:link="rId1"/>
          </p:nvPr>
        </p:nvPicPr>
        <p:blipFill>
          <a:blip r:embed="rId3"/>
          <a:stretch>
            <a:fillRect/>
          </a:stretch>
        </p:blipFill>
        <p:spPr>
          <a:xfrm>
            <a:off x="2874963" y="1825625"/>
            <a:ext cx="6442075" cy="3640138"/>
          </a:xfrm>
          <a:prstGeom prst="rect">
            <a:avLst/>
          </a:prstGeom>
        </p:spPr>
      </p:pic>
    </p:spTree>
    <p:extLst>
      <p:ext uri="{BB962C8B-B14F-4D97-AF65-F5344CB8AC3E}">
        <p14:creationId xmlns:p14="http://schemas.microsoft.com/office/powerpoint/2010/main" val="375309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BE6110-13B8-C056-3092-37A3F04BAF3D}"/>
              </a:ext>
            </a:extLst>
          </p:cNvPr>
          <p:cNvSpPr>
            <a:spLocks noGrp="1"/>
          </p:cNvSpPr>
          <p:nvPr>
            <p:ph type="title"/>
          </p:nvPr>
        </p:nvSpPr>
        <p:spPr/>
        <p:txBody>
          <a:bodyPr>
            <a:normAutofit/>
          </a:bodyPr>
          <a:lstStyle/>
          <a:p>
            <a:pPr algn="ctr"/>
            <a:r>
              <a:rPr lang="en-GB" sz="4800" dirty="0" err="1">
                <a:latin typeface="Arial" panose="020B0604020202020204" pitchFamily="34" charset="0"/>
                <a:cs typeface="Arial" panose="020B0604020202020204" pitchFamily="34" charset="0"/>
              </a:rPr>
              <a:t>Arweinyddiaeth</a:t>
            </a:r>
            <a:r>
              <a:rPr lang="en-GB" sz="4800" dirty="0">
                <a:latin typeface="Arial" panose="020B0604020202020204" pitchFamily="34" charset="0"/>
                <a:cs typeface="Arial" panose="020B0604020202020204" pitchFamily="34" charset="0"/>
              </a:rPr>
              <a:t>/ </a:t>
            </a:r>
            <a:r>
              <a:rPr lang="en-GB" sz="4800" dirty="0">
                <a:solidFill>
                  <a:schemeClr val="accent1">
                    <a:lumMod val="75000"/>
                  </a:schemeClr>
                </a:solidFill>
                <a:latin typeface="Arial" panose="020B0604020202020204" pitchFamily="34" charset="0"/>
                <a:cs typeface="Arial" panose="020B0604020202020204" pitchFamily="34" charset="0"/>
              </a:rPr>
              <a:t>Leadership</a:t>
            </a:r>
            <a:r>
              <a:rPr lang="en-GB" sz="4800" dirty="0">
                <a:latin typeface="Arial" panose="020B0604020202020204" pitchFamily="34" charset="0"/>
                <a:cs typeface="Arial" panose="020B0604020202020204" pitchFamily="34" charset="0"/>
              </a:rPr>
              <a:t> </a:t>
            </a:r>
          </a:p>
        </p:txBody>
      </p:sp>
      <p:sp>
        <p:nvSpPr>
          <p:cNvPr id="5" name="Content Placeholder 4">
            <a:extLst>
              <a:ext uri="{FF2B5EF4-FFF2-40B4-BE49-F238E27FC236}">
                <a16:creationId xmlns:a16="http://schemas.microsoft.com/office/drawing/2014/main" id="{065061A4-D2EF-0CB7-EB07-6101F2CA12F7}"/>
              </a:ext>
            </a:extLst>
          </p:cNvPr>
          <p:cNvSpPr>
            <a:spLocks noGrp="1"/>
          </p:cNvSpPr>
          <p:nvPr>
            <p:ph idx="1"/>
          </p:nvPr>
        </p:nvSpPr>
        <p:spPr/>
        <p:txBody>
          <a:bodyPr/>
          <a:lstStyle/>
          <a:p>
            <a:pPr marL="0" indent="0">
              <a:buNone/>
            </a:pPr>
            <a:r>
              <a:rPr lang="en-GB" dirty="0">
                <a:latin typeface="Arial" panose="020B0604020202020204" pitchFamily="34" charset="0"/>
                <a:cs typeface="Arial" panose="020B0604020202020204" pitchFamily="34" charset="0"/>
                <a:hlinkClick r:id="rId2"/>
              </a:rPr>
              <a:t>Dolen </a:t>
            </a:r>
            <a:r>
              <a:rPr lang="en-GB" dirty="0" err="1">
                <a:latin typeface="Arial" panose="020B0604020202020204" pitchFamily="34" charset="0"/>
                <a:cs typeface="Arial" panose="020B0604020202020204" pitchFamily="34" charset="0"/>
                <a:hlinkClick r:id="rId2"/>
              </a:rPr>
              <a:t>i</a:t>
            </a:r>
            <a:r>
              <a:rPr lang="en-GB" dirty="0">
                <a:latin typeface="Arial" panose="020B0604020202020204" pitchFamily="34" charset="0"/>
                <a:cs typeface="Arial" panose="020B0604020202020204" pitchFamily="34" charset="0"/>
                <a:hlinkClick r:id="rId2"/>
              </a:rPr>
              <a:t> </a:t>
            </a:r>
            <a:r>
              <a:rPr lang="en-GB" dirty="0" err="1">
                <a:latin typeface="Arial" panose="020B0604020202020204" pitchFamily="34" charset="0"/>
                <a:cs typeface="Arial" panose="020B0604020202020204" pitchFamily="34" charset="0"/>
                <a:hlinkClick r:id="rId2"/>
              </a:rPr>
              <a:t>Podlediadau</a:t>
            </a:r>
            <a:r>
              <a:rPr lang="en-GB" dirty="0">
                <a:latin typeface="Arial" panose="020B0604020202020204" pitchFamily="34" charset="0"/>
                <a:cs typeface="Arial" panose="020B0604020202020204" pitchFamily="34" charset="0"/>
                <a:hlinkClick r:id="rId2"/>
              </a:rPr>
              <a:t> Hwb </a:t>
            </a:r>
            <a:r>
              <a:rPr lang="en-GB" dirty="0" err="1">
                <a:latin typeface="Arial" panose="020B0604020202020204" pitchFamily="34" charset="0"/>
                <a:cs typeface="Arial" panose="020B0604020202020204" pitchFamily="34" charset="0"/>
                <a:hlinkClick r:id="rId2"/>
              </a:rPr>
              <a:t>ar</a:t>
            </a:r>
            <a:r>
              <a:rPr lang="en-GB" dirty="0">
                <a:latin typeface="Arial" panose="020B0604020202020204" pitchFamily="34" charset="0"/>
                <a:cs typeface="Arial" panose="020B0604020202020204" pitchFamily="34" charset="0"/>
                <a:hlinkClick r:id="rId2"/>
              </a:rPr>
              <a:t> </a:t>
            </a:r>
            <a:r>
              <a:rPr lang="en-GB" dirty="0" err="1">
                <a:latin typeface="Arial" panose="020B0604020202020204" pitchFamily="34" charset="0"/>
                <a:cs typeface="Arial" panose="020B0604020202020204" pitchFamily="34" charset="0"/>
                <a:hlinkClick r:id="rId2"/>
              </a:rPr>
              <a:t>Arweinyddiaeth</a:t>
            </a:r>
            <a:endParaRPr lang="en-GB" dirty="0">
              <a:latin typeface="Arial" panose="020B0604020202020204" pitchFamily="34" charset="0"/>
              <a:cs typeface="Arial" panose="020B0604020202020204" pitchFamily="34" charset="0"/>
            </a:endParaRPr>
          </a:p>
          <a:p>
            <a:pPr marL="0" indent="0">
              <a:buNone/>
            </a:pPr>
            <a:r>
              <a:rPr lang="en-GB" dirty="0">
                <a:latin typeface="Arial" panose="020B0604020202020204" pitchFamily="34" charset="0"/>
                <a:cs typeface="Arial" panose="020B0604020202020204" pitchFamily="34" charset="0"/>
                <a:hlinkClick r:id="rId3"/>
              </a:rPr>
              <a:t>Link to Hwb podcasts on Leadership</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0630276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4800" b="1" dirty="0" err="1">
                <a:latin typeface="Arial" panose="020B0604020202020204" pitchFamily="34" charset="0"/>
                <a:cs typeface="Arial" panose="020B0604020202020204" pitchFamily="34" charset="0"/>
              </a:rPr>
              <a:t>Erbyn</a:t>
            </a:r>
            <a:r>
              <a:rPr lang="en-GB" sz="4800" b="1" dirty="0">
                <a:latin typeface="Arial" panose="020B0604020202020204" pitchFamily="34" charset="0"/>
                <a:cs typeface="Arial" panose="020B0604020202020204" pitchFamily="34" charset="0"/>
              </a:rPr>
              <a:t> y </a:t>
            </a:r>
            <a:r>
              <a:rPr lang="en-GB" sz="4800" b="1" dirty="0" err="1">
                <a:latin typeface="Arial" panose="020B0604020202020204" pitchFamily="34" charset="0"/>
                <a:cs typeface="Arial" panose="020B0604020202020204" pitchFamily="34" charset="0"/>
              </a:rPr>
              <a:t>ddarlith</a:t>
            </a:r>
            <a:r>
              <a:rPr lang="en-GB" sz="4800" b="1" dirty="0">
                <a:latin typeface="Arial" panose="020B0604020202020204" pitchFamily="34" charset="0"/>
                <a:cs typeface="Arial" panose="020B0604020202020204" pitchFamily="34" charset="0"/>
              </a:rPr>
              <a:t> </a:t>
            </a:r>
            <a:r>
              <a:rPr lang="en-GB" sz="4800" b="1" dirty="0" err="1">
                <a:latin typeface="Arial" panose="020B0604020202020204" pitchFamily="34" charset="0"/>
                <a:cs typeface="Arial" panose="020B0604020202020204" pitchFamily="34" charset="0"/>
              </a:rPr>
              <a:t>nesaf</a:t>
            </a:r>
            <a:r>
              <a:rPr lang="en-GB" sz="4800" b="1" dirty="0">
                <a:latin typeface="Arial" panose="020B0604020202020204" pitchFamily="34" charset="0"/>
                <a:cs typeface="Arial" panose="020B0604020202020204" pitchFamily="34" charset="0"/>
              </a:rPr>
              <a:t>…</a:t>
            </a:r>
            <a:r>
              <a:rPr lang="en-GB" sz="4800" b="1" dirty="0" err="1">
                <a:latin typeface="Arial" panose="020B0604020202020204" pitchFamily="34" charset="0"/>
                <a:cs typeface="Arial" panose="020B0604020202020204" pitchFamily="34" charset="0"/>
              </a:rPr>
              <a:t>ymchwiliwch</a:t>
            </a:r>
            <a:br>
              <a:rPr lang="en-GB" sz="4800" b="1" dirty="0">
                <a:latin typeface="Arial" panose="020B0604020202020204" pitchFamily="34" charset="0"/>
                <a:cs typeface="Arial" panose="020B0604020202020204" pitchFamily="34" charset="0"/>
              </a:rPr>
            </a:br>
            <a:r>
              <a:rPr lang="en-GB" sz="4800" b="1" dirty="0">
                <a:solidFill>
                  <a:schemeClr val="accent1">
                    <a:lumMod val="75000"/>
                  </a:schemeClr>
                </a:solidFill>
                <a:latin typeface="Arial" panose="020B0604020202020204" pitchFamily="34" charset="0"/>
                <a:cs typeface="Arial" panose="020B0604020202020204" pitchFamily="34" charset="0"/>
              </a:rPr>
              <a:t>By next lecture…research</a:t>
            </a:r>
          </a:p>
        </p:txBody>
      </p:sp>
      <p:sp>
        <p:nvSpPr>
          <p:cNvPr id="3" name="Content Placeholder 2"/>
          <p:cNvSpPr>
            <a:spLocks noGrp="1"/>
          </p:cNvSpPr>
          <p:nvPr>
            <p:ph sz="half" idx="1"/>
          </p:nvPr>
        </p:nvSpPr>
        <p:spPr>
          <a:xfrm>
            <a:off x="493029" y="2243463"/>
            <a:ext cx="5181600" cy="4351338"/>
          </a:xfrm>
        </p:spPr>
        <p:txBody>
          <a:bodyPr/>
          <a:lstStyle/>
          <a:p>
            <a:r>
              <a:rPr lang="en-GB" dirty="0">
                <a:latin typeface="Arial" panose="020B0604020202020204" pitchFamily="34" charset="0"/>
                <a:cs typeface="Arial" panose="020B0604020202020204" pitchFamily="34" charset="0"/>
              </a:rPr>
              <a:t>Arweinyddiaeth a gender</a:t>
            </a:r>
          </a:p>
          <a:p>
            <a:r>
              <a:rPr lang="en-GB" dirty="0" err="1">
                <a:latin typeface="Arial" panose="020B0604020202020204" pitchFamily="34" charset="0"/>
                <a:cs typeface="Arial" panose="020B0604020202020204" pitchFamily="34" charset="0"/>
              </a:rPr>
              <a:t>Nodweddion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arweinydd</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Personoliaeth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arweinydd</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Arwain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pobl</a:t>
            </a:r>
            <a:r>
              <a:rPr lang="en-GB" dirty="0">
                <a:latin typeface="Arial" panose="020B0604020202020204" pitchFamily="34" charset="0"/>
                <a:cs typeface="Arial" panose="020B0604020202020204" pitchFamily="34" charset="0"/>
              </a:rPr>
              <a:t> – </a:t>
            </a:r>
            <a:r>
              <a:rPr lang="en-GB" dirty="0" err="1">
                <a:latin typeface="Arial" panose="020B0604020202020204" pitchFamily="34" charset="0"/>
                <a:cs typeface="Arial" panose="020B0604020202020204" pitchFamily="34" charset="0"/>
              </a:rPr>
              <a:t>beth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mae</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hyn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meddwl</a:t>
            </a:r>
            <a:r>
              <a:rPr lang="en-GB" dirty="0">
                <a:latin typeface="Arial" panose="020B0604020202020204" pitchFamily="34" charset="0"/>
                <a:cs typeface="Arial" panose="020B0604020202020204" pitchFamily="34" charset="0"/>
              </a:rPr>
              <a:t>?</a:t>
            </a:r>
          </a:p>
          <a:p>
            <a:endParaRPr lang="en-GB" dirty="0"/>
          </a:p>
        </p:txBody>
      </p:sp>
      <p:sp>
        <p:nvSpPr>
          <p:cNvPr id="4" name="Content Placeholder 3"/>
          <p:cNvSpPr>
            <a:spLocks noGrp="1"/>
          </p:cNvSpPr>
          <p:nvPr>
            <p:ph sz="half" idx="2"/>
          </p:nvPr>
        </p:nvSpPr>
        <p:spPr>
          <a:xfrm>
            <a:off x="6096000" y="2243463"/>
            <a:ext cx="5181600" cy="4351338"/>
          </a:xfrm>
        </p:spPr>
        <p:txBody>
          <a:bodyPr/>
          <a:lstStyle/>
          <a:p>
            <a:r>
              <a:rPr lang="en-GB" dirty="0">
                <a:solidFill>
                  <a:schemeClr val="accent1">
                    <a:lumMod val="75000"/>
                  </a:schemeClr>
                </a:solidFill>
                <a:latin typeface="Arial" panose="020B0604020202020204" pitchFamily="34" charset="0"/>
                <a:cs typeface="Arial" panose="020B0604020202020204" pitchFamily="34" charset="0"/>
              </a:rPr>
              <a:t>Gender in leadership</a:t>
            </a:r>
          </a:p>
          <a:p>
            <a:r>
              <a:rPr lang="en-GB" dirty="0">
                <a:solidFill>
                  <a:schemeClr val="accent1">
                    <a:lumMod val="75000"/>
                  </a:schemeClr>
                </a:solidFill>
                <a:latin typeface="Arial" panose="020B0604020202020204" pitchFamily="34" charset="0"/>
                <a:cs typeface="Arial" panose="020B0604020202020204" pitchFamily="34" charset="0"/>
              </a:rPr>
              <a:t>Traits of a leader </a:t>
            </a:r>
          </a:p>
          <a:p>
            <a:r>
              <a:rPr lang="en-GB" dirty="0">
                <a:solidFill>
                  <a:schemeClr val="accent1">
                    <a:lumMod val="75000"/>
                  </a:schemeClr>
                </a:solidFill>
                <a:latin typeface="Arial" panose="020B0604020202020204" pitchFamily="34" charset="0"/>
                <a:cs typeface="Arial" panose="020B0604020202020204" pitchFamily="34" charset="0"/>
              </a:rPr>
              <a:t>Personality of a leader </a:t>
            </a:r>
          </a:p>
          <a:p>
            <a:r>
              <a:rPr lang="en-GB" dirty="0">
                <a:solidFill>
                  <a:schemeClr val="accent1">
                    <a:lumMod val="75000"/>
                  </a:schemeClr>
                </a:solidFill>
                <a:latin typeface="Arial" panose="020B0604020202020204" pitchFamily="34" charset="0"/>
                <a:cs typeface="Arial" panose="020B0604020202020204" pitchFamily="34" charset="0"/>
              </a:rPr>
              <a:t>Leading people – what does this mean?</a:t>
            </a:r>
          </a:p>
        </p:txBody>
      </p:sp>
    </p:spTree>
    <p:extLst>
      <p:ext uri="{BB962C8B-B14F-4D97-AF65-F5344CB8AC3E}">
        <p14:creationId xmlns:p14="http://schemas.microsoft.com/office/powerpoint/2010/main" val="11352881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58239" y="139280"/>
            <a:ext cx="8275522" cy="812624"/>
          </a:xfrm>
        </p:spPr>
        <p:txBody>
          <a:bodyPr>
            <a:normAutofit/>
          </a:bodyPr>
          <a:lstStyle/>
          <a:p>
            <a:pPr algn="ctr"/>
            <a:r>
              <a:rPr lang="en-GB" sz="4800" b="1" dirty="0" err="1">
                <a:latin typeface="Arial" panose="020B0604020202020204" pitchFamily="34" charset="0"/>
                <a:cs typeface="Arial" panose="020B0604020202020204" pitchFamily="34" charset="0"/>
              </a:rPr>
              <a:t>Cyfeirnodi</a:t>
            </a:r>
            <a:r>
              <a:rPr lang="en-GB" sz="4800" b="1" dirty="0">
                <a:latin typeface="Arial" panose="020B0604020202020204" pitchFamily="34" charset="0"/>
                <a:cs typeface="Arial" panose="020B0604020202020204" pitchFamily="34" charset="0"/>
              </a:rPr>
              <a:t> / </a:t>
            </a:r>
            <a:r>
              <a:rPr lang="en-GB" sz="4800" b="1" dirty="0">
                <a:solidFill>
                  <a:schemeClr val="accent1">
                    <a:lumMod val="75000"/>
                  </a:schemeClr>
                </a:solidFill>
                <a:latin typeface="Arial" panose="020B0604020202020204" pitchFamily="34" charset="0"/>
                <a:cs typeface="Arial" panose="020B0604020202020204" pitchFamily="34" charset="0"/>
              </a:rPr>
              <a:t>Reference List</a:t>
            </a:r>
          </a:p>
        </p:txBody>
      </p:sp>
      <p:sp>
        <p:nvSpPr>
          <p:cNvPr id="5" name="Content Placeholder 4"/>
          <p:cNvSpPr>
            <a:spLocks noGrp="1"/>
          </p:cNvSpPr>
          <p:nvPr>
            <p:ph idx="1"/>
          </p:nvPr>
        </p:nvSpPr>
        <p:spPr>
          <a:xfrm>
            <a:off x="54501" y="951904"/>
            <a:ext cx="11527899" cy="4565329"/>
          </a:xfrm>
        </p:spPr>
        <p:txBody>
          <a:bodyPr>
            <a:normAutofit fontScale="92500" lnSpcReduction="20000"/>
          </a:bodyPr>
          <a:lstStyle/>
          <a:p>
            <a:pPr marL="0" indent="0">
              <a:buNone/>
            </a:pPr>
            <a:r>
              <a:rPr lang="en-GB" dirty="0"/>
              <a:t>Davies, G. (2016) </a:t>
            </a:r>
            <a:r>
              <a:rPr lang="en-GB" i="1" dirty="0"/>
              <a:t>Leading in Early Childhood</a:t>
            </a:r>
            <a:r>
              <a:rPr lang="en-GB" dirty="0"/>
              <a:t>. London: Sage.</a:t>
            </a:r>
          </a:p>
          <a:p>
            <a:pPr marL="0" indent="0">
              <a:buNone/>
            </a:pPr>
            <a:r>
              <a:rPr lang="en-GB" dirty="0"/>
              <a:t>Diaz-Saenz, H.R. (2011) ‘Transformational leadership’, in A, Bryman et al., (eds) </a:t>
            </a:r>
            <a:r>
              <a:rPr lang="en-GB" i="1" dirty="0"/>
              <a:t>The Sage Handbook of Leadership</a:t>
            </a:r>
            <a:r>
              <a:rPr lang="en-GB" dirty="0"/>
              <a:t>. London: Sage. pp. 299-337.</a:t>
            </a:r>
          </a:p>
          <a:p>
            <a:pPr marL="0" indent="0">
              <a:buNone/>
            </a:pPr>
            <a:r>
              <a:rPr lang="en-GB" dirty="0" err="1"/>
              <a:t>Ebbeck</a:t>
            </a:r>
            <a:r>
              <a:rPr lang="en-GB" dirty="0"/>
              <a:t>, M. and </a:t>
            </a:r>
            <a:r>
              <a:rPr lang="en-GB" dirty="0" err="1"/>
              <a:t>Waninganayake</a:t>
            </a:r>
            <a:r>
              <a:rPr lang="en-GB" dirty="0"/>
              <a:t>, M. (2002) </a:t>
            </a:r>
            <a:r>
              <a:rPr lang="en-GB" i="1" dirty="0"/>
              <a:t>Early Childhood Professionals: Leading Today and Tomorrow</a:t>
            </a:r>
            <a:r>
              <a:rPr lang="en-GB" dirty="0"/>
              <a:t>. Sydney, Australia: McLennan and Petty. </a:t>
            </a:r>
          </a:p>
          <a:p>
            <a:pPr marL="0" indent="0">
              <a:buNone/>
            </a:pPr>
            <a:r>
              <a:rPr lang="en-GB" dirty="0" err="1"/>
              <a:t>Expertprogrammemanagement</a:t>
            </a:r>
            <a:r>
              <a:rPr lang="en-GB" dirty="0"/>
              <a:t> (no date) [image] </a:t>
            </a:r>
            <a:r>
              <a:rPr lang="en-GB" i="1" dirty="0" err="1"/>
              <a:t>Mckinseys</a:t>
            </a:r>
            <a:r>
              <a:rPr lang="en-GB" i="1" dirty="0"/>
              <a:t> 7 S Framework</a:t>
            </a:r>
            <a:r>
              <a:rPr lang="en-GB" dirty="0"/>
              <a:t>. Available at: </a:t>
            </a:r>
            <a:r>
              <a:rPr lang="en-GB" dirty="0">
                <a:hlinkClick r:id="rId3"/>
              </a:rPr>
              <a:t>https://expertprogrammanagement.com/2018/11/mckinsey-7s-framework/#google_vignette</a:t>
            </a:r>
            <a:r>
              <a:rPr lang="en-GB" dirty="0"/>
              <a:t> (Accessed: 23 September 2023).</a:t>
            </a:r>
          </a:p>
          <a:p>
            <a:pPr marL="0" indent="0">
              <a:buNone/>
            </a:pPr>
            <a:r>
              <a:rPr lang="en-GB" dirty="0" err="1"/>
              <a:t>Fourweeksmba</a:t>
            </a:r>
            <a:r>
              <a:rPr lang="en-GB" dirty="0"/>
              <a:t> (2023) [image] Available at: https://fourweekmba.com/likerts-management-systems . (Accessed: 22 September 2023).</a:t>
            </a:r>
          </a:p>
          <a:p>
            <a:pPr marL="0" indent="0">
              <a:buNone/>
            </a:pPr>
            <a:r>
              <a:rPr lang="en-GB" dirty="0"/>
              <a:t>Hadfield, M., Jopling, M. and Needham, M. (2015) </a:t>
            </a:r>
            <a:r>
              <a:rPr lang="en-GB" i="1" dirty="0"/>
              <a:t>Practice Leadership in the Early Years: Becoming, Being and Developing as a Leader</a:t>
            </a:r>
            <a:r>
              <a:rPr lang="en-GB" dirty="0"/>
              <a:t>. Maidenhead: Open University Press.</a:t>
            </a:r>
          </a:p>
          <a:p>
            <a:pPr marL="0" indent="0">
              <a:buNone/>
            </a:pPr>
            <a:endParaRPr lang="en-GB" dirty="0"/>
          </a:p>
        </p:txBody>
      </p:sp>
    </p:spTree>
    <p:extLst>
      <p:ext uri="{BB962C8B-B14F-4D97-AF65-F5344CB8AC3E}">
        <p14:creationId xmlns:p14="http://schemas.microsoft.com/office/powerpoint/2010/main" val="420829670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58239" y="139280"/>
            <a:ext cx="8275522" cy="812624"/>
          </a:xfrm>
        </p:spPr>
        <p:txBody>
          <a:bodyPr>
            <a:normAutofit/>
          </a:bodyPr>
          <a:lstStyle/>
          <a:p>
            <a:pPr algn="ctr"/>
            <a:r>
              <a:rPr lang="en-GB" sz="4800" b="1" dirty="0" err="1">
                <a:latin typeface="Arial" panose="020B0604020202020204" pitchFamily="34" charset="0"/>
                <a:cs typeface="Arial" panose="020B0604020202020204" pitchFamily="34" charset="0"/>
              </a:rPr>
              <a:t>Cyfeirnodi</a:t>
            </a:r>
            <a:r>
              <a:rPr lang="en-GB" sz="4800" b="1" dirty="0">
                <a:latin typeface="Arial" panose="020B0604020202020204" pitchFamily="34" charset="0"/>
                <a:cs typeface="Arial" panose="020B0604020202020204" pitchFamily="34" charset="0"/>
              </a:rPr>
              <a:t> / </a:t>
            </a:r>
            <a:r>
              <a:rPr lang="en-GB" sz="4800" b="1" dirty="0">
                <a:solidFill>
                  <a:schemeClr val="accent1">
                    <a:lumMod val="75000"/>
                  </a:schemeClr>
                </a:solidFill>
                <a:latin typeface="Arial" panose="020B0604020202020204" pitchFamily="34" charset="0"/>
                <a:cs typeface="Arial" panose="020B0604020202020204" pitchFamily="34" charset="0"/>
              </a:rPr>
              <a:t>Reference List</a:t>
            </a:r>
          </a:p>
        </p:txBody>
      </p:sp>
      <p:sp>
        <p:nvSpPr>
          <p:cNvPr id="5" name="Content Placeholder 4"/>
          <p:cNvSpPr>
            <a:spLocks noGrp="1"/>
          </p:cNvSpPr>
          <p:nvPr>
            <p:ph idx="1"/>
          </p:nvPr>
        </p:nvSpPr>
        <p:spPr>
          <a:xfrm>
            <a:off x="54501" y="951904"/>
            <a:ext cx="11527899" cy="4565329"/>
          </a:xfrm>
        </p:spPr>
        <p:txBody>
          <a:bodyPr>
            <a:normAutofit fontScale="92500" lnSpcReduction="20000"/>
          </a:bodyPr>
          <a:lstStyle/>
          <a:p>
            <a:pPr marL="0" indent="0">
              <a:buNone/>
            </a:pPr>
            <a:r>
              <a:rPr lang="en-GB" dirty="0"/>
              <a:t>Mindtools (2023) [image] </a:t>
            </a:r>
            <a:r>
              <a:rPr lang="en-GB" i="1" dirty="0"/>
              <a:t>The Blake Mouton Grid</a:t>
            </a:r>
            <a:r>
              <a:rPr lang="en-GB" dirty="0"/>
              <a:t>. Available at: </a:t>
            </a:r>
            <a:r>
              <a:rPr lang="en-GB" dirty="0">
                <a:hlinkClick r:id="rId3"/>
              </a:rPr>
              <a:t>https://www.mindtools.com/ai9k5cb/the-blake-mouton-grid</a:t>
            </a:r>
            <a:r>
              <a:rPr lang="en-GB" dirty="0"/>
              <a:t>. (Accessed: 23 September 2023). </a:t>
            </a:r>
          </a:p>
          <a:p>
            <a:pPr marL="0" indent="0">
              <a:buNone/>
            </a:pPr>
            <a:r>
              <a:rPr lang="en-GB" dirty="0"/>
              <a:t>Moyles, J. (2006) </a:t>
            </a:r>
            <a:r>
              <a:rPr lang="en-GB" i="1" dirty="0"/>
              <a:t>Effective Leadership and Management in the Early Years</a:t>
            </a:r>
            <a:r>
              <a:rPr lang="en-GB" dirty="0"/>
              <a:t>. Maidenhead: Open University Press. </a:t>
            </a:r>
          </a:p>
          <a:p>
            <a:pPr marL="0" indent="0">
              <a:buNone/>
            </a:pPr>
            <a:r>
              <a:rPr lang="en-GB" dirty="0"/>
              <a:t>Reed, M. and Canning, N. (2012) </a:t>
            </a:r>
            <a:r>
              <a:rPr lang="en-GB" i="1" dirty="0"/>
              <a:t>Implementing Quality Improvement and Change in the Early Years</a:t>
            </a:r>
            <a:r>
              <a:rPr lang="en-GB" dirty="0"/>
              <a:t>. London: Sage. </a:t>
            </a:r>
          </a:p>
          <a:p>
            <a:pPr marL="0" indent="0">
              <a:buNone/>
            </a:pPr>
            <a:r>
              <a:rPr lang="en-GB" dirty="0"/>
              <a:t>Rodd, J. (2013) </a:t>
            </a:r>
            <a:r>
              <a:rPr lang="en-GB" i="1" dirty="0"/>
              <a:t>Leadership in Early Childhood; The Pathway to Professionalism.</a:t>
            </a:r>
            <a:r>
              <a:rPr lang="en-GB" dirty="0"/>
              <a:t> 3</a:t>
            </a:r>
            <a:r>
              <a:rPr lang="en-GB" baseline="30000" dirty="0"/>
              <a:t>rd</a:t>
            </a:r>
            <a:r>
              <a:rPr lang="en-GB" dirty="0"/>
              <a:t> </a:t>
            </a:r>
            <a:r>
              <a:rPr lang="en-GB" dirty="0" err="1"/>
              <a:t>edn</a:t>
            </a:r>
            <a:r>
              <a:rPr lang="en-GB" dirty="0"/>
              <a:t>. Maidenhead: Open University Press. </a:t>
            </a:r>
          </a:p>
          <a:p>
            <a:pPr marL="0" indent="0">
              <a:buNone/>
            </a:pPr>
            <a:r>
              <a:rPr lang="en-GB" dirty="0"/>
              <a:t>Siraj-Blatchford, I. and </a:t>
            </a:r>
            <a:r>
              <a:rPr lang="en-GB" dirty="0" err="1"/>
              <a:t>Hallet</a:t>
            </a:r>
            <a:r>
              <a:rPr lang="en-GB" dirty="0"/>
              <a:t>, E. (2014) </a:t>
            </a:r>
            <a:r>
              <a:rPr lang="en-GB" i="1" dirty="0"/>
              <a:t>Effective and Caring Leadership in the Early Years</a:t>
            </a:r>
            <a:r>
              <a:rPr lang="en-GB" dirty="0"/>
              <a:t>. London: Sage.  </a:t>
            </a:r>
          </a:p>
          <a:p>
            <a:pPr marL="0" indent="0">
              <a:buNone/>
            </a:pPr>
            <a:r>
              <a:rPr lang="en-GB" dirty="0" err="1"/>
              <a:t>Stratrix</a:t>
            </a:r>
            <a:r>
              <a:rPr lang="en-GB" dirty="0"/>
              <a:t> (2023) Leadership Styles – Daniel Goleman. [image] Available at: </a:t>
            </a:r>
            <a:r>
              <a:rPr lang="en-GB" dirty="0">
                <a:hlinkClick r:id="rId4"/>
              </a:rPr>
              <a:t>https://www.stratrix.com/leadership-styles/</a:t>
            </a:r>
            <a:r>
              <a:rPr lang="en-GB" dirty="0"/>
              <a:t> (Accessed: 22 September 2023)</a:t>
            </a:r>
          </a:p>
          <a:p>
            <a:pPr marL="0" indent="0">
              <a:buNone/>
            </a:pPr>
            <a:endParaRPr lang="en-GB" dirty="0"/>
          </a:p>
        </p:txBody>
      </p:sp>
    </p:spTree>
    <p:extLst>
      <p:ext uri="{BB962C8B-B14F-4D97-AF65-F5344CB8AC3E}">
        <p14:creationId xmlns:p14="http://schemas.microsoft.com/office/powerpoint/2010/main" val="12169033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58239" y="139280"/>
            <a:ext cx="8275522" cy="812624"/>
          </a:xfrm>
        </p:spPr>
        <p:txBody>
          <a:bodyPr>
            <a:normAutofit/>
          </a:bodyPr>
          <a:lstStyle/>
          <a:p>
            <a:pPr algn="ctr"/>
            <a:r>
              <a:rPr lang="en-GB" sz="4800" b="1" dirty="0" err="1">
                <a:latin typeface="Arial" panose="020B0604020202020204" pitchFamily="34" charset="0"/>
                <a:cs typeface="Arial" panose="020B0604020202020204" pitchFamily="34" charset="0"/>
              </a:rPr>
              <a:t>Cyfeirnodi</a:t>
            </a:r>
            <a:r>
              <a:rPr lang="en-GB" sz="4800" b="1" dirty="0">
                <a:latin typeface="Arial" panose="020B0604020202020204" pitchFamily="34" charset="0"/>
                <a:cs typeface="Arial" panose="020B0604020202020204" pitchFamily="34" charset="0"/>
              </a:rPr>
              <a:t> / </a:t>
            </a:r>
            <a:r>
              <a:rPr lang="en-GB" sz="4800" b="1" dirty="0">
                <a:solidFill>
                  <a:schemeClr val="accent1">
                    <a:lumMod val="75000"/>
                  </a:schemeClr>
                </a:solidFill>
                <a:latin typeface="Arial" panose="020B0604020202020204" pitchFamily="34" charset="0"/>
                <a:cs typeface="Arial" panose="020B0604020202020204" pitchFamily="34" charset="0"/>
              </a:rPr>
              <a:t>Reference List</a:t>
            </a:r>
          </a:p>
        </p:txBody>
      </p:sp>
      <p:sp>
        <p:nvSpPr>
          <p:cNvPr id="5" name="Content Placeholder 4"/>
          <p:cNvSpPr>
            <a:spLocks noGrp="1"/>
          </p:cNvSpPr>
          <p:nvPr>
            <p:ph idx="1"/>
          </p:nvPr>
        </p:nvSpPr>
        <p:spPr>
          <a:xfrm>
            <a:off x="54501" y="951904"/>
            <a:ext cx="11527899" cy="4565329"/>
          </a:xfrm>
        </p:spPr>
        <p:txBody>
          <a:bodyPr>
            <a:normAutofit/>
          </a:bodyPr>
          <a:lstStyle/>
          <a:p>
            <a:pPr marL="0" indent="0">
              <a:buNone/>
            </a:pPr>
            <a:r>
              <a:rPr lang="en-GB" dirty="0" err="1"/>
              <a:t>Suwnada</a:t>
            </a:r>
            <a:r>
              <a:rPr lang="en-GB" dirty="0"/>
              <a:t>, B. and Nugroho, Y. (2022) ‘Literature Reviews: </a:t>
            </a:r>
            <a:r>
              <a:rPr lang="en-GB" dirty="0" err="1"/>
              <a:t>Mckinsey</a:t>
            </a:r>
            <a:r>
              <a:rPr lang="en-GB" dirty="0"/>
              <a:t> 7S model to support organisational performance’, </a:t>
            </a:r>
            <a:r>
              <a:rPr lang="en-GB" i="1" dirty="0" err="1"/>
              <a:t>Technium</a:t>
            </a:r>
            <a:r>
              <a:rPr lang="en-GB" i="1" dirty="0"/>
              <a:t> Social Sciences Journal</a:t>
            </a:r>
            <a:r>
              <a:rPr lang="en-GB" dirty="0"/>
              <a:t>, 39, pp. 1-9. Available at: </a:t>
            </a:r>
            <a:r>
              <a:rPr lang="en-GB" dirty="0">
                <a:hlinkClick r:id="rId3"/>
              </a:rPr>
              <a:t>www.techniumscience.com</a:t>
            </a:r>
            <a:r>
              <a:rPr lang="en-GB" dirty="0"/>
              <a:t>. (Accessed: 22 September 2023).</a:t>
            </a:r>
          </a:p>
          <a:p>
            <a:pPr marL="0" indent="0">
              <a:buNone/>
            </a:pPr>
            <a:r>
              <a:rPr lang="en-GB" dirty="0"/>
              <a:t>Whalley et al. (2019) Democtratising Leadership in the Early Years: A Systematic Approach. Oxon: Routledge.</a:t>
            </a:r>
          </a:p>
          <a:p>
            <a:pPr marL="0" indent="0">
              <a:buNone/>
            </a:pPr>
            <a:endParaRPr lang="en-GB" dirty="0"/>
          </a:p>
        </p:txBody>
      </p:sp>
    </p:spTree>
    <p:extLst>
      <p:ext uri="{BB962C8B-B14F-4D97-AF65-F5344CB8AC3E}">
        <p14:creationId xmlns:p14="http://schemas.microsoft.com/office/powerpoint/2010/main" val="4097222002"/>
      </p:ext>
    </p:extLst>
  </p:cSld>
  <p:clrMapOvr>
    <a:masterClrMapping/>
  </p:clrMapOvr>
</p:sld>
</file>

<file path=ppt/theme/theme1.xml><?xml version="1.0" encoding="utf-8"?>
<a:theme xmlns:a="http://schemas.openxmlformats.org/drawingml/2006/main" name="Holding PAg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C542EBDA-A4F5-41A3-A105-12E1AEC83494}"/>
    </a:ext>
  </a:extLst>
</a:theme>
</file>

<file path=ppt/theme/theme2.xml><?xml version="1.0" encoding="utf-8"?>
<a:theme xmlns:a="http://schemas.openxmlformats.org/drawingml/2006/main" name="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00B0E777-57DC-48D8-9C6D-F3057FF82AE5}"/>
    </a:ext>
  </a:extLst>
</a:theme>
</file>

<file path=ppt/theme/theme3.xml><?xml version="1.0" encoding="utf-8"?>
<a:theme xmlns:a="http://schemas.openxmlformats.org/drawingml/2006/main" name="Title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3808A5FF-D669-4B33-ADC7-5C628DEDF80E}"/>
    </a:ext>
  </a:extLst>
</a:theme>
</file>

<file path=ppt/theme/theme4.xml><?xml version="1.0" encoding="utf-8"?>
<a:theme xmlns:a="http://schemas.openxmlformats.org/drawingml/2006/main" name="Title Slid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11F0DE30-03B7-4765-AB4C-E2339937FC60}"/>
    </a:ext>
  </a:extLst>
</a:theme>
</file>

<file path=ppt/theme/theme5.xml><?xml version="1.0" encoding="utf-8"?>
<a:theme xmlns:a="http://schemas.openxmlformats.org/drawingml/2006/main" name="Title Slid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87B0980B-E976-446E-B13E-F21BD31D588F}"/>
    </a:ext>
  </a:extLst>
</a:theme>
</file>

<file path=ppt/theme/theme6.xml><?xml version="1.0" encoding="utf-8"?>
<a:theme xmlns:a="http://schemas.openxmlformats.org/drawingml/2006/main" name="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788382AC-33A6-4EE6-9EF5-BA31FC79AD60}"/>
    </a:ext>
  </a:extLst>
</a:theme>
</file>

<file path=ppt/theme/theme7.xml><?xml version="1.0" encoding="utf-8"?>
<a:theme xmlns:a="http://schemas.openxmlformats.org/drawingml/2006/main" name="Accessib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DC81931D-F094-440C-B7A7-6B289DEBC1E4}"/>
    </a:ext>
  </a:extLst>
</a:theme>
</file>

<file path=ppt/theme/theme8.xml><?xml version="1.0" encoding="utf-8"?>
<a:theme xmlns:a="http://schemas.openxmlformats.org/drawingml/2006/main" name="Accessib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86883F0F-287E-4407-A9BD-FB3F2413EBF2}"/>
    </a:ext>
  </a:extLst>
</a:theme>
</file>

<file path=ppt/theme/theme9.xml><?xml version="1.0" encoding="utf-8"?>
<a:theme xmlns:a="http://schemas.openxmlformats.org/drawingml/2006/main" name="Accessib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839F3580-409E-4425-AB32-4DCB1E9088C6}"/>
    </a:ext>
  </a:extLst>
</a:theme>
</file>

<file path=ppt/theme/theme10.xml><?xml version="1.0" encoding="utf-8"?>
<a:theme xmlns:a="http://schemas.openxmlformats.org/drawingml/2006/main" name="Accessib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4C3B2AE3-21F7-4AA1-BCFD-E71FCED4C1A9}"/>
    </a:ext>
  </a:extLst>
</a:theme>
</file>

<file path=ppt/theme/theme11.xml><?xml version="1.0" encoding="utf-8"?>
<a:theme xmlns:a="http://schemas.openxmlformats.org/drawingml/2006/main" name="1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E21751B9-EE4C-40D2-ABD7-AFC27242BB51}"/>
    </a:ext>
  </a:extLst>
</a:theme>
</file>

<file path=ppt/theme/theme12.xml><?xml version="1.0" encoding="utf-8"?>
<a:theme xmlns:a="http://schemas.openxmlformats.org/drawingml/2006/main" name="2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AA448B56-E705-45B4-B65C-BAA9F0D4C301}"/>
    </a:ext>
  </a:extLst>
</a:theme>
</file>

<file path=ppt/theme/theme13.xml><?xml version="1.0" encoding="utf-8"?>
<a:theme xmlns:a="http://schemas.openxmlformats.org/drawingml/2006/main" name="3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C6E61196-2B4A-4D37-BC21-3843F99E562B}"/>
    </a:ext>
  </a:extLst>
</a:theme>
</file>

<file path=ppt/theme/theme14.xml><?xml version="1.0" encoding="utf-8"?>
<a:theme xmlns:a="http://schemas.openxmlformats.org/drawingml/2006/main" name="4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0CCF61DC-21DE-4B8A-A156-C3636722E1D0}"/>
    </a:ext>
  </a:extLst>
</a:theme>
</file>

<file path=ppt/theme/theme15.xml><?xml version="1.0" encoding="utf-8"?>
<a:theme xmlns:a="http://schemas.openxmlformats.org/drawingml/2006/main" name="5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41C8B30B-6CE7-4506-891F-7EB39784B55C}"/>
    </a:ext>
  </a:extLst>
</a:theme>
</file>

<file path=ppt/theme/theme16.xml><?xml version="1.0" encoding="utf-8"?>
<a:theme xmlns:a="http://schemas.openxmlformats.org/drawingml/2006/main" name="6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302048F3-FA83-4C07-B823-9911C6E0CA2D}"/>
    </a:ext>
  </a:extLst>
</a:theme>
</file>

<file path=ppt/theme/theme17.xml><?xml version="1.0" encoding="utf-8"?>
<a:theme xmlns:a="http://schemas.openxmlformats.org/drawingml/2006/main" name="7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461C17C8-1638-466B-A60E-F0379D8CE532}"/>
    </a:ext>
  </a:extLst>
</a:theme>
</file>

<file path=ppt/theme/theme18.xml><?xml version="1.0" encoding="utf-8"?>
<a:theme xmlns:a="http://schemas.openxmlformats.org/drawingml/2006/main" name="8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134E124E-2CCF-4244-BE9F-410C1245F355}"/>
    </a:ext>
  </a:extLst>
</a:theme>
</file>

<file path=ppt/theme/theme19.xml><?xml version="1.0" encoding="utf-8"?>
<a:theme xmlns:a="http://schemas.openxmlformats.org/drawingml/2006/main" name="Place full Image in Backgrou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6EB3CABB-3B9E-4AE1-88A2-746DBB2362B0}"/>
    </a:ext>
  </a:extLst>
</a:theme>
</file>

<file path=ppt/theme/theme20.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16bfc89a-06a0-41d6-ae50-6ff65b36cb8b" xsi:nil="true"/>
    <lcf76f155ced4ddcb4097134ff3c332f xmlns="e4a72011-89be-41d7-bd49-565121a9e247">
      <Terms xmlns="http://schemas.microsoft.com/office/infopath/2007/PartnerControls"/>
    </lcf76f155ced4ddcb4097134ff3c332f>
    <SharedWithUsers xmlns="16bfc89a-06a0-41d6-ae50-6ff65b36cb8b">
      <UserInfo>
        <DisplayName/>
        <AccountId xsi:nil="true"/>
        <AccountType/>
      </UserInfo>
    </SharedWithUser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B144F219396AFE458016C97602F34B7A" ma:contentTypeVersion="16" ma:contentTypeDescription="Create a new document." ma:contentTypeScope="" ma:versionID="a4dcb34dc5fdf258bf392aab553054d2">
  <xsd:schema xmlns:xsd="http://www.w3.org/2001/XMLSchema" xmlns:xs="http://www.w3.org/2001/XMLSchema" xmlns:p="http://schemas.microsoft.com/office/2006/metadata/properties" xmlns:ns2="e4a72011-89be-41d7-bd49-565121a9e247" xmlns:ns3="16bfc89a-06a0-41d6-ae50-6ff65b36cb8b" targetNamespace="http://schemas.microsoft.com/office/2006/metadata/properties" ma:root="true" ma:fieldsID="b534d4374fdab73f758f5458f38e133c" ns2:_="" ns3:_="">
    <xsd:import namespace="e4a72011-89be-41d7-bd49-565121a9e247"/>
    <xsd:import namespace="16bfc89a-06a0-41d6-ae50-6ff65b36cb8b"/>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3:SharedWithUsers" minOccurs="0"/>
                <xsd:element ref="ns3:SharedWithDetails" minOccurs="0"/>
                <xsd:element ref="ns2:MediaServiceSearchProperties" minOccurs="0"/>
                <xsd:element ref="ns2:lcf76f155ced4ddcb4097134ff3c332f" minOccurs="0"/>
                <xsd:element ref="ns3:TaxCatchAll" minOccurs="0"/>
                <xsd:element ref="ns2:MediaServiceLocation" minOccurs="0"/>
                <xsd:element ref="ns2:MediaServiceGenerationTime" minOccurs="0"/>
                <xsd:element ref="ns2:MediaServiceEventHashCode" minOccurs="0"/>
                <xsd:element ref="ns2:MediaServiceOCR" minOccurs="0"/>
                <xsd:element ref="ns2:MediaServiceObjectDetectorVersion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4a72011-89be-41d7-bd49-565121a9e24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MediaLengthInSeconds" ma:hidden="true" ma:internalName="MediaLengthInSeconds" ma:readOnly="true">
      <xsd:simpleType>
        <xsd:restriction base="dms:Unknown"/>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SearchProperties" ma:index="14" nillable="true" ma:displayName="MediaServiceSearchProperties" ma:hidden="true" ma:internalName="MediaServiceSearchProperties" ma:readOnly="true">
      <xsd:simpleType>
        <xsd:restriction base="dms:Note"/>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bfc89a-06a0-41d6-ae50-6ff65b36cb8b"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7" nillable="true" ma:displayName="Taxonomy Catch All Column" ma:hidden="true" ma:list="{953f2175-e71b-4bc5-bf24-4d540adc5750}" ma:internalName="TaxCatchAll" ma:showField="CatchAllData" ma:web="16bfc89a-06a0-41d6-ae50-6ff65b36cb8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89637CC-0CC8-4CE7-AA28-55134E8C2C97}">
  <ds:schemaRefs>
    <ds:schemaRef ds:uri="http://schemas.microsoft.com/sharepoint/v3/contenttype/forms"/>
  </ds:schemaRefs>
</ds:datastoreItem>
</file>

<file path=customXml/itemProps2.xml><?xml version="1.0" encoding="utf-8"?>
<ds:datastoreItem xmlns:ds="http://schemas.openxmlformats.org/officeDocument/2006/customXml" ds:itemID="{355DBCF8-028F-4FB1-A484-2261BD02F860}">
  <ds:schemaRefs>
    <ds:schemaRef ds:uri="http://schemas.microsoft.com/office/2006/documentManagement/types"/>
    <ds:schemaRef ds:uri="http://purl.org/dc/elements/1.1/"/>
    <ds:schemaRef ds:uri="16bfc89a-06a0-41d6-ae50-6ff65b36cb8b"/>
    <ds:schemaRef ds:uri="http://www.w3.org/XML/1998/namespace"/>
    <ds:schemaRef ds:uri="http://purl.org/dc/dcmitype/"/>
    <ds:schemaRef ds:uri="http://schemas.microsoft.com/office/infopath/2007/PartnerControls"/>
    <ds:schemaRef ds:uri="http://schemas.microsoft.com/office/2006/metadata/properties"/>
    <ds:schemaRef ds:uri="e4a72011-89be-41d7-bd49-565121a9e247"/>
    <ds:schemaRef ds:uri="http://schemas.openxmlformats.org/package/2006/metadata/core-properties"/>
    <ds:schemaRef ds:uri="http://purl.org/dc/terms/"/>
  </ds:schemaRefs>
</ds:datastoreItem>
</file>

<file path=customXml/itemProps3.xml><?xml version="1.0" encoding="utf-8"?>
<ds:datastoreItem xmlns:ds="http://schemas.openxmlformats.org/officeDocument/2006/customXml" ds:itemID="{CCE6831F-A41A-4B62-B335-1F48A5B4737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4a72011-89be-41d7-bd49-565121a9e247"/>
    <ds:schemaRef ds:uri="16bfc89a-06a0-41d6-ae50-6ff65b36cb8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Single blank uwtsd slide</Template>
  <TotalTime>0</TotalTime>
  <Words>8789</Words>
  <Application>Microsoft Office PowerPoint</Application>
  <PresentationFormat>Widescreen</PresentationFormat>
  <Paragraphs>750</Paragraphs>
  <Slides>46</Slides>
  <Notes>38</Notes>
  <HiddenSlides>0</HiddenSlides>
  <MMClips>1</MMClips>
  <ScaleCrop>false</ScaleCrop>
  <HeadingPairs>
    <vt:vector size="6" baseType="variant">
      <vt:variant>
        <vt:lpstr>Fonts Used</vt:lpstr>
      </vt:variant>
      <vt:variant>
        <vt:i4>10</vt:i4>
      </vt:variant>
      <vt:variant>
        <vt:lpstr>Theme</vt:lpstr>
      </vt:variant>
      <vt:variant>
        <vt:i4>19</vt:i4>
      </vt:variant>
      <vt:variant>
        <vt:lpstr>Slide Titles</vt:lpstr>
      </vt:variant>
      <vt:variant>
        <vt:i4>46</vt:i4>
      </vt:variant>
    </vt:vector>
  </HeadingPairs>
  <TitlesOfParts>
    <vt:vector size="75" baseType="lpstr">
      <vt:lpstr>inherit</vt:lpstr>
      <vt:lpstr>interfaceregular</vt:lpstr>
      <vt:lpstr>Arial</vt:lpstr>
      <vt:lpstr>Calibri</vt:lpstr>
      <vt:lpstr>Calibri Light</vt:lpstr>
      <vt:lpstr>Libre Franklin</vt:lpstr>
      <vt:lpstr>Merriweather</vt:lpstr>
      <vt:lpstr>Raleway</vt:lpstr>
      <vt:lpstr>Times</vt:lpstr>
      <vt:lpstr>Wingdings</vt:lpstr>
      <vt:lpstr>Holding PAge</vt:lpstr>
      <vt:lpstr>Title Slide 1</vt:lpstr>
      <vt:lpstr>Title Slide 2</vt:lpstr>
      <vt:lpstr>Title Slide 3</vt:lpstr>
      <vt:lpstr>Title Slide 4</vt:lpstr>
      <vt:lpstr>Sub Title 1</vt:lpstr>
      <vt:lpstr>Accessible 1</vt:lpstr>
      <vt:lpstr>Accessible 2</vt:lpstr>
      <vt:lpstr>Accessible 3</vt:lpstr>
      <vt:lpstr>Accessible 4</vt:lpstr>
      <vt:lpstr>1_Sub Title 3</vt:lpstr>
      <vt:lpstr>2_Sub Title 3</vt:lpstr>
      <vt:lpstr>3_Sub Title 3</vt:lpstr>
      <vt:lpstr>4_Sub Title 3</vt:lpstr>
      <vt:lpstr>5_Sub Title 3</vt:lpstr>
      <vt:lpstr>6_Sub Title 3</vt:lpstr>
      <vt:lpstr>7_Sub Title 3</vt:lpstr>
      <vt:lpstr>8_Sub Title 3</vt:lpstr>
      <vt:lpstr>Place full Image in Background</vt:lpstr>
      <vt:lpstr>PowerPoint Presentation</vt:lpstr>
      <vt:lpstr>PowerPoint Presentation</vt:lpstr>
      <vt:lpstr>PowerPoint Presentation</vt:lpstr>
      <vt:lpstr>Geirfa/ Glossary</vt:lpstr>
      <vt:lpstr>Geirfa/ Glossary</vt:lpstr>
      <vt:lpstr>Geirfa/ Glossary</vt:lpstr>
      <vt:lpstr>Geirfa/ Glossary</vt:lpstr>
      <vt:lpstr>PowerPoint Presentation</vt:lpstr>
      <vt:lpstr>Pam ydy arweinyddiaeth dda yn bwysig yn y BC? Why is good leadership important in EY?</vt:lpstr>
      <vt:lpstr>PowerPoint Presentation</vt:lpstr>
      <vt:lpstr>PowerPoint Presentation</vt:lpstr>
      <vt:lpstr>Theoriau rheoli – 7 rheol Mckinsey  Management theories - Mckinsey’s 7 S’s</vt:lpstr>
      <vt:lpstr>PowerPoint Presentation</vt:lpstr>
      <vt:lpstr> Arddulliau traddodiadol Kurt Lewin Kurt Lewin’s Traditional styles (1939)</vt:lpstr>
      <vt:lpstr>Daniel Goleman (2000)</vt:lpstr>
      <vt:lpstr>Systemau Rheoli Linkert 1960 Linkert’s Management systems 1960</vt:lpstr>
      <vt:lpstr>Damcaniaeth grid Rheoli (Grid Blake Mouton 1960) Managerial Grid Theory (1960 Blake Mouton Grid)</vt:lpstr>
      <vt:lpstr>Ymchwiliwch/Research Yn hen ond yn dal yn cael eu parchu/Dated but still respected </vt:lpstr>
      <vt:lpstr>Rhinweddau arweinyddiaeth Leadership qualities</vt:lpstr>
      <vt:lpstr>Sut i ni’n datblygu i fod yn arweinwyr… How we develop to become leaders…</vt:lpstr>
      <vt:lpstr>PowerPoint Presentation</vt:lpstr>
      <vt:lpstr>Arweinyddwyr trawsnewidiol Transformational leaders</vt:lpstr>
      <vt:lpstr>PowerPoint Presentation</vt:lpstr>
      <vt:lpstr>Arweinyddiaeth o arfer cyfartal Leadership of equality practice</vt:lpstr>
      <vt:lpstr>PowerPoint Presentation</vt:lpstr>
      <vt:lpstr>PowerPoint Presentation</vt:lpstr>
      <vt:lpstr>Arweinyddiaeth o arfer adfyfyriol Leadership of reflective practice</vt:lpstr>
      <vt:lpstr>Arweinyddiaeth Pedagogaidd Pedagogical Leadership</vt:lpstr>
      <vt:lpstr>Arweinyddiaeth Gweithrediadol Transactional Leadership</vt:lpstr>
      <vt:lpstr>Arweinyddiaeth Gwasgaredig Distributed Leadership </vt:lpstr>
      <vt:lpstr>Arweinyddiaeth Cyfeiriol Directional Leadership</vt:lpstr>
      <vt:lpstr>Arweinyddiaeth Cydweithrediadol Collaborative Leadership</vt:lpstr>
      <vt:lpstr>Arweinyddiaeth Awdurdodedig  Empowering Leadership</vt:lpstr>
      <vt:lpstr>Arweinyddiaeth Catalytig  Catalytic Leadership</vt:lpstr>
      <vt:lpstr>Arweinyddiaeth Catalytig  Catalytic Leadership</vt:lpstr>
      <vt:lpstr>Catalytic Leadership: Early Years Professionals </vt:lpstr>
      <vt:lpstr>Ystyriwch… Consider…</vt:lpstr>
      <vt:lpstr>Beth yw’r tystiolaeth o arweinyddiaeth? What is the evidence of leadership?</vt:lpstr>
      <vt:lpstr>Morgrugun – arweinyddiaeth a gwrando ar syniadau newydd Ant – leadership and listening to new ideas</vt:lpstr>
      <vt:lpstr>PowerPoint Presentation</vt:lpstr>
      <vt:lpstr>Arweinyddiaeth/ Leadership </vt:lpstr>
      <vt:lpstr>Arweinyddiaeth/ Leadership </vt:lpstr>
      <vt:lpstr>Erbyn y ddarlith nesaf…ymchwiliwch By next lecture…research</vt:lpstr>
      <vt:lpstr>Cyfeirnodi / Reference List</vt:lpstr>
      <vt:lpstr>Cyfeirnodi / Reference List</vt:lpstr>
      <vt:lpstr>Cyfeirnodi / Reference List</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Datblygiad niwrolegol a dysgu  Neurological development and learning</dc:title>
  <dc:creator>Paul Darby</dc:creator>
  <cp:lastModifiedBy>Natasha Young</cp:lastModifiedBy>
  <cp:revision>8</cp:revision>
  <dcterms:created xsi:type="dcterms:W3CDTF">2016-10-10T08:38:34Z</dcterms:created>
  <dcterms:modified xsi:type="dcterms:W3CDTF">2025-10-10T12:19:27Z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0x010100B144F219396AFE458016C97602F34B7A</vt:lpwstr>
  </property>
  <property fmtid="{D5CDD505-2E9C-101B-9397-08002B2CF9AE}" pid="3" name="Order">
    <vt:lpwstr>393700.000000000</vt:lpwstr>
  </property>
  <property fmtid="{D5CDD505-2E9C-101B-9397-08002B2CF9AE}" pid="4" name="MediaServiceImageTags">
    <vt:lpwstr/>
  </property>
  <property fmtid="{D5CDD505-2E9C-101B-9397-08002B2CF9AE}" pid="5" name="ComplianceAssetId">
    <vt:lpwstr/>
  </property>
  <property fmtid="{D5CDD505-2E9C-101B-9397-08002B2CF9AE}" pid="6" name="_ExtendedDescription">
    <vt:lpwstr/>
  </property>
  <property fmtid="{D5CDD505-2E9C-101B-9397-08002B2CF9AE}" pid="7" name="TriggerFlowInfo">
    <vt:lpwstr/>
  </property>
</Properties>
</file>