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5"/>
  </p:notesMasterIdLst>
  <p:handoutMasterIdLst>
    <p:handoutMasterId r:id="rId26"/>
  </p:handoutMasterIdLst>
  <p:sldIdLst>
    <p:sldId id="257" r:id="rId5"/>
    <p:sldId id="268" r:id="rId6"/>
    <p:sldId id="272" r:id="rId7"/>
    <p:sldId id="273" r:id="rId8"/>
    <p:sldId id="284" r:id="rId9"/>
    <p:sldId id="275" r:id="rId10"/>
    <p:sldId id="285" r:id="rId11"/>
    <p:sldId id="276" r:id="rId12"/>
    <p:sldId id="274" r:id="rId13"/>
    <p:sldId id="277" r:id="rId14"/>
    <p:sldId id="278" r:id="rId15"/>
    <p:sldId id="286" r:id="rId16"/>
    <p:sldId id="279" r:id="rId17"/>
    <p:sldId id="280" r:id="rId18"/>
    <p:sldId id="281" r:id="rId19"/>
    <p:sldId id="282" r:id="rId20"/>
    <p:sldId id="287" r:id="rId21"/>
    <p:sldId id="288" r:id="rId22"/>
    <p:sldId id="289" r:id="rId23"/>
    <p:sldId id="283" r:id="rId24"/>
  </p:sldIdLst>
  <p:sldSz cx="12188825" cy="6858000"/>
  <p:notesSz cx="6858000" cy="9144000"/>
  <p:defaultTextStyle>
    <a:defPPr rtl="0">
      <a:defRPr lang="en-gb"/>
    </a:defPPr>
    <a:lvl1pPr marL="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24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5" pos="3839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94404"/>
    <a:srgbClr val="5F6F0F"/>
    <a:srgbClr val="718412"/>
    <a:srgbClr val="65741A"/>
    <a:srgbClr val="70811D"/>
    <a:srgbClr val="7B8D1F"/>
    <a:srgbClr val="839721"/>
    <a:srgbClr val="95AB25"/>
    <a:srgbClr val="BC5500"/>
    <a:srgbClr val="C45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35" autoAdjust="0"/>
  </p:normalViewPr>
  <p:slideViewPr>
    <p:cSldViewPr>
      <p:cViewPr>
        <p:scale>
          <a:sx n="90" d="100"/>
          <a:sy n="90" d="100"/>
        </p:scale>
        <p:origin x="398" y="77"/>
      </p:cViewPr>
      <p:guideLst>
        <p:guide orient="horz" pos="2160"/>
        <p:guide pos="3839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63" d="100"/>
          <a:sy n="63" d="100"/>
        </p:scale>
        <p:origin x="2838" y="10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r>
              <a:rPr lang="en-US"/>
              <a:t>1/8/2016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79429053-DC2A-4342-ADD4-2FD729D91E2C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3204575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r>
              <a:rPr lang="en-US"/>
              <a:t>1/8/2016</a:t>
            </a:r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t>Click to edit Master text styles</a:t>
            </a:r>
          </a:p>
          <a:p>
            <a:pPr lvl="1" rtl="0"/>
            <a:r>
              <a:t>Second level</a:t>
            </a:r>
          </a:p>
          <a:p>
            <a:pPr lvl="2" rtl="0"/>
            <a:r>
              <a:t>Third level</a:t>
            </a:r>
          </a:p>
          <a:p>
            <a:pPr lvl="3" rtl="0"/>
            <a:r>
              <a:t>Fourth level</a:t>
            </a:r>
          </a:p>
          <a:p>
            <a:pPr lvl="4" rtl="0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EBA5BD7-F043-4D1B-AA17-CD412FC534DE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767057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49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898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48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797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746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6960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6453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5947" algn="l" defTabSz="1218987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" name="diagonals"/>
          <p:cNvGrpSpPr/>
          <p:nvPr/>
        </p:nvGrpSpPr>
        <p:grpSpPr>
          <a:xfrm>
            <a:off x="7516443" y="4145281"/>
            <a:ext cx="4686117" cy="2731407"/>
            <a:chOff x="5638800" y="3108960"/>
            <a:chExt cx="3515503" cy="2048555"/>
          </a:xfrm>
        </p:grpSpPr>
        <p:cxnSp>
          <p:nvCxnSpPr>
            <p:cNvPr id="14" name="Straight Connector 13"/>
            <p:cNvCxnSpPr/>
            <p:nvPr/>
          </p:nvCxnSpPr>
          <p:spPr>
            <a:xfrm flipV="1">
              <a:off x="5638800" y="3108960"/>
              <a:ext cx="3515503" cy="2037116"/>
            </a:xfrm>
            <a:prstGeom prst="line">
              <a:avLst/>
            </a:prstGeom>
            <a:noFill/>
            <a:ln w="38100">
              <a:gradFill>
                <a:gsLst>
                  <a:gs pos="50000">
                    <a:schemeClr val="accent1">
                      <a:lumMod val="75000"/>
                    </a:schemeClr>
                  </a:gs>
                  <a:gs pos="0">
                    <a:schemeClr val="accent1"/>
                  </a:gs>
                  <a:gs pos="100000">
                    <a:schemeClr val="accent1"/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flipV="1">
              <a:off x="6004643" y="3333750"/>
              <a:ext cx="3149660" cy="1823765"/>
            </a:xfrm>
            <a:prstGeom prst="line">
              <a:avLst/>
            </a:prstGeom>
            <a:noFill/>
            <a:ln w="28575">
              <a:gradFill>
                <a:gsLst>
                  <a:gs pos="0">
                    <a:schemeClr val="accent1">
                      <a:lumMod val="75000"/>
                    </a:schemeClr>
                  </a:gs>
                  <a:gs pos="50000">
                    <a:schemeClr val="accent1">
                      <a:lumMod val="7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V="1">
              <a:off x="6388342" y="3549891"/>
              <a:ext cx="2765961" cy="1600149"/>
            </a:xfrm>
            <a:prstGeom prst="line">
              <a:avLst/>
            </a:prstGeom>
            <a:noFill/>
            <a:ln w="25400">
              <a:gradFill>
                <a:gsLst>
                  <a:gs pos="0">
                    <a:schemeClr val="accent1">
                      <a:lumMod val="50000"/>
                    </a:schemeClr>
                  </a:gs>
                  <a:gs pos="100000">
                    <a:schemeClr val="accent1">
                      <a:lumMod val="75000"/>
                    </a:schemeClr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grpSp>
        <p:nvGrpSpPr>
          <p:cNvPr id="12" name="bottom lines"/>
          <p:cNvGrpSpPr/>
          <p:nvPr/>
        </p:nvGrpSpPr>
        <p:grpSpPr>
          <a:xfrm>
            <a:off x="-8916" y="6057149"/>
            <a:ext cx="5498726" cy="820207"/>
            <a:chOff x="-6689" y="4553748"/>
            <a:chExt cx="4125119" cy="615155"/>
          </a:xfrm>
        </p:grpSpPr>
        <p:sp>
          <p:nvSpPr>
            <p:cNvPr id="9" name="Freeform 8"/>
            <p:cNvSpPr/>
            <p:nvPr/>
          </p:nvSpPr>
          <p:spPr>
            <a:xfrm rot="16200000">
              <a:off x="1754302" y="2802395"/>
              <a:ext cx="612775" cy="4115481"/>
            </a:xfrm>
            <a:custGeom>
              <a:avLst/>
              <a:gdLst>
                <a:gd name="connsiteX0" fmla="*/ 0 w 603250"/>
                <a:gd name="connsiteY0" fmla="*/ 3905250 h 3905250"/>
                <a:gd name="connsiteX1" fmla="*/ 603250 w 603250"/>
                <a:gd name="connsiteY1" fmla="*/ 2984500 h 3905250"/>
                <a:gd name="connsiteX2" fmla="*/ 603250 w 603250"/>
                <a:gd name="connsiteY2" fmla="*/ 0 h 3905250"/>
                <a:gd name="connsiteX0" fmla="*/ 0 w 612775"/>
                <a:gd name="connsiteY0" fmla="*/ 3919538 h 3919538"/>
                <a:gd name="connsiteX1" fmla="*/ 612775 w 612775"/>
                <a:gd name="connsiteY1" fmla="*/ 2984500 h 3919538"/>
                <a:gd name="connsiteX2" fmla="*/ 612775 w 612775"/>
                <a:gd name="connsiteY2" fmla="*/ 0 h 3919538"/>
                <a:gd name="connsiteX0" fmla="*/ 0 w 612775"/>
                <a:gd name="connsiteY0" fmla="*/ 4115481 h 4115481"/>
                <a:gd name="connsiteX1" fmla="*/ 612775 w 612775"/>
                <a:gd name="connsiteY1" fmla="*/ 3180443 h 4115481"/>
                <a:gd name="connsiteX2" fmla="*/ 612775 w 612775"/>
                <a:gd name="connsiteY2" fmla="*/ 0 h 4115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12775" h="4115481">
                  <a:moveTo>
                    <a:pt x="0" y="4115481"/>
                  </a:moveTo>
                  <a:lnTo>
                    <a:pt x="612775" y="3180443"/>
                  </a:lnTo>
                  <a:lnTo>
                    <a:pt x="612775" y="0"/>
                  </a:lnTo>
                </a:path>
              </a:pathLst>
            </a:custGeom>
            <a:noFill/>
            <a:ln w="38100">
              <a:gradFill>
                <a:gsLst>
                  <a:gs pos="50000">
                    <a:schemeClr val="accent1">
                      <a:lumMod val="75000"/>
                    </a:schemeClr>
                  </a:gs>
                  <a:gs pos="0">
                    <a:schemeClr val="accent1"/>
                  </a:gs>
                  <a:gs pos="100000">
                    <a:schemeClr val="accent1"/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 rtl="0"/>
              <a:endParaRPr/>
            </a:p>
          </p:txBody>
        </p:sp>
        <p:sp>
          <p:nvSpPr>
            <p:cNvPr id="10" name="Freeform 9"/>
            <p:cNvSpPr/>
            <p:nvPr/>
          </p:nvSpPr>
          <p:spPr>
            <a:xfrm rot="16200000">
              <a:off x="1604659" y="3152814"/>
              <a:ext cx="410751" cy="3621427"/>
            </a:xfrm>
            <a:custGeom>
              <a:avLst/>
              <a:gdLst>
                <a:gd name="connsiteX0" fmla="*/ 0 w 603250"/>
                <a:gd name="connsiteY0" fmla="*/ 3905250 h 3905250"/>
                <a:gd name="connsiteX1" fmla="*/ 603250 w 603250"/>
                <a:gd name="connsiteY1" fmla="*/ 2984500 h 3905250"/>
                <a:gd name="connsiteX2" fmla="*/ 603250 w 603250"/>
                <a:gd name="connsiteY2" fmla="*/ 0 h 3905250"/>
                <a:gd name="connsiteX0" fmla="*/ 0 w 612775"/>
                <a:gd name="connsiteY0" fmla="*/ 3919538 h 3919538"/>
                <a:gd name="connsiteX1" fmla="*/ 612775 w 612775"/>
                <a:gd name="connsiteY1" fmla="*/ 2984500 h 3919538"/>
                <a:gd name="connsiteX2" fmla="*/ 612775 w 612775"/>
                <a:gd name="connsiteY2" fmla="*/ 0 h 3919538"/>
                <a:gd name="connsiteX0" fmla="*/ 0 w 612775"/>
                <a:gd name="connsiteY0" fmla="*/ 3919538 h 3919538"/>
                <a:gd name="connsiteX1" fmla="*/ 202024 w 612775"/>
                <a:gd name="connsiteY1" fmla="*/ 3607676 h 3919538"/>
                <a:gd name="connsiteX2" fmla="*/ 612775 w 612775"/>
                <a:gd name="connsiteY2" fmla="*/ 2984500 h 3919538"/>
                <a:gd name="connsiteX3" fmla="*/ 612775 w 612775"/>
                <a:gd name="connsiteY3" fmla="*/ 0 h 3919538"/>
                <a:gd name="connsiteX0" fmla="*/ 0 w 410751"/>
                <a:gd name="connsiteY0" fmla="*/ 3607676 h 3607676"/>
                <a:gd name="connsiteX1" fmla="*/ 410751 w 410751"/>
                <a:gd name="connsiteY1" fmla="*/ 2984500 h 3607676"/>
                <a:gd name="connsiteX2" fmla="*/ 410751 w 410751"/>
                <a:gd name="connsiteY2" fmla="*/ 0 h 3607676"/>
                <a:gd name="connsiteX0" fmla="*/ 0 w 410751"/>
                <a:gd name="connsiteY0" fmla="*/ 3607676 h 3607676"/>
                <a:gd name="connsiteX1" fmla="*/ 410751 w 410751"/>
                <a:gd name="connsiteY1" fmla="*/ 2984500 h 3607676"/>
                <a:gd name="connsiteX2" fmla="*/ 409575 w 410751"/>
                <a:gd name="connsiteY2" fmla="*/ 185820 h 3607676"/>
                <a:gd name="connsiteX3" fmla="*/ 410751 w 410751"/>
                <a:gd name="connsiteY3" fmla="*/ 0 h 3607676"/>
                <a:gd name="connsiteX0" fmla="*/ 0 w 410751"/>
                <a:gd name="connsiteY0" fmla="*/ 3421856 h 3421856"/>
                <a:gd name="connsiteX1" fmla="*/ 410751 w 410751"/>
                <a:gd name="connsiteY1" fmla="*/ 2798680 h 3421856"/>
                <a:gd name="connsiteX2" fmla="*/ 409575 w 410751"/>
                <a:gd name="connsiteY2" fmla="*/ 0 h 3421856"/>
                <a:gd name="connsiteX0" fmla="*/ 0 w 410751"/>
                <a:gd name="connsiteY0" fmla="*/ 3614170 h 3614170"/>
                <a:gd name="connsiteX1" fmla="*/ 410751 w 410751"/>
                <a:gd name="connsiteY1" fmla="*/ 2990994 h 3614170"/>
                <a:gd name="connsiteX2" fmla="*/ 405947 w 410751"/>
                <a:gd name="connsiteY2" fmla="*/ 0 h 3614170"/>
                <a:gd name="connsiteX0" fmla="*/ 0 w 410751"/>
                <a:gd name="connsiteY0" fmla="*/ 3621427 h 3621427"/>
                <a:gd name="connsiteX1" fmla="*/ 410751 w 410751"/>
                <a:gd name="connsiteY1" fmla="*/ 2998251 h 3621427"/>
                <a:gd name="connsiteX2" fmla="*/ 405947 w 410751"/>
                <a:gd name="connsiteY2" fmla="*/ 0 h 36214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10751" h="3621427">
                  <a:moveTo>
                    <a:pt x="0" y="3621427"/>
                  </a:moveTo>
                  <a:lnTo>
                    <a:pt x="410751" y="2998251"/>
                  </a:lnTo>
                  <a:cubicBezTo>
                    <a:pt x="410359" y="2065358"/>
                    <a:pt x="406339" y="932893"/>
                    <a:pt x="405947" y="0"/>
                  </a:cubicBezTo>
                </a:path>
              </a:pathLst>
            </a:custGeom>
            <a:noFill/>
            <a:ln w="28575">
              <a:gradFill>
                <a:gsLst>
                  <a:gs pos="0">
                    <a:schemeClr val="accent1">
                      <a:lumMod val="75000"/>
                    </a:schemeClr>
                  </a:gs>
                  <a:gs pos="50000">
                    <a:schemeClr val="accent1">
                      <a:lumMod val="7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 rtl="0"/>
              <a:endParaRPr/>
            </a:p>
          </p:txBody>
        </p:sp>
        <p:sp>
          <p:nvSpPr>
            <p:cNvPr id="11" name="Freeform 10"/>
            <p:cNvSpPr/>
            <p:nvPr/>
          </p:nvSpPr>
          <p:spPr>
            <a:xfrm rot="16200000">
              <a:off x="1462308" y="3453376"/>
              <a:ext cx="241768" cy="3179761"/>
            </a:xfrm>
            <a:custGeom>
              <a:avLst/>
              <a:gdLst>
                <a:gd name="connsiteX0" fmla="*/ 0 w 603250"/>
                <a:gd name="connsiteY0" fmla="*/ 3905250 h 3905250"/>
                <a:gd name="connsiteX1" fmla="*/ 603250 w 603250"/>
                <a:gd name="connsiteY1" fmla="*/ 2984500 h 3905250"/>
                <a:gd name="connsiteX2" fmla="*/ 603250 w 603250"/>
                <a:gd name="connsiteY2" fmla="*/ 0 h 3905250"/>
                <a:gd name="connsiteX0" fmla="*/ 0 w 612775"/>
                <a:gd name="connsiteY0" fmla="*/ 3919538 h 3919538"/>
                <a:gd name="connsiteX1" fmla="*/ 612775 w 612775"/>
                <a:gd name="connsiteY1" fmla="*/ 2984500 h 3919538"/>
                <a:gd name="connsiteX2" fmla="*/ 612775 w 612775"/>
                <a:gd name="connsiteY2" fmla="*/ 0 h 3919538"/>
                <a:gd name="connsiteX0" fmla="*/ 0 w 612775"/>
                <a:gd name="connsiteY0" fmla="*/ 3919538 h 3919538"/>
                <a:gd name="connsiteX1" fmla="*/ 373856 w 612775"/>
                <a:gd name="connsiteY1" fmla="*/ 3344891 h 3919538"/>
                <a:gd name="connsiteX2" fmla="*/ 612775 w 612775"/>
                <a:gd name="connsiteY2" fmla="*/ 2984500 h 3919538"/>
                <a:gd name="connsiteX3" fmla="*/ 612775 w 612775"/>
                <a:gd name="connsiteY3" fmla="*/ 0 h 3919538"/>
                <a:gd name="connsiteX0" fmla="*/ 0 w 238919"/>
                <a:gd name="connsiteY0" fmla="*/ 3344891 h 3344891"/>
                <a:gd name="connsiteX1" fmla="*/ 238919 w 238919"/>
                <a:gd name="connsiteY1" fmla="*/ 2984500 h 3344891"/>
                <a:gd name="connsiteX2" fmla="*/ 238919 w 238919"/>
                <a:gd name="connsiteY2" fmla="*/ 0 h 3344891"/>
                <a:gd name="connsiteX0" fmla="*/ 0 w 238919"/>
                <a:gd name="connsiteY0" fmla="*/ 3344891 h 3344891"/>
                <a:gd name="connsiteX1" fmla="*/ 238919 w 238919"/>
                <a:gd name="connsiteY1" fmla="*/ 2984500 h 3344891"/>
                <a:gd name="connsiteX2" fmla="*/ 238125 w 238919"/>
                <a:gd name="connsiteY2" fmla="*/ 368330 h 3344891"/>
                <a:gd name="connsiteX3" fmla="*/ 238919 w 238919"/>
                <a:gd name="connsiteY3" fmla="*/ 0 h 3344891"/>
                <a:gd name="connsiteX0" fmla="*/ 0 w 238919"/>
                <a:gd name="connsiteY0" fmla="*/ 2976561 h 2976561"/>
                <a:gd name="connsiteX1" fmla="*/ 238919 w 238919"/>
                <a:gd name="connsiteY1" fmla="*/ 2616170 h 2976561"/>
                <a:gd name="connsiteX2" fmla="*/ 238125 w 238919"/>
                <a:gd name="connsiteY2" fmla="*/ 0 h 2976561"/>
                <a:gd name="connsiteX0" fmla="*/ 0 w 241768"/>
                <a:gd name="connsiteY0" fmla="*/ 3179761 h 3179761"/>
                <a:gd name="connsiteX1" fmla="*/ 238919 w 241768"/>
                <a:gd name="connsiteY1" fmla="*/ 2819370 h 3179761"/>
                <a:gd name="connsiteX2" fmla="*/ 241754 w 241768"/>
                <a:gd name="connsiteY2" fmla="*/ 0 h 3179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41768" h="3179761">
                  <a:moveTo>
                    <a:pt x="0" y="3179761"/>
                  </a:moveTo>
                  <a:lnTo>
                    <a:pt x="238919" y="2819370"/>
                  </a:lnTo>
                  <a:cubicBezTo>
                    <a:pt x="238654" y="1947313"/>
                    <a:pt x="242019" y="872057"/>
                    <a:pt x="241754" y="0"/>
                  </a:cubicBezTo>
                </a:path>
              </a:pathLst>
            </a:custGeom>
            <a:noFill/>
            <a:ln w="25400">
              <a:gradFill>
                <a:gsLst>
                  <a:gs pos="0">
                    <a:schemeClr val="accent1">
                      <a:lumMod val="50000"/>
                    </a:schemeClr>
                  </a:gs>
                  <a:gs pos="100000">
                    <a:schemeClr val="accent1">
                      <a:lumMod val="75000"/>
                    </a:schemeClr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 rtl="0"/>
              <a:endParaRPr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5176" y="584200"/>
            <a:ext cx="8735325" cy="2000251"/>
          </a:xfrm>
        </p:spPr>
        <p:txBody>
          <a:bodyPr rtlCol="0">
            <a:normAutofit/>
          </a:bodyPr>
          <a:lstStyle>
            <a:lvl1pPr>
              <a:defRPr sz="5400"/>
            </a:lvl1pPr>
          </a:lstStyle>
          <a:p>
            <a:pPr rtl="0"/>
            <a:r>
              <a:rPr lang="en-GB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5176" y="2616200"/>
            <a:ext cx="8735325" cy="1752600"/>
          </a:xfrm>
        </p:spPr>
        <p:txBody>
          <a:bodyPr rtlCol="0">
            <a:normAutofit/>
          </a:bodyPr>
          <a:lstStyle>
            <a:lvl1pPr marL="0" indent="0" algn="l">
              <a:spcBef>
                <a:spcPts val="0"/>
              </a:spcBef>
              <a:buNone/>
              <a:defRPr sz="2800" cap="all" spc="200" baseline="0">
                <a:solidFill>
                  <a:schemeClr val="accent1"/>
                </a:solidFill>
              </a:defRPr>
            </a:lvl1pPr>
            <a:lvl2pPr marL="60949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898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797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746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69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645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594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GB"/>
              <a:t>Click to edit Master subtitle style</a:t>
            </a:r>
            <a:endParaRPr/>
          </a:p>
        </p:txBody>
      </p: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1/8/2016</a:t>
            </a:r>
            <a:endParaRPr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014DD1E-5D91-48A3-AD6D-45FBA980D10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847488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1/8/2016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014DD1E-5D91-48A3-AD6D-45FBA980D10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406769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diagonals"/>
          <p:cNvGrpSpPr/>
          <p:nvPr/>
        </p:nvGrpSpPr>
        <p:grpSpPr>
          <a:xfrm>
            <a:off x="7516443" y="4145281"/>
            <a:ext cx="4686117" cy="2731407"/>
            <a:chOff x="5638800" y="3108960"/>
            <a:chExt cx="3515503" cy="2048555"/>
          </a:xfrm>
        </p:grpSpPr>
        <p:cxnSp>
          <p:nvCxnSpPr>
            <p:cNvPr id="12" name="Straight Connector 11"/>
            <p:cNvCxnSpPr/>
            <p:nvPr/>
          </p:nvCxnSpPr>
          <p:spPr>
            <a:xfrm flipV="1">
              <a:off x="5638800" y="3108960"/>
              <a:ext cx="3515503" cy="2037116"/>
            </a:xfrm>
            <a:prstGeom prst="line">
              <a:avLst/>
            </a:prstGeom>
            <a:noFill/>
            <a:ln w="38100">
              <a:gradFill>
                <a:gsLst>
                  <a:gs pos="50000">
                    <a:schemeClr val="accent1">
                      <a:lumMod val="75000"/>
                    </a:schemeClr>
                  </a:gs>
                  <a:gs pos="0">
                    <a:schemeClr val="accent1"/>
                  </a:gs>
                  <a:gs pos="100000">
                    <a:schemeClr val="accent1"/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flipV="1">
              <a:off x="6004643" y="3333750"/>
              <a:ext cx="3149660" cy="1823765"/>
            </a:xfrm>
            <a:prstGeom prst="line">
              <a:avLst/>
            </a:prstGeom>
            <a:noFill/>
            <a:ln w="28575">
              <a:gradFill>
                <a:gsLst>
                  <a:gs pos="0">
                    <a:schemeClr val="accent1">
                      <a:lumMod val="75000"/>
                    </a:schemeClr>
                  </a:gs>
                  <a:gs pos="50000">
                    <a:schemeClr val="accent1">
                      <a:lumMod val="7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flipV="1">
              <a:off x="6388342" y="3549891"/>
              <a:ext cx="2765961" cy="1600149"/>
            </a:xfrm>
            <a:prstGeom prst="line">
              <a:avLst/>
            </a:prstGeom>
            <a:noFill/>
            <a:ln w="25400">
              <a:gradFill>
                <a:gsLst>
                  <a:gs pos="0">
                    <a:schemeClr val="accent1">
                      <a:lumMod val="50000"/>
                    </a:schemeClr>
                  </a:gs>
                  <a:gs pos="100000">
                    <a:schemeClr val="accent1">
                      <a:lumMod val="75000"/>
                    </a:schemeClr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5177" y="2209801"/>
            <a:ext cx="8938472" cy="2764335"/>
          </a:xfrm>
        </p:spPr>
        <p:txBody>
          <a:bodyPr rtlCol="0" anchor="b">
            <a:normAutofit/>
          </a:bodyPr>
          <a:lstStyle>
            <a:lvl1pPr algn="l">
              <a:defRPr sz="5400" b="0" cap="none" baseline="0"/>
            </a:lvl1pPr>
          </a:lstStyle>
          <a:p>
            <a:pPr rtl="0"/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5176" y="4951266"/>
            <a:ext cx="7069519" cy="1220933"/>
          </a:xfrm>
        </p:spPr>
        <p:txBody>
          <a:bodyPr rtlCol="0" anchor="t">
            <a:normAutofit/>
          </a:bodyPr>
          <a:lstStyle>
            <a:lvl1pPr marL="0" indent="0">
              <a:spcBef>
                <a:spcPts val="0"/>
              </a:spcBef>
              <a:buNone/>
              <a:defRPr sz="2800" cap="all" spc="200" baseline="0">
                <a:solidFill>
                  <a:schemeClr val="accent1"/>
                </a:solidFill>
              </a:defRPr>
            </a:lvl1pPr>
            <a:lvl2pPr marL="609493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8987" indent="0">
              <a:buNone/>
              <a:defRPr sz="2100">
                <a:solidFill>
                  <a:schemeClr val="tx1">
                    <a:tint val="75000"/>
                  </a:schemeClr>
                </a:solidFill>
              </a:defRPr>
            </a:lvl3pPr>
            <a:lvl4pPr marL="182848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4pPr>
            <a:lvl5pPr marL="243797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5pPr>
            <a:lvl6pPr marL="304746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6pPr>
            <a:lvl7pPr marL="3656960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7pPr>
            <a:lvl8pPr marL="4266453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8pPr>
            <a:lvl9pPr marL="4875947" indent="0">
              <a:buNone/>
              <a:defRPr sz="1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1/8/2016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014DD1E-5D91-48A3-AD6D-45FBA980D10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163306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18883" y="1706880"/>
            <a:ext cx="5078677" cy="4465320"/>
          </a:xfrm>
        </p:spPr>
        <p:txBody>
          <a:bodyPr rtlCol="0"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 baseline="0"/>
            </a:lvl8pPr>
            <a:lvl9pPr>
              <a:defRPr sz="2000" baseline="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00707" y="1706880"/>
            <a:ext cx="5078677" cy="4465320"/>
          </a:xfrm>
        </p:spPr>
        <p:txBody>
          <a:bodyPr rtlCol="0"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1/8/2016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014DD1E-5D91-48A3-AD6D-45FBA980D10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557647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8883" y="1701800"/>
            <a:ext cx="5082740" cy="914400"/>
          </a:xfrm>
        </p:spPr>
        <p:txBody>
          <a:bodyPr rtlCol="0" anchor="b">
            <a:normAutofit/>
          </a:bodyPr>
          <a:lstStyle>
            <a:lvl1pPr marL="0" indent="0">
              <a:spcBef>
                <a:spcPts val="0"/>
              </a:spcBef>
              <a:buNone/>
              <a:defRPr sz="2800" b="0" cap="all" spc="200" baseline="0">
                <a:solidFill>
                  <a:schemeClr val="accent1"/>
                </a:solidFill>
              </a:defRPr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8883" y="2717800"/>
            <a:ext cx="5078677" cy="3454400"/>
          </a:xfrm>
        </p:spPr>
        <p:txBody>
          <a:bodyPr rtlCol="0">
            <a:no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 baseline="0"/>
            </a:lvl7pPr>
            <a:lvl8pPr>
              <a:defRPr sz="2000" baseline="0"/>
            </a:lvl8pPr>
            <a:lvl9pPr>
              <a:defRPr sz="2000" baseline="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96644" y="1701800"/>
            <a:ext cx="5082740" cy="914400"/>
          </a:xfrm>
        </p:spPr>
        <p:txBody>
          <a:bodyPr rtlCol="0" anchor="b">
            <a:normAutofit/>
          </a:bodyPr>
          <a:lstStyle>
            <a:lvl1pPr marL="0" indent="0">
              <a:spcBef>
                <a:spcPts val="0"/>
              </a:spcBef>
              <a:buNone/>
              <a:defRPr sz="2800" b="0" cap="all" spc="200" baseline="0">
                <a:solidFill>
                  <a:schemeClr val="accent1"/>
                </a:solidFill>
              </a:defRPr>
            </a:lvl1pPr>
            <a:lvl2pPr marL="609493" indent="0">
              <a:buNone/>
              <a:defRPr sz="2700" b="1"/>
            </a:lvl2pPr>
            <a:lvl3pPr marL="1218987" indent="0">
              <a:buNone/>
              <a:defRPr sz="2400" b="1"/>
            </a:lvl3pPr>
            <a:lvl4pPr marL="1828480" indent="0">
              <a:buNone/>
              <a:defRPr sz="2100" b="1"/>
            </a:lvl4pPr>
            <a:lvl5pPr marL="2437973" indent="0">
              <a:buNone/>
              <a:defRPr sz="2100" b="1"/>
            </a:lvl5pPr>
            <a:lvl6pPr marL="3047467" indent="0">
              <a:buNone/>
              <a:defRPr sz="2100" b="1"/>
            </a:lvl6pPr>
            <a:lvl7pPr marL="3656960" indent="0">
              <a:buNone/>
              <a:defRPr sz="2100" b="1"/>
            </a:lvl7pPr>
            <a:lvl8pPr marL="4266453" indent="0">
              <a:buNone/>
              <a:defRPr sz="2100" b="1"/>
            </a:lvl8pPr>
            <a:lvl9pPr marL="4875947" indent="0">
              <a:buNone/>
              <a:defRPr sz="2100" b="1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00707" y="2717800"/>
            <a:ext cx="5078677" cy="3454400"/>
          </a:xfrm>
        </p:spPr>
        <p:txBody>
          <a:bodyPr rtlCol="0">
            <a:no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 baseline="0"/>
            </a:lvl6pPr>
            <a:lvl7pPr>
              <a:defRPr sz="2000" baseline="0"/>
            </a:lvl7pPr>
            <a:lvl8pPr>
              <a:defRPr sz="2000" baseline="0"/>
            </a:lvl8pPr>
            <a:lvl9pPr>
              <a:defRPr sz="2000" baseline="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1/8/2016</a:t>
            </a:r>
            <a:endParaRPr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014DD1E-5D91-48A3-AD6D-45FBA980D10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95381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1/8/2016</a:t>
            </a:r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014DD1E-5D91-48A3-AD6D-45FBA980D10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5152291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1/8/2016</a:t>
            </a:r>
            <a:endParaRPr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014DD1E-5D91-48A3-AD6D-45FBA980D10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172478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8882" y="1701800"/>
            <a:ext cx="4062942" cy="2438400"/>
          </a:xfrm>
        </p:spPr>
        <p:txBody>
          <a:bodyPr rtlCol="0" anchor="b">
            <a:normAutofit/>
          </a:bodyPr>
          <a:lstStyle>
            <a:lvl1pPr algn="l">
              <a:defRPr sz="2800" b="0" cap="all" spc="200" baseline="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8882" y="4241800"/>
            <a:ext cx="4062942" cy="1930400"/>
          </a:xfrm>
        </p:spPr>
        <p:txBody>
          <a:bodyPr rtlCol="0">
            <a:normAutofit/>
          </a:bodyPr>
          <a:lstStyle>
            <a:lvl1pPr marL="0" indent="0">
              <a:buNone/>
              <a:defRPr sz="20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84971" y="584200"/>
            <a:ext cx="6094413" cy="5588000"/>
          </a:xfrm>
        </p:spPr>
        <p:txBody>
          <a:bodyPr rtlCol="0"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 baseline="0"/>
            </a:lvl8pPr>
            <a:lvl9pPr>
              <a:defRPr sz="2000" baseline="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1/8/2016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014DD1E-5D91-48A3-AD6D-45FBA980D10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618139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8882" y="1701800"/>
            <a:ext cx="4062942" cy="2438400"/>
          </a:xfrm>
        </p:spPr>
        <p:txBody>
          <a:bodyPr rtlCol="0" anchor="b">
            <a:normAutofit/>
          </a:bodyPr>
          <a:lstStyle>
            <a:lvl1pPr algn="l">
              <a:defRPr sz="2800" b="0" cap="all" spc="200" baseline="0">
                <a:solidFill>
                  <a:schemeClr val="accent1"/>
                </a:solidFill>
              </a:defRPr>
            </a:lvl1pPr>
          </a:lstStyle>
          <a:p>
            <a:pPr rtl="0"/>
            <a:r>
              <a:rPr lang="en-GB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18882" y="4241800"/>
            <a:ext cx="4062942" cy="1930400"/>
          </a:xfrm>
        </p:spPr>
        <p:txBody>
          <a:bodyPr rtlCol="0">
            <a:normAutofit/>
          </a:bodyPr>
          <a:lstStyle>
            <a:lvl1pPr marL="0" indent="0">
              <a:buNone/>
              <a:defRPr sz="2000"/>
            </a:lvl1pPr>
            <a:lvl2pPr marL="609493" indent="0">
              <a:buNone/>
              <a:defRPr sz="1600"/>
            </a:lvl2pPr>
            <a:lvl3pPr marL="1218987" indent="0">
              <a:buNone/>
              <a:defRPr sz="1300"/>
            </a:lvl3pPr>
            <a:lvl4pPr marL="1828480" indent="0">
              <a:buNone/>
              <a:defRPr sz="1200"/>
            </a:lvl4pPr>
            <a:lvl5pPr marL="2437973" indent="0">
              <a:buNone/>
              <a:defRPr sz="1200"/>
            </a:lvl5pPr>
            <a:lvl6pPr marL="3047467" indent="0">
              <a:buNone/>
              <a:defRPr sz="1200"/>
            </a:lvl6pPr>
            <a:lvl7pPr marL="3656960" indent="0">
              <a:buNone/>
              <a:defRPr sz="1200"/>
            </a:lvl7pPr>
            <a:lvl8pPr marL="4266453" indent="0">
              <a:buNone/>
              <a:defRPr sz="1200"/>
            </a:lvl8pPr>
            <a:lvl9pPr marL="4875947" indent="0">
              <a:buNone/>
              <a:defRPr sz="1200"/>
            </a:lvl9pPr>
          </a:lstStyle>
          <a:p>
            <a:pPr lvl="0" rtl="0"/>
            <a:r>
              <a:rPr lang="en-GB"/>
              <a:t>Click to edit Master text styles</a:t>
            </a:r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5484971" y="584200"/>
            <a:ext cx="6094413" cy="5588000"/>
          </a:xfrm>
          <a:ln w="12700">
            <a:solidFill>
              <a:schemeClr val="bg1">
                <a:lumMod val="75000"/>
                <a:lumOff val="25000"/>
              </a:schemeClr>
            </a:solidFill>
            <a:miter lim="800000"/>
          </a:ln>
        </p:spPr>
        <p:txBody>
          <a:bodyPr rtlCol="0">
            <a:normAutofit/>
          </a:bodyPr>
          <a:lstStyle>
            <a:lvl1pPr marL="0" indent="0">
              <a:buNone/>
              <a:defRPr sz="2800"/>
            </a:lvl1pPr>
            <a:lvl2pPr marL="609493" indent="0">
              <a:buNone/>
              <a:defRPr sz="3700"/>
            </a:lvl2pPr>
            <a:lvl3pPr marL="1218987" indent="0">
              <a:buNone/>
              <a:defRPr sz="3200"/>
            </a:lvl3pPr>
            <a:lvl4pPr marL="1828480" indent="0">
              <a:buNone/>
              <a:defRPr sz="2700"/>
            </a:lvl4pPr>
            <a:lvl5pPr marL="2437973" indent="0">
              <a:buNone/>
              <a:defRPr sz="2700"/>
            </a:lvl5pPr>
            <a:lvl6pPr marL="3047467" indent="0">
              <a:buNone/>
              <a:defRPr sz="2700"/>
            </a:lvl6pPr>
            <a:lvl7pPr marL="3656960" indent="0">
              <a:buNone/>
              <a:defRPr sz="2700"/>
            </a:lvl7pPr>
            <a:lvl8pPr marL="4266453" indent="0">
              <a:buNone/>
              <a:defRPr sz="2700"/>
            </a:lvl8pPr>
            <a:lvl9pPr marL="4875947" indent="0">
              <a:buNone/>
              <a:defRPr sz="2700"/>
            </a:lvl9pPr>
          </a:lstStyle>
          <a:p>
            <a:pPr rtl="0"/>
            <a:r>
              <a:rPr lang="en-GB"/>
              <a:t>Click icon to add picture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1/8/2016</a:t>
            </a:r>
            <a:endParaRPr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014DD1E-5D91-48A3-AD6D-45FBA980D10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4223431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1/8/2016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014DD1E-5D91-48A3-AD6D-45FBA980D10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9966751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584200"/>
            <a:ext cx="2742486" cy="5588000"/>
          </a:xfrm>
        </p:spPr>
        <p:txBody>
          <a:bodyPr vert="eaVert" rtlCol="0"/>
          <a:lstStyle/>
          <a:p>
            <a:pPr rtl="0"/>
            <a:r>
              <a:rPr lang="en-GB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8882" y="584200"/>
            <a:ext cx="7414869" cy="5588000"/>
          </a:xfrm>
        </p:spPr>
        <p:txBody>
          <a:bodyPr vert="eaVert" rtlCol="0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US"/>
              <a:t>1/8/2016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C014DD1E-5D91-48A3-AD6D-45FBA980D106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595886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bg2">
                <a:tint val="100000"/>
                <a:shade val="0"/>
                <a:satMod val="100000"/>
              </a:schemeClr>
            </a:gs>
            <a:gs pos="85000">
              <a:schemeClr val="bg2">
                <a:tint val="100000"/>
                <a:shade val="30000"/>
                <a:satMod val="100000"/>
              </a:schemeClr>
            </a:gs>
            <a:gs pos="100000">
              <a:schemeClr val="bg2">
                <a:shade val="60000"/>
                <a:satMod val="100000"/>
              </a:schemeClr>
            </a:gs>
          </a:gsLst>
          <a:lin ang="36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left lines"/>
          <p:cNvGrpSpPr/>
          <p:nvPr/>
        </p:nvGrpSpPr>
        <p:grpSpPr>
          <a:xfrm>
            <a:off x="-15870" y="-3174"/>
            <a:ext cx="819993" cy="5229225"/>
            <a:chOff x="-11906" y="-2381"/>
            <a:chExt cx="615155" cy="3921919"/>
          </a:xfrm>
        </p:grpSpPr>
        <p:sp>
          <p:nvSpPr>
            <p:cNvPr id="10" name="Freeform 9"/>
            <p:cNvSpPr/>
            <p:nvPr/>
          </p:nvSpPr>
          <p:spPr>
            <a:xfrm>
              <a:off x="-9526" y="0"/>
              <a:ext cx="612775" cy="3919538"/>
            </a:xfrm>
            <a:custGeom>
              <a:avLst/>
              <a:gdLst>
                <a:gd name="connsiteX0" fmla="*/ 0 w 603250"/>
                <a:gd name="connsiteY0" fmla="*/ 3905250 h 3905250"/>
                <a:gd name="connsiteX1" fmla="*/ 603250 w 603250"/>
                <a:gd name="connsiteY1" fmla="*/ 2984500 h 3905250"/>
                <a:gd name="connsiteX2" fmla="*/ 603250 w 603250"/>
                <a:gd name="connsiteY2" fmla="*/ 0 h 3905250"/>
                <a:gd name="connsiteX0" fmla="*/ 0 w 612775"/>
                <a:gd name="connsiteY0" fmla="*/ 3919538 h 3919538"/>
                <a:gd name="connsiteX1" fmla="*/ 612775 w 612775"/>
                <a:gd name="connsiteY1" fmla="*/ 2984500 h 3919538"/>
                <a:gd name="connsiteX2" fmla="*/ 612775 w 612775"/>
                <a:gd name="connsiteY2" fmla="*/ 0 h 39195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12775" h="3919538">
                  <a:moveTo>
                    <a:pt x="0" y="3919538"/>
                  </a:moveTo>
                  <a:lnTo>
                    <a:pt x="612775" y="2984500"/>
                  </a:lnTo>
                  <a:lnTo>
                    <a:pt x="612775" y="0"/>
                  </a:lnTo>
                </a:path>
              </a:pathLst>
            </a:custGeom>
            <a:noFill/>
            <a:ln w="38100">
              <a:gradFill>
                <a:gsLst>
                  <a:gs pos="50000">
                    <a:schemeClr val="accent1">
                      <a:lumMod val="75000"/>
                    </a:schemeClr>
                  </a:gs>
                  <a:gs pos="0">
                    <a:schemeClr val="accent1"/>
                  </a:gs>
                  <a:gs pos="100000">
                    <a:schemeClr val="accent1"/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/>
            </a:p>
          </p:txBody>
        </p:sp>
        <p:sp>
          <p:nvSpPr>
            <p:cNvPr id="11" name="Freeform 10"/>
            <p:cNvSpPr/>
            <p:nvPr/>
          </p:nvSpPr>
          <p:spPr>
            <a:xfrm>
              <a:off x="-11906" y="0"/>
              <a:ext cx="410751" cy="3421856"/>
            </a:xfrm>
            <a:custGeom>
              <a:avLst/>
              <a:gdLst>
                <a:gd name="connsiteX0" fmla="*/ 0 w 603250"/>
                <a:gd name="connsiteY0" fmla="*/ 3905250 h 3905250"/>
                <a:gd name="connsiteX1" fmla="*/ 603250 w 603250"/>
                <a:gd name="connsiteY1" fmla="*/ 2984500 h 3905250"/>
                <a:gd name="connsiteX2" fmla="*/ 603250 w 603250"/>
                <a:gd name="connsiteY2" fmla="*/ 0 h 3905250"/>
                <a:gd name="connsiteX0" fmla="*/ 0 w 612775"/>
                <a:gd name="connsiteY0" fmla="*/ 3919538 h 3919538"/>
                <a:gd name="connsiteX1" fmla="*/ 612775 w 612775"/>
                <a:gd name="connsiteY1" fmla="*/ 2984500 h 3919538"/>
                <a:gd name="connsiteX2" fmla="*/ 612775 w 612775"/>
                <a:gd name="connsiteY2" fmla="*/ 0 h 3919538"/>
                <a:gd name="connsiteX0" fmla="*/ 0 w 612775"/>
                <a:gd name="connsiteY0" fmla="*/ 3919538 h 3919538"/>
                <a:gd name="connsiteX1" fmla="*/ 202024 w 612775"/>
                <a:gd name="connsiteY1" fmla="*/ 3607676 h 3919538"/>
                <a:gd name="connsiteX2" fmla="*/ 612775 w 612775"/>
                <a:gd name="connsiteY2" fmla="*/ 2984500 h 3919538"/>
                <a:gd name="connsiteX3" fmla="*/ 612775 w 612775"/>
                <a:gd name="connsiteY3" fmla="*/ 0 h 3919538"/>
                <a:gd name="connsiteX0" fmla="*/ 0 w 410751"/>
                <a:gd name="connsiteY0" fmla="*/ 3607676 h 3607676"/>
                <a:gd name="connsiteX1" fmla="*/ 410751 w 410751"/>
                <a:gd name="connsiteY1" fmla="*/ 2984500 h 3607676"/>
                <a:gd name="connsiteX2" fmla="*/ 410751 w 410751"/>
                <a:gd name="connsiteY2" fmla="*/ 0 h 3607676"/>
                <a:gd name="connsiteX0" fmla="*/ 0 w 410751"/>
                <a:gd name="connsiteY0" fmla="*/ 3607676 h 3607676"/>
                <a:gd name="connsiteX1" fmla="*/ 410751 w 410751"/>
                <a:gd name="connsiteY1" fmla="*/ 2984500 h 3607676"/>
                <a:gd name="connsiteX2" fmla="*/ 409575 w 410751"/>
                <a:gd name="connsiteY2" fmla="*/ 185820 h 3607676"/>
                <a:gd name="connsiteX3" fmla="*/ 410751 w 410751"/>
                <a:gd name="connsiteY3" fmla="*/ 0 h 3607676"/>
                <a:gd name="connsiteX0" fmla="*/ 0 w 410751"/>
                <a:gd name="connsiteY0" fmla="*/ 3421856 h 3421856"/>
                <a:gd name="connsiteX1" fmla="*/ 410751 w 410751"/>
                <a:gd name="connsiteY1" fmla="*/ 2798680 h 3421856"/>
                <a:gd name="connsiteX2" fmla="*/ 409575 w 410751"/>
                <a:gd name="connsiteY2" fmla="*/ 0 h 3421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410751" h="3421856">
                  <a:moveTo>
                    <a:pt x="0" y="3421856"/>
                  </a:moveTo>
                  <a:lnTo>
                    <a:pt x="410751" y="2798680"/>
                  </a:lnTo>
                  <a:lnTo>
                    <a:pt x="409575" y="0"/>
                  </a:lnTo>
                </a:path>
              </a:pathLst>
            </a:custGeom>
            <a:noFill/>
            <a:ln w="28575">
              <a:gradFill>
                <a:gsLst>
                  <a:gs pos="0">
                    <a:schemeClr val="accent1">
                      <a:lumMod val="75000"/>
                    </a:schemeClr>
                  </a:gs>
                  <a:gs pos="50000">
                    <a:schemeClr val="accent1">
                      <a:lumMod val="75000"/>
                    </a:schemeClr>
                  </a:gs>
                  <a:gs pos="100000">
                    <a:schemeClr val="accent1"/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/>
            </a:p>
          </p:txBody>
        </p:sp>
        <p:sp>
          <p:nvSpPr>
            <p:cNvPr id="14" name="Freeform 13"/>
            <p:cNvSpPr/>
            <p:nvPr/>
          </p:nvSpPr>
          <p:spPr>
            <a:xfrm>
              <a:off x="-7144" y="-2381"/>
              <a:ext cx="238919" cy="2976561"/>
            </a:xfrm>
            <a:custGeom>
              <a:avLst/>
              <a:gdLst>
                <a:gd name="connsiteX0" fmla="*/ 0 w 603250"/>
                <a:gd name="connsiteY0" fmla="*/ 3905250 h 3905250"/>
                <a:gd name="connsiteX1" fmla="*/ 603250 w 603250"/>
                <a:gd name="connsiteY1" fmla="*/ 2984500 h 3905250"/>
                <a:gd name="connsiteX2" fmla="*/ 603250 w 603250"/>
                <a:gd name="connsiteY2" fmla="*/ 0 h 3905250"/>
                <a:gd name="connsiteX0" fmla="*/ 0 w 612775"/>
                <a:gd name="connsiteY0" fmla="*/ 3919538 h 3919538"/>
                <a:gd name="connsiteX1" fmla="*/ 612775 w 612775"/>
                <a:gd name="connsiteY1" fmla="*/ 2984500 h 3919538"/>
                <a:gd name="connsiteX2" fmla="*/ 612775 w 612775"/>
                <a:gd name="connsiteY2" fmla="*/ 0 h 3919538"/>
                <a:gd name="connsiteX0" fmla="*/ 0 w 612775"/>
                <a:gd name="connsiteY0" fmla="*/ 3919538 h 3919538"/>
                <a:gd name="connsiteX1" fmla="*/ 373856 w 612775"/>
                <a:gd name="connsiteY1" fmla="*/ 3344891 h 3919538"/>
                <a:gd name="connsiteX2" fmla="*/ 612775 w 612775"/>
                <a:gd name="connsiteY2" fmla="*/ 2984500 h 3919538"/>
                <a:gd name="connsiteX3" fmla="*/ 612775 w 612775"/>
                <a:gd name="connsiteY3" fmla="*/ 0 h 3919538"/>
                <a:gd name="connsiteX0" fmla="*/ 0 w 238919"/>
                <a:gd name="connsiteY0" fmla="*/ 3344891 h 3344891"/>
                <a:gd name="connsiteX1" fmla="*/ 238919 w 238919"/>
                <a:gd name="connsiteY1" fmla="*/ 2984500 h 3344891"/>
                <a:gd name="connsiteX2" fmla="*/ 238919 w 238919"/>
                <a:gd name="connsiteY2" fmla="*/ 0 h 3344891"/>
                <a:gd name="connsiteX0" fmla="*/ 0 w 238919"/>
                <a:gd name="connsiteY0" fmla="*/ 3344891 h 3344891"/>
                <a:gd name="connsiteX1" fmla="*/ 238919 w 238919"/>
                <a:gd name="connsiteY1" fmla="*/ 2984500 h 3344891"/>
                <a:gd name="connsiteX2" fmla="*/ 238125 w 238919"/>
                <a:gd name="connsiteY2" fmla="*/ 368330 h 3344891"/>
                <a:gd name="connsiteX3" fmla="*/ 238919 w 238919"/>
                <a:gd name="connsiteY3" fmla="*/ 0 h 3344891"/>
                <a:gd name="connsiteX0" fmla="*/ 0 w 238919"/>
                <a:gd name="connsiteY0" fmla="*/ 2976561 h 2976561"/>
                <a:gd name="connsiteX1" fmla="*/ 238919 w 238919"/>
                <a:gd name="connsiteY1" fmla="*/ 2616170 h 2976561"/>
                <a:gd name="connsiteX2" fmla="*/ 238125 w 238919"/>
                <a:gd name="connsiteY2" fmla="*/ 0 h 29765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38919" h="2976561">
                  <a:moveTo>
                    <a:pt x="0" y="2976561"/>
                  </a:moveTo>
                  <a:lnTo>
                    <a:pt x="238919" y="2616170"/>
                  </a:lnTo>
                  <a:cubicBezTo>
                    <a:pt x="238654" y="1744113"/>
                    <a:pt x="238390" y="872057"/>
                    <a:pt x="238125" y="0"/>
                  </a:cubicBezTo>
                </a:path>
              </a:pathLst>
            </a:custGeom>
            <a:noFill/>
            <a:ln w="25400">
              <a:gradFill>
                <a:gsLst>
                  <a:gs pos="0">
                    <a:schemeClr val="accent1">
                      <a:lumMod val="50000"/>
                    </a:schemeClr>
                  </a:gs>
                  <a:gs pos="100000">
                    <a:schemeClr val="accent1">
                      <a:lumMod val="75000"/>
                    </a:schemeClr>
                  </a:gs>
                </a:gsLst>
                <a:lin ang="5400000" scaled="0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8883" y="274637"/>
            <a:ext cx="10360501" cy="1223963"/>
          </a:xfrm>
          <a:prstGeom prst="rect">
            <a:avLst/>
          </a:prstGeom>
        </p:spPr>
        <p:txBody>
          <a:bodyPr vert="horz" lIns="121899" tIns="60949" rIns="121899" bIns="60949" rtlCol="0" anchor="b">
            <a:normAutofit/>
          </a:bodyPr>
          <a:lstStyle/>
          <a:p>
            <a:pPr rtl="0"/>
            <a:r>
              <a:rPr lang="en-GB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8883" y="1701797"/>
            <a:ext cx="10360501" cy="4462272"/>
          </a:xfrm>
          <a:prstGeom prst="rect">
            <a:avLst/>
          </a:prstGeom>
        </p:spPr>
        <p:txBody>
          <a:bodyPr vert="horz" lIns="121899" tIns="60949" rIns="121899" bIns="60949" rtlCol="0">
            <a:norm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18882" y="6356352"/>
            <a:ext cx="2234618" cy="365125"/>
          </a:xfrm>
          <a:prstGeom prst="rect">
            <a:avLst/>
          </a:prstGeom>
        </p:spPr>
        <p:txBody>
          <a:bodyPr vert="horz" lIns="121899" tIns="60949" rIns="121899" bIns="60949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US"/>
              <a:t>1/8/2016</a:t>
            </a:r>
            <a:endParaRPr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53501" y="6356352"/>
            <a:ext cx="5281824" cy="365125"/>
          </a:xfrm>
          <a:prstGeom prst="rect">
            <a:avLst/>
          </a:prstGeom>
        </p:spPr>
        <p:txBody>
          <a:bodyPr vert="horz" lIns="121899" tIns="60949" rIns="121899" bIns="60949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endParaRPr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63649" y="6356352"/>
            <a:ext cx="1015735" cy="365125"/>
          </a:xfrm>
          <a:prstGeom prst="rect">
            <a:avLst/>
          </a:prstGeom>
        </p:spPr>
        <p:txBody>
          <a:bodyPr vert="horz" lIns="121899" tIns="60949" rIns="121899" bIns="60949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C014DD1E-5D91-48A3-AD6D-45FBA980D106}" type="slidenum">
              <a:rPr/>
              <a:p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3952758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1218987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04747" indent="-304747" algn="l" defTabSz="1218987" rtl="0" eaLnBrk="1" latinLnBrk="0" hangingPunct="1">
        <a:lnSpc>
          <a:spcPct val="90000"/>
        </a:lnSpc>
        <a:spcBef>
          <a:spcPts val="1600"/>
        </a:spcBef>
        <a:buClr>
          <a:schemeClr val="accent1"/>
        </a:buClr>
        <a:buSzPct val="100000"/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indent="-23160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SzPct val="80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240" indent="-23160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18987" indent="-23160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23733" indent="-23160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480" indent="-23160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133227" indent="-23160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2437973" indent="-23160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SzPct val="80000"/>
        <a:buFont typeface="Arial" pitchFamily="34" charset="0"/>
        <a:buChar char="•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742720" indent="-231607" algn="l" defTabSz="1218987" rtl="0" eaLnBrk="1" latinLnBrk="0" hangingPunct="1">
        <a:lnSpc>
          <a:spcPct val="90000"/>
        </a:lnSpc>
        <a:spcBef>
          <a:spcPts val="800"/>
        </a:spcBef>
        <a:buClr>
          <a:schemeClr val="accent1"/>
        </a:buClr>
        <a:buSzPct val="80000"/>
        <a:buFont typeface="Arial" pitchFamily="34" charset="0"/>
        <a:buChar char="•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1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1.png"/><Relationship Id="rId4" Type="http://schemas.openxmlformats.org/officeDocument/2006/relationships/image" Target="../media/image3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1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4" Type="http://schemas.openxmlformats.org/officeDocument/2006/relationships/image" Target="../media/image1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4" Type="http://schemas.openxmlformats.org/officeDocument/2006/relationships/image" Target="../media/image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5" Type="http://schemas.openxmlformats.org/officeDocument/2006/relationships/image" Target="../media/image1.png"/><Relationship Id="rId4" Type="http://schemas.openxmlformats.org/officeDocument/2006/relationships/hyperlink" Target="https://www.legislation.gov.uk/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" TargetMode="External"/><Relationship Id="rId2" Type="http://schemas.openxmlformats.org/officeDocument/2006/relationships/hyperlink" Target="https://socialcare.blog.gov.uk/2026/10/09/the-future-of-adult-social-care-the-national-care-service-free-personal-care-and-the-workforce-action-plan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ommonslibrary.parliament.uk/research-briefings/cbp-12218/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ao.org.uk/wp-content/uploads/2025/12/Primary-and-community-healthcare-support-for-people-living-with-frailty-summary.pdf" TargetMode="External"/><Relationship Id="rId2" Type="http://schemas.openxmlformats.org/officeDocument/2006/relationships/hyperlink" Target="https://www.legislation.gov.uk/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5176" y="1098349"/>
            <a:ext cx="8735325" cy="2906715"/>
          </a:xfrm>
        </p:spPr>
        <p:txBody>
          <a:bodyPr rtlCol="0">
            <a:normAutofit fontScale="90000"/>
          </a:bodyPr>
          <a:lstStyle/>
          <a:p>
            <a:pPr algn="ctr" rtl="0"/>
            <a:br>
              <a:rPr lang="en-GB" sz="4000" dirty="0"/>
            </a:br>
            <a:br>
              <a:rPr lang="en-GB" sz="4000" dirty="0"/>
            </a:br>
            <a:r>
              <a:rPr lang="en-GB" sz="4000" dirty="0">
                <a:latin typeface="Palatino Linotype" panose="02040502050505030304" pitchFamily="18" charset="0"/>
              </a:rPr>
              <a:t>Care and support needs of older people</a:t>
            </a:r>
            <a:br>
              <a:rPr lang="en-GB" sz="4000" dirty="0">
                <a:latin typeface="Palatino Linotype" panose="02040502050505030304" pitchFamily="18" charset="0"/>
              </a:rPr>
            </a:br>
            <a:br>
              <a:rPr lang="en-GB" sz="4000" dirty="0"/>
            </a:br>
            <a:r>
              <a:rPr lang="en-GB" sz="2200" dirty="0">
                <a:latin typeface="Palatino Linotype" panose="02040502050505030304" pitchFamily="18" charset="0"/>
              </a:rPr>
              <a:t>How well do UK services help older people stay independent?</a:t>
            </a:r>
            <a:br>
              <a:rPr lang="en-GB" sz="2800" dirty="0"/>
            </a:br>
            <a:br>
              <a:rPr lang="en-GB" sz="2800" dirty="0"/>
            </a:br>
            <a:r>
              <a:rPr lang="en-GB" sz="1800" dirty="0">
                <a:latin typeface="Palatino Linotype" panose="02040502050505030304" pitchFamily="18" charset="0"/>
              </a:rPr>
              <a:t>(Empowering the Older Person(BMHP6027-BIRM)</a:t>
            </a:r>
            <a:br>
              <a:rPr lang="en-GB" sz="1800" dirty="0">
                <a:latin typeface="Palatino Linotype" panose="02040502050505030304" pitchFamily="18" charset="0"/>
              </a:rPr>
            </a:br>
            <a:br>
              <a:rPr lang="en-GB" sz="2800" dirty="0"/>
            </a:br>
            <a:endParaRPr lang="en-gb" sz="2800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1625176" y="3789040"/>
            <a:ext cx="9077748" cy="1440160"/>
          </a:xfrm>
        </p:spPr>
        <p:txBody>
          <a:bodyPr rtlCol="0">
            <a:normAutofit/>
          </a:bodyPr>
          <a:lstStyle/>
          <a:p>
            <a:pPr algn="r" rtl="0"/>
            <a:endParaRPr lang="en-GB" cap="none" dirty="0"/>
          </a:p>
          <a:p>
            <a:pPr algn="r" rtl="0"/>
            <a:r>
              <a:rPr lang="en-GB" sz="1700" cap="none" dirty="0">
                <a:latin typeface="Palatino Linotype" panose="02040502050505030304" pitchFamily="18" charset="0"/>
              </a:rPr>
              <a:t>Submitted by: Nafeesa Bibi(2331120)       </a:t>
            </a:r>
          </a:p>
          <a:p>
            <a:pPr algn="r" rtl="0"/>
            <a:endParaRPr lang="en-GB" sz="1700" cap="none" spc="0" dirty="0">
              <a:latin typeface="Palatino Linotype" panose="02040502050505030304" pitchFamily="18" charset="0"/>
            </a:endParaRPr>
          </a:p>
          <a:p>
            <a:pPr algn="r" rtl="0"/>
            <a:r>
              <a:rPr lang="en-GB" sz="1700" cap="none" spc="0" dirty="0">
                <a:latin typeface="Palatino Linotype" panose="02040502050505030304" pitchFamily="18" charset="0"/>
              </a:rPr>
              <a:t>Submitted to: Tomy Adattu Chacko</a:t>
            </a:r>
            <a:endParaRPr lang="en-gb" sz="1700" cap="none" spc="0" dirty="0">
              <a:latin typeface="Palatino Linotype" panose="02040502050505030304" pitchFamily="18" charset="0"/>
            </a:endParaRPr>
          </a:p>
        </p:txBody>
      </p:sp>
      <p:pic>
        <p:nvPicPr>
          <p:cNvPr id="2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3395466-14B0-DFB6-8282-4FD8358C576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49938" y="3184525"/>
            <a:ext cx="487362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22918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8373">
        <p:fade/>
      </p:transition>
    </mc:Choice>
    <mc:Fallback>
      <p:transition spd="med" advTm="8373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373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sz="2800" b="1" dirty="0">
                <a:latin typeface="Palatino Linotype" panose="02040502050505030304" pitchFamily="18" charset="0"/>
              </a:rPr>
              <a:t>Contents:</a:t>
            </a:r>
            <a:endParaRPr lang="en-US" sz="2800" b="1" dirty="0">
              <a:latin typeface="Palatino Linotype" panose="02040502050505030304" pitchFamily="18" charset="0"/>
            </a:endParaRP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rtl="0"/>
            <a:r>
              <a:rPr lang="en-GB" sz="2000" dirty="0">
                <a:latin typeface="Palatino Linotype" panose="02040502050505030304" pitchFamily="18" charset="0"/>
              </a:rPr>
              <a:t>Introduction </a:t>
            </a:r>
          </a:p>
          <a:p>
            <a:pPr rtl="0"/>
            <a:r>
              <a:rPr lang="en-GB" sz="2000" dirty="0">
                <a:latin typeface="Palatino Linotype" panose="02040502050505030304" pitchFamily="18" charset="0"/>
              </a:rPr>
              <a:t>What do older people need?</a:t>
            </a:r>
          </a:p>
          <a:p>
            <a:pPr rtl="0"/>
            <a:r>
              <a:rPr lang="en-GB" sz="2000" dirty="0">
                <a:latin typeface="Palatino Linotype" panose="02040502050505030304" pitchFamily="18" charset="0"/>
              </a:rPr>
              <a:t>Independence, freedom and choice</a:t>
            </a:r>
          </a:p>
          <a:p>
            <a:pPr rtl="0"/>
            <a:r>
              <a:rPr lang="en-GB" sz="2000" dirty="0">
                <a:latin typeface="Palatino Linotype" panose="02040502050505030304" pitchFamily="18" charset="0"/>
              </a:rPr>
              <a:t>Theories about ageing</a:t>
            </a:r>
          </a:p>
          <a:p>
            <a:pPr rtl="0"/>
            <a:r>
              <a:rPr lang="en-GB" sz="2000" dirty="0">
                <a:latin typeface="Palatino Linotype" panose="02040502050505030304" pitchFamily="18" charset="0"/>
              </a:rPr>
              <a:t>UK laws and plans today</a:t>
            </a:r>
          </a:p>
          <a:p>
            <a:pPr rtl="0"/>
            <a:r>
              <a:rPr lang="en-GB" sz="2000" dirty="0">
                <a:latin typeface="Palatino Linotype" panose="02040502050505030304" pitchFamily="18" charset="0"/>
              </a:rPr>
              <a:t>How well do services work in practice?</a:t>
            </a:r>
          </a:p>
          <a:p>
            <a:pPr rtl="0"/>
            <a:r>
              <a:rPr lang="en-GB" sz="2000" dirty="0">
                <a:latin typeface="Palatino Linotype" panose="02040502050505030304" pitchFamily="18" charset="0"/>
              </a:rPr>
              <a:t>What does the research say works?</a:t>
            </a:r>
          </a:p>
          <a:p>
            <a:pPr rtl="0"/>
            <a:r>
              <a:rPr lang="en-GB" sz="2000" dirty="0">
                <a:latin typeface="Palatino Linotype" panose="02040502050505030304" pitchFamily="18" charset="0"/>
              </a:rPr>
              <a:t>Challenges to staying independent</a:t>
            </a:r>
          </a:p>
          <a:p>
            <a:pPr rtl="0"/>
            <a:r>
              <a:rPr lang="en-GB" sz="2000" dirty="0">
                <a:latin typeface="Palatino Linotype" panose="02040502050505030304" pitchFamily="18" charset="0"/>
              </a:rPr>
              <a:t> Recommendations and Conclusions </a:t>
            </a:r>
          </a:p>
          <a:p>
            <a:pPr rtl="0"/>
            <a:r>
              <a:rPr lang="en-GB" sz="2000" dirty="0">
                <a:latin typeface="Palatino Linotype" panose="02040502050505030304" pitchFamily="18" charset="0"/>
              </a:rPr>
              <a:t>References</a:t>
            </a:r>
            <a:endParaRPr lang="en-US" sz="2000" dirty="0">
              <a:latin typeface="Palatino Linotype" panose="02040502050505030304" pitchFamily="18" charset="0"/>
            </a:endParaRPr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08EF7BC-8E91-983B-77E1-AD84FBE62F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49938" y="3184525"/>
            <a:ext cx="487362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91143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6508">
        <p:fade/>
      </p:transition>
    </mc:Choice>
    <mc:Fallback>
      <p:transition spd="med" advTm="650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50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0DEF19-60B3-FFF9-28B4-AC242B4B0B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883" y="274637"/>
            <a:ext cx="10360501" cy="778099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latin typeface="Palatino Linotype" panose="02040502050505030304" pitchFamily="18" charset="0"/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B542EC-4F97-C62E-63A0-FC7D6742FE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8883" y="1196752"/>
            <a:ext cx="10360501" cy="4967317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000" b="1" dirty="0">
                <a:latin typeface="Palatino Linotype" panose="02040502050505030304" pitchFamily="18" charset="0"/>
              </a:rPr>
              <a:t>Why this matters:</a:t>
            </a:r>
          </a:p>
          <a:p>
            <a:r>
              <a:rPr lang="en-US" sz="1600" dirty="0"/>
              <a:t>About 11 million people in England and Wales are 65 or older. That is nearly 1 in 5 (ONS, 2022)</a:t>
            </a:r>
            <a:endParaRPr lang="en-GB" sz="1600" dirty="0"/>
          </a:p>
          <a:p>
            <a:r>
              <a:rPr lang="en-US" sz="1600" dirty="0"/>
              <a:t>By 2045, there will be 73% more people aged 85+ in England than in 2025 (NAO, 2025)</a:t>
            </a:r>
            <a:endParaRPr lang="en-GB" sz="1600" dirty="0"/>
          </a:p>
          <a:p>
            <a:r>
              <a:rPr lang="en-US" sz="1600" dirty="0"/>
              <a:t>Living longer does not always mean living well. Many older people have weakness or several illnesses (Clegg et al., 2013)</a:t>
            </a:r>
            <a:endParaRPr lang="en-GB" sz="1600" dirty="0"/>
          </a:p>
          <a:p>
            <a:r>
              <a:rPr lang="en-US" sz="1600" dirty="0"/>
              <a:t>The WHO (2015) says healthy ageing means keeping the ability to do what matters to you</a:t>
            </a:r>
          </a:p>
          <a:p>
            <a:pPr marL="0" indent="0">
              <a:buNone/>
            </a:pPr>
            <a:r>
              <a:rPr lang="en-US" sz="2000" b="1" dirty="0">
                <a:latin typeface="Palatino Linotype" panose="02040502050505030304" pitchFamily="18" charset="0"/>
              </a:rPr>
              <a:t>What this talk covers:</a:t>
            </a:r>
            <a:endParaRPr lang="en-GB" sz="2000" b="1" dirty="0">
              <a:latin typeface="Palatino Linotype" panose="02040502050505030304" pitchFamily="18" charset="0"/>
            </a:endParaRPr>
          </a:p>
          <a:p>
            <a:r>
              <a:rPr lang="en-GB" sz="1600" dirty="0"/>
              <a:t>What older people need to stay independent and make their own choices</a:t>
            </a:r>
          </a:p>
          <a:p>
            <a:pPr>
              <a:spcAft>
                <a:spcPts val="300"/>
              </a:spcAft>
            </a:pPr>
            <a:r>
              <a:rPr lang="en-US" sz="1600" dirty="0"/>
              <a:t>Theories, UK laws and plans, and what works</a:t>
            </a:r>
          </a:p>
          <a:p>
            <a:pPr>
              <a:spcAft>
                <a:spcPts val="300"/>
              </a:spcAft>
            </a:pPr>
            <a:r>
              <a:rPr lang="en-US" sz="1600" dirty="0"/>
              <a:t>Problems older people face</a:t>
            </a:r>
          </a:p>
          <a:p>
            <a:pPr>
              <a:spcAft>
                <a:spcPts val="300"/>
              </a:spcAft>
            </a:pPr>
            <a:r>
              <a:rPr lang="en-US" sz="1600" dirty="0"/>
              <a:t>Ideas to improve services</a:t>
            </a:r>
          </a:p>
          <a:p>
            <a:pPr>
              <a:spcAft>
                <a:spcPts val="300"/>
              </a:spcAft>
            </a:pPr>
            <a:r>
              <a:rPr lang="en-US" sz="1600" dirty="0"/>
              <a:t>Main point: services work best when they help people stay in control. In the UK, help often comes late and differs by area</a:t>
            </a:r>
          </a:p>
          <a:p>
            <a:pPr marL="0" indent="0">
              <a:buNone/>
            </a:pPr>
            <a:endParaRPr lang="en-GB" sz="1200" dirty="0">
              <a:latin typeface="Palatino Linotype" panose="02040502050505030304" pitchFamily="18" charset="0"/>
            </a:endParaRPr>
          </a:p>
        </p:txBody>
      </p:sp>
      <p:pic>
        <p:nvPicPr>
          <p:cNvPr id="1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EF21B6E-985B-1F4F-79F0-5A02781FABA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49938" y="3184525"/>
            <a:ext cx="487362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55394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55007">
        <p:fade/>
      </p:transition>
    </mc:Choice>
    <mc:Fallback>
      <p:transition spd="med" advTm="5500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007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C4B254-6FAC-F286-1460-ECA05B2D01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 dirty="0">
                <a:latin typeface="Palatino Linotype" panose="02040502050505030304" pitchFamily="18" charset="0"/>
              </a:rPr>
              <a:t>What do older people need?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FE4AD3-4962-A6EB-5DB5-4261E003D5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b="1" dirty="0">
                <a:latin typeface="Palatino Linotype" panose="02040502050505030304" pitchFamily="18" charset="0"/>
              </a:rPr>
              <a:t>Body</a:t>
            </a:r>
            <a:r>
              <a:rPr lang="en-US" sz="2000" b="1" dirty="0">
                <a:solidFill>
                  <a:schemeClr val="tx2"/>
                </a:solidFill>
                <a:latin typeface="Palatino Linotype" panose="02040502050505030304" pitchFamily="18" charset="0"/>
                <a:ea typeface="Georgia" pitchFamily="34" charset="-122"/>
                <a:cs typeface="Georgia" pitchFamily="34" charset="-120"/>
              </a:rPr>
              <a:t> </a:t>
            </a:r>
            <a:r>
              <a:rPr lang="en-US" sz="2000" b="1" dirty="0">
                <a:latin typeface="Palatino Linotype" panose="02040502050505030304" pitchFamily="18" charset="0"/>
              </a:rPr>
              <a:t>and mind:</a:t>
            </a:r>
          </a:p>
          <a:p>
            <a:pPr>
              <a:spcAft>
                <a:spcPts val="300"/>
              </a:spcAft>
              <a:buFont typeface="Wingdings" panose="05000000000000000000" pitchFamily="2" charset="2"/>
              <a:buChar char="ü"/>
            </a:pPr>
            <a:r>
              <a:rPr lang="en-US" sz="1600" dirty="0"/>
              <a:t>Walking, balance, memory, hearing and sight</a:t>
            </a:r>
          </a:p>
          <a:p>
            <a:pPr>
              <a:spcAft>
                <a:spcPts val="300"/>
              </a:spcAft>
              <a:buFont typeface="Wingdings" panose="05000000000000000000" pitchFamily="2" charset="2"/>
              <a:buChar char="ü"/>
            </a:pPr>
            <a:r>
              <a:rPr lang="en-US" sz="1600" dirty="0"/>
              <a:t>Frailty means the body loses its reserves. It often takes 5 to 10 years to develop, so early help matters (NAO, 2025)</a:t>
            </a:r>
          </a:p>
          <a:p>
            <a:pPr>
              <a:spcAft>
                <a:spcPts val="300"/>
              </a:spcAft>
              <a:buFont typeface="Wingdings" panose="05000000000000000000" pitchFamily="2" charset="2"/>
              <a:buChar char="ü"/>
            </a:pPr>
            <a:r>
              <a:rPr lang="en-US" sz="1600" dirty="0"/>
              <a:t>Frailty can be slowed with the right support (Clegg et al., 2013)</a:t>
            </a:r>
            <a:endParaRPr lang="en-GB" sz="1600" dirty="0"/>
          </a:p>
          <a:p>
            <a:r>
              <a:rPr lang="en-US" sz="2000" b="1" dirty="0">
                <a:latin typeface="Palatino Linotype" panose="02040502050505030304" pitchFamily="18" charset="0"/>
              </a:rPr>
              <a:t>Independence:</a:t>
            </a:r>
          </a:p>
          <a:p>
            <a:pPr>
              <a:spcAft>
                <a:spcPts val="300"/>
              </a:spcAft>
              <a:buFont typeface="Wingdings" panose="05000000000000000000" pitchFamily="2" charset="2"/>
              <a:buChar char="ü"/>
            </a:pPr>
            <a:r>
              <a:rPr lang="en-US" sz="1600" dirty="0"/>
              <a:t>Independence means being in control of your life</a:t>
            </a:r>
          </a:p>
          <a:p>
            <a:pPr>
              <a:spcAft>
                <a:spcPts val="300"/>
              </a:spcAft>
              <a:buFont typeface="Wingdings" panose="05000000000000000000" pitchFamily="2" charset="2"/>
              <a:buChar char="ü"/>
            </a:pPr>
            <a:r>
              <a:rPr lang="en-US" sz="1600" dirty="0"/>
              <a:t>It does not mean doing everything alone</a:t>
            </a:r>
          </a:p>
          <a:p>
            <a:pPr>
              <a:spcAft>
                <a:spcPts val="300"/>
              </a:spcAft>
              <a:buFont typeface="Wingdings" panose="05000000000000000000" pitchFamily="2" charset="2"/>
              <a:buChar char="ü"/>
            </a:pPr>
            <a:r>
              <a:rPr lang="en-US" sz="1600" dirty="0"/>
              <a:t>The WHO (2015) says the aim is to keep being able to do what you value</a:t>
            </a:r>
          </a:p>
          <a:p>
            <a:pPr>
              <a:spcAft>
                <a:spcPts val="300"/>
              </a:spcAft>
              <a:buFont typeface="Wingdings" panose="05000000000000000000" pitchFamily="2" charset="2"/>
              <a:buChar char="ü"/>
            </a:pPr>
            <a:r>
              <a:rPr lang="en-US" sz="1600" dirty="0"/>
              <a:t>Problem: NHS measures focus on hospital pressure, not on how independent people stay (NAO, 2025)</a:t>
            </a:r>
          </a:p>
          <a:p>
            <a:pPr marL="0" indent="0">
              <a:buNone/>
            </a:pPr>
            <a:endParaRPr lang="en-GB" sz="1400" dirty="0">
              <a:latin typeface="Palatino Linotype" panose="02040502050505030304" pitchFamily="18" charset="0"/>
            </a:endParaRPr>
          </a:p>
        </p:txBody>
      </p:sp>
      <p:pic>
        <p:nvPicPr>
          <p:cNvPr id="9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591F52D-1214-C86C-9560-5D89F295FA8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49938" y="3184525"/>
            <a:ext cx="487362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42579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6554">
        <p:fade/>
      </p:transition>
    </mc:Choice>
    <mc:Fallback>
      <p:transition spd="med" advTm="3655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554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5CC918D-611A-DC53-A44E-05CE766E07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952283-8A1E-FCF1-9B86-EBB139DB4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 dirty="0">
                <a:latin typeface="Palatino Linotype" panose="02040502050505030304" pitchFamily="18" charset="0"/>
              </a:rPr>
              <a:t>Contd…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8A7FD6-D552-5AD4-36C1-A7D3C4ED9F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800" b="1" dirty="0">
                <a:latin typeface="Palatino Linotype" panose="02040502050505030304" pitchFamily="18" charset="0"/>
                <a:ea typeface="Georgia" pitchFamily="34" charset="-122"/>
                <a:cs typeface="Georgia" pitchFamily="34" charset="-120"/>
              </a:rPr>
              <a:t>Feelings and friends:</a:t>
            </a:r>
            <a:endParaRPr lang="en-US" sz="1800" dirty="0">
              <a:latin typeface="Palatino Linotype" panose="02040502050505030304" pitchFamily="18" charset="0"/>
            </a:endParaRPr>
          </a:p>
          <a:p>
            <a:pPr>
              <a:spcAft>
                <a:spcPts val="300"/>
              </a:spcAft>
              <a:buFont typeface="Wingdings" panose="05000000000000000000" pitchFamily="2" charset="2"/>
              <a:buChar char="ü"/>
            </a:pPr>
            <a:r>
              <a:rPr lang="en-US" sz="1600" dirty="0"/>
              <a:t>Loneliness is linked to a higher risk of early death (Holt-</a:t>
            </a:r>
            <a:r>
              <a:rPr lang="en-US" sz="1600" dirty="0" err="1"/>
              <a:t>Lunstad</a:t>
            </a:r>
            <a:r>
              <a:rPr lang="en-US" sz="1600" dirty="0"/>
              <a:t> et al., 2015)</a:t>
            </a:r>
          </a:p>
          <a:p>
            <a:pPr>
              <a:spcAft>
                <a:spcPts val="300"/>
              </a:spcAft>
              <a:buFont typeface="Wingdings" panose="05000000000000000000" pitchFamily="2" charset="2"/>
              <a:buChar char="ü"/>
            </a:pPr>
            <a:r>
              <a:rPr lang="en-US" sz="1600" dirty="0"/>
              <a:t>People need purpose and a sense of belonging</a:t>
            </a:r>
          </a:p>
          <a:p>
            <a:pPr>
              <a:spcAft>
                <a:spcPts val="300"/>
              </a:spcAft>
              <a:buFont typeface="Wingdings" panose="05000000000000000000" pitchFamily="2" charset="2"/>
              <a:buChar char="ü"/>
            </a:pPr>
            <a:r>
              <a:rPr lang="en-US" sz="1600" dirty="0"/>
              <a:t>About 1.8 million people aged 65+ in England care for someone unpaid (Age UK, 2025)</a:t>
            </a:r>
          </a:p>
          <a:p>
            <a:pPr marL="0" indent="0">
              <a:spcAft>
                <a:spcPts val="300"/>
              </a:spcAft>
              <a:buNone/>
            </a:pPr>
            <a:endParaRPr lang="en-US" sz="1600" dirty="0"/>
          </a:p>
          <a:p>
            <a:pPr marL="0" indent="0">
              <a:spcAft>
                <a:spcPts val="300"/>
              </a:spcAft>
              <a:buNone/>
            </a:pPr>
            <a:endParaRPr lang="en-US" sz="1600" dirty="0"/>
          </a:p>
          <a:p>
            <a:pPr marL="0" indent="0">
              <a:spcAft>
                <a:spcPts val="300"/>
              </a:spcAft>
              <a:buNone/>
            </a:pPr>
            <a:endParaRPr lang="en-US" sz="1600" dirty="0"/>
          </a:p>
          <a:p>
            <a:pPr marL="0" indent="0">
              <a:spcAft>
                <a:spcPts val="300"/>
              </a:spcAft>
              <a:buNone/>
            </a:pPr>
            <a:endParaRPr lang="en-US" sz="1600" dirty="0"/>
          </a:p>
          <a:p>
            <a:pPr marL="0" indent="0">
              <a:spcAft>
                <a:spcPts val="300"/>
              </a:spcAft>
              <a:buNone/>
            </a:pPr>
            <a:endParaRPr lang="en-US" sz="1600" dirty="0"/>
          </a:p>
          <a:p>
            <a:pPr marL="0" indent="0">
              <a:spcAft>
                <a:spcPts val="300"/>
              </a:spcAft>
              <a:buNone/>
            </a:pPr>
            <a:r>
              <a:rPr lang="en-US" sz="1200" i="1" dirty="0"/>
              <a:t>                                    Figure 1: three main needs of older people. Source:</a:t>
            </a:r>
            <a:r>
              <a:rPr lang="nb-NO" sz="1200" i="1" dirty="0">
                <a:solidFill>
                  <a:srgbClr val="D9E2EC"/>
                </a:solidFill>
              </a:rPr>
              <a:t> Clegg et al. (2013); WHO (2015); Holt-Lunstad et al. (2015).</a:t>
            </a:r>
            <a:endParaRPr lang="en-US" sz="1200" i="1" dirty="0"/>
          </a:p>
          <a:p>
            <a:pPr marL="0" indent="0">
              <a:spcAft>
                <a:spcPts val="300"/>
              </a:spcAft>
              <a:buNone/>
            </a:pPr>
            <a:endParaRPr lang="en-US" sz="1600" dirty="0"/>
          </a:p>
          <a:p>
            <a:pPr marL="0" indent="0">
              <a:spcAft>
                <a:spcPts val="300"/>
              </a:spcAft>
              <a:buNone/>
            </a:pPr>
            <a:endParaRPr lang="en-US" sz="1600" dirty="0"/>
          </a:p>
          <a:p>
            <a:pPr marL="0" indent="0">
              <a:spcAft>
                <a:spcPts val="300"/>
              </a:spcAft>
              <a:buNone/>
            </a:pPr>
            <a:endParaRPr lang="en-US" sz="1600" dirty="0"/>
          </a:p>
          <a:p>
            <a:pPr marL="0" indent="0">
              <a:spcAft>
                <a:spcPts val="300"/>
              </a:spcAft>
              <a:buNone/>
            </a:pPr>
            <a:endParaRPr lang="en-US" sz="1600" dirty="0"/>
          </a:p>
          <a:p>
            <a:pPr>
              <a:spcAft>
                <a:spcPts val="300"/>
              </a:spcAft>
              <a:buFont typeface="Wingdings" panose="05000000000000000000" pitchFamily="2" charset="2"/>
              <a:buChar char="ü"/>
            </a:pPr>
            <a:endParaRPr lang="en-US" sz="1600" dirty="0"/>
          </a:p>
          <a:p>
            <a:pPr>
              <a:spcAft>
                <a:spcPts val="300"/>
              </a:spcAft>
              <a:buFont typeface="Wingdings" panose="05000000000000000000" pitchFamily="2" charset="2"/>
              <a:buChar char="ü"/>
            </a:pPr>
            <a:endParaRPr lang="en-US" sz="1600" dirty="0"/>
          </a:p>
          <a:p>
            <a:pPr>
              <a:spcAft>
                <a:spcPts val="300"/>
              </a:spcAft>
              <a:buFont typeface="Wingdings" panose="05000000000000000000" pitchFamily="2" charset="2"/>
              <a:buChar char="ü"/>
            </a:pPr>
            <a:endParaRPr lang="en-US" sz="1600" dirty="0"/>
          </a:p>
          <a:p>
            <a:pPr marL="0" indent="0">
              <a:spcAft>
                <a:spcPts val="300"/>
              </a:spcAft>
              <a:buNone/>
            </a:pPr>
            <a:endParaRPr lang="en-US" sz="1600" dirty="0"/>
          </a:p>
          <a:p>
            <a:pPr marL="0" indent="0">
              <a:buNone/>
            </a:pPr>
            <a:endParaRPr lang="en-GB" sz="1400" dirty="0">
              <a:latin typeface="Palatino Linotype" panose="0204050205050503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7A4B9E1-60BE-0EA6-AAEE-799BE3FDA7A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2004" y="3429000"/>
            <a:ext cx="6896698" cy="2187130"/>
          </a:xfrm>
          <a:prstGeom prst="rect">
            <a:avLst/>
          </a:prstGeom>
        </p:spPr>
      </p:pic>
      <p:pic>
        <p:nvPicPr>
          <p:cNvPr id="1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9986E80-F3B3-4FC1-8810-8D58BFDBDC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49938" y="3184525"/>
            <a:ext cx="487362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810592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20166">
        <p:fade/>
      </p:transition>
    </mc:Choice>
    <mc:Fallback>
      <p:transition spd="med" advTm="2016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166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0E724A-7438-9B07-EDBC-32DE860192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2800" b="1" dirty="0">
                <a:latin typeface="Palatino Linotype" panose="02040502050505030304" pitchFamily="18" charset="0"/>
              </a:rPr>
              <a:t>Independence, freedom and choice</a:t>
            </a:r>
            <a:br>
              <a:rPr lang="en-US" sz="2800" dirty="0"/>
            </a:br>
            <a:endParaRPr lang="en-GB" sz="2800" b="1" dirty="0">
              <a:latin typeface="Palatino Linotype" panose="0204050205050503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192587-4D71-B798-251D-BEB2CA3CA39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dirty="0">
                <a:latin typeface="Palatino Linotype" panose="02040502050505030304" pitchFamily="18" charset="0"/>
                <a:ea typeface="Georgia" pitchFamily="34" charset="-122"/>
                <a:cs typeface="Georgia" pitchFamily="34" charset="-120"/>
              </a:rPr>
              <a:t>Ways to give control:</a:t>
            </a:r>
          </a:p>
          <a:p>
            <a:pPr>
              <a:spcAft>
                <a:spcPts val="300"/>
              </a:spcAft>
            </a:pPr>
            <a:r>
              <a:rPr lang="en-US" sz="1600" dirty="0"/>
              <a:t>The Care Act 2014 puts wellbeing first</a:t>
            </a:r>
          </a:p>
          <a:p>
            <a:pPr>
              <a:spcAft>
                <a:spcPts val="300"/>
              </a:spcAft>
            </a:pPr>
            <a:r>
              <a:rPr lang="en-US" sz="1600" dirty="0"/>
              <a:t>Direct payments give people money to arrange their own care (Glasby and Littlechild, 2016)</a:t>
            </a:r>
          </a:p>
          <a:p>
            <a:pPr marL="0" indent="0">
              <a:buNone/>
            </a:pPr>
            <a:r>
              <a:rPr lang="en-GB" sz="2000" b="1" dirty="0">
                <a:latin typeface="Palatino Linotype" panose="02040502050505030304" pitchFamily="18" charset="0"/>
              </a:rPr>
              <a:t>Limits:</a:t>
            </a:r>
          </a:p>
          <a:p>
            <a:pPr>
              <a:spcAft>
                <a:spcPts val="300"/>
              </a:spcAft>
            </a:pPr>
            <a:r>
              <a:rPr lang="en-US" sz="1600" dirty="0"/>
              <a:t>Choice needs good services and good advice. It also needs enough money (Needham, 2011)</a:t>
            </a:r>
          </a:p>
          <a:p>
            <a:pPr>
              <a:spcAft>
                <a:spcPts val="300"/>
              </a:spcAft>
            </a:pPr>
            <a:r>
              <a:rPr lang="en-US" sz="1600" dirty="0"/>
              <a:t>In 2023/24, over half of older people’s requests to councils ended with no service or only advice (Age UK, 2025)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77823C6-801B-2985-B084-9ADB5D47D63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49938" y="3184525"/>
            <a:ext cx="487362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90500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9497">
        <p:fade/>
      </p:transition>
    </mc:Choice>
    <mc:Fallback>
      <p:transition spd="med" advTm="39497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49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81014C-225B-121E-1C2F-AD6698BABE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99604-365D-E6B2-DB12-91922FD67A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2800" b="1" dirty="0">
                <a:latin typeface="Palatino Linotype" panose="02040502050505030304" pitchFamily="18" charset="0"/>
              </a:rPr>
              <a:t>Contd…</a:t>
            </a:r>
            <a:br>
              <a:rPr lang="en-US" sz="2800" dirty="0"/>
            </a:br>
            <a:endParaRPr lang="en-GB" sz="2800" b="1" dirty="0">
              <a:latin typeface="Palatino Linotype" panose="0204050205050503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0C145A-2404-0827-A2BC-33B6811465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dirty="0">
                <a:latin typeface="Palatino Linotype" panose="02040502050505030304" pitchFamily="18" charset="0"/>
                <a:ea typeface="Georgia" pitchFamily="34" charset="-122"/>
                <a:cs typeface="Georgia" pitchFamily="34" charset="-120"/>
              </a:rPr>
              <a:t>Freedom versus safety:</a:t>
            </a:r>
            <a:endParaRPr lang="en-US" sz="2000" b="1" dirty="0">
              <a:latin typeface="Palatino Linotype" panose="02040502050505030304" pitchFamily="18" charset="0"/>
            </a:endParaRPr>
          </a:p>
          <a:p>
            <a:pPr>
              <a:spcAft>
                <a:spcPts val="300"/>
              </a:spcAft>
            </a:pPr>
            <a:r>
              <a:rPr lang="en-US" sz="1600" dirty="0"/>
              <a:t>The Mental Capacity Act 2005 says adults can make their own choices, even when their choices look risky to others. Staff must balance this with keeping people safe</a:t>
            </a:r>
          </a:p>
          <a:p>
            <a:pPr>
              <a:spcAft>
                <a:spcPts val="300"/>
              </a:spcAft>
            </a:pPr>
            <a:r>
              <a:rPr lang="en-US" sz="1600" dirty="0"/>
              <a:t>Townsend (1981) argued that society and policy can make older people more dependent than they need to be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69DBD6C-71A3-9254-F57B-F14ADC9935C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49938" y="3184525"/>
            <a:ext cx="487362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2489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3032">
        <p:fade/>
      </p:transition>
    </mc:Choice>
    <mc:Fallback>
      <p:transition spd="med" advTm="3303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03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99901-5903-46C9-92CC-D5FD1D1F7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883" y="274637"/>
            <a:ext cx="10360501" cy="850107"/>
          </a:xfrm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latin typeface="Palatino Linotype" panose="02040502050505030304" pitchFamily="18" charset="0"/>
                <a:ea typeface="Georgia" pitchFamily="34" charset="-122"/>
                <a:cs typeface="Georgia" pitchFamily="34" charset="-120"/>
              </a:rPr>
              <a:t>Theories about ageing</a:t>
            </a:r>
            <a:endParaRPr lang="en-US" sz="2800" dirty="0">
              <a:latin typeface="Palatino Linotype" panose="0204050205050503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109973-61E7-C3C7-AA0E-636735C3F4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sz="1100" b="1" dirty="0">
              <a:latin typeface="Palatino Linotype" panose="02040502050505030304" pitchFamily="18" charset="0"/>
            </a:endParaRPr>
          </a:p>
          <a:p>
            <a:pPr marL="0" indent="0">
              <a:buNone/>
            </a:pPr>
            <a:endParaRPr lang="en-GB" sz="1600" b="1" dirty="0">
              <a:latin typeface="Palatino Linotype" panose="02040502050505030304" pitchFamily="18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54C551FC-42DE-97CC-A0CD-230021F7AB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1738326"/>
              </p:ext>
            </p:extLst>
          </p:nvPr>
        </p:nvGraphicFramePr>
        <p:xfrm>
          <a:off x="1053852" y="1412777"/>
          <a:ext cx="10873206" cy="48994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24402">
                  <a:extLst>
                    <a:ext uri="{9D8B030D-6E8A-4147-A177-3AD203B41FA5}">
                      <a16:colId xmlns:a16="http://schemas.microsoft.com/office/drawing/2014/main" val="3636272248"/>
                    </a:ext>
                  </a:extLst>
                </a:gridCol>
                <a:gridCol w="3624402">
                  <a:extLst>
                    <a:ext uri="{9D8B030D-6E8A-4147-A177-3AD203B41FA5}">
                      <a16:colId xmlns:a16="http://schemas.microsoft.com/office/drawing/2014/main" val="4067646270"/>
                    </a:ext>
                  </a:extLst>
                </a:gridCol>
                <a:gridCol w="3624402">
                  <a:extLst>
                    <a:ext uri="{9D8B030D-6E8A-4147-A177-3AD203B41FA5}">
                      <a16:colId xmlns:a16="http://schemas.microsoft.com/office/drawing/2014/main" val="571240374"/>
                    </a:ext>
                  </a:extLst>
                </a:gridCol>
              </a:tblGrid>
              <a:tr h="821604">
                <a:tc>
                  <a:txBody>
                    <a:bodyPr/>
                    <a:lstStyle/>
                    <a:p>
                      <a:pPr marL="0" marR="0" lvl="0" indent="0" algn="ctr" defTabSz="121898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Palatino Linotype" panose="02040502050505030304" pitchFamily="18" charset="0"/>
                        </a:rPr>
                        <a:t>Theory</a:t>
                      </a:r>
                      <a:endParaRPr lang="en-US" sz="2000" dirty="0">
                        <a:solidFill>
                          <a:schemeClr val="bg1"/>
                        </a:solidFill>
                        <a:latin typeface="Palatino Linotype" panose="02040502050505030304" pitchFamily="18" charset="0"/>
                      </a:endParaRP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121898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Palatino Linotype" panose="02040502050505030304" pitchFamily="18" charset="0"/>
                        </a:rPr>
                        <a:t>Main idea</a:t>
                      </a:r>
                      <a:endParaRPr lang="en-US" sz="2000" dirty="0">
                        <a:latin typeface="Palatino Linotype" panose="02040502050505030304" pitchFamily="18" charset="0"/>
                      </a:endParaRPr>
                    </a:p>
                    <a:p>
                      <a:pPr marL="0" indent="0" algn="ctr">
                        <a:buNone/>
                      </a:pPr>
                      <a:endParaRPr lang="en-US" sz="2000" dirty="0">
                        <a:latin typeface="Palatino Linotype" panose="02040502050505030304" pitchFamily="18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marR="0" lvl="0" indent="0" algn="ctr" defTabSz="121898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Palatino Linotype" panose="02040502050505030304" pitchFamily="18" charset="0"/>
                        </a:rPr>
                        <a:t>Good and bad points</a:t>
                      </a:r>
                      <a:endParaRPr lang="en-US" sz="2000" dirty="0">
                        <a:latin typeface="Palatino Linotype" panose="02040502050505030304" pitchFamily="18" charset="0"/>
                      </a:endParaRPr>
                    </a:p>
                    <a:p>
                      <a:pPr marL="0" indent="0" algn="ctr">
                        <a:buNone/>
                      </a:pPr>
                      <a:endParaRPr lang="en-US" sz="2800" dirty="0">
                        <a:latin typeface="Palatino Linotype" panose="02040502050505030304" pitchFamily="18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2997932084"/>
                  </a:ext>
                </a:extLst>
              </a:tr>
              <a:tr h="626324">
                <a:tc>
                  <a:txBody>
                    <a:bodyPr/>
                    <a:lstStyle/>
                    <a:p>
                      <a:r>
                        <a:rPr lang="en-US" sz="1600" dirty="0">
                          <a:solidFill>
                            <a:schemeClr val="bg1"/>
                          </a:solidFill>
                        </a:rPr>
                        <a:t>Disengagement (Cumming and Henry, 1961</a:t>
                      </a:r>
                      <a:endParaRPr lang="en-GB" sz="16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</a:rPr>
                        <a:t>Older people naturally step back from society</a:t>
                      </a: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  <a:latin typeface="+mn-lt"/>
                        </a:rPr>
                        <a:t>Mostly rejected now. It is ageist and ignores choice</a:t>
                      </a: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729761753"/>
                  </a:ext>
                </a:extLst>
              </a:tr>
              <a:tr h="943322">
                <a:tc>
                  <a:txBody>
                    <a:bodyPr/>
                    <a:lstStyle/>
                    <a:p>
                      <a:pPr marL="0" marR="0" lvl="0" indent="0" algn="l" defTabSz="121898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  <a:latin typeface="+mn-lt"/>
                        </a:rPr>
                        <a:t>Activity and continuity (Havighurst, 1961; Atchley, 1989)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</a:rPr>
                        <a:t>Staying active and keeping habits helps wellbeing</a:t>
                      </a: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  <a:latin typeface="+mn-lt"/>
                        </a:rPr>
                        <a:t>Supports enabling care. Can ignore illness and unfairness</a:t>
                      </a: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2194960023"/>
                  </a:ext>
                </a:extLst>
              </a:tr>
              <a:tr h="62632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</a:rPr>
                        <a:t>Successful ageing (Rowe and Kahn, 1997)</a:t>
                      </a: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</a:rPr>
                        <a:t>Avoid illness, stay fit, stay involved</a:t>
                      </a: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  <a:latin typeface="+mn-lt"/>
                        </a:rPr>
                        <a:t>Useful, but can leave out people with long-term illness</a:t>
                      </a: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858124678"/>
                  </a:ext>
                </a:extLst>
              </a:tr>
              <a:tr h="62632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</a:rPr>
                        <a:t>Selection, optimisation, compensation (Baltes and Baltes, 1990)</a:t>
                      </a: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</a:rPr>
                        <a:t>Pick key goals and find new ways to cope with losses</a:t>
                      </a: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  <a:latin typeface="+mn-lt"/>
                        </a:rPr>
                        <a:t>Realistic and positive, but focuses on the person, not society</a:t>
                      </a: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2276380043"/>
                  </a:ext>
                </a:extLst>
              </a:tr>
              <a:tr h="62632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</a:rPr>
                        <a:t>Person-centred care (Kitwood, 1997)</a:t>
                      </a: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</a:rPr>
                        <a:t>Treat the person, not just the illness</a:t>
                      </a: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  <a:latin typeface="+mn-lt"/>
                        </a:rPr>
                        <a:t>Shapes UK care, but hard to do when staff are short</a:t>
                      </a: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60326203"/>
                  </a:ext>
                </a:extLst>
              </a:tr>
              <a:tr h="62632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</a:rPr>
                        <a:t>Structured dependency (Townsend, 1981)</a:t>
                      </a: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</a:rPr>
                        <a:t>Policy and society can create dependency</a:t>
                      </a: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  <a:latin typeface="+mn-lt"/>
                        </a:rPr>
                        <a:t>Shows the role of society, but says less about personal feelings</a:t>
                      </a: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643069180"/>
                  </a:ext>
                </a:extLst>
              </a:tr>
            </a:tbl>
          </a:graphicData>
        </a:graphic>
      </p:graphicFrame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42E21899-A558-8D38-AD39-37F99060BD6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49938" y="3184525"/>
            <a:ext cx="487362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6142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68932">
        <p:fade/>
      </p:transition>
    </mc:Choice>
    <mc:Fallback>
      <p:transition spd="med" advTm="68932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93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4D20FB-ABA3-3C1E-CA4F-4898789C7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883" y="274637"/>
            <a:ext cx="10360501" cy="1138139"/>
          </a:xfrm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latin typeface="Palatino Linotype" panose="02040502050505030304" pitchFamily="18" charset="0"/>
                <a:ea typeface="Georgia" pitchFamily="34" charset="-122"/>
                <a:cs typeface="Georgia" pitchFamily="34" charset="-120"/>
              </a:rPr>
              <a:t>UK laws and plans today</a:t>
            </a:r>
            <a:endParaRPr lang="en-US" sz="2800" dirty="0">
              <a:latin typeface="Palatino Linotype" panose="0204050205050503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0B2CD6-12B2-6765-541E-FC5734AD10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8883" y="1701796"/>
            <a:ext cx="10360501" cy="467953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dirty="0">
                <a:latin typeface="Palatino Linotype" panose="02040502050505030304" pitchFamily="18" charset="0"/>
                <a:ea typeface="Georgia" pitchFamily="34" charset="-122"/>
                <a:cs typeface="Georgia" pitchFamily="34" charset="-120"/>
              </a:rPr>
              <a:t>Laws:</a:t>
            </a:r>
            <a:endParaRPr lang="en-US" sz="2000" b="1" dirty="0">
              <a:latin typeface="Palatino Linotype" panose="02040502050505030304" pitchFamily="18" charset="0"/>
            </a:endParaRPr>
          </a:p>
          <a:p>
            <a:pPr>
              <a:spcAft>
                <a:spcPts val="300"/>
              </a:spcAft>
            </a:pPr>
            <a:r>
              <a:rPr lang="en-US" sz="1600" dirty="0"/>
              <a:t>Care Act 2014: wellbeing, prevention, carers’ rights</a:t>
            </a:r>
          </a:p>
          <a:p>
            <a:pPr>
              <a:spcAft>
                <a:spcPts val="300"/>
              </a:spcAft>
            </a:pPr>
            <a:r>
              <a:rPr lang="en-US" sz="1600" dirty="0"/>
              <a:t>Mental Capacity Act 2005: the right to make your own decisions</a:t>
            </a:r>
          </a:p>
          <a:p>
            <a:pPr>
              <a:spcAft>
                <a:spcPts val="300"/>
              </a:spcAft>
            </a:pPr>
            <a:r>
              <a:rPr lang="en-US" sz="1600" dirty="0"/>
              <a:t>Equality Act 2010: protection from age discrimination</a:t>
            </a:r>
          </a:p>
          <a:p>
            <a:pPr>
              <a:spcAft>
                <a:spcPts val="300"/>
              </a:spcAft>
            </a:pPr>
            <a:r>
              <a:rPr lang="en-US" sz="1600" dirty="0"/>
              <a:t>Health and Care Act 2022: NHS and councils plan services together</a:t>
            </a:r>
          </a:p>
          <a:p>
            <a:pPr marL="0" indent="0">
              <a:buNone/>
            </a:pPr>
            <a:endParaRPr lang="en-GB" sz="1400" b="1" dirty="0">
              <a:latin typeface="Palatino Linotype" panose="02040502050505030304" pitchFamily="18" charset="0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C3C4988-E8C7-644C-F271-957B89C1D1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49938" y="3184525"/>
            <a:ext cx="487362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50424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32701">
        <p:fade/>
      </p:transition>
    </mc:Choice>
    <mc:Fallback>
      <p:transition spd="med" advTm="3270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270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4DEEF-5FFD-DA9D-8157-E228A79D63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 dirty="0" err="1">
                <a:latin typeface="Palatino Linotype" panose="02040502050505030304" pitchFamily="18" charset="0"/>
              </a:rPr>
              <a:t>Contd</a:t>
            </a:r>
            <a:r>
              <a:rPr lang="en-GB" sz="2800" b="1" dirty="0">
                <a:latin typeface="Palatino Linotype" panose="02040502050505030304" pitchFamily="18" charset="0"/>
              </a:rPr>
              <a:t>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B36442-28E5-8B9F-B821-86C48DFE14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dirty="0">
                <a:latin typeface="Palatino Linotype" panose="02040502050505030304" pitchFamily="18" charset="0"/>
                <a:ea typeface="Georgia" pitchFamily="34" charset="-122"/>
                <a:cs typeface="Georgia" pitchFamily="34" charset="-120"/>
              </a:rPr>
              <a:t>Plans and recent changes:</a:t>
            </a:r>
            <a:endParaRPr lang="en-US" sz="2000" b="1" dirty="0">
              <a:latin typeface="Palatino Linotype" panose="02040502050505030304" pitchFamily="18" charset="0"/>
            </a:endParaRPr>
          </a:p>
          <a:p>
            <a:pPr>
              <a:spcAft>
                <a:spcPts val="300"/>
              </a:spcAft>
            </a:pPr>
            <a:r>
              <a:rPr lang="en-US" sz="1600" dirty="0"/>
              <a:t>2019 NHS Long Term Plan: find frailty early (NHS England, 2019)</a:t>
            </a:r>
          </a:p>
          <a:p>
            <a:pPr>
              <a:spcAft>
                <a:spcPts val="300"/>
              </a:spcAft>
            </a:pPr>
            <a:r>
              <a:rPr lang="en-US" sz="1600" dirty="0"/>
              <a:t>Cap on care costs: planned in the Care Act 2014, then delayed and cancelled (House of Commons Library, 2026)</a:t>
            </a:r>
          </a:p>
          <a:p>
            <a:pPr>
              <a:spcAft>
                <a:spcPts val="300"/>
              </a:spcAft>
            </a:pPr>
            <a:r>
              <a:rPr lang="en-US" sz="1600" dirty="0"/>
              <a:t>2025 10 Year Health Plan: more care closer to home through “neighborhood health” (DHSC, 2025)</a:t>
            </a:r>
          </a:p>
          <a:p>
            <a:pPr>
              <a:spcAft>
                <a:spcPts val="300"/>
              </a:spcAft>
            </a:pPr>
            <a:r>
              <a:rPr lang="en-US" sz="1600" dirty="0"/>
              <a:t>2026: the government plans a National Care Service in the next Parliament, with free personal care for older people (DHSC, 2026). The Casey Commission reports in summer 2027</a:t>
            </a:r>
          </a:p>
          <a:p>
            <a:pPr>
              <a:spcAft>
                <a:spcPts val="300"/>
              </a:spcAft>
            </a:pPr>
            <a:r>
              <a:rPr lang="en-US" sz="1600" dirty="0"/>
              <a:t>Think tanks say key questions on cost and who is covered are still open (House of Commons Library, 2026)</a:t>
            </a:r>
          </a:p>
          <a:p>
            <a:pPr marL="0" indent="0">
              <a:buNone/>
            </a:pPr>
            <a:endParaRPr lang="en-GB" sz="1400" dirty="0">
              <a:latin typeface="Palatino Linotype" panose="02040502050505030304" pitchFamily="18" charset="0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B08BCFD-06D4-1E1E-D8FF-9ADE57E9C8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49938" y="3184525"/>
            <a:ext cx="487362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70165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52064">
        <p:fade/>
      </p:transition>
    </mc:Choice>
    <mc:Fallback>
      <p:transition spd="med" advTm="5206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06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D624F-EE7E-8F2A-EA3D-AA5867040C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883" y="274637"/>
            <a:ext cx="10360501" cy="994123"/>
          </a:xfrm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latin typeface="Palatino Linotype" panose="02040502050505030304" pitchFamily="18" charset="0"/>
                <a:ea typeface="Georgia" pitchFamily="34" charset="-122"/>
                <a:cs typeface="Georgia" pitchFamily="34" charset="-120"/>
              </a:rPr>
              <a:t>How well do services work in practice?</a:t>
            </a:r>
            <a:endParaRPr lang="en-US" sz="2800" dirty="0">
              <a:latin typeface="Palatino Linotype" panose="0204050205050503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0C24BC-8303-5C8D-0255-A6D0B7A67A9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>
                <a:latin typeface="Palatino Linotype" panose="02040502050505030304" pitchFamily="18" charset="0"/>
              </a:rPr>
              <a:t>NHS help for weak older people:</a:t>
            </a:r>
          </a:p>
          <a:p>
            <a:pPr>
              <a:spcAft>
                <a:spcPts val="300"/>
              </a:spcAft>
            </a:pPr>
            <a:r>
              <a:rPr lang="en-US" sz="1600" dirty="0"/>
              <a:t>No single national frailty service. Areas do different things</a:t>
            </a:r>
          </a:p>
          <a:p>
            <a:pPr>
              <a:spcAft>
                <a:spcPts val="300"/>
              </a:spcAft>
            </a:pPr>
            <a:r>
              <a:rPr lang="en-US" sz="1600" dirty="0"/>
              <a:t>GPs checked only 17% of people aged 65+ for weakness in 2024-25</a:t>
            </a:r>
          </a:p>
          <a:p>
            <a:pPr>
              <a:spcAft>
                <a:spcPts val="300"/>
              </a:spcAft>
            </a:pPr>
            <a:r>
              <a:rPr lang="en-US" sz="1600" dirty="0"/>
              <a:t>Of 226,000 people with severe frailty, only 18% had a falls check and 16% a medicines review</a:t>
            </a:r>
          </a:p>
          <a:p>
            <a:pPr>
              <a:spcAft>
                <a:spcPts val="300"/>
              </a:spcAft>
            </a:pPr>
            <a:r>
              <a:rPr lang="en-US" sz="1600" dirty="0"/>
              <a:t>Urgent home response teams met their 2-hour target</a:t>
            </a:r>
          </a:p>
          <a:p>
            <a:pPr>
              <a:spcAft>
                <a:spcPts val="300"/>
              </a:spcAft>
            </a:pPr>
            <a:r>
              <a:rPr lang="en-US" sz="1600" dirty="0"/>
              <a:t>District nurse numbers fell by 43% from 2009 to 2024</a:t>
            </a:r>
          </a:p>
          <a:p>
            <a:pPr marL="0" indent="0">
              <a:buNone/>
            </a:pPr>
            <a:endParaRPr lang="en-GB" sz="2000" b="1" dirty="0">
              <a:latin typeface="Palatino Linotype" panose="02040502050505030304" pitchFamily="18" charset="0"/>
            </a:endParaRP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1E54D90-A71C-8860-6CDD-2FC94466B7C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49938" y="3184525"/>
            <a:ext cx="487362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83712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57841">
        <p:fade/>
      </p:transition>
    </mc:Choice>
    <mc:Fallback>
      <p:transition spd="med" advTm="57841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784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E1242D-16B2-299A-9342-BD32DF8BC9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97CDED-B4AE-8328-CCE1-0EBA4113F2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883" y="274637"/>
            <a:ext cx="10360501" cy="994123"/>
          </a:xfrm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latin typeface="Palatino Linotype" panose="02040502050505030304" pitchFamily="18" charset="0"/>
                <a:ea typeface="Georgia" pitchFamily="34" charset="-122"/>
                <a:cs typeface="Georgia" pitchFamily="34" charset="-120"/>
              </a:rPr>
              <a:t>Contd…</a:t>
            </a:r>
            <a:endParaRPr lang="en-US" sz="2800" dirty="0">
              <a:latin typeface="Palatino Linotype" panose="0204050205050503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CEA5E2-803B-0FFC-F62F-8766F5B12B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000" b="1" dirty="0">
                <a:latin typeface="Palatino Linotype" panose="02040502050505030304" pitchFamily="18" charset="0"/>
                <a:ea typeface="Georgia" pitchFamily="34" charset="-122"/>
                <a:cs typeface="Georgia" pitchFamily="34" charset="-120"/>
              </a:rPr>
              <a:t>Social care (Age UK, 2025):</a:t>
            </a:r>
            <a:endParaRPr lang="en-US" sz="2000" dirty="0">
              <a:latin typeface="Palatino Linotype" panose="02040502050505030304" pitchFamily="18" charset="0"/>
            </a:endParaRPr>
          </a:p>
          <a:p>
            <a:pPr>
              <a:spcAft>
                <a:spcPts val="300"/>
              </a:spcAft>
            </a:pPr>
            <a:r>
              <a:rPr lang="en-US" sz="1600" dirty="0"/>
              <a:t>About 2 million people aged 65+ may have unmet care needs (estimate)</a:t>
            </a:r>
          </a:p>
          <a:p>
            <a:pPr>
              <a:spcAft>
                <a:spcPts val="300"/>
              </a:spcAft>
            </a:pPr>
            <a:r>
              <a:rPr lang="en-US" sz="1600" dirty="0"/>
              <a:t>372,113 adults were waiting for an assessment, care or a review (March 2025)</a:t>
            </a:r>
          </a:p>
          <a:p>
            <a:pPr>
              <a:spcAft>
                <a:spcPts val="300"/>
              </a:spcAft>
            </a:pPr>
            <a:r>
              <a:rPr lang="en-US" sz="1600" dirty="0"/>
              <a:t>Home adaptation grants took 247 working days on average (2023/24)</a:t>
            </a:r>
          </a:p>
          <a:p>
            <a:pPr>
              <a:spcAft>
                <a:spcPts val="300"/>
              </a:spcAft>
            </a:pPr>
            <a:r>
              <a:rPr lang="en-US" sz="1600" dirty="0"/>
              <a:t>Care worker vacancy rate was 8%, almost 3 times the wider economy</a:t>
            </a:r>
          </a:p>
          <a:p>
            <a:pPr>
              <a:spcAft>
                <a:spcPts val="300"/>
              </a:spcAft>
            </a:pPr>
            <a:endParaRPr lang="en-US" sz="1600" dirty="0"/>
          </a:p>
          <a:p>
            <a:pPr>
              <a:spcAft>
                <a:spcPts val="300"/>
              </a:spcAft>
            </a:pPr>
            <a:endParaRPr lang="en-US" sz="1600" dirty="0"/>
          </a:p>
          <a:p>
            <a:pPr marL="0" indent="0">
              <a:spcAft>
                <a:spcPts val="300"/>
              </a:spcAft>
              <a:buNone/>
            </a:pPr>
            <a:r>
              <a:rPr lang="en-US" sz="1600" dirty="0"/>
              <a:t>   </a:t>
            </a:r>
          </a:p>
          <a:p>
            <a:pPr marL="0" indent="0">
              <a:spcAft>
                <a:spcPts val="300"/>
              </a:spcAft>
              <a:buNone/>
            </a:pPr>
            <a:r>
              <a:rPr lang="en-US" sz="1600" dirty="0"/>
              <a:t>                                                   </a:t>
            </a:r>
            <a:r>
              <a:rPr lang="en-GB" sz="1200" i="1" dirty="0">
                <a:solidFill>
                  <a:srgbClr val="D9E2EC"/>
                </a:solidFill>
              </a:rPr>
              <a:t>Figure 2: Social care in numbers. Source: Age UK (2025).</a:t>
            </a:r>
          </a:p>
          <a:p>
            <a:pPr marL="0" indent="0">
              <a:spcAft>
                <a:spcPts val="300"/>
              </a:spcAft>
              <a:buNone/>
            </a:pPr>
            <a:endParaRPr lang="en-US" sz="1600" dirty="0"/>
          </a:p>
          <a:p>
            <a:pPr marL="0" indent="0">
              <a:spcAft>
                <a:spcPts val="300"/>
              </a:spcAft>
              <a:buNone/>
            </a:pPr>
            <a:endParaRPr lang="en-US" sz="1600" dirty="0"/>
          </a:p>
          <a:p>
            <a:pPr marL="0" indent="0">
              <a:buNone/>
            </a:pPr>
            <a:endParaRPr lang="en-GB" sz="2000" b="1" dirty="0">
              <a:latin typeface="Palatino Linotype" panose="0204050205050503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6006F81-66F8-94E6-60A1-C52D6312C8F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73932" y="4077072"/>
            <a:ext cx="6439458" cy="1265030"/>
          </a:xfrm>
          <a:prstGeom prst="rect">
            <a:avLst/>
          </a:prstGeom>
        </p:spPr>
      </p:pic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131645CB-816A-1B58-A7F8-2FB98F26AB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49938" y="3184525"/>
            <a:ext cx="487362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97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16298">
        <p:fade/>
      </p:transition>
    </mc:Choice>
    <mc:Fallback>
      <p:transition spd="med" advTm="16298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29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067516-4645-207D-3096-3A9CBE1D1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883" y="274637"/>
            <a:ext cx="10360501" cy="994123"/>
          </a:xfrm>
        </p:spPr>
        <p:txBody>
          <a:bodyPr>
            <a:normAutofit/>
          </a:bodyPr>
          <a:lstStyle/>
          <a:p>
            <a:pPr algn="ctr"/>
            <a:r>
              <a:rPr lang="en-US" sz="2800" b="1" dirty="0">
                <a:solidFill>
                  <a:schemeClr val="tx2"/>
                </a:solidFill>
                <a:latin typeface="Palatino Linotype" panose="02040502050505030304" pitchFamily="18" charset="0"/>
                <a:ea typeface="Georgia" pitchFamily="34" charset="-122"/>
                <a:cs typeface="Georgia" pitchFamily="34" charset="-120"/>
              </a:rPr>
              <a:t>What does the research say works?</a:t>
            </a:r>
            <a:endParaRPr lang="en-US" sz="2800" dirty="0">
              <a:latin typeface="Palatino Linotype" panose="02040502050505030304" pitchFamily="18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3D739D4-142D-4F15-B3F2-416EAA12131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2849763"/>
              </p:ext>
            </p:extLst>
          </p:nvPr>
        </p:nvGraphicFramePr>
        <p:xfrm>
          <a:off x="1219200" y="1701800"/>
          <a:ext cx="10360023" cy="4175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53341">
                  <a:extLst>
                    <a:ext uri="{9D8B030D-6E8A-4147-A177-3AD203B41FA5}">
                      <a16:colId xmlns:a16="http://schemas.microsoft.com/office/drawing/2014/main" val="2183087145"/>
                    </a:ext>
                  </a:extLst>
                </a:gridCol>
                <a:gridCol w="3453341">
                  <a:extLst>
                    <a:ext uri="{9D8B030D-6E8A-4147-A177-3AD203B41FA5}">
                      <a16:colId xmlns:a16="http://schemas.microsoft.com/office/drawing/2014/main" val="1504697308"/>
                    </a:ext>
                  </a:extLst>
                </a:gridCol>
                <a:gridCol w="3453341">
                  <a:extLst>
                    <a:ext uri="{9D8B030D-6E8A-4147-A177-3AD203B41FA5}">
                      <a16:colId xmlns:a16="http://schemas.microsoft.com/office/drawing/2014/main" val="2894759679"/>
                    </a:ext>
                  </a:extLst>
                </a:gridCol>
              </a:tblGrid>
              <a:tr h="596496"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Palatino Linotype" panose="02040502050505030304" pitchFamily="18" charset="0"/>
                        </a:rPr>
                        <a:t>Approach</a:t>
                      </a:r>
                      <a:endParaRPr lang="en-US" sz="2000" dirty="0">
                        <a:latin typeface="Palatino Linotype" panose="02040502050505030304" pitchFamily="18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Palatino Linotype" panose="02040502050505030304" pitchFamily="18" charset="0"/>
                        </a:rPr>
                        <a:t>What research found</a:t>
                      </a:r>
                      <a:endParaRPr lang="en-US" sz="2000" dirty="0">
                        <a:latin typeface="Palatino Linotype" panose="02040502050505030304" pitchFamily="18" charset="0"/>
                      </a:endParaRP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Palatino Linotype" panose="02040502050505030304" pitchFamily="18" charset="0"/>
                        </a:rPr>
                        <a:t>Limits</a:t>
                      </a:r>
                      <a:endParaRPr lang="en-US" sz="2000" dirty="0">
                        <a:latin typeface="Palatino Linotype" panose="02040502050505030304" pitchFamily="18" charset="0"/>
                      </a:endParaRP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2094457284"/>
                  </a:ext>
                </a:extLst>
              </a:tr>
              <a:tr h="59649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</a:rPr>
                        <a:t>Exercise to prevent falls</a:t>
                      </a: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</a:rPr>
                        <a:t>Exercise cuts falls in older people living at home (Sherrington et al., 2019)</a:t>
                      </a: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</a:rPr>
                        <a:t>Strong evidence, but many trials had bias. Injury evidence is weak</a:t>
                      </a: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269925136"/>
                  </a:ext>
                </a:extLst>
              </a:tr>
              <a:tr h="59649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</a:rPr>
                        <a:t>Full health check in hospital</a:t>
                      </a: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</a:rPr>
                        <a:t>More people alive and living at home later (Ellis et al., 2017)</a:t>
                      </a: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</a:rPr>
                        <a:t>Works best on specialist wards with a team</a:t>
                      </a: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413356547"/>
                  </a:ext>
                </a:extLst>
              </a:tr>
              <a:tr h="59649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</a:rPr>
                        <a:t>Reablement</a:t>
                      </a: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</a:rPr>
                        <a:t>NICE (2017) recommends short, goal-based help to regain skills</a:t>
                      </a: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</a:rPr>
                        <a:t>Short-term gains are clearer than long-term</a:t>
                      </a: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1661626182"/>
                  </a:ext>
                </a:extLst>
              </a:tr>
              <a:tr h="59649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</a:rPr>
                        <a:t>Urgent home response</a:t>
                      </a: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</a:rPr>
                        <a:t>Met the 2-hour target everywhere (NAO, 2025)</a:t>
                      </a: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</a:rPr>
                        <a:t>Impact on A&amp;E visits was not clear</a:t>
                      </a: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3726055468"/>
                  </a:ext>
                </a:extLst>
              </a:tr>
              <a:tr h="59649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</a:rPr>
                        <a:t>Telecare (alarms and sensors)</a:t>
                      </a: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</a:rPr>
                        <a:t>Large trial found no drop in service use (Steventon et al., 2013)</a:t>
                      </a: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</a:rPr>
                        <a:t>May reassure people. Results depend on use</a:t>
                      </a: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3675245292"/>
                  </a:ext>
                </a:extLst>
              </a:tr>
              <a:tr h="59649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</a:rPr>
                        <a:t>Social prescribing</a:t>
                      </a: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</a:rPr>
                        <a:t>Widely used, but evidence too weak to judge value (Bickerdike et al., 2017)</a:t>
                      </a:r>
                    </a:p>
                  </a:txBody>
                  <a:tcPr marL="45720" marR="45720" anchor="ctr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</a:rPr>
                        <a:t>Needs better studies</a:t>
                      </a:r>
                    </a:p>
                  </a:txBody>
                  <a:tcPr marL="45720" marR="45720" anchor="ctr"/>
                </a:tc>
                <a:extLst>
                  <a:ext uri="{0D108BD9-81ED-4DB2-BD59-A6C34878D82A}">
                    <a16:rowId xmlns:a16="http://schemas.microsoft.com/office/drawing/2014/main" val="3000914696"/>
                  </a:ext>
                </a:extLst>
              </a:tr>
            </a:tbl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8089096-D1E0-0FD5-BF32-368F9DB536E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49938" y="3184525"/>
            <a:ext cx="487362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65028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74905">
        <p:fade/>
      </p:transition>
    </mc:Choice>
    <mc:Fallback>
      <p:transition spd="med" advTm="74905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905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DD78D-AD33-B128-1DC9-37C0C61966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2800" b="1" dirty="0">
                <a:solidFill>
                  <a:schemeClr val="tx2"/>
                </a:solidFill>
                <a:latin typeface="Palatino Linotype" panose="02040502050505030304" pitchFamily="18" charset="0"/>
                <a:ea typeface="Georgia" pitchFamily="34" charset="-122"/>
                <a:cs typeface="Georgia" pitchFamily="34" charset="-120"/>
              </a:rPr>
              <a:t>Challenges to staying independent</a:t>
            </a:r>
            <a:endParaRPr lang="en-US" sz="2800" dirty="0">
              <a:latin typeface="Palatino Linotype" panose="02040502050505030304" pitchFamily="18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2CD4CB8F-4D36-423C-8430-AC6AB32F557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3673142"/>
              </p:ext>
            </p:extLst>
          </p:nvPr>
        </p:nvGraphicFramePr>
        <p:xfrm>
          <a:off x="1219200" y="1701800"/>
          <a:ext cx="10360023" cy="4247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53341">
                  <a:extLst>
                    <a:ext uri="{9D8B030D-6E8A-4147-A177-3AD203B41FA5}">
                      <a16:colId xmlns:a16="http://schemas.microsoft.com/office/drawing/2014/main" val="230110684"/>
                    </a:ext>
                  </a:extLst>
                </a:gridCol>
                <a:gridCol w="3453341">
                  <a:extLst>
                    <a:ext uri="{9D8B030D-6E8A-4147-A177-3AD203B41FA5}">
                      <a16:colId xmlns:a16="http://schemas.microsoft.com/office/drawing/2014/main" val="881213265"/>
                    </a:ext>
                  </a:extLst>
                </a:gridCol>
                <a:gridCol w="3453341">
                  <a:extLst>
                    <a:ext uri="{9D8B030D-6E8A-4147-A177-3AD203B41FA5}">
                      <a16:colId xmlns:a16="http://schemas.microsoft.com/office/drawing/2014/main" val="658623394"/>
                    </a:ext>
                  </a:extLst>
                </a:gridCol>
              </a:tblGrid>
              <a:tr h="1177475">
                <a:tc>
                  <a:txBody>
                    <a:bodyPr/>
                    <a:lstStyle/>
                    <a:p>
                      <a:pPr marL="0" marR="0" lvl="0" indent="0" algn="ctr" defTabSz="121898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Palatino Linotype" panose="02040502050505030304" pitchFamily="18" charset="0"/>
                          <a:ea typeface="Georgia" pitchFamily="34" charset="-122"/>
                          <a:cs typeface="Georgia" pitchFamily="34" charset="-120"/>
                        </a:rPr>
                        <a:t>The person</a:t>
                      </a:r>
                      <a:endParaRPr lang="en-US" sz="2000" dirty="0">
                        <a:solidFill>
                          <a:schemeClr val="bg1"/>
                        </a:solidFill>
                        <a:latin typeface="Palatino Linotype" panose="02040502050505030304" pitchFamily="18" charset="0"/>
                      </a:endParaRPr>
                    </a:p>
                    <a:p>
                      <a:pPr algn="ctr"/>
                      <a:endParaRPr lang="en-GB" sz="2000" dirty="0">
                        <a:solidFill>
                          <a:schemeClr val="bg1"/>
                        </a:solidFill>
                        <a:latin typeface="Palatino Linotype" panose="0204050205050503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121898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Palatino Linotype" panose="02040502050505030304" pitchFamily="18" charset="0"/>
                          <a:ea typeface="Georgia" pitchFamily="34" charset="-122"/>
                          <a:cs typeface="Georgia" pitchFamily="34" charset="-120"/>
                        </a:rPr>
                        <a:t>Services</a:t>
                      </a:r>
                      <a:endParaRPr lang="en-US" sz="2000" dirty="0">
                        <a:solidFill>
                          <a:schemeClr val="bg1"/>
                        </a:solidFill>
                        <a:latin typeface="Palatino Linotype" panose="02040502050505030304" pitchFamily="18" charset="0"/>
                      </a:endParaRPr>
                    </a:p>
                    <a:p>
                      <a:pPr algn="ctr"/>
                      <a:endParaRPr lang="en-GB" sz="2000" dirty="0">
                        <a:solidFill>
                          <a:schemeClr val="bg1"/>
                        </a:solidFill>
                        <a:latin typeface="Palatino Linotype" panose="0204050205050503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121898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>
                          <a:solidFill>
                            <a:schemeClr val="bg1"/>
                          </a:solidFill>
                          <a:latin typeface="Palatino Linotype" panose="02040502050505030304" pitchFamily="18" charset="0"/>
                          <a:ea typeface="Georgia" pitchFamily="34" charset="-122"/>
                          <a:cs typeface="Georgia" pitchFamily="34" charset="-120"/>
                        </a:rPr>
                        <a:t>Society and fairness</a:t>
                      </a:r>
                      <a:endParaRPr lang="en-US" sz="2000" dirty="0">
                        <a:solidFill>
                          <a:schemeClr val="bg1"/>
                        </a:solidFill>
                        <a:latin typeface="Palatino Linotype" panose="02040502050505030304" pitchFamily="18" charset="0"/>
                      </a:endParaRPr>
                    </a:p>
                    <a:p>
                      <a:pPr algn="ctr"/>
                      <a:endParaRPr lang="en-GB" sz="2000" dirty="0">
                        <a:solidFill>
                          <a:schemeClr val="bg1"/>
                        </a:solidFill>
                        <a:latin typeface="Palatino Linotype" panose="0204050205050503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9287452"/>
                  </a:ext>
                </a:extLst>
              </a:tr>
              <a:tr h="3070005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300"/>
                        </a:spcAft>
                        <a:buSzPct val="100000"/>
                        <a:buChar char="•"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  <a:latin typeface="+mn-lt"/>
                        </a:rPr>
                        <a:t>Several illnesses: 68% of people aged 80+ have two or more (Age UK, 2025)</a:t>
                      </a:r>
                    </a:p>
                    <a:p>
                      <a:pPr marL="342900" lvl="0" indent="-342900">
                        <a:spcAft>
                          <a:spcPts val="300"/>
                        </a:spcAft>
                        <a:buSzPct val="100000"/>
                        <a:buChar char="•"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  <a:latin typeface="+mn-lt"/>
                        </a:rPr>
                        <a:t>Weakness and falls</a:t>
                      </a:r>
                    </a:p>
                    <a:p>
                      <a:pPr marL="342900" lvl="0" indent="-342900">
                        <a:spcAft>
                          <a:spcPts val="300"/>
                        </a:spcAft>
                        <a:buSzPct val="100000"/>
                        <a:buChar char="•"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  <a:latin typeface="+mn-lt"/>
                        </a:rPr>
                        <a:t>Loneliness</a:t>
                      </a:r>
                    </a:p>
                    <a:p>
                      <a:pPr marL="342900" lvl="0" indent="-342900">
                        <a:spcAft>
                          <a:spcPts val="300"/>
                        </a:spcAft>
                        <a:buSzPct val="100000"/>
                        <a:buChar char="•"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  <a:latin typeface="+mn-lt"/>
                        </a:rPr>
                        <a:t>Fewer carers and helpers around</a:t>
                      </a:r>
                    </a:p>
                    <a:p>
                      <a:endParaRPr lang="en-GB" sz="1600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300"/>
                        </a:spcAft>
                        <a:buSzPct val="100000"/>
                        <a:buChar char="•"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  <a:latin typeface="+mn-lt"/>
                        </a:rPr>
                        <a:t>Not enough money or staff</a:t>
                      </a:r>
                    </a:p>
                    <a:p>
                      <a:pPr marL="342900" lvl="0" indent="-342900">
                        <a:spcAft>
                          <a:spcPts val="300"/>
                        </a:spcAft>
                        <a:buSzPct val="100000"/>
                        <a:buChar char="•"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  <a:latin typeface="+mn-lt"/>
                        </a:rPr>
                        <a:t>NHS and social care are not joined up</a:t>
                      </a:r>
                    </a:p>
                    <a:p>
                      <a:pPr marL="342900" lvl="0" indent="-342900">
                        <a:spcAft>
                          <a:spcPts val="300"/>
                        </a:spcAft>
                        <a:buSzPct val="100000"/>
                        <a:buChar char="•"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  <a:latin typeface="+mn-lt"/>
                        </a:rPr>
                        <a:t>Help varies by area</a:t>
                      </a:r>
                    </a:p>
                    <a:p>
                      <a:pPr marL="342900" lvl="0" indent="-342900">
                        <a:spcAft>
                          <a:spcPts val="300"/>
                        </a:spcAft>
                        <a:buSzPct val="100000"/>
                        <a:buChar char="•"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  <a:latin typeface="+mn-lt"/>
                        </a:rPr>
                        <a:t>Home adaptations take months</a:t>
                      </a:r>
                    </a:p>
                    <a:p>
                      <a:endParaRPr lang="en-GB" sz="1600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300"/>
                        </a:spcAft>
                        <a:buSzPct val="100000"/>
                        <a:buChar char="•"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  <a:latin typeface="+mn-lt"/>
                        </a:rPr>
                        <a:t>In the most underprivileged fifth, women aged 65-69 were almost 4 times more likely to be fragile (NAO, 2025)</a:t>
                      </a:r>
                    </a:p>
                    <a:p>
                      <a:pPr marL="342900" lvl="0" indent="-342900">
                        <a:spcAft>
                          <a:spcPts val="300"/>
                        </a:spcAft>
                        <a:buSzPct val="100000"/>
                        <a:buChar char="•"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  <a:latin typeface="+mn-lt"/>
                        </a:rPr>
                        <a:t>Healthy life expectancy at 50 differs by 11 years between two areas (Age UK, 2025)</a:t>
                      </a:r>
                    </a:p>
                    <a:p>
                      <a:pPr marL="342900" lvl="0" indent="-342900">
                        <a:spcAft>
                          <a:spcPts val="300"/>
                        </a:spcAft>
                        <a:buSzPct val="100000"/>
                        <a:buChar char="•"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  <a:latin typeface="+mn-lt"/>
                        </a:rPr>
                        <a:t>Ageism</a:t>
                      </a:r>
                    </a:p>
                    <a:p>
                      <a:endParaRPr lang="en-GB" sz="1600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449791"/>
                  </a:ext>
                </a:extLst>
              </a:tr>
            </a:tbl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7CEEC89-6BBA-E82B-2F65-7A4971D5560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49938" y="3184525"/>
            <a:ext cx="487362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13128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61844">
        <p:fade/>
      </p:transition>
    </mc:Choice>
    <mc:Fallback>
      <p:transition spd="med" advTm="6184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84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A78725-770D-CB01-51DC-1D14E02577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2800" b="1" dirty="0">
                <a:latin typeface="Palatino Linotype" panose="02040502050505030304" pitchFamily="18" charset="0"/>
                <a:ea typeface="Georgia" pitchFamily="34" charset="-122"/>
                <a:cs typeface="Georgia" pitchFamily="34" charset="-120"/>
              </a:rPr>
              <a:t>Recommendations</a:t>
            </a:r>
            <a:endParaRPr lang="en-US" sz="2800" dirty="0">
              <a:latin typeface="Palatino Linotype" panose="02040502050505030304" pitchFamily="18" charset="0"/>
            </a:endParaRP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BB5FCDEB-1646-6D9D-8FB1-F1128D84DFF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8647198"/>
              </p:ext>
            </p:extLst>
          </p:nvPr>
        </p:nvGraphicFramePr>
        <p:xfrm>
          <a:off x="1219200" y="1701800"/>
          <a:ext cx="10360024" cy="3185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0006">
                  <a:extLst>
                    <a:ext uri="{9D8B030D-6E8A-4147-A177-3AD203B41FA5}">
                      <a16:colId xmlns:a16="http://schemas.microsoft.com/office/drawing/2014/main" val="3029194561"/>
                    </a:ext>
                  </a:extLst>
                </a:gridCol>
                <a:gridCol w="2590006">
                  <a:extLst>
                    <a:ext uri="{9D8B030D-6E8A-4147-A177-3AD203B41FA5}">
                      <a16:colId xmlns:a16="http://schemas.microsoft.com/office/drawing/2014/main" val="872374204"/>
                    </a:ext>
                  </a:extLst>
                </a:gridCol>
                <a:gridCol w="2590006">
                  <a:extLst>
                    <a:ext uri="{9D8B030D-6E8A-4147-A177-3AD203B41FA5}">
                      <a16:colId xmlns:a16="http://schemas.microsoft.com/office/drawing/2014/main" val="1604655775"/>
                    </a:ext>
                  </a:extLst>
                </a:gridCol>
                <a:gridCol w="2590006">
                  <a:extLst>
                    <a:ext uri="{9D8B030D-6E8A-4147-A177-3AD203B41FA5}">
                      <a16:colId xmlns:a16="http://schemas.microsoft.com/office/drawing/2014/main" val="133372034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lvl="0" indent="0" algn="ctr" defTabSz="121898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>
                          <a:solidFill>
                            <a:schemeClr val="tx2"/>
                          </a:solidFill>
                          <a:latin typeface="Palatino Linotype" panose="02040502050505030304" pitchFamily="18" charset="0"/>
                          <a:ea typeface="Georgia" pitchFamily="34" charset="-122"/>
                          <a:cs typeface="Georgia" pitchFamily="34" charset="-120"/>
                        </a:rPr>
                        <a:t>1. Spot problems early</a:t>
                      </a:r>
                      <a:endParaRPr lang="en-US" sz="2000" dirty="0">
                        <a:latin typeface="Palatino Linotype" panose="02040502050505030304" pitchFamily="18" charset="0"/>
                      </a:endParaRPr>
                    </a:p>
                    <a:p>
                      <a:pPr algn="ctr"/>
                      <a:endParaRPr lang="en-GB" sz="2000" dirty="0">
                        <a:latin typeface="Palatino Linotype" panose="0204050205050503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121898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>
                          <a:solidFill>
                            <a:schemeClr val="tx2"/>
                          </a:solidFill>
                          <a:latin typeface="Palatino Linotype" panose="02040502050505030304" pitchFamily="18" charset="0"/>
                          <a:ea typeface="Georgia" pitchFamily="34" charset="-122"/>
                          <a:cs typeface="Georgia" pitchFamily="34" charset="-120"/>
                        </a:rPr>
                        <a:t>2. Put people in control</a:t>
                      </a:r>
                      <a:endParaRPr lang="en-US" sz="2000" dirty="0">
                        <a:latin typeface="Palatino Linotype" panose="02040502050505030304" pitchFamily="18" charset="0"/>
                      </a:endParaRPr>
                    </a:p>
                    <a:p>
                      <a:pPr algn="ctr"/>
                      <a:endParaRPr lang="en-GB" sz="2000" dirty="0">
                        <a:latin typeface="Palatino Linotype" panose="0204050205050503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121898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>
                          <a:solidFill>
                            <a:schemeClr val="tx2"/>
                          </a:solidFill>
                          <a:latin typeface="Palatino Linotype" panose="02040502050505030304" pitchFamily="18" charset="0"/>
                          <a:ea typeface="Georgia" pitchFamily="34" charset="-122"/>
                          <a:cs typeface="Georgia" pitchFamily="34" charset="-120"/>
                        </a:rPr>
                        <a:t>3. Fix the basics</a:t>
                      </a:r>
                      <a:endParaRPr lang="en-US" sz="2000" dirty="0">
                        <a:latin typeface="Palatino Linotype" panose="02040502050505030304" pitchFamily="18" charset="0"/>
                      </a:endParaRPr>
                    </a:p>
                    <a:p>
                      <a:pPr algn="ctr"/>
                      <a:endParaRPr lang="en-GB" sz="2000" dirty="0">
                        <a:latin typeface="Palatino Linotype" panose="02040502050505030304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121898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b="1" dirty="0">
                          <a:solidFill>
                            <a:schemeClr val="tx2"/>
                          </a:solidFill>
                          <a:latin typeface="Palatino Linotype" panose="02040502050505030304" pitchFamily="18" charset="0"/>
                          <a:ea typeface="Georgia" pitchFamily="34" charset="-122"/>
                          <a:cs typeface="Georgia" pitchFamily="34" charset="-120"/>
                        </a:rPr>
                        <a:t>4. Join up and measure what matters</a:t>
                      </a:r>
                      <a:endParaRPr lang="en-US" sz="2000" dirty="0">
                        <a:latin typeface="Palatino Linotype" panose="02040502050505030304" pitchFamily="18" charset="0"/>
                      </a:endParaRPr>
                    </a:p>
                    <a:p>
                      <a:pPr algn="ctr"/>
                      <a:endParaRPr lang="en-GB" sz="2000" dirty="0">
                        <a:latin typeface="Palatino Linotype" panose="02040502050505030304" pitchFamily="18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27317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300"/>
                        </a:spcAft>
                        <a:buSzPct val="100000"/>
                        <a:buChar char="•"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</a:rPr>
                        <a:t>Set clear rules for GP frailty checks and follow-up (NAO, 2025)</a:t>
                      </a:r>
                    </a:p>
                    <a:p>
                      <a:pPr marL="342900" lvl="0" indent="-342900">
                        <a:spcAft>
                          <a:spcPts val="300"/>
                        </a:spcAft>
                        <a:buSzPct val="100000"/>
                        <a:buChar char="•"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</a:rPr>
                        <a:t>Fund exercise and falls programmes (Sherrington et al., 2019)</a:t>
                      </a:r>
                    </a:p>
                    <a:p>
                      <a:endParaRPr lang="en-GB" sz="16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300"/>
                        </a:spcAft>
                        <a:buSzPct val="100000"/>
                        <a:buChar char="•"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</a:rPr>
                        <a:t>Ask what matters to the person. Offer an advocate</a:t>
                      </a:r>
                    </a:p>
                    <a:p>
                      <a:pPr marL="342900" lvl="0" indent="-342900">
                        <a:spcAft>
                          <a:spcPts val="300"/>
                        </a:spcAft>
                        <a:buSzPct val="100000"/>
                        <a:buChar char="•"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</a:rPr>
                        <a:t>Make direct payments simpler</a:t>
                      </a:r>
                    </a:p>
                    <a:p>
                      <a:endParaRPr lang="en-GB" sz="16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300"/>
                        </a:spcAft>
                        <a:buSzPct val="100000"/>
                        <a:buChar char="•"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</a:rPr>
                        <a:t>Faster home variations and more district nurses</a:t>
                      </a:r>
                    </a:p>
                    <a:p>
                      <a:pPr marL="342900" lvl="0" indent="-342900">
                        <a:spcAft>
                          <a:spcPts val="300"/>
                        </a:spcAft>
                        <a:buSzPct val="100000"/>
                        <a:buChar char="•"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</a:rPr>
                        <a:t>Better pay and training for care workers</a:t>
                      </a:r>
                    </a:p>
                    <a:p>
                      <a:endParaRPr lang="en-GB" sz="16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lvl="0" indent="-342900">
                        <a:spcAft>
                          <a:spcPts val="300"/>
                        </a:spcAft>
                        <a:buSzPct val="100000"/>
                        <a:buChar char="•"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</a:rPr>
                        <a:t>Link the NHS, councils and housing</a:t>
                      </a:r>
                    </a:p>
                    <a:p>
                      <a:pPr marL="342900" lvl="0" indent="-342900">
                        <a:spcAft>
                          <a:spcPts val="300"/>
                        </a:spcAft>
                        <a:buSzPct val="100000"/>
                        <a:buChar char="•"/>
                      </a:pPr>
                      <a:r>
                        <a:rPr lang="en-US" sz="1600" dirty="0">
                          <a:solidFill>
                            <a:schemeClr val="bg1"/>
                          </a:solidFill>
                        </a:rPr>
                        <a:t>Measure how independent people stay, not only hospital use (NAO, 2025)</a:t>
                      </a:r>
                    </a:p>
                    <a:p>
                      <a:endParaRPr lang="en-GB" sz="1600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1455234"/>
                  </a:ext>
                </a:extLst>
              </a:tr>
            </a:tbl>
          </a:graphicData>
        </a:graphic>
      </p:graphicFrame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C9803673-E647-1F0D-3C64-FC2B7445D0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49938" y="3184525"/>
            <a:ext cx="487362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93803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47649">
        <p:fade/>
      </p:transition>
    </mc:Choice>
    <mc:Fallback>
      <p:transition spd="med" advTm="4764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649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BEF2F-3224-18D8-B60F-7C53C13860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b="1" dirty="0">
                <a:latin typeface="Palatino Linotype" panose="02040502050505030304" pitchFamily="18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08BE22-9E57-E6CA-074E-5792190ABE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600" b="1" dirty="0">
                <a:latin typeface="Palatino Linotype" panose="02040502050505030304" pitchFamily="18" charset="0"/>
              </a:rPr>
              <a:t>Key Findings</a:t>
            </a:r>
            <a:r>
              <a:rPr lang="en-GB" sz="1600" dirty="0">
                <a:latin typeface="Palatino Linotype" panose="02040502050505030304" pitchFamily="18" charset="0"/>
              </a:rPr>
              <a:t>:</a:t>
            </a:r>
          </a:p>
          <a:p>
            <a:pPr>
              <a:spcAft>
                <a:spcPts val="300"/>
              </a:spcAft>
            </a:pPr>
            <a:r>
              <a:rPr lang="en-US" sz="1400" dirty="0"/>
              <a:t>Older people need more than physical care. They also need purpose, friends and control</a:t>
            </a:r>
          </a:p>
          <a:p>
            <a:pPr>
              <a:spcAft>
                <a:spcPts val="300"/>
              </a:spcAft>
            </a:pPr>
            <a:r>
              <a:rPr lang="en-US" sz="1600" dirty="0"/>
              <a:t>Theories have moved from “older people withdraw” to support that builds on people’s strengths</a:t>
            </a:r>
          </a:p>
          <a:p>
            <a:pPr>
              <a:spcAft>
                <a:spcPts val="300"/>
              </a:spcAft>
            </a:pPr>
            <a:r>
              <a:rPr lang="en-US" sz="1600" dirty="0"/>
              <a:t>UK laws put wellbeing first. Research strongly supports exercise and hospital health checks, but </a:t>
            </a:r>
            <a:r>
              <a:rPr lang="en-GB" sz="1600" dirty="0"/>
              <a:t>Other things, like home alarms and local groups, have less proof.”</a:t>
            </a:r>
            <a:endParaRPr lang="en-US" sz="1600" dirty="0"/>
          </a:p>
          <a:p>
            <a:pPr>
              <a:spcAft>
                <a:spcPts val="300"/>
              </a:spcAft>
            </a:pPr>
            <a:r>
              <a:rPr lang="en-US" sz="1600" dirty="0"/>
              <a:t>In practice, help often comes late and differs by area. Staff and money are short</a:t>
            </a:r>
          </a:p>
          <a:p>
            <a:pPr>
              <a:spcAft>
                <a:spcPts val="300"/>
              </a:spcAft>
            </a:pPr>
            <a:r>
              <a:rPr lang="en-US" sz="1600" dirty="0"/>
              <a:t>Big reforms are planned, such as a National Care Service, but the details are still to come</a:t>
            </a:r>
          </a:p>
          <a:p>
            <a:pPr>
              <a:spcAft>
                <a:spcPts val="300"/>
              </a:spcAft>
            </a:pPr>
            <a:r>
              <a:rPr lang="en-US" sz="1600" dirty="0"/>
              <a:t>Best path: find problems early, give people control, and join up services</a:t>
            </a:r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FC3B0BD-4B04-1C93-172A-60DCF9291A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849938" y="3184525"/>
            <a:ext cx="487362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02734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43134">
        <p:fade/>
      </p:transition>
    </mc:Choice>
    <mc:Fallback>
      <p:transition spd="med" advTm="43134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313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5ACB94-6F07-FC04-1C2E-9C08918CD8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8E955-FC61-B47A-168E-AAD966D8C0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883" y="274637"/>
            <a:ext cx="10360501" cy="850107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latin typeface="Palatino Linotype" panose="0204050205050503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F6BEEB-6BD1-C0C3-75B4-55A4D5C3CC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8883" y="1268760"/>
            <a:ext cx="10360501" cy="4895309"/>
          </a:xfrm>
        </p:spPr>
        <p:txBody>
          <a:bodyPr>
            <a:normAutofit/>
          </a:bodyPr>
          <a:lstStyle/>
          <a:p>
            <a:r>
              <a:rPr lang="en-GB" sz="1500" dirty="0"/>
              <a:t>Age UK (2025) </a:t>
            </a:r>
            <a:r>
              <a:rPr lang="en-GB" sz="1500" i="1" dirty="0"/>
              <a:t>The state of health and care of older people in England 2025</a:t>
            </a:r>
            <a:r>
              <a:rPr lang="en-GB" sz="1500" dirty="0"/>
              <a:t>. London: Age UK.</a:t>
            </a:r>
          </a:p>
          <a:p>
            <a:r>
              <a:rPr lang="en-GB" sz="1500" dirty="0"/>
              <a:t>Atchley, R.C. (1989) ‘A continuity theory of normal aging’, </a:t>
            </a:r>
            <a:r>
              <a:rPr lang="en-GB" sz="1500" i="1" dirty="0"/>
              <a:t>The Gerontologist</a:t>
            </a:r>
            <a:r>
              <a:rPr lang="en-GB" sz="1500" dirty="0"/>
              <a:t>, 29(2), pp. 183–190.</a:t>
            </a:r>
          </a:p>
          <a:p>
            <a:r>
              <a:rPr lang="en-GB" sz="1500" dirty="0"/>
              <a:t>Baltes, P.B. and Baltes, M.M. (1990) ‘Psychological perspectives on successful aging: the model of selective optimization with compensation’, in Baltes, P.B. and Baltes, M.M. (eds) </a:t>
            </a:r>
            <a:r>
              <a:rPr lang="en-GB" sz="1500" i="1" dirty="0"/>
              <a:t>Successful aging: perspectives from the </a:t>
            </a:r>
            <a:r>
              <a:rPr lang="en-GB" sz="1500" i="1" dirty="0" err="1"/>
              <a:t>behavioral</a:t>
            </a:r>
            <a:r>
              <a:rPr lang="en-GB" sz="1500" i="1" dirty="0"/>
              <a:t> sciences</a:t>
            </a:r>
            <a:r>
              <a:rPr lang="en-GB" sz="1500" dirty="0"/>
              <a:t>. Cambridge: Cambridge University Press, pp. 1–34.</a:t>
            </a:r>
          </a:p>
          <a:p>
            <a:r>
              <a:rPr lang="en-GB" sz="1500" dirty="0"/>
              <a:t>Bickerdike, L. </a:t>
            </a:r>
            <a:r>
              <a:rPr lang="en-GB" sz="1500" i="1" dirty="0"/>
              <a:t>et al.</a:t>
            </a:r>
            <a:r>
              <a:rPr lang="en-GB" sz="1500" dirty="0"/>
              <a:t> (2017) ‘Social prescribing: less rhetoric and more reality. A systematic review of the evidence’, </a:t>
            </a:r>
            <a:r>
              <a:rPr lang="en-GB" sz="1500" i="1" dirty="0"/>
              <a:t>BMJ Open</a:t>
            </a:r>
            <a:r>
              <a:rPr lang="en-GB" sz="1500" dirty="0"/>
              <a:t>, 7(4), e013384.</a:t>
            </a:r>
          </a:p>
          <a:p>
            <a:r>
              <a:rPr lang="en-GB" sz="1500" i="1" dirty="0"/>
              <a:t>Care Act 2014</a:t>
            </a:r>
            <a:r>
              <a:rPr lang="en-GB" sz="1500" dirty="0"/>
              <a:t>, c. 23. Available at: </a:t>
            </a:r>
            <a:r>
              <a:rPr lang="en-GB" sz="1500" dirty="0">
                <a:hlinkClick r:id="rId4"/>
              </a:rPr>
              <a:t>https://www.legislation.gov.uk</a:t>
            </a:r>
            <a:r>
              <a:rPr lang="en-GB" sz="1500" dirty="0"/>
              <a:t> (Accessed: 24 October 2026).</a:t>
            </a:r>
          </a:p>
          <a:p>
            <a:r>
              <a:rPr lang="en-GB" sz="1500" dirty="0"/>
              <a:t>Clegg, A. </a:t>
            </a:r>
            <a:r>
              <a:rPr lang="en-GB" sz="1500" i="1" dirty="0"/>
              <a:t>et al.</a:t>
            </a:r>
            <a:r>
              <a:rPr lang="en-GB" sz="1500" dirty="0"/>
              <a:t> (2013) ‘Frailty in elderly people’, </a:t>
            </a:r>
            <a:r>
              <a:rPr lang="en-GB" sz="1500" i="1" dirty="0"/>
              <a:t>The Lancet</a:t>
            </a:r>
            <a:r>
              <a:rPr lang="en-GB" sz="1500" dirty="0"/>
              <a:t>, 381(9868), pp. 752–762.</a:t>
            </a:r>
          </a:p>
          <a:p>
            <a:r>
              <a:rPr lang="en-GB" sz="1500" dirty="0"/>
              <a:t>Commission on Funding of Care and Support (2011) </a:t>
            </a:r>
            <a:r>
              <a:rPr lang="en-GB" sz="1500" i="1" dirty="0"/>
              <a:t>Fairer care funding: the report of the Commission on Funding of Care and Support</a:t>
            </a:r>
            <a:r>
              <a:rPr lang="en-GB" sz="1500" dirty="0"/>
              <a:t> (Chair: A. </a:t>
            </a:r>
            <a:r>
              <a:rPr lang="en-GB" sz="1500" dirty="0" err="1"/>
              <a:t>Dilnot</a:t>
            </a:r>
            <a:r>
              <a:rPr lang="en-GB" sz="1500" dirty="0"/>
              <a:t>). London: HMSO.</a:t>
            </a:r>
          </a:p>
          <a:p>
            <a:r>
              <a:rPr lang="en-GB" sz="1500" dirty="0"/>
              <a:t>Cumming, E. and Henry, W.E. (1961) </a:t>
            </a:r>
            <a:r>
              <a:rPr lang="en-GB" sz="1500" i="1" dirty="0"/>
              <a:t>Growing old: the process of disengagement</a:t>
            </a:r>
            <a:r>
              <a:rPr lang="en-GB" sz="1500" dirty="0"/>
              <a:t>. New York: Basic Books.</a:t>
            </a:r>
          </a:p>
          <a:p>
            <a:r>
              <a:rPr lang="en-GB" sz="1500" dirty="0"/>
              <a:t>Department of Health and Social Care (2021) </a:t>
            </a:r>
            <a:r>
              <a:rPr lang="en-GB" sz="1500" i="1" dirty="0"/>
              <a:t>People at the heart of care: adult social care reform white paper</a:t>
            </a:r>
            <a:r>
              <a:rPr lang="en-GB" sz="1500" dirty="0"/>
              <a:t>. London: DHSC.</a:t>
            </a:r>
          </a:p>
          <a:p>
            <a:r>
              <a:rPr lang="en-GB" sz="1400" dirty="0"/>
              <a:t>Department of Health and Social Care (2025) </a:t>
            </a:r>
            <a:r>
              <a:rPr lang="en-GB" sz="1400" i="1" dirty="0"/>
              <a:t>10 year health plan for England: fit for the future</a:t>
            </a:r>
            <a:r>
              <a:rPr lang="en-GB" sz="1400" dirty="0"/>
              <a:t>. London: DHSC.</a:t>
            </a:r>
          </a:p>
          <a:p>
            <a:endParaRPr lang="en-GB" sz="1500" dirty="0"/>
          </a:p>
          <a:p>
            <a:endParaRPr lang="en-GB" sz="1600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6028B43-A391-1B71-2B36-72ABEDC494A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49938" y="3184525"/>
            <a:ext cx="487362" cy="487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328669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 advTm="8636">
        <p:fade/>
      </p:transition>
    </mc:Choice>
    <mc:Fallback>
      <p:transition spd="med" advTm="8636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3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A42E485-2E41-4AAF-6299-F3754D00F8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0B060D-EAD7-7227-3499-E6F8E9A0D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883" y="274637"/>
            <a:ext cx="10360501" cy="850107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latin typeface="Palatino Linotype" panose="02040502050505030304" pitchFamily="18" charset="0"/>
              </a:rPr>
              <a:t>Contd…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E30388-D75E-3234-AD79-FBA3E89C88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8883" y="1124744"/>
            <a:ext cx="10360501" cy="5039325"/>
          </a:xfrm>
        </p:spPr>
        <p:txBody>
          <a:bodyPr>
            <a:normAutofit lnSpcReduction="10000"/>
          </a:bodyPr>
          <a:lstStyle/>
          <a:p>
            <a:r>
              <a:rPr lang="en-GB" sz="1500" dirty="0"/>
              <a:t>Department of Health and Social Care (2026) ‘The future of adult social care: the National Care Service, free personal care and the workforce action plan’, </a:t>
            </a:r>
            <a:r>
              <a:rPr lang="en-GB" sz="1500" i="1" dirty="0"/>
              <a:t>Social care blog</a:t>
            </a:r>
            <a:r>
              <a:rPr lang="en-GB" sz="1500" dirty="0"/>
              <a:t>, 9 October. Available at: </a:t>
            </a:r>
            <a:r>
              <a:rPr lang="en-GB" sz="1500" dirty="0">
                <a:hlinkClick r:id="rId2"/>
              </a:rPr>
              <a:t>https://socialcare.blog.gov.uk/2026/10/09/the-future-of-adult-social-care-the-national-care-service-free-personal-care-and-the-workforce-action-plan/</a:t>
            </a:r>
            <a:r>
              <a:rPr lang="en-GB" sz="1500" dirty="0"/>
              <a:t> (Accessed: 24 October 2026).</a:t>
            </a:r>
          </a:p>
          <a:p>
            <a:r>
              <a:rPr lang="en-GB" sz="1500" dirty="0"/>
              <a:t>Ellis, G. </a:t>
            </a:r>
            <a:r>
              <a:rPr lang="en-GB" sz="1500" i="1" dirty="0"/>
              <a:t>et al.</a:t>
            </a:r>
            <a:r>
              <a:rPr lang="en-GB" sz="1500" dirty="0"/>
              <a:t> (2017) ‘Comprehensive geriatric assessment for older adults admitted to hospital’, </a:t>
            </a:r>
            <a:r>
              <a:rPr lang="en-GB" sz="1500" i="1" dirty="0"/>
              <a:t>Cochrane Database of Systematic Reviews</a:t>
            </a:r>
            <a:r>
              <a:rPr lang="en-GB" sz="1500" dirty="0"/>
              <a:t>, 9, CD006211.</a:t>
            </a:r>
          </a:p>
          <a:p>
            <a:r>
              <a:rPr lang="en-GB" sz="1500" i="1" dirty="0"/>
              <a:t>Equality Act 2010</a:t>
            </a:r>
            <a:r>
              <a:rPr lang="en-GB" sz="1500" dirty="0"/>
              <a:t>, c. 15. Available at: </a:t>
            </a:r>
            <a:r>
              <a:rPr lang="en-GB" sz="1500" dirty="0">
                <a:hlinkClick r:id="rId3"/>
              </a:rPr>
              <a:t>https://www.legislation.gov.uk</a:t>
            </a:r>
            <a:r>
              <a:rPr lang="en-GB" sz="1500" dirty="0"/>
              <a:t> (Accessed: 24 October 2026).</a:t>
            </a:r>
          </a:p>
          <a:p>
            <a:r>
              <a:rPr lang="en-GB" sz="1500" dirty="0"/>
              <a:t>Glasby, J. and Littlechild, R. (2016) </a:t>
            </a:r>
            <a:r>
              <a:rPr lang="en-GB" sz="1500" i="1" dirty="0"/>
              <a:t>Direct payments and personal budgets: putting personalisation into practice</a:t>
            </a:r>
            <a:r>
              <a:rPr lang="en-GB" sz="1500" dirty="0"/>
              <a:t>. 3rd </a:t>
            </a:r>
            <a:r>
              <a:rPr lang="en-GB" sz="1500" dirty="0" err="1"/>
              <a:t>edn</a:t>
            </a:r>
            <a:r>
              <a:rPr lang="en-GB" sz="1500" dirty="0"/>
              <a:t>. Bristol: Policy Press.</a:t>
            </a:r>
          </a:p>
          <a:p>
            <a:r>
              <a:rPr lang="en-GB" sz="1500" dirty="0"/>
              <a:t>Havighurst, R.J. (1961) ‘Successful aging’, </a:t>
            </a:r>
            <a:r>
              <a:rPr lang="en-GB" sz="1500" i="1" dirty="0"/>
              <a:t>The Gerontologist</a:t>
            </a:r>
            <a:r>
              <a:rPr lang="en-GB" sz="1500" dirty="0"/>
              <a:t>, 1(1), pp. 8–13.</a:t>
            </a:r>
          </a:p>
          <a:p>
            <a:r>
              <a:rPr lang="en-GB" sz="1500" i="1" dirty="0"/>
              <a:t>Health and Care Act 2022</a:t>
            </a:r>
            <a:r>
              <a:rPr lang="en-GB" sz="1500" dirty="0"/>
              <a:t>, c. 31. Available at: </a:t>
            </a:r>
            <a:r>
              <a:rPr lang="en-GB" sz="1500" dirty="0">
                <a:hlinkClick r:id="rId3"/>
              </a:rPr>
              <a:t>https://www.legislation.gov.uk</a:t>
            </a:r>
            <a:r>
              <a:rPr lang="en-GB" sz="1500" dirty="0"/>
              <a:t> (Accessed: 24 October 2026).</a:t>
            </a:r>
          </a:p>
          <a:p>
            <a:r>
              <a:rPr lang="en-GB" sz="1500" dirty="0"/>
              <a:t>Holt-</a:t>
            </a:r>
            <a:r>
              <a:rPr lang="en-GB" sz="1500" dirty="0" err="1"/>
              <a:t>Lunstad</a:t>
            </a:r>
            <a:r>
              <a:rPr lang="en-GB" sz="1500" dirty="0"/>
              <a:t>, J. </a:t>
            </a:r>
            <a:r>
              <a:rPr lang="en-GB" sz="1500" i="1" dirty="0"/>
              <a:t>et al.</a:t>
            </a:r>
            <a:r>
              <a:rPr lang="en-GB" sz="1500" dirty="0"/>
              <a:t> (2015) ‘Loneliness and social isolation as risk factors for mortality: a meta-analytic review’, </a:t>
            </a:r>
            <a:r>
              <a:rPr lang="en-GB" sz="1500" i="1" dirty="0"/>
              <a:t>Perspectives on Psychological Science</a:t>
            </a:r>
            <a:r>
              <a:rPr lang="en-GB" sz="1500" dirty="0"/>
              <a:t>, 10(2), pp. 227–237.</a:t>
            </a:r>
          </a:p>
          <a:p>
            <a:pPr>
              <a:spcAft>
                <a:spcPts val="500"/>
              </a:spcAft>
            </a:pPr>
            <a:r>
              <a:rPr lang="en-GB" sz="1500" dirty="0"/>
              <a:t>House of Commons Library (2026) </a:t>
            </a:r>
            <a:r>
              <a:rPr lang="en-GB" sz="1500" i="1" dirty="0"/>
              <a:t>Adult social care reform in England</a:t>
            </a:r>
            <a:r>
              <a:rPr lang="en-GB" sz="1500" dirty="0"/>
              <a:t>. Research Briefing CBP-12218. London: House of Commons Library. Available at: </a:t>
            </a:r>
            <a:r>
              <a:rPr lang="en-GB" sz="1500" dirty="0">
                <a:hlinkClick r:id="rId4"/>
              </a:rPr>
              <a:t>https://commonslibrary.parliament.uk/research-briefings/cbp-12218/</a:t>
            </a:r>
            <a:r>
              <a:rPr lang="en-GB" sz="1500" dirty="0"/>
              <a:t> (Accessed: 24 October 2026).</a:t>
            </a:r>
          </a:p>
          <a:p>
            <a:pPr>
              <a:spcAft>
                <a:spcPts val="500"/>
              </a:spcAft>
            </a:pPr>
            <a:r>
              <a:rPr lang="en-GB" sz="1400" dirty="0" err="1"/>
              <a:t>Kitwood</a:t>
            </a:r>
            <a:r>
              <a:rPr lang="en-GB" sz="1400" dirty="0"/>
              <a:t>, T. (1997) </a:t>
            </a:r>
            <a:r>
              <a:rPr lang="en-GB" sz="1400" i="1" dirty="0"/>
              <a:t>Dementia reconsidered: the person comes first</a:t>
            </a:r>
            <a:r>
              <a:rPr lang="en-GB" sz="1400" dirty="0"/>
              <a:t>. Buckingham: Open University Press.</a:t>
            </a:r>
          </a:p>
          <a:p>
            <a:pPr marL="0" indent="0">
              <a:spcAft>
                <a:spcPts val="500"/>
              </a:spcAft>
              <a:buNone/>
            </a:pPr>
            <a:endParaRPr lang="en-US" sz="1500" dirty="0"/>
          </a:p>
        </p:txBody>
      </p:sp>
    </p:spTree>
    <p:extLst>
      <p:ext uri="{BB962C8B-B14F-4D97-AF65-F5344CB8AC3E}">
        <p14:creationId xmlns:p14="http://schemas.microsoft.com/office/powerpoint/2010/main" val="28391985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116873-761B-4361-87AC-A7C5A40EAB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404BE-F55E-71E5-06E2-9B0AC22C53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8883" y="274637"/>
            <a:ext cx="10360501" cy="778099"/>
          </a:xfrm>
        </p:spPr>
        <p:txBody>
          <a:bodyPr>
            <a:normAutofit/>
          </a:bodyPr>
          <a:lstStyle/>
          <a:p>
            <a:pPr algn="ctr"/>
            <a:r>
              <a:rPr lang="en-GB" sz="2800" b="1" dirty="0">
                <a:latin typeface="Palatino Linotype" panose="02040502050505030304" pitchFamily="18" charset="0"/>
              </a:rPr>
              <a:t>Contd…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F4A150-BE26-7487-13D2-E5B499813B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8883" y="1196752"/>
            <a:ext cx="10360501" cy="4967317"/>
          </a:xfrm>
        </p:spPr>
        <p:txBody>
          <a:bodyPr>
            <a:normAutofit fontScale="92500" lnSpcReduction="20000"/>
          </a:bodyPr>
          <a:lstStyle/>
          <a:p>
            <a:r>
              <a:rPr lang="en-GB" sz="1600" i="1" dirty="0"/>
              <a:t>Mental Capacity Act 2005</a:t>
            </a:r>
            <a:r>
              <a:rPr lang="en-GB" sz="1600" dirty="0"/>
              <a:t>, c. 9. Available at: </a:t>
            </a:r>
            <a:r>
              <a:rPr lang="en-GB" sz="1600" dirty="0">
                <a:hlinkClick r:id="rId2"/>
              </a:rPr>
              <a:t>https://www.legislation.gov.uk</a:t>
            </a:r>
            <a:r>
              <a:rPr lang="en-GB" sz="1600" dirty="0"/>
              <a:t> (Accessed: 24 October 2026).</a:t>
            </a:r>
          </a:p>
          <a:p>
            <a:r>
              <a:rPr lang="en-GB" sz="1600" dirty="0"/>
              <a:t>National Audit Office (2025) </a:t>
            </a:r>
            <a:r>
              <a:rPr lang="en-GB" sz="1600" i="1" dirty="0"/>
              <a:t>Primary and community healthcare support for people living with frailty</a:t>
            </a:r>
            <a:r>
              <a:rPr lang="en-GB" sz="1600" dirty="0"/>
              <a:t>. HC 1518. London: NAO. Available at: </a:t>
            </a:r>
            <a:r>
              <a:rPr lang="en-GB" sz="1600" dirty="0">
                <a:hlinkClick r:id="rId3"/>
              </a:rPr>
              <a:t>https://www.nao.org.uk/wp-content/uploads/2025/12/Primary-and-community-healthcare-support-for-people-living-with-frailty-summary.pdf</a:t>
            </a:r>
            <a:r>
              <a:rPr lang="en-GB" sz="1600" dirty="0"/>
              <a:t> (Accessed: 24 October 2026).</a:t>
            </a:r>
          </a:p>
          <a:p>
            <a:r>
              <a:rPr lang="en-GB" sz="1600" dirty="0"/>
              <a:t>National Institute for Health and Care Excellence (2017) </a:t>
            </a:r>
            <a:r>
              <a:rPr lang="en-GB" sz="1600" i="1" dirty="0"/>
              <a:t>Intermediate care including reablement</a:t>
            </a:r>
            <a:r>
              <a:rPr lang="en-GB" sz="1600" dirty="0"/>
              <a:t>. NICE guideline NG74. London: NICE.</a:t>
            </a:r>
          </a:p>
          <a:p>
            <a:r>
              <a:rPr lang="en-GB" sz="1600" dirty="0"/>
              <a:t>Needham, C. (2011) ‘Personalization: from story-line to practice’, </a:t>
            </a:r>
            <a:r>
              <a:rPr lang="en-GB" sz="1600" i="1" dirty="0"/>
              <a:t>Social Policy and Administration</a:t>
            </a:r>
            <a:r>
              <a:rPr lang="en-GB" sz="1600" dirty="0"/>
              <a:t>, 45(1), pp. 54–68.</a:t>
            </a:r>
          </a:p>
          <a:p>
            <a:r>
              <a:rPr lang="en-GB" sz="1600" dirty="0"/>
              <a:t>NHS England (2019) </a:t>
            </a:r>
            <a:r>
              <a:rPr lang="en-GB" sz="1600" i="1" dirty="0"/>
              <a:t>The NHS long term plan</a:t>
            </a:r>
            <a:r>
              <a:rPr lang="en-GB" sz="1600" dirty="0"/>
              <a:t>. London: NHS England.</a:t>
            </a:r>
          </a:p>
          <a:p>
            <a:r>
              <a:rPr lang="en-GB" sz="1600" dirty="0"/>
              <a:t>Office for National Statistics (2022) </a:t>
            </a:r>
            <a:r>
              <a:rPr lang="en-GB" sz="1600" i="1" dirty="0"/>
              <a:t>Population and household estimates, England and Wales: Census 2021</a:t>
            </a:r>
            <a:r>
              <a:rPr lang="en-GB" sz="1600" dirty="0"/>
              <a:t>. London: ONS.</a:t>
            </a:r>
          </a:p>
          <a:p>
            <a:r>
              <a:rPr lang="en-GB" sz="1600" dirty="0"/>
              <a:t>Rowe, J.W. and Kahn, R.L. (1997) ‘Successful aging’, </a:t>
            </a:r>
            <a:r>
              <a:rPr lang="en-GB" sz="1600" i="1" dirty="0"/>
              <a:t>The Gerontologist</a:t>
            </a:r>
            <a:r>
              <a:rPr lang="en-GB" sz="1600" dirty="0"/>
              <a:t>, 37(4), pp. 433–440.</a:t>
            </a:r>
          </a:p>
          <a:p>
            <a:r>
              <a:rPr lang="en-GB" sz="1600" dirty="0"/>
              <a:t>Sherrington, C. </a:t>
            </a:r>
            <a:r>
              <a:rPr lang="en-GB" sz="1600" i="1" dirty="0"/>
              <a:t>et al.</a:t>
            </a:r>
            <a:r>
              <a:rPr lang="en-GB" sz="1600" dirty="0"/>
              <a:t> (2019) ‘Exercise for preventing falls in older people living in the community’, </a:t>
            </a:r>
            <a:r>
              <a:rPr lang="en-GB" sz="1600" i="1" dirty="0"/>
              <a:t>Cochrane Database of Systematic Reviews</a:t>
            </a:r>
            <a:r>
              <a:rPr lang="en-GB" sz="1600" dirty="0"/>
              <a:t>, 1, CD012424.</a:t>
            </a:r>
          </a:p>
          <a:p>
            <a:r>
              <a:rPr lang="en-GB" sz="1600" dirty="0"/>
              <a:t>Steventon, A. </a:t>
            </a:r>
            <a:r>
              <a:rPr lang="en-GB" sz="1600" i="1" dirty="0"/>
              <a:t>et al.</a:t>
            </a:r>
            <a:r>
              <a:rPr lang="en-GB" sz="1600" dirty="0"/>
              <a:t> (2013) ‘Effect of telecare on use of health and social care services: findings from the Whole Systems Demonstrator cluster randomised trial’, </a:t>
            </a:r>
            <a:r>
              <a:rPr lang="en-GB" sz="1600" i="1" dirty="0"/>
              <a:t>Age and Ageing</a:t>
            </a:r>
            <a:r>
              <a:rPr lang="en-GB" sz="1600" dirty="0"/>
              <a:t>, 42(4), pp. 501–508.</a:t>
            </a:r>
          </a:p>
          <a:p>
            <a:r>
              <a:rPr lang="en-GB" sz="1600" dirty="0"/>
              <a:t>Townsend, P. (1981) ‘The structured dependency of the elderly: a creation of social policy in the twentieth century’, </a:t>
            </a:r>
            <a:r>
              <a:rPr lang="en-GB" sz="1600" i="1" dirty="0"/>
              <a:t>Ageing and Society</a:t>
            </a:r>
            <a:r>
              <a:rPr lang="en-GB" sz="1600" dirty="0"/>
              <a:t>, 1(1), pp. 5–28.</a:t>
            </a:r>
          </a:p>
          <a:p>
            <a:r>
              <a:rPr lang="en-GB" sz="1600" dirty="0"/>
              <a:t>World Health Organization (2015) </a:t>
            </a:r>
            <a:r>
              <a:rPr lang="en-GB" sz="1600" i="1" dirty="0"/>
              <a:t>World report on ageing and health</a:t>
            </a:r>
            <a:r>
              <a:rPr lang="en-GB" sz="1600" dirty="0"/>
              <a:t>. Geneva: WHO.</a:t>
            </a:r>
          </a:p>
          <a:p>
            <a:pPr marL="0" indent="0">
              <a:buNone/>
            </a:pP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6273743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130AF-B3C7-AB38-0F0D-AE2114A420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18883" y="548680"/>
            <a:ext cx="10360501" cy="5615389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b="1" dirty="0">
              <a:latin typeface="Palatino Linotype" panose="02040502050505030304" pitchFamily="18" charset="0"/>
            </a:endParaRPr>
          </a:p>
          <a:p>
            <a:pPr marL="0" indent="0" algn="ctr">
              <a:buNone/>
            </a:pPr>
            <a:r>
              <a:rPr lang="en-GB" b="1" dirty="0">
                <a:latin typeface="Palatino Linotype" panose="02040502050505030304" pitchFamily="18" charset="0"/>
              </a:rPr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67956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Tech 16x9">
  <a:themeElements>
    <a:clrScheme name="Tech_16x9">
      <a:dk1>
        <a:sysClr val="windowText" lastClr="000000"/>
      </a:dk1>
      <a:lt1>
        <a:sysClr val="window" lastClr="FFFFFF"/>
      </a:lt1>
      <a:dk2>
        <a:srgbClr val="192A52"/>
      </a:dk2>
      <a:lt2>
        <a:srgbClr val="C0C0C0"/>
      </a:lt2>
      <a:accent1>
        <a:srgbClr val="009999"/>
      </a:accent1>
      <a:accent2>
        <a:srgbClr val="E98915"/>
      </a:accent2>
      <a:accent3>
        <a:srgbClr val="A419A7"/>
      </a:accent3>
      <a:accent4>
        <a:srgbClr val="AFC34D"/>
      </a:accent4>
      <a:accent5>
        <a:srgbClr val="E5572B"/>
      </a:accent5>
      <a:accent6>
        <a:srgbClr val="6868C4"/>
      </a:accent6>
      <a:hlink>
        <a:srgbClr val="009999"/>
      </a:hlink>
      <a:folHlink>
        <a:srgbClr val="7F7F7F"/>
      </a:folHlink>
    </a:clrScheme>
    <a:fontScheme name="Calibri">
      <a:majorFont>
        <a:latin typeface="Calibri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ech_16x9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</a:schemeClr>
            </a:gs>
          </a:gsLst>
          <a:lin ang="5040000" scaled="1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1000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miter lim="800000"/>
        </a:ln>
        <a:ln w="25400" cap="flat" cmpd="sng" algn="ctr">
          <a:solidFill>
            <a:schemeClr val="phClr"/>
          </a:solidFill>
          <a:miter lim="800000"/>
        </a:ln>
        <a:ln w="38100" cap="flat" cmpd="sng" algn="ctr">
          <a:solidFill>
            <a:schemeClr val="phClr"/>
          </a:solidFill>
          <a:miter lim="800000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85000">
              <a:schemeClr val="phClr">
                <a:tint val="100000"/>
                <a:shade val="30000"/>
                <a:satMod val="100000"/>
              </a:schemeClr>
            </a:gs>
            <a:gs pos="100000">
              <a:schemeClr val="phClr">
                <a:shade val="60000"/>
                <a:satMod val="100000"/>
              </a:schemeClr>
            </a:gs>
          </a:gsLst>
          <a:lin ang="13500000" scaled="0"/>
        </a:grad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85000">
              <a:schemeClr val="phClr">
                <a:shade val="30000"/>
                <a:satMod val="100000"/>
              </a:schemeClr>
            </a:gs>
            <a:gs pos="100000">
              <a:schemeClr val="phClr">
                <a:shade val="60000"/>
                <a:satMod val="100000"/>
              </a:schemeClr>
            </a:gs>
          </a:gsLst>
          <a:lin ang="18900000" scaled="0"/>
        </a:gradFill>
      </a:bgFillStyleLst>
    </a:fmtScheme>
  </a:themeElements>
  <a:objectDefaults>
    <a:spDef>
      <a:spPr/>
      <a:bodyPr rtlCol="0" anchor="ctr"/>
      <a:lstStyle>
        <a:defPPr algn="ctr">
          <a:defRPr sz="28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25400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>
          <a:defRPr sz="2800"/>
        </a:defPPr>
      </a:lstStyle>
    </a:txDef>
  </a:objectDefaults>
  <a:extraClrSchemeLst/>
  <a:extLst>
    <a:ext uri="{05A4C25C-085E-4340-85A3-A5531E510DB2}">
      <thm15:themeFamily xmlns:thm15="http://schemas.microsoft.com/office/thememl/2012/main" name="TF02787990.potx" id="{BDB9CD5E-36EC-45F3-B87D-6D062B8A3823}" vid="{51682E2F-7C85-4D6F-AD40-072EFC83910D}"/>
    </a:ext>
  </a:extLst>
</a:theme>
</file>

<file path=ppt/theme/theme2.xml><?xml version="1.0" encoding="utf-8"?>
<a:theme xmlns:a="http://schemas.openxmlformats.org/drawingml/2006/main" name="Office Theme">
  <a:themeElements>
    <a:clrScheme name="Tech_16x9">
      <a:dk1>
        <a:sysClr val="windowText" lastClr="000000"/>
      </a:dk1>
      <a:lt1>
        <a:sysClr val="window" lastClr="FFFFFF"/>
      </a:lt1>
      <a:dk2>
        <a:srgbClr val="192A52"/>
      </a:dk2>
      <a:lt2>
        <a:srgbClr val="C0C0C0"/>
      </a:lt2>
      <a:accent1>
        <a:srgbClr val="009999"/>
      </a:accent1>
      <a:accent2>
        <a:srgbClr val="E98915"/>
      </a:accent2>
      <a:accent3>
        <a:srgbClr val="A419A7"/>
      </a:accent3>
      <a:accent4>
        <a:srgbClr val="AFC34D"/>
      </a:accent4>
      <a:accent5>
        <a:srgbClr val="E5572B"/>
      </a:accent5>
      <a:accent6>
        <a:srgbClr val="6868C4"/>
      </a:accent6>
      <a:hlink>
        <a:srgbClr val="009999"/>
      </a:hlink>
      <a:folHlink>
        <a:srgbClr val="7F7F7F"/>
      </a:folHlink>
    </a:clrScheme>
    <a:fontScheme name="Calibri">
      <a:majorFont>
        <a:latin typeface="Calibri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ech_16x9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</a:schemeClr>
            </a:gs>
          </a:gsLst>
          <a:lin ang="5040000" scaled="1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1000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miter lim="800000"/>
        </a:ln>
        <a:ln w="25400" cap="flat" cmpd="sng" algn="ctr">
          <a:solidFill>
            <a:schemeClr val="phClr"/>
          </a:solidFill>
          <a:miter lim="800000"/>
        </a:ln>
        <a:ln w="38100" cap="flat" cmpd="sng" algn="ctr">
          <a:solidFill>
            <a:schemeClr val="phClr"/>
          </a:solidFill>
          <a:miter lim="800000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85000">
              <a:schemeClr val="phClr">
                <a:tint val="100000"/>
                <a:shade val="30000"/>
                <a:satMod val="100000"/>
              </a:schemeClr>
            </a:gs>
            <a:gs pos="100000">
              <a:schemeClr val="phClr">
                <a:shade val="60000"/>
                <a:satMod val="100000"/>
              </a:schemeClr>
            </a:gs>
          </a:gsLst>
          <a:lin ang="13500000" scaled="0"/>
        </a:grad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85000">
              <a:schemeClr val="phClr">
                <a:shade val="30000"/>
                <a:satMod val="100000"/>
              </a:schemeClr>
            </a:gs>
            <a:gs pos="100000">
              <a:schemeClr val="phClr">
                <a:shade val="60000"/>
                <a:satMod val="100000"/>
              </a:schemeClr>
            </a:gs>
          </a:gsLst>
          <a:lin ang="189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Tech_16x9">
      <a:dk1>
        <a:sysClr val="windowText" lastClr="000000"/>
      </a:dk1>
      <a:lt1>
        <a:sysClr val="window" lastClr="FFFFFF"/>
      </a:lt1>
      <a:dk2>
        <a:srgbClr val="192A52"/>
      </a:dk2>
      <a:lt2>
        <a:srgbClr val="C0C0C0"/>
      </a:lt2>
      <a:accent1>
        <a:srgbClr val="009999"/>
      </a:accent1>
      <a:accent2>
        <a:srgbClr val="E98915"/>
      </a:accent2>
      <a:accent3>
        <a:srgbClr val="A419A7"/>
      </a:accent3>
      <a:accent4>
        <a:srgbClr val="AFC34D"/>
      </a:accent4>
      <a:accent5>
        <a:srgbClr val="E5572B"/>
      </a:accent5>
      <a:accent6>
        <a:srgbClr val="6868C4"/>
      </a:accent6>
      <a:hlink>
        <a:srgbClr val="009999"/>
      </a:hlink>
      <a:folHlink>
        <a:srgbClr val="7F7F7F"/>
      </a:folHlink>
    </a:clrScheme>
    <a:fontScheme name="Calibri">
      <a:majorFont>
        <a:latin typeface="Calibri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ech_16x9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</a:schemeClr>
            </a:gs>
          </a:gsLst>
          <a:lin ang="5040000" scaled="1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1000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miter lim="800000"/>
        </a:ln>
        <a:ln w="25400" cap="flat" cmpd="sng" algn="ctr">
          <a:solidFill>
            <a:schemeClr val="phClr"/>
          </a:solidFill>
          <a:miter lim="800000"/>
        </a:ln>
        <a:ln w="38100" cap="flat" cmpd="sng" algn="ctr">
          <a:solidFill>
            <a:schemeClr val="phClr"/>
          </a:solidFill>
          <a:miter lim="800000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85000">
              <a:schemeClr val="phClr">
                <a:tint val="100000"/>
                <a:shade val="30000"/>
                <a:satMod val="100000"/>
              </a:schemeClr>
            </a:gs>
            <a:gs pos="100000">
              <a:schemeClr val="phClr">
                <a:shade val="60000"/>
                <a:satMod val="100000"/>
              </a:schemeClr>
            </a:gs>
          </a:gsLst>
          <a:lin ang="13500000" scaled="0"/>
        </a:grad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85000">
              <a:schemeClr val="phClr">
                <a:shade val="30000"/>
                <a:satMod val="100000"/>
              </a:schemeClr>
            </a:gs>
            <a:gs pos="100000">
              <a:schemeClr val="phClr">
                <a:shade val="60000"/>
                <a:satMod val="100000"/>
              </a:schemeClr>
            </a:gs>
          </a:gsLst>
          <a:lin ang="189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ocPublishedLinkedAssetsLookup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LocLastLocAttemptVersionTypeLookup xmlns="4873beb7-5857-4685-be1f-d57550cc96cc" xsi:nil="true"/>
    <DirectSourceMarket xmlns="4873beb7-5857-4685-be1f-d57550cc96cc" xsi:nil="true"/>
    <ThumbnailAssetId xmlns="4873beb7-5857-4685-be1f-d57550cc96cc" xsi:nil="true"/>
    <PrimaryImageGen xmlns="4873beb7-5857-4685-be1f-d57550cc96cc">false</PrimaryImageGen>
    <LocNewPublishedVersionLookup xmlns="4873beb7-5857-4685-be1f-d57550cc96cc" xsi:nil="true"/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LocOverallPublishStatusLookup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LocOverallLocStatusLookup xmlns="4873beb7-5857-4685-be1f-d57550cc96cc" xsi:nil="true"/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1345093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>This simple template design works for technology and  businesses, but it's versatile enough to use in other contexts.  It features multiple slide layouts designed for widescreen (16x9 resolution) and includes a sample SmartArt list and chart that are easily editable.</APDescription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2011-11-26T00:30:00+00:00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TemplateStatus xmlns="4873beb7-5857-4685-be1f-d57550cc96cc">Complete</TemplateStatus>
    <Downloads xmlns="4873beb7-5857-4685-be1f-d57550cc96cc">0</Downloads>
    <OOCacheId xmlns="4873beb7-5857-4685-be1f-d57550cc96cc" xsi:nil="true"/>
    <IsDeleted xmlns="4873beb7-5857-4685-be1f-d57550cc96cc">false</IsDeleted>
    <LocPublishedDependentAssetsLookup xmlns="4873beb7-5857-4685-be1f-d57550cc96cc" xsi:nil="true"/>
    <TPExecutable xmlns="4873beb7-5857-4685-be1f-d57550cc96cc" xsi:nil="true"/>
    <EditorialTags xmlns="4873beb7-5857-4685-be1f-d57550cc96cc" xsi:nil="true"/>
    <SubmitterId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TP102787989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694266</LocLastLocAttemptVersionLookup>
    <LocProcessedForHandoffsLookup xmlns="4873beb7-5857-4685-be1f-d57550cc96cc" xsi:nil="true"/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LocOverallPreviewStatusLookup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 xsi:nil="true"/>
    <OutputCachingOn xmlns="4873beb7-5857-4685-be1f-d57550cc96cc">false</OutputCachingOn>
    <AverageRating xmlns="4873beb7-5857-4685-be1f-d57550cc96cc" xsi:nil="true"/>
    <APAuthor xmlns="4873beb7-5857-4685-be1f-d57550cc96cc">
      <UserInfo>
        <DisplayName>REDMOND\kristaa</DisplayName>
        <AccountId>136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LocProcessedForMarketsLookup xmlns="4873beb7-5857-4685-be1f-d57550cc96cc" xsi:nil="true"/>
    <TPLaunchHelpLinkType xmlns="4873beb7-5857-4685-be1f-d57550cc96cc">Template</TPLaunchHelpLinkType>
    <OriginalRelease xmlns="4873beb7-5857-4685-be1f-d57550cc96cc">15</OriginalRelease>
    <LocalizationTagsTaxHTField0 xmlns="4873beb7-5857-4685-be1f-d57550cc96cc">
      <Terms xmlns="http://schemas.microsoft.com/office/infopath/2007/PartnerControls"/>
    </LocalizationTagsTaxHTField0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LocOverallHandbackStatusLookup xmlns="4873beb7-5857-4685-be1f-d57550cc96cc" xsi:nil="true"/>
    <ShowIn xmlns="4873beb7-5857-4685-be1f-d57550cc96cc">Show everywhere</ShowIn>
    <UANotes xmlns="4873beb7-5857-4685-be1f-d57550cc96cc" xsi:nil="true"/>
    <InternalTagsTaxHTField0 xmlns="4873beb7-5857-4685-be1f-d57550cc96cc">
      <Terms xmlns="http://schemas.microsoft.com/office/infopath/2007/PartnerControls"/>
    </InternalTagsTaxHTField0>
    <CSXHash xmlns="4873beb7-5857-4685-be1f-d57550cc96cc" xsi:nil="true"/>
    <VoteCount xmlns="4873beb7-5857-4685-be1f-d57550cc96cc" xsi:nil="true"/>
    <AssetExpire xmlns="4873beb7-5857-4685-be1f-d57550cc96cc">2029-05-12T07:00:00+00:00</AssetExpire>
    <DSATActionTaken xmlns="4873beb7-5857-4685-be1f-d57550cc96cc" xsi:nil="true"/>
    <CSXSubmissionMarket xmlns="4873beb7-5857-4685-be1f-d57550cc96cc" xsi:nil="true"/>
    <LocMarketGroupTiers2 xmlns="4873beb7-5857-4685-be1f-d57550cc96cc" xsi:nil="true"/>
  </documentManagement>
</p:properties>
</file>

<file path=customXml/itemProps1.xml><?xml version="1.0" encoding="utf-8"?>
<ds:datastoreItem xmlns:ds="http://schemas.openxmlformats.org/officeDocument/2006/customXml" ds:itemID="{3836F65B-1B07-41EE-A0E8-BC6EF3855225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09BF4D4-EF60-4196-BFC3-9462D607978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0C67BEE-D13F-4BD2-98A5-34D8A0977F68}">
  <ds:schemaRefs>
    <ds:schemaRef ds:uri="4873beb7-5857-4685-be1f-d57550cc96cc"/>
    <ds:schemaRef ds:uri="http://schemas.openxmlformats.org/package/2006/metadata/core-properties"/>
    <ds:schemaRef ds:uri="http://purl.org/dc/terms/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Triple circuit lines presentation (widescreen)</Template>
  <TotalTime>30334</TotalTime>
  <Words>2534</Words>
  <Application>Microsoft Office PowerPoint</Application>
  <PresentationFormat>Custom</PresentationFormat>
  <Paragraphs>216</Paragraphs>
  <Slides>20</Slides>
  <Notes>0</Notes>
  <HiddenSlides>0</HiddenSlides>
  <MMClips>17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Palatino Linotype</vt:lpstr>
      <vt:lpstr>Wingdings</vt:lpstr>
      <vt:lpstr>Tech 16x9</vt:lpstr>
      <vt:lpstr>  Care and support needs of older people  How well do UK services help older people stay independent?  (Empowering the Older Person(BMHP6027-BIRM)  </vt:lpstr>
      <vt:lpstr>Contents:</vt:lpstr>
      <vt:lpstr>Introduction</vt:lpstr>
      <vt:lpstr>What do older people need?</vt:lpstr>
      <vt:lpstr>Contd…</vt:lpstr>
      <vt:lpstr>Independence, freedom and choice </vt:lpstr>
      <vt:lpstr>Contd… </vt:lpstr>
      <vt:lpstr>Theories about ageing</vt:lpstr>
      <vt:lpstr>UK laws and plans today</vt:lpstr>
      <vt:lpstr>Contd…</vt:lpstr>
      <vt:lpstr>How well do services work in practice?</vt:lpstr>
      <vt:lpstr>Contd…</vt:lpstr>
      <vt:lpstr>What does the research say works?</vt:lpstr>
      <vt:lpstr>Challenges to staying independent</vt:lpstr>
      <vt:lpstr>Recommendations</vt:lpstr>
      <vt:lpstr>Conclusion</vt:lpstr>
      <vt:lpstr>References</vt:lpstr>
      <vt:lpstr>Contd…</vt:lpstr>
      <vt:lpstr>Contd…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Maria Hussan</dc:creator>
  <cp:lastModifiedBy>Nafeesa Bibi (2331120)</cp:lastModifiedBy>
  <cp:revision>40</cp:revision>
  <dcterms:created xsi:type="dcterms:W3CDTF">2024-12-16T10:43:56Z</dcterms:created>
  <dcterms:modified xsi:type="dcterms:W3CDTF">2026-10-24T20:06:08Z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CampaignTags">
    <vt:lpwstr/>
  </property>
  <property fmtid="{D5CDD505-2E9C-101B-9397-08002B2CF9AE}" pid="7" name="ScenarioTags">
    <vt:lpwstr/>
  </property>
</Properties>
</file>