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DM Sans" pitchFamily="2" charset="77"/>
      <p:regular r:id="rId13"/>
    </p:embeddedFont>
    <p:embeddedFont>
      <p:font typeface="KG Primary Penmanship" panose="02000506000000020003" pitchFamily="2" charset="77"/>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gif"/><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4.sv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4999" b="-35000"/>
            </a:stretch>
          </a:blipFill>
        </p:spPr>
      </p:sp>
      <p:sp>
        <p:nvSpPr>
          <p:cNvPr id="3" name="Freeform 3"/>
          <p:cNvSpPr/>
          <p:nvPr/>
        </p:nvSpPr>
        <p:spPr>
          <a:xfrm>
            <a:off x="1439277" y="-1696121"/>
            <a:ext cx="18423489" cy="5449642"/>
          </a:xfrm>
          <a:custGeom>
            <a:avLst/>
            <a:gdLst/>
            <a:ahLst/>
            <a:cxnLst/>
            <a:rect l="l" t="t" r="r" b="b"/>
            <a:pathLst>
              <a:path w="18423489" h="5449642">
                <a:moveTo>
                  <a:pt x="0" y="0"/>
                </a:moveTo>
                <a:lnTo>
                  <a:pt x="18423490" y="0"/>
                </a:lnTo>
                <a:lnTo>
                  <a:pt x="18423490" y="5449642"/>
                </a:lnTo>
                <a:lnTo>
                  <a:pt x="0" y="5449642"/>
                </a:lnTo>
                <a:lnTo>
                  <a:pt x="0" y="0"/>
                </a:lnTo>
                <a:close/>
              </a:path>
            </a:pathLst>
          </a:custGeom>
          <a:blipFill>
            <a:blip r:embed="rId3">
              <a:alphaModFix amt="10999"/>
              <a:extLst>
                <a:ext uri="{96DAC541-7B7A-43D3-8B79-37D633B846F1}">
                  <asvg:svgBlip xmlns:asvg="http://schemas.microsoft.com/office/drawing/2016/SVG/main" r:embed="rId4"/>
                </a:ext>
              </a:extLst>
            </a:blip>
            <a:stretch>
              <a:fillRect t="-37399" r="-267" b="-260222"/>
            </a:stretch>
          </a:blipFill>
        </p:spPr>
      </p:sp>
      <p:pic>
        <p:nvPicPr>
          <p:cNvPr id="4" name="Picture 4"/>
          <p:cNvPicPr>
            <a:picLocks noChangeAspect="1"/>
          </p:cNvPicPr>
          <p:nvPr/>
        </p:nvPicPr>
        <p:blipFill>
          <a:blip r:embed="rId5"/>
          <a:srcRect/>
          <a:stretch>
            <a:fillRect/>
          </a:stretch>
        </p:blipFill>
        <p:spPr>
          <a:xfrm>
            <a:off x="15663707" y="8914790"/>
            <a:ext cx="1595593" cy="1372210"/>
          </a:xfrm>
          <a:prstGeom prst="rect">
            <a:avLst/>
          </a:prstGeom>
        </p:spPr>
      </p:pic>
      <p:sp>
        <p:nvSpPr>
          <p:cNvPr id="5" name="Freeform 5"/>
          <p:cNvSpPr/>
          <p:nvPr/>
        </p:nvSpPr>
        <p:spPr>
          <a:xfrm flipH="1">
            <a:off x="796539" y="2765166"/>
            <a:ext cx="5334223" cy="7521770"/>
          </a:xfrm>
          <a:custGeom>
            <a:avLst/>
            <a:gdLst/>
            <a:ahLst/>
            <a:cxnLst/>
            <a:rect l="l" t="t" r="r" b="b"/>
            <a:pathLst>
              <a:path w="7161977" h="10646182">
                <a:moveTo>
                  <a:pt x="7161977" y="0"/>
                </a:moveTo>
                <a:lnTo>
                  <a:pt x="0" y="0"/>
                </a:lnTo>
                <a:lnTo>
                  <a:pt x="0" y="10646182"/>
                </a:lnTo>
                <a:lnTo>
                  <a:pt x="7161977" y="10646182"/>
                </a:lnTo>
                <a:lnTo>
                  <a:pt x="7161977"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TextBox 6"/>
          <p:cNvSpPr txBox="1"/>
          <p:nvPr/>
        </p:nvSpPr>
        <p:spPr>
          <a:xfrm>
            <a:off x="6362923" y="3455720"/>
            <a:ext cx="11128538" cy="2198679"/>
          </a:xfrm>
          <a:prstGeom prst="rect">
            <a:avLst/>
          </a:prstGeom>
        </p:spPr>
        <p:txBody>
          <a:bodyPr wrap="square" lIns="0" tIns="0" rIns="0" bIns="0" rtlCol="0" anchor="t">
            <a:spAutoFit/>
          </a:bodyPr>
          <a:lstStyle/>
          <a:p>
            <a:pPr marL="0" lvl="0" indent="0" algn="ctr">
              <a:lnSpc>
                <a:spcPts val="8821"/>
              </a:lnSpc>
              <a:spcBef>
                <a:spcPct val="0"/>
              </a:spcBef>
            </a:pPr>
            <a:r>
              <a:rPr lang="en-US" sz="6301" dirty="0">
                <a:solidFill>
                  <a:srgbClr val="FFFFFF"/>
                </a:solidFill>
                <a:latin typeface="Aptos Display" panose="020B0004020202020204" pitchFamily="34" charset="0"/>
                <a:ea typeface="ADLaM Display" panose="02010000000000000000" pitchFamily="2" charset="77"/>
                <a:cs typeface="ADLaM Display" panose="02010000000000000000" pitchFamily="2" charset="77"/>
                <a:sym typeface="KG Primary Penmanship"/>
              </a:rPr>
              <a:t>What challenges do learners face in education within wales?</a:t>
            </a:r>
          </a:p>
        </p:txBody>
      </p:sp>
      <p:sp>
        <p:nvSpPr>
          <p:cNvPr id="7" name="TextBox 7"/>
          <p:cNvSpPr txBox="1"/>
          <p:nvPr/>
        </p:nvSpPr>
        <p:spPr>
          <a:xfrm>
            <a:off x="11254694" y="9534220"/>
            <a:ext cx="3938926" cy="550388"/>
          </a:xfrm>
          <a:prstGeom prst="rect">
            <a:avLst/>
          </a:prstGeom>
        </p:spPr>
        <p:txBody>
          <a:bodyPr lIns="0" tIns="0" rIns="0" bIns="0" rtlCol="0" anchor="t">
            <a:spAutoFit/>
          </a:bodyPr>
          <a:lstStyle/>
          <a:p>
            <a:pPr marL="0" lvl="0" indent="0" algn="ctr">
              <a:lnSpc>
                <a:spcPts val="4443"/>
              </a:lnSpc>
              <a:spcBef>
                <a:spcPct val="0"/>
              </a:spcBef>
            </a:pPr>
            <a:r>
              <a:rPr lang="en-US" sz="3173">
                <a:solidFill>
                  <a:srgbClr val="FFFFFF"/>
                </a:solidFill>
                <a:latin typeface="DM Sans"/>
                <a:ea typeface="DM Sans"/>
                <a:cs typeface="DM Sans"/>
                <a:sym typeface="DM Sans"/>
              </a:rPr>
              <a:t>Nyah Treweeks</a:t>
            </a:r>
          </a:p>
        </p:txBody>
      </p:sp>
    </p:spTree>
  </p:cSld>
  <p:clrMapOvr>
    <a:masterClrMapping/>
  </p:clrMapOvr>
  <p:timing>
    <p:tnLst>
      <p:par>
        <p:cTn id="1" dur="indefinite" restart="never" nodeType="tmRoot">
          <p:childTnLst>
            <p:cmd cmd="playFrom(0.0)">
              <p:cBhvr>
                <p:cTn id="2"/>
                <p:tgtEl>
                  <p:sldTgt/>
                </p:tgtEl>
              </p:cBhvr>
            </p:cmd>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TextBox 2"/>
          <p:cNvSpPr txBox="1"/>
          <p:nvPr/>
        </p:nvSpPr>
        <p:spPr>
          <a:xfrm>
            <a:off x="1015313" y="4079992"/>
            <a:ext cx="17532150" cy="2124108"/>
          </a:xfrm>
          <a:prstGeom prst="rect">
            <a:avLst/>
          </a:prstGeom>
        </p:spPr>
        <p:txBody>
          <a:bodyPr wrap="square" lIns="0" tIns="0" rIns="0" bIns="0" rtlCol="0" anchor="t">
            <a:spAutoFit/>
          </a:bodyPr>
          <a:lstStyle/>
          <a:p>
            <a:pPr algn="l">
              <a:lnSpc>
                <a:spcPts val="8821"/>
              </a:lnSpc>
            </a:pPr>
            <a:r>
              <a:rPr lang="en-US" sz="4300" dirty="0">
                <a:solidFill>
                  <a:srgbClr val="FFFFFF"/>
                </a:solidFill>
                <a:latin typeface="Aptos Display" panose="020B0004020202020204" pitchFamily="34" charset="0"/>
                <a:ea typeface="KG Primary Penmanship"/>
                <a:cs typeface="KG Primary Penmanship"/>
                <a:sym typeface="KG Primary Penmanship"/>
              </a:rPr>
              <a:t>There are 4 different main topics that outline some of the challenges that education in wales are facing. </a:t>
            </a:r>
          </a:p>
        </p:txBody>
      </p:sp>
      <p:sp>
        <p:nvSpPr>
          <p:cNvPr id="3" name="TextBox 3"/>
          <p:cNvSpPr txBox="1"/>
          <p:nvPr/>
        </p:nvSpPr>
        <p:spPr>
          <a:xfrm>
            <a:off x="994443" y="1930009"/>
            <a:ext cx="18007714" cy="2173800"/>
          </a:xfrm>
          <a:prstGeom prst="rect">
            <a:avLst/>
          </a:prstGeom>
        </p:spPr>
        <p:txBody>
          <a:bodyPr lIns="0" tIns="0" rIns="0" bIns="0" rtlCol="0" anchor="t">
            <a:spAutoFit/>
          </a:bodyPr>
          <a:lstStyle/>
          <a:p>
            <a:pPr algn="l">
              <a:lnSpc>
                <a:spcPts val="8821"/>
              </a:lnSpc>
              <a:spcBef>
                <a:spcPct val="0"/>
              </a:spcBef>
            </a:pPr>
            <a:r>
              <a:rPr lang="en-US" sz="4300" dirty="0">
                <a:solidFill>
                  <a:srgbClr val="FFFFFF"/>
                </a:solidFill>
                <a:latin typeface="Aptos Display" panose="020B0004020202020204" pitchFamily="34" charset="0"/>
                <a:ea typeface="KG Primary Penmanship"/>
                <a:cs typeface="KG Primary Penmanship"/>
                <a:sym typeface="KG Primary Penmanship"/>
              </a:rPr>
              <a:t>Each topic shows how school are seeking to improve and how  challenges are effecting the pupils, Staff and educations future.</a:t>
            </a:r>
          </a:p>
        </p:txBody>
      </p:sp>
      <p:sp>
        <p:nvSpPr>
          <p:cNvPr id="4" name="Freeform 4"/>
          <p:cNvSpPr/>
          <p:nvPr/>
        </p:nvSpPr>
        <p:spPr>
          <a:xfrm rot="3568435">
            <a:off x="6600732" y="6185632"/>
            <a:ext cx="3788419" cy="4114800"/>
          </a:xfrm>
          <a:custGeom>
            <a:avLst/>
            <a:gdLst/>
            <a:ahLst/>
            <a:cxnLst/>
            <a:rect l="l" t="t" r="r" b="b"/>
            <a:pathLst>
              <a:path w="4193427" h="4114800">
                <a:moveTo>
                  <a:pt x="0" y="0"/>
                </a:moveTo>
                <a:lnTo>
                  <a:pt x="4193427" y="0"/>
                </a:lnTo>
                <a:lnTo>
                  <a:pt x="4193427"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AutoShape 5"/>
          <p:cNvSpPr/>
          <p:nvPr/>
        </p:nvSpPr>
        <p:spPr>
          <a:xfrm>
            <a:off x="581693" y="1124086"/>
            <a:ext cx="16523867" cy="0"/>
          </a:xfrm>
          <a:prstGeom prst="line">
            <a:avLst/>
          </a:prstGeom>
          <a:ln w="57150" cap="flat">
            <a:solidFill>
              <a:srgbClr val="FFFFFF"/>
            </a:solidFill>
            <a:prstDash val="solid"/>
            <a:headEnd type="none" w="sm" len="sm"/>
            <a:tailEnd type="none" w="sm" len="sm"/>
          </a:ln>
        </p:spPr>
      </p:sp>
      <p:sp>
        <p:nvSpPr>
          <p:cNvPr id="6" name="TextBox 6"/>
          <p:cNvSpPr txBox="1"/>
          <p:nvPr/>
        </p:nvSpPr>
        <p:spPr>
          <a:xfrm>
            <a:off x="-1607898" y="38292"/>
            <a:ext cx="13530446" cy="992003"/>
          </a:xfrm>
          <a:prstGeom prst="rect">
            <a:avLst/>
          </a:prstGeom>
        </p:spPr>
        <p:txBody>
          <a:bodyPr lIns="0" tIns="0" rIns="0" bIns="0" rtlCol="0" anchor="t">
            <a:spAutoFit/>
          </a:bodyPr>
          <a:lstStyle/>
          <a:p>
            <a:pPr algn="ctr">
              <a:lnSpc>
                <a:spcPts val="8821"/>
              </a:lnSpc>
              <a:spcBef>
                <a:spcPct val="0"/>
              </a:spcBef>
            </a:pPr>
            <a:r>
              <a:rPr lang="en-US" sz="4300" dirty="0">
                <a:solidFill>
                  <a:srgbClr val="FFFFFF"/>
                </a:solidFill>
                <a:latin typeface="Aptos Display" panose="020B0004020202020204" pitchFamily="34" charset="0"/>
                <a:ea typeface="ADLaM Display" panose="02010000000000000000" pitchFamily="2" charset="77"/>
                <a:cs typeface="ADLaM Display" panose="02010000000000000000" pitchFamily="2" charset="77"/>
                <a:sym typeface="KG Primary Penmanship"/>
              </a:rPr>
              <a:t> The challenges learners face in Wales :</a:t>
            </a:r>
          </a:p>
        </p:txBody>
      </p:sp>
      <p:sp>
        <p:nvSpPr>
          <p:cNvPr id="7" name="TextBox 7"/>
          <p:cNvSpPr txBox="1"/>
          <p:nvPr/>
        </p:nvSpPr>
        <p:spPr>
          <a:xfrm>
            <a:off x="994443" y="1041940"/>
            <a:ext cx="15196964" cy="999120"/>
          </a:xfrm>
          <a:prstGeom prst="rect">
            <a:avLst/>
          </a:prstGeom>
        </p:spPr>
        <p:txBody>
          <a:bodyPr lIns="0" tIns="0" rIns="0" bIns="0" rtlCol="0" anchor="t">
            <a:spAutoFit/>
          </a:bodyPr>
          <a:lstStyle/>
          <a:p>
            <a:pPr algn="l">
              <a:lnSpc>
                <a:spcPts val="8821"/>
              </a:lnSpc>
              <a:spcBef>
                <a:spcPct val="0"/>
              </a:spcBef>
            </a:pPr>
            <a:r>
              <a:rPr lang="en-US" sz="4300" dirty="0">
                <a:solidFill>
                  <a:srgbClr val="FFFFFF"/>
                </a:solidFill>
                <a:latin typeface="Aptos Display" panose="020B0004020202020204" pitchFamily="34" charset="0"/>
                <a:ea typeface="KG Primary Penmanship"/>
                <a:cs typeface="KG Primary Penmanship"/>
                <a:sym typeface="KG Primary Penmanship"/>
              </a:rPr>
              <a:t>Schools play a fundamental and formative role in the lives of children.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Freeform 2"/>
          <p:cNvSpPr/>
          <p:nvPr/>
        </p:nvSpPr>
        <p:spPr>
          <a:xfrm rot="5400000">
            <a:off x="-787627" y="2720207"/>
            <a:ext cx="6924731" cy="4186577"/>
          </a:xfrm>
          <a:custGeom>
            <a:avLst/>
            <a:gdLst/>
            <a:ahLst/>
            <a:cxnLst/>
            <a:rect l="l" t="t" r="r" b="b"/>
            <a:pathLst>
              <a:path w="6924731" h="4186577">
                <a:moveTo>
                  <a:pt x="0" y="0"/>
                </a:moveTo>
                <a:lnTo>
                  <a:pt x="6924732" y="0"/>
                </a:lnTo>
                <a:lnTo>
                  <a:pt x="6924732" y="4186577"/>
                </a:lnTo>
                <a:lnTo>
                  <a:pt x="0" y="41865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202422" y="1740904"/>
            <a:ext cx="4846255" cy="4461029"/>
          </a:xfrm>
          <a:prstGeom prst="rect">
            <a:avLst/>
          </a:prstGeom>
        </p:spPr>
        <p:txBody>
          <a:bodyPr lIns="0" tIns="0" rIns="0" bIns="0" rtlCol="0" anchor="t">
            <a:spAutoFit/>
          </a:bodyPr>
          <a:lstStyle/>
          <a:p>
            <a:pPr algn="ctr">
              <a:lnSpc>
                <a:spcPts val="6323"/>
              </a:lnSpc>
            </a:pPr>
            <a:r>
              <a:rPr lang="en-US" sz="3200" dirty="0">
                <a:solidFill>
                  <a:srgbClr val="285648"/>
                </a:solidFill>
                <a:latin typeface="Aptos Display" panose="020B0004020202020204" pitchFamily="34" charset="0"/>
                <a:ea typeface="KG Primary Penmanship"/>
                <a:cs typeface="KG Primary Penmanship"/>
                <a:sym typeface="KG Primary Penmanship"/>
              </a:rPr>
              <a:t>Academic challenges: </a:t>
            </a:r>
          </a:p>
          <a:p>
            <a:pPr algn="ctr">
              <a:lnSpc>
                <a:spcPts val="4772"/>
              </a:lnSpc>
            </a:pPr>
            <a:r>
              <a:rPr lang="en-US" sz="3200" dirty="0">
                <a:solidFill>
                  <a:srgbClr val="285648"/>
                </a:solidFill>
                <a:latin typeface="Aptos Display" panose="020B0004020202020204" pitchFamily="34" charset="0"/>
                <a:ea typeface="KG Primary Penmanship"/>
                <a:cs typeface="KG Primary Penmanship"/>
                <a:sym typeface="KG Primary Penmanship"/>
              </a:rPr>
              <a:t>decline in test scores.</a:t>
            </a:r>
          </a:p>
          <a:p>
            <a:pPr algn="ctr">
              <a:lnSpc>
                <a:spcPts val="4772"/>
              </a:lnSpc>
            </a:pPr>
            <a:r>
              <a:rPr lang="en-US" sz="3200" dirty="0">
                <a:solidFill>
                  <a:srgbClr val="285648"/>
                </a:solidFill>
                <a:latin typeface="Aptos Display" panose="020B0004020202020204" pitchFamily="34" charset="0"/>
                <a:ea typeface="KG Primary Penmanship"/>
                <a:cs typeface="KG Primary Penmanship"/>
                <a:sym typeface="KG Primary Penmanship"/>
              </a:rPr>
              <a:t>High inequality </a:t>
            </a:r>
          </a:p>
          <a:p>
            <a:pPr algn="ctr">
              <a:lnSpc>
                <a:spcPts val="4772"/>
              </a:lnSpc>
            </a:pPr>
            <a:r>
              <a:rPr lang="en-US" sz="3200" dirty="0">
                <a:solidFill>
                  <a:srgbClr val="285648"/>
                </a:solidFill>
                <a:latin typeface="Aptos Display" panose="020B0004020202020204" pitchFamily="34" charset="0"/>
                <a:ea typeface="KG Primary Penmanship"/>
                <a:cs typeface="KG Primary Penmanship"/>
                <a:sym typeface="KG Primary Penmanship"/>
              </a:rPr>
              <a:t>Inconsistent quality of </a:t>
            </a:r>
          </a:p>
          <a:p>
            <a:pPr algn="ctr">
              <a:lnSpc>
                <a:spcPts val="4772"/>
              </a:lnSpc>
            </a:pPr>
            <a:r>
              <a:rPr lang="en-US" sz="3200" dirty="0">
                <a:solidFill>
                  <a:srgbClr val="285648"/>
                </a:solidFill>
                <a:latin typeface="Aptos Display" panose="020B0004020202020204" pitchFamily="34" charset="0"/>
                <a:ea typeface="KG Primary Penmanship"/>
                <a:cs typeface="KG Primary Penmanship"/>
                <a:sym typeface="KG Primary Penmanship"/>
              </a:rPr>
              <a:t>teaching.</a:t>
            </a:r>
          </a:p>
          <a:p>
            <a:pPr algn="ctr">
              <a:lnSpc>
                <a:spcPts val="4772"/>
              </a:lnSpc>
            </a:pPr>
            <a:r>
              <a:rPr lang="en-US" sz="3200" dirty="0">
                <a:solidFill>
                  <a:srgbClr val="285648"/>
                </a:solidFill>
                <a:latin typeface="Aptos Display" panose="020B0004020202020204" pitchFamily="34" charset="0"/>
                <a:ea typeface="KG Primary Penmanship"/>
                <a:cs typeface="KG Primary Penmanship"/>
                <a:sym typeface="KG Primary Penmanship"/>
              </a:rPr>
              <a:t>Reading and phonics </a:t>
            </a:r>
          </a:p>
          <a:p>
            <a:pPr algn="ctr">
              <a:lnSpc>
                <a:spcPts val="4772"/>
              </a:lnSpc>
            </a:pPr>
            <a:endParaRPr lang="en-US" sz="3200" dirty="0">
              <a:solidFill>
                <a:srgbClr val="285648"/>
              </a:solidFill>
              <a:latin typeface="Aptos Display" panose="020B0004020202020204" pitchFamily="34" charset="0"/>
              <a:ea typeface="KG Primary Penmanship"/>
              <a:cs typeface="KG Primary Penmanship"/>
              <a:sym typeface="KG Primary Penmanship"/>
            </a:endParaRPr>
          </a:p>
        </p:txBody>
      </p:sp>
      <p:sp>
        <p:nvSpPr>
          <p:cNvPr id="4" name="Freeform 4"/>
          <p:cNvSpPr/>
          <p:nvPr/>
        </p:nvSpPr>
        <p:spPr>
          <a:xfrm rot="5400000">
            <a:off x="3494201" y="2756543"/>
            <a:ext cx="6924731" cy="4186577"/>
          </a:xfrm>
          <a:custGeom>
            <a:avLst/>
            <a:gdLst/>
            <a:ahLst/>
            <a:cxnLst/>
            <a:rect l="l" t="t" r="r" b="b"/>
            <a:pathLst>
              <a:path w="6924731" h="4186577">
                <a:moveTo>
                  <a:pt x="0" y="0"/>
                </a:moveTo>
                <a:lnTo>
                  <a:pt x="6924731" y="0"/>
                </a:lnTo>
                <a:lnTo>
                  <a:pt x="6924731" y="4186577"/>
                </a:lnTo>
                <a:lnTo>
                  <a:pt x="0" y="41865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5" name="Freeform 5"/>
          <p:cNvSpPr/>
          <p:nvPr/>
        </p:nvSpPr>
        <p:spPr>
          <a:xfrm rot="5400000">
            <a:off x="7776028" y="2720207"/>
            <a:ext cx="6924731" cy="4186577"/>
          </a:xfrm>
          <a:custGeom>
            <a:avLst/>
            <a:gdLst/>
            <a:ahLst/>
            <a:cxnLst/>
            <a:rect l="l" t="t" r="r" b="b"/>
            <a:pathLst>
              <a:path w="6924731" h="4186577">
                <a:moveTo>
                  <a:pt x="0" y="0"/>
                </a:moveTo>
                <a:lnTo>
                  <a:pt x="6924731" y="0"/>
                </a:lnTo>
                <a:lnTo>
                  <a:pt x="6924731" y="4186577"/>
                </a:lnTo>
                <a:lnTo>
                  <a:pt x="0" y="41865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rot="5400000">
            <a:off x="12057855" y="2720207"/>
            <a:ext cx="6924731" cy="4186577"/>
          </a:xfrm>
          <a:custGeom>
            <a:avLst/>
            <a:gdLst/>
            <a:ahLst/>
            <a:cxnLst/>
            <a:rect l="l" t="t" r="r" b="b"/>
            <a:pathLst>
              <a:path w="6924731" h="4186577">
                <a:moveTo>
                  <a:pt x="0" y="0"/>
                </a:moveTo>
                <a:lnTo>
                  <a:pt x="6924731" y="0"/>
                </a:lnTo>
                <a:lnTo>
                  <a:pt x="6924731" y="4186577"/>
                </a:lnTo>
                <a:lnTo>
                  <a:pt x="0" y="41865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1819155" y="6441920"/>
            <a:ext cx="1711168" cy="1661389"/>
          </a:xfrm>
          <a:custGeom>
            <a:avLst/>
            <a:gdLst/>
            <a:ahLst/>
            <a:cxnLst/>
            <a:rect l="l" t="t" r="r" b="b"/>
            <a:pathLst>
              <a:path w="1711168" h="1661389">
                <a:moveTo>
                  <a:pt x="0" y="0"/>
                </a:moveTo>
                <a:lnTo>
                  <a:pt x="1711168" y="0"/>
                </a:lnTo>
                <a:lnTo>
                  <a:pt x="1711168" y="1661389"/>
                </a:lnTo>
                <a:lnTo>
                  <a:pt x="0" y="16613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Freeform 8"/>
          <p:cNvSpPr/>
          <p:nvPr/>
        </p:nvSpPr>
        <p:spPr>
          <a:xfrm rot="124175">
            <a:off x="10256691" y="5860243"/>
            <a:ext cx="2374264" cy="2313828"/>
          </a:xfrm>
          <a:custGeom>
            <a:avLst/>
            <a:gdLst/>
            <a:ahLst/>
            <a:cxnLst/>
            <a:rect l="l" t="t" r="r" b="b"/>
            <a:pathLst>
              <a:path w="2374264" h="2313828">
                <a:moveTo>
                  <a:pt x="0" y="0"/>
                </a:moveTo>
                <a:lnTo>
                  <a:pt x="2374264" y="0"/>
                </a:lnTo>
                <a:lnTo>
                  <a:pt x="2374264" y="2313829"/>
                </a:lnTo>
                <a:lnTo>
                  <a:pt x="0" y="23138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Freeform 9"/>
          <p:cNvSpPr/>
          <p:nvPr/>
        </p:nvSpPr>
        <p:spPr>
          <a:xfrm rot="197403">
            <a:off x="13709912" y="6354587"/>
            <a:ext cx="1110434" cy="1718273"/>
          </a:xfrm>
          <a:custGeom>
            <a:avLst/>
            <a:gdLst/>
            <a:ahLst/>
            <a:cxnLst/>
            <a:rect l="l" t="t" r="r" b="b"/>
            <a:pathLst>
              <a:path w="1110434" h="1718273">
                <a:moveTo>
                  <a:pt x="0" y="0"/>
                </a:moveTo>
                <a:lnTo>
                  <a:pt x="1110434" y="0"/>
                </a:lnTo>
                <a:lnTo>
                  <a:pt x="1110434" y="1718273"/>
                </a:lnTo>
                <a:lnTo>
                  <a:pt x="0" y="17182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Freeform 10"/>
          <p:cNvSpPr/>
          <p:nvPr/>
        </p:nvSpPr>
        <p:spPr>
          <a:xfrm>
            <a:off x="6212970" y="7017158"/>
            <a:ext cx="1487193" cy="1228793"/>
          </a:xfrm>
          <a:custGeom>
            <a:avLst/>
            <a:gdLst/>
            <a:ahLst/>
            <a:cxnLst/>
            <a:rect l="l" t="t" r="r" b="b"/>
            <a:pathLst>
              <a:path w="1487193" h="1228793">
                <a:moveTo>
                  <a:pt x="0" y="0"/>
                </a:moveTo>
                <a:lnTo>
                  <a:pt x="1487193" y="0"/>
                </a:lnTo>
                <a:lnTo>
                  <a:pt x="1487193" y="1228793"/>
                </a:lnTo>
                <a:lnTo>
                  <a:pt x="0" y="12287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1" name="TextBox 11"/>
          <p:cNvSpPr txBox="1"/>
          <p:nvPr/>
        </p:nvSpPr>
        <p:spPr>
          <a:xfrm>
            <a:off x="4963081" y="1919598"/>
            <a:ext cx="3906807" cy="5031314"/>
          </a:xfrm>
          <a:prstGeom prst="rect">
            <a:avLst/>
          </a:prstGeom>
        </p:spPr>
        <p:txBody>
          <a:bodyPr wrap="square" lIns="0" tIns="0" rIns="0" bIns="0" rtlCol="0" anchor="t">
            <a:spAutoFit/>
          </a:bodyPr>
          <a:lstStyle/>
          <a:p>
            <a:pPr algn="ctr">
              <a:lnSpc>
                <a:spcPts val="5303"/>
              </a:lnSpc>
            </a:pPr>
            <a:r>
              <a:rPr lang="en-US" sz="3100" dirty="0">
                <a:solidFill>
                  <a:srgbClr val="285648"/>
                </a:solidFill>
                <a:latin typeface="Aptos Display" panose="020B0004020202020204" pitchFamily="34" charset="0"/>
                <a:ea typeface="KG Primary Penmanship"/>
                <a:cs typeface="KG Primary Penmanship"/>
                <a:sym typeface="KG Primary Penmanship"/>
              </a:rPr>
              <a:t>Staffing and </a:t>
            </a:r>
            <a:r>
              <a:rPr lang="en-GB" sz="3100" dirty="0">
                <a:solidFill>
                  <a:srgbClr val="285648"/>
                </a:solidFill>
                <a:latin typeface="Aptos Display" panose="020B0004020202020204" pitchFamily="34" charset="0"/>
                <a:ea typeface="KG Primary Penmanship"/>
                <a:cs typeface="KG Primary Penmanship"/>
                <a:sym typeface="KG Primary Penmanship"/>
              </a:rPr>
              <a:t>behaviours</a:t>
            </a:r>
            <a:r>
              <a:rPr lang="en-US" sz="3100" dirty="0">
                <a:solidFill>
                  <a:srgbClr val="285648"/>
                </a:solidFill>
                <a:latin typeface="Aptos Display" panose="020B0004020202020204" pitchFamily="34" charset="0"/>
                <a:ea typeface="KG Primary Penmanship"/>
                <a:cs typeface="KG Primary Penmanship"/>
                <a:sym typeface="KG Primary Penmanship"/>
              </a:rPr>
              <a:t>:</a:t>
            </a:r>
          </a:p>
          <a:p>
            <a:pPr algn="ctr">
              <a:lnSpc>
                <a:spcPts val="4914"/>
              </a:lnSpc>
            </a:pPr>
            <a:r>
              <a:rPr lang="en-US" sz="3100" dirty="0">
                <a:solidFill>
                  <a:srgbClr val="285648"/>
                </a:solidFill>
                <a:latin typeface="Aptos Display" panose="020B0004020202020204" pitchFamily="34" charset="0"/>
                <a:ea typeface="KG Primary Penmanship"/>
                <a:cs typeface="KG Primary Penmanship"/>
                <a:sym typeface="KG Primary Penmanship"/>
              </a:rPr>
              <a:t>Teaching recruitment and retention.</a:t>
            </a:r>
          </a:p>
          <a:p>
            <a:pPr algn="ctr">
              <a:lnSpc>
                <a:spcPts val="4914"/>
              </a:lnSpc>
            </a:pPr>
            <a:r>
              <a:rPr lang="en-US" sz="3100" dirty="0">
                <a:solidFill>
                  <a:srgbClr val="285648"/>
                </a:solidFill>
                <a:latin typeface="Aptos Display" panose="020B0004020202020204" pitchFamily="34" charset="0"/>
                <a:ea typeface="KG Primary Penmanship"/>
                <a:cs typeface="KG Primary Penmanship"/>
                <a:sym typeface="KG Primary Penmanship"/>
              </a:rPr>
              <a:t>Training staff.</a:t>
            </a:r>
          </a:p>
          <a:p>
            <a:pPr algn="ctr">
              <a:lnSpc>
                <a:spcPts val="4914"/>
              </a:lnSpc>
            </a:pPr>
            <a:r>
              <a:rPr lang="en-US" sz="3100" dirty="0">
                <a:solidFill>
                  <a:srgbClr val="285648"/>
                </a:solidFill>
                <a:latin typeface="Aptos Display" panose="020B0004020202020204" pitchFamily="34" charset="0"/>
                <a:ea typeface="KG Primary Penmanship"/>
                <a:cs typeface="KG Primary Penmanship"/>
                <a:sym typeface="KG Primary Penmanship"/>
              </a:rPr>
              <a:t>pupil </a:t>
            </a:r>
            <a:r>
              <a:rPr lang="en-GB" sz="3100" dirty="0">
                <a:solidFill>
                  <a:srgbClr val="285648"/>
                </a:solidFill>
                <a:latin typeface="Aptos Display" panose="020B0004020202020204" pitchFamily="34" charset="0"/>
                <a:ea typeface="KG Primary Penmanship"/>
                <a:cs typeface="KG Primary Penmanship"/>
                <a:sym typeface="KG Primary Penmanship"/>
              </a:rPr>
              <a:t>behaviours</a:t>
            </a:r>
            <a:r>
              <a:rPr lang="en-US" sz="3100" dirty="0">
                <a:solidFill>
                  <a:srgbClr val="285648"/>
                </a:solidFill>
                <a:latin typeface="Aptos Display" panose="020B0004020202020204" pitchFamily="34" charset="0"/>
                <a:ea typeface="KG Primary Penmanship"/>
                <a:cs typeface="KG Primary Penmanship"/>
                <a:sym typeface="KG Primary Penmanship"/>
              </a:rPr>
              <a:t> and wellbeing.</a:t>
            </a:r>
          </a:p>
          <a:p>
            <a:pPr algn="ctr">
              <a:lnSpc>
                <a:spcPts val="4914"/>
              </a:lnSpc>
            </a:pPr>
            <a:r>
              <a:rPr lang="en-US" sz="3100" dirty="0">
                <a:solidFill>
                  <a:srgbClr val="285648"/>
                </a:solidFill>
                <a:latin typeface="Aptos Display" panose="020B0004020202020204" pitchFamily="34" charset="0"/>
                <a:ea typeface="KG Primary Penmanship"/>
                <a:cs typeface="KG Primary Penmanship"/>
                <a:sym typeface="KG Primary Penmanship"/>
              </a:rPr>
              <a:t>teacher workload </a:t>
            </a:r>
          </a:p>
          <a:p>
            <a:pPr algn="ctr">
              <a:lnSpc>
                <a:spcPts val="4914"/>
              </a:lnSpc>
            </a:pPr>
            <a:r>
              <a:rPr lang="en-US" sz="3100" dirty="0">
                <a:solidFill>
                  <a:srgbClr val="285648"/>
                </a:solidFill>
                <a:latin typeface="Aptos Display" panose="020B0004020202020204" pitchFamily="34" charset="0"/>
                <a:ea typeface="KG Primary Penmanship"/>
                <a:cs typeface="KG Primary Penmanship"/>
                <a:sym typeface="KG Primary Penmanship"/>
              </a:rPr>
              <a:t>staff wellbeing.</a:t>
            </a:r>
          </a:p>
        </p:txBody>
      </p:sp>
      <p:sp>
        <p:nvSpPr>
          <p:cNvPr id="12" name="TextBox 12"/>
          <p:cNvSpPr txBox="1"/>
          <p:nvPr/>
        </p:nvSpPr>
        <p:spPr>
          <a:xfrm>
            <a:off x="8785389" y="1861123"/>
            <a:ext cx="4846255" cy="3627962"/>
          </a:xfrm>
          <a:prstGeom prst="rect">
            <a:avLst/>
          </a:prstGeom>
        </p:spPr>
        <p:txBody>
          <a:bodyPr lIns="0" tIns="0" rIns="0" bIns="0" rtlCol="0" anchor="t">
            <a:spAutoFit/>
          </a:bodyPr>
          <a:lstStyle/>
          <a:p>
            <a:pPr algn="ctr">
              <a:lnSpc>
                <a:spcPts val="6323"/>
              </a:lnSpc>
            </a:pPr>
            <a:r>
              <a:rPr lang="en-US" sz="3400" dirty="0">
                <a:solidFill>
                  <a:srgbClr val="285648"/>
                </a:solidFill>
                <a:latin typeface="Aptos Display" panose="020B0004020202020204" pitchFamily="34" charset="0"/>
                <a:ea typeface="KG Primary Penmanship"/>
                <a:cs typeface="KG Primary Penmanship"/>
                <a:sym typeface="KG Primary Penmanship"/>
              </a:rPr>
              <a:t>Curriculum and implementation:</a:t>
            </a:r>
          </a:p>
          <a:p>
            <a:pPr algn="ctr">
              <a:lnSpc>
                <a:spcPts val="5343"/>
              </a:lnSpc>
            </a:pPr>
            <a:r>
              <a:rPr lang="en-US" sz="3400" dirty="0">
                <a:solidFill>
                  <a:srgbClr val="285648"/>
                </a:solidFill>
                <a:latin typeface="Aptos Display" panose="020B0004020202020204" pitchFamily="34" charset="0"/>
                <a:ea typeface="KG Primary Penmanship"/>
                <a:cs typeface="KG Primary Penmanship"/>
                <a:sym typeface="KG Primary Penmanship"/>
              </a:rPr>
              <a:t>Curriculum for wales.</a:t>
            </a:r>
          </a:p>
          <a:p>
            <a:pPr algn="ctr">
              <a:lnSpc>
                <a:spcPts val="5343"/>
              </a:lnSpc>
            </a:pPr>
            <a:r>
              <a:rPr lang="en-US" sz="3400" dirty="0">
                <a:solidFill>
                  <a:srgbClr val="285648"/>
                </a:solidFill>
                <a:latin typeface="Aptos Display" panose="020B0004020202020204" pitchFamily="34" charset="0"/>
                <a:ea typeface="KG Primary Penmanship"/>
                <a:cs typeface="KG Primary Penmanship"/>
                <a:sym typeface="KG Primary Penmanship"/>
              </a:rPr>
              <a:t>Skills development.</a:t>
            </a:r>
          </a:p>
          <a:p>
            <a:pPr algn="ctr">
              <a:lnSpc>
                <a:spcPts val="5343"/>
              </a:lnSpc>
            </a:pPr>
            <a:endParaRPr lang="en-US" sz="3400" dirty="0">
              <a:solidFill>
                <a:srgbClr val="285648"/>
              </a:solidFill>
              <a:latin typeface="Aptos Display" panose="020B0004020202020204" pitchFamily="34" charset="0"/>
              <a:ea typeface="KG Primary Penmanship"/>
              <a:cs typeface="KG Primary Penmanship"/>
              <a:sym typeface="KG Primary Penmanship"/>
            </a:endParaRPr>
          </a:p>
        </p:txBody>
      </p:sp>
      <p:sp>
        <p:nvSpPr>
          <p:cNvPr id="13" name="TextBox 13"/>
          <p:cNvSpPr txBox="1"/>
          <p:nvPr/>
        </p:nvSpPr>
        <p:spPr>
          <a:xfrm>
            <a:off x="13097092" y="1947683"/>
            <a:ext cx="4846255" cy="4450962"/>
          </a:xfrm>
          <a:prstGeom prst="rect">
            <a:avLst/>
          </a:prstGeom>
        </p:spPr>
        <p:txBody>
          <a:bodyPr lIns="0" tIns="0" rIns="0" bIns="0" rtlCol="0" anchor="t">
            <a:spAutoFit/>
          </a:bodyPr>
          <a:lstStyle/>
          <a:p>
            <a:pPr algn="ctr">
              <a:lnSpc>
                <a:spcPts val="6323"/>
              </a:lnSpc>
            </a:pPr>
            <a:r>
              <a:rPr lang="en-US" sz="3200" dirty="0">
                <a:solidFill>
                  <a:srgbClr val="285648"/>
                </a:solidFill>
                <a:latin typeface="Aptos Display" panose="020B0004020202020204" pitchFamily="34" charset="0"/>
                <a:ea typeface="KG Primary Penmanship"/>
                <a:cs typeface="KG Primary Penmanship"/>
                <a:sym typeface="KG Primary Penmanship"/>
              </a:rPr>
              <a:t>Other challenges that </a:t>
            </a:r>
            <a:endParaRPr lang="en-GB" sz="3200" dirty="0">
              <a:solidFill>
                <a:srgbClr val="285648"/>
              </a:solidFill>
              <a:latin typeface="Aptos Display" panose="020B0004020202020204" pitchFamily="34" charset="0"/>
              <a:ea typeface="KG Primary Penmanship"/>
              <a:cs typeface="KG Primary Penmanship"/>
              <a:sym typeface="KG Primary Penmanship"/>
            </a:endParaRPr>
          </a:p>
          <a:p>
            <a:pPr algn="ctr">
              <a:lnSpc>
                <a:spcPts val="6323"/>
              </a:lnSpc>
            </a:pPr>
            <a:r>
              <a:rPr lang="en-US" sz="3200" dirty="0">
                <a:solidFill>
                  <a:srgbClr val="285648"/>
                </a:solidFill>
                <a:latin typeface="Aptos Display" panose="020B0004020202020204" pitchFamily="34" charset="0"/>
                <a:ea typeface="KG Primary Penmanship"/>
                <a:cs typeface="KG Primary Penmanship"/>
                <a:sym typeface="KG Primary Penmanship"/>
              </a:rPr>
              <a:t>are being faced:</a:t>
            </a:r>
          </a:p>
          <a:p>
            <a:pPr algn="ctr">
              <a:lnSpc>
                <a:spcPts val="5623"/>
              </a:lnSpc>
            </a:pPr>
            <a:r>
              <a:rPr lang="en-US" sz="3200" dirty="0">
                <a:solidFill>
                  <a:srgbClr val="285648"/>
                </a:solidFill>
                <a:latin typeface="Aptos Display" panose="020B0004020202020204" pitchFamily="34" charset="0"/>
                <a:ea typeface="KG Primary Penmanship"/>
                <a:cs typeface="KG Primary Penmanship"/>
                <a:sym typeface="KG Primary Penmanship"/>
              </a:rPr>
              <a:t>Harassment</a:t>
            </a:r>
          </a:p>
          <a:p>
            <a:pPr algn="ctr">
              <a:lnSpc>
                <a:spcPts val="5623"/>
              </a:lnSpc>
            </a:pPr>
            <a:r>
              <a:rPr lang="en-US" sz="3200" dirty="0">
                <a:solidFill>
                  <a:srgbClr val="285648"/>
                </a:solidFill>
                <a:latin typeface="Aptos Display" panose="020B0004020202020204" pitchFamily="34" charset="0"/>
                <a:ea typeface="KG Primary Penmanship"/>
                <a:cs typeface="KG Primary Penmanship"/>
                <a:sym typeface="KG Primary Penmanship"/>
              </a:rPr>
              <a:t>Bullying </a:t>
            </a:r>
          </a:p>
          <a:p>
            <a:pPr algn="ctr">
              <a:lnSpc>
                <a:spcPts val="5623"/>
              </a:lnSpc>
            </a:pPr>
            <a:r>
              <a:rPr lang="en-US" sz="3200" dirty="0">
                <a:solidFill>
                  <a:srgbClr val="285648"/>
                </a:solidFill>
                <a:latin typeface="Aptos Display" panose="020B0004020202020204" pitchFamily="34" charset="0"/>
                <a:ea typeface="KG Primary Penmanship"/>
                <a:cs typeface="KG Primary Penmanship"/>
                <a:sym typeface="KG Primary Penmanship"/>
              </a:rPr>
              <a:t>Mental. Health </a:t>
            </a:r>
          </a:p>
          <a:p>
            <a:pPr algn="ctr">
              <a:lnSpc>
                <a:spcPts val="5623"/>
              </a:lnSpc>
            </a:pPr>
            <a:endParaRPr lang="en-US" sz="3200" dirty="0">
              <a:solidFill>
                <a:srgbClr val="285648"/>
              </a:solidFill>
              <a:latin typeface="Aptos Display" panose="020B0004020202020204" pitchFamily="34" charset="0"/>
              <a:ea typeface="KG Primary Penmanship"/>
              <a:cs typeface="KG Primary Penmanship"/>
              <a:sym typeface="KG Primary Penmanshi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AutoShape 2"/>
          <p:cNvSpPr/>
          <p:nvPr/>
        </p:nvSpPr>
        <p:spPr>
          <a:xfrm>
            <a:off x="537376" y="2332621"/>
            <a:ext cx="16523867" cy="0"/>
          </a:xfrm>
          <a:prstGeom prst="line">
            <a:avLst/>
          </a:prstGeom>
          <a:ln w="57150" cap="flat">
            <a:solidFill>
              <a:srgbClr val="FFFFFF"/>
            </a:solidFill>
            <a:prstDash val="solid"/>
            <a:headEnd type="none" w="sm" len="sm"/>
            <a:tailEnd type="none" w="sm" len="sm"/>
          </a:ln>
        </p:spPr>
      </p:sp>
      <p:sp>
        <p:nvSpPr>
          <p:cNvPr id="3" name="TextBox 3"/>
          <p:cNvSpPr txBox="1"/>
          <p:nvPr/>
        </p:nvSpPr>
        <p:spPr>
          <a:xfrm>
            <a:off x="367716" y="3722697"/>
            <a:ext cx="17552567" cy="5970737"/>
          </a:xfrm>
          <a:prstGeom prst="rect">
            <a:avLst/>
          </a:prstGeom>
        </p:spPr>
        <p:txBody>
          <a:bodyPr lIns="0" tIns="0" rIns="0" bIns="0" rtlCol="0" anchor="t">
            <a:spAutoFit/>
          </a:bodyPr>
          <a:lstStyle/>
          <a:p>
            <a:pPr algn="l">
              <a:lnSpc>
                <a:spcPts val="6743"/>
              </a:lnSpc>
            </a:pPr>
            <a:r>
              <a:rPr lang="en-US" sz="4000" dirty="0">
                <a:solidFill>
                  <a:srgbClr val="FFFFFF"/>
                </a:solidFill>
                <a:latin typeface="Aptos Display" panose="020B0004020202020204" pitchFamily="34" charset="0"/>
                <a:ea typeface="KG Primary Penmanship"/>
                <a:cs typeface="KG Primary Penmanship"/>
                <a:sym typeface="KG Primary Penmanship"/>
              </a:rPr>
              <a:t>Identifying these challenges allows school to know where improvement</a:t>
            </a:r>
          </a:p>
          <a:p>
            <a:pPr algn="l">
              <a:lnSpc>
                <a:spcPts val="6743"/>
              </a:lnSpc>
            </a:pPr>
            <a:r>
              <a:rPr lang="en-US" sz="4000" dirty="0">
                <a:solidFill>
                  <a:srgbClr val="FFFFFF"/>
                </a:solidFill>
                <a:latin typeface="Aptos Display" panose="020B0004020202020204" pitchFamily="34" charset="0"/>
                <a:ea typeface="KG Primary Penmanship"/>
                <a:cs typeface="KG Primary Penmanship"/>
                <a:sym typeface="KG Primary Penmanship"/>
              </a:rPr>
              <a:t> needs to be made, with test results it’s a different method of teaching looking at where the improvement needs to be if it’s maths, reading, science, phonics they identify and work on this area. </a:t>
            </a:r>
          </a:p>
          <a:p>
            <a:pPr algn="l">
              <a:lnSpc>
                <a:spcPts val="6743"/>
              </a:lnSpc>
              <a:spcBef>
                <a:spcPct val="0"/>
              </a:spcBef>
            </a:pPr>
            <a:r>
              <a:rPr lang="en-US" sz="4000" dirty="0">
                <a:solidFill>
                  <a:srgbClr val="FFFFFF"/>
                </a:solidFill>
                <a:latin typeface="Aptos Display" panose="020B0004020202020204" pitchFamily="34" charset="0"/>
                <a:ea typeface="KG Primary Penmanship"/>
                <a:cs typeface="KG Primary Penmanship"/>
                <a:sym typeface="KG Primary Penmanship"/>
              </a:rPr>
              <a:t>If the challenge may be a more general area such a teachers, recruitment, mental health they will make the appropriate assessment and changes that I needed to suit each situation and challenge. </a:t>
            </a:r>
          </a:p>
        </p:txBody>
      </p:sp>
      <p:sp>
        <p:nvSpPr>
          <p:cNvPr id="4" name="TextBox 4"/>
          <p:cNvSpPr txBox="1"/>
          <p:nvPr/>
        </p:nvSpPr>
        <p:spPr>
          <a:xfrm>
            <a:off x="537376" y="1030860"/>
            <a:ext cx="12587288" cy="1008289"/>
          </a:xfrm>
          <a:prstGeom prst="rect">
            <a:avLst/>
          </a:prstGeom>
        </p:spPr>
        <p:txBody>
          <a:bodyPr lIns="0" tIns="0" rIns="0" bIns="0" rtlCol="0" anchor="t">
            <a:spAutoFit/>
          </a:bodyPr>
          <a:lstStyle/>
          <a:p>
            <a:pPr algn="l">
              <a:lnSpc>
                <a:spcPts val="8563"/>
              </a:lnSpc>
              <a:spcBef>
                <a:spcPct val="0"/>
              </a:spcBef>
            </a:pPr>
            <a:r>
              <a:rPr lang="en-US" sz="4500" dirty="0">
                <a:solidFill>
                  <a:srgbClr val="FFFFFF"/>
                </a:solidFill>
                <a:latin typeface="Aptos Display" panose="020B0004020202020204" pitchFamily="34" charset="0"/>
                <a:ea typeface="KG Primary Penmanship"/>
                <a:cs typeface="KG Primary Penmanship"/>
                <a:sym typeface="KG Primary Penmanship"/>
              </a:rPr>
              <a:t>Why is it important to identify these challenges?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TextBox 2"/>
          <p:cNvSpPr txBox="1"/>
          <p:nvPr/>
        </p:nvSpPr>
        <p:spPr>
          <a:xfrm>
            <a:off x="735433" y="2386264"/>
            <a:ext cx="16285893" cy="7229095"/>
          </a:xfrm>
          <a:prstGeom prst="rect">
            <a:avLst/>
          </a:prstGeom>
        </p:spPr>
        <p:txBody>
          <a:bodyPr lIns="0" tIns="0" rIns="0" bIns="0" rtlCol="0" anchor="t">
            <a:spAutoFit/>
          </a:bodyPr>
          <a:lstStyle/>
          <a:p>
            <a:pPr algn="l">
              <a:lnSpc>
                <a:spcPts val="6300"/>
              </a:lnSpc>
            </a:pPr>
            <a:endParaRPr sz="4000" dirty="0">
              <a:latin typeface="Aptos Display" panose="020B0004020202020204" pitchFamily="34" charset="0"/>
            </a:endParaRPr>
          </a:p>
          <a:p>
            <a:pPr algn="l">
              <a:lnSpc>
                <a:spcPts val="6300"/>
              </a:lnSpc>
            </a:pPr>
            <a:r>
              <a:rPr lang="en-US" sz="4000" dirty="0">
                <a:solidFill>
                  <a:srgbClr val="FFFFFF"/>
                </a:solidFill>
                <a:latin typeface="Aptos Display" panose="020B0004020202020204" pitchFamily="34" charset="0"/>
                <a:ea typeface="KG Primary Penmanship"/>
                <a:cs typeface="KG Primary Penmanship"/>
                <a:sym typeface="KG Primary Penmanship"/>
              </a:rPr>
              <a:t>In wales learners face academic challenges including pandemic</a:t>
            </a:r>
          </a:p>
          <a:p>
            <a:pPr algn="l">
              <a:lnSpc>
                <a:spcPts val="6300"/>
              </a:lnSpc>
            </a:pPr>
            <a:r>
              <a:rPr lang="en-US" sz="4000" dirty="0">
                <a:solidFill>
                  <a:srgbClr val="FFFFFF"/>
                </a:solidFill>
                <a:latin typeface="Aptos Display" panose="020B0004020202020204" pitchFamily="34" charset="0"/>
                <a:ea typeface="KG Primary Penmanship"/>
                <a:cs typeface="KG Primary Penmanship"/>
                <a:sym typeface="KG Primary Penmanship"/>
              </a:rPr>
              <a:t> linked learning gaps especially in literacy and numeracy.</a:t>
            </a:r>
          </a:p>
          <a:p>
            <a:pPr algn="l">
              <a:lnSpc>
                <a:spcPts val="6300"/>
              </a:lnSpc>
            </a:pPr>
            <a:r>
              <a:rPr lang="en-US" sz="4000" dirty="0">
                <a:solidFill>
                  <a:srgbClr val="FFFFFF"/>
                </a:solidFill>
                <a:latin typeface="Aptos Display" panose="020B0004020202020204" pitchFamily="34" charset="0"/>
                <a:ea typeface="KG Primary Penmanship"/>
                <a:cs typeface="KG Primary Penmanship"/>
                <a:sym typeface="KG Primary Penmanship"/>
              </a:rPr>
              <a:t>With the new curriculum for wales reforms risking widened inequality if its not fully Resourced.</a:t>
            </a:r>
          </a:p>
          <a:p>
            <a:pPr algn="l">
              <a:lnSpc>
                <a:spcPts val="6300"/>
              </a:lnSpc>
            </a:pPr>
            <a:r>
              <a:rPr lang="en-US" sz="4000" dirty="0">
                <a:solidFill>
                  <a:srgbClr val="FFFFFF"/>
                </a:solidFill>
                <a:latin typeface="Aptos Display" panose="020B0004020202020204" pitchFamily="34" charset="0"/>
                <a:ea typeface="KG Primary Penmanship"/>
                <a:cs typeface="KG Primary Penmanship"/>
                <a:sym typeface="KG Primary Penmanship"/>
              </a:rPr>
              <a:t>Key issues involves significant funding pressures for (ALN) support, rising student anxiety and -resistant attainment gaps, mostly for disadvantaged students.</a:t>
            </a:r>
          </a:p>
          <a:p>
            <a:pPr algn="l">
              <a:lnSpc>
                <a:spcPts val="6300"/>
              </a:lnSpc>
            </a:pPr>
            <a:endParaRPr lang="en-US" sz="4000" dirty="0">
              <a:solidFill>
                <a:srgbClr val="FFFFFF"/>
              </a:solidFill>
              <a:latin typeface="Aptos Display" panose="020B0004020202020204" pitchFamily="34" charset="0"/>
              <a:ea typeface="KG Primary Penmanship"/>
              <a:cs typeface="KG Primary Penmanship"/>
              <a:sym typeface="KG Primary Penmanship"/>
            </a:endParaRPr>
          </a:p>
        </p:txBody>
      </p:sp>
      <p:sp>
        <p:nvSpPr>
          <p:cNvPr id="3" name="AutoShape 3"/>
          <p:cNvSpPr/>
          <p:nvPr/>
        </p:nvSpPr>
        <p:spPr>
          <a:xfrm>
            <a:off x="735433" y="1732239"/>
            <a:ext cx="16523867" cy="0"/>
          </a:xfrm>
          <a:prstGeom prst="line">
            <a:avLst/>
          </a:prstGeom>
          <a:ln w="57150" cap="flat">
            <a:solidFill>
              <a:srgbClr val="FFFFFF"/>
            </a:solidFill>
            <a:prstDash val="solid"/>
            <a:headEnd type="none" w="sm" len="sm"/>
            <a:tailEnd type="none" w="sm" len="sm"/>
          </a:ln>
        </p:spPr>
      </p:sp>
      <p:sp>
        <p:nvSpPr>
          <p:cNvPr id="4" name="Freeform 4"/>
          <p:cNvSpPr/>
          <p:nvPr/>
        </p:nvSpPr>
        <p:spPr>
          <a:xfrm>
            <a:off x="15481886" y="7245401"/>
            <a:ext cx="2416544" cy="2894065"/>
          </a:xfrm>
          <a:custGeom>
            <a:avLst/>
            <a:gdLst/>
            <a:ahLst/>
            <a:cxnLst/>
            <a:rect l="l" t="t" r="r" b="b"/>
            <a:pathLst>
              <a:path w="2416544" h="2894065">
                <a:moveTo>
                  <a:pt x="0" y="0"/>
                </a:moveTo>
                <a:lnTo>
                  <a:pt x="2416545" y="0"/>
                </a:lnTo>
                <a:lnTo>
                  <a:pt x="2416545" y="2894065"/>
                </a:lnTo>
                <a:lnTo>
                  <a:pt x="0" y="28940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3371232" y="652652"/>
            <a:ext cx="19959101" cy="829522"/>
          </a:xfrm>
          <a:prstGeom prst="rect">
            <a:avLst/>
          </a:prstGeom>
        </p:spPr>
        <p:txBody>
          <a:bodyPr lIns="0" tIns="0" rIns="0" bIns="0" rtlCol="0" anchor="t">
            <a:spAutoFit/>
          </a:bodyPr>
          <a:lstStyle/>
          <a:p>
            <a:pPr algn="ctr">
              <a:lnSpc>
                <a:spcPts val="7014"/>
              </a:lnSpc>
              <a:spcBef>
                <a:spcPct val="0"/>
              </a:spcBef>
            </a:pPr>
            <a:r>
              <a:rPr lang="en-US" sz="4400" dirty="0">
                <a:solidFill>
                  <a:srgbClr val="FFFFFF"/>
                </a:solidFill>
                <a:latin typeface="Aptos Display" panose="020B0004020202020204" pitchFamily="34" charset="0"/>
                <a:ea typeface="KG Primary Penmanship"/>
                <a:cs typeface="KG Primary Penmanship"/>
                <a:sym typeface="KG Primary Penmanship"/>
              </a:rPr>
              <a:t>Academic challenges learners are facing in Wales :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Freeform 2"/>
          <p:cNvSpPr/>
          <p:nvPr/>
        </p:nvSpPr>
        <p:spPr>
          <a:xfrm>
            <a:off x="404742" y="0"/>
            <a:ext cx="8739258" cy="8739258"/>
          </a:xfrm>
          <a:custGeom>
            <a:avLst/>
            <a:gdLst/>
            <a:ahLst/>
            <a:cxnLst/>
            <a:rect l="l" t="t" r="r" b="b"/>
            <a:pathLst>
              <a:path w="8739258" h="8739258">
                <a:moveTo>
                  <a:pt x="0" y="0"/>
                </a:moveTo>
                <a:lnTo>
                  <a:pt x="8739258" y="0"/>
                </a:lnTo>
                <a:lnTo>
                  <a:pt x="8739258" y="8739258"/>
                </a:lnTo>
                <a:lnTo>
                  <a:pt x="0" y="873925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4914572" y="246283"/>
            <a:ext cx="8458855" cy="2050290"/>
          </a:xfrm>
          <a:prstGeom prst="rect">
            <a:avLst/>
          </a:prstGeom>
        </p:spPr>
        <p:txBody>
          <a:bodyPr lIns="0" tIns="0" rIns="0" bIns="0" rtlCol="0" anchor="t">
            <a:spAutoFit/>
          </a:bodyPr>
          <a:lstStyle/>
          <a:p>
            <a:pPr algn="ctr">
              <a:lnSpc>
                <a:spcPts val="8255"/>
              </a:lnSpc>
            </a:pPr>
            <a:r>
              <a:rPr lang="en-US" sz="5896">
                <a:solidFill>
                  <a:srgbClr val="FFFFFF"/>
                </a:solidFill>
                <a:latin typeface="KG Primary Penmanship"/>
                <a:ea typeface="KG Primary Penmanship"/>
                <a:cs typeface="KG Primary Penmanship"/>
                <a:sym typeface="KG Primary Penmanship"/>
              </a:rPr>
              <a:t>Challenging </a:t>
            </a:r>
          </a:p>
          <a:p>
            <a:pPr algn="ctr">
              <a:lnSpc>
                <a:spcPts val="8255"/>
              </a:lnSpc>
              <a:spcBef>
                <a:spcPct val="0"/>
              </a:spcBef>
            </a:pPr>
            <a:r>
              <a:rPr lang="en-US" sz="5896">
                <a:solidFill>
                  <a:srgbClr val="FFFFFF"/>
                </a:solidFill>
                <a:latin typeface="KG Primary Penmanship"/>
                <a:ea typeface="KG Primary Penmanship"/>
                <a:cs typeface="KG Primary Penmanship"/>
                <a:sym typeface="KG Primary Penmanship"/>
              </a:rPr>
              <a:t>Behaviour:</a:t>
            </a:r>
          </a:p>
        </p:txBody>
      </p:sp>
      <p:sp>
        <p:nvSpPr>
          <p:cNvPr id="4" name="Freeform 4"/>
          <p:cNvSpPr/>
          <p:nvPr/>
        </p:nvSpPr>
        <p:spPr>
          <a:xfrm>
            <a:off x="9434371" y="0"/>
            <a:ext cx="8739258" cy="8739258"/>
          </a:xfrm>
          <a:custGeom>
            <a:avLst/>
            <a:gdLst/>
            <a:ahLst/>
            <a:cxnLst/>
            <a:rect l="l" t="t" r="r" b="b"/>
            <a:pathLst>
              <a:path w="8739258" h="8739258">
                <a:moveTo>
                  <a:pt x="0" y="0"/>
                </a:moveTo>
                <a:lnTo>
                  <a:pt x="8739258" y="0"/>
                </a:lnTo>
                <a:lnTo>
                  <a:pt x="8739258" y="8739258"/>
                </a:lnTo>
                <a:lnTo>
                  <a:pt x="0" y="873925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Freeform 5"/>
          <p:cNvSpPr/>
          <p:nvPr/>
        </p:nvSpPr>
        <p:spPr>
          <a:xfrm>
            <a:off x="15952760" y="7892901"/>
            <a:ext cx="2020335" cy="2149292"/>
          </a:xfrm>
          <a:custGeom>
            <a:avLst/>
            <a:gdLst/>
            <a:ahLst/>
            <a:cxnLst/>
            <a:rect l="l" t="t" r="r" b="b"/>
            <a:pathLst>
              <a:path w="2020335" h="2149292">
                <a:moveTo>
                  <a:pt x="0" y="0"/>
                </a:moveTo>
                <a:lnTo>
                  <a:pt x="2020335" y="0"/>
                </a:lnTo>
                <a:lnTo>
                  <a:pt x="2020335" y="2149292"/>
                </a:lnTo>
                <a:lnTo>
                  <a:pt x="0" y="21492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10761520" y="6794757"/>
            <a:ext cx="6084959" cy="1487923"/>
          </a:xfrm>
          <a:prstGeom prst="rect">
            <a:avLst/>
          </a:prstGeom>
        </p:spPr>
        <p:txBody>
          <a:bodyPr lIns="0" tIns="0" rIns="0" bIns="0" rtlCol="0" anchor="t">
            <a:spAutoFit/>
          </a:bodyPr>
          <a:lstStyle/>
          <a:p>
            <a:pPr algn="ctr">
              <a:lnSpc>
                <a:spcPts val="5938"/>
              </a:lnSpc>
            </a:pPr>
            <a:r>
              <a:rPr lang="en-US" sz="3600" dirty="0">
                <a:solidFill>
                  <a:srgbClr val="FFFFFF"/>
                </a:solidFill>
                <a:latin typeface="Aptos Display" panose="020B0004020202020204" pitchFamily="34" charset="0"/>
                <a:ea typeface="KG Primary Penmanship"/>
                <a:cs typeface="KG Primary Penmanship"/>
                <a:sym typeface="KG Primary Penmanship"/>
              </a:rPr>
              <a:t>Community related </a:t>
            </a:r>
          </a:p>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problems </a:t>
            </a:r>
          </a:p>
        </p:txBody>
      </p:sp>
      <p:sp>
        <p:nvSpPr>
          <p:cNvPr id="7" name="Freeform 7"/>
          <p:cNvSpPr/>
          <p:nvPr/>
        </p:nvSpPr>
        <p:spPr>
          <a:xfrm>
            <a:off x="327675" y="7913053"/>
            <a:ext cx="1888841" cy="2009405"/>
          </a:xfrm>
          <a:custGeom>
            <a:avLst/>
            <a:gdLst/>
            <a:ahLst/>
            <a:cxnLst/>
            <a:rect l="l" t="t" r="r" b="b"/>
            <a:pathLst>
              <a:path w="1888841" h="2009405">
                <a:moveTo>
                  <a:pt x="0" y="0"/>
                </a:moveTo>
                <a:lnTo>
                  <a:pt x="1888841" y="0"/>
                </a:lnTo>
                <a:lnTo>
                  <a:pt x="1888841" y="2009405"/>
                </a:lnTo>
                <a:lnTo>
                  <a:pt x="0" y="20094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809856" y="1237523"/>
            <a:ext cx="6084959" cy="706027"/>
          </a:xfrm>
          <a:prstGeom prst="rect">
            <a:avLst/>
          </a:prstGeom>
        </p:spPr>
        <p:txBody>
          <a:bodyPr lIns="0" tIns="0" rIns="0" bIns="0" rtlCol="0" anchor="t">
            <a:spAutoFit/>
          </a:bodyPr>
          <a:lstStyle/>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Family instability </a:t>
            </a:r>
          </a:p>
        </p:txBody>
      </p:sp>
      <p:sp>
        <p:nvSpPr>
          <p:cNvPr id="9" name="TextBox 9"/>
          <p:cNvSpPr txBox="1"/>
          <p:nvPr/>
        </p:nvSpPr>
        <p:spPr>
          <a:xfrm>
            <a:off x="4160558" y="3263622"/>
            <a:ext cx="6084959" cy="1487923"/>
          </a:xfrm>
          <a:prstGeom prst="rect">
            <a:avLst/>
          </a:prstGeom>
        </p:spPr>
        <p:txBody>
          <a:bodyPr lIns="0" tIns="0" rIns="0" bIns="0" rtlCol="0" anchor="t">
            <a:spAutoFit/>
          </a:bodyPr>
          <a:lstStyle/>
          <a:p>
            <a:pPr algn="ctr">
              <a:lnSpc>
                <a:spcPts val="5938"/>
              </a:lnSpc>
            </a:pPr>
            <a:r>
              <a:rPr lang="en-US" sz="3800" dirty="0">
                <a:solidFill>
                  <a:srgbClr val="FFFFFF"/>
                </a:solidFill>
                <a:latin typeface="Aptos Display" panose="020B0004020202020204" pitchFamily="34" charset="0"/>
                <a:ea typeface="KG Primary Penmanship"/>
                <a:cs typeface="KG Primary Penmanship"/>
                <a:sym typeface="KG Primary Penmanship"/>
              </a:rPr>
              <a:t>Socio -economic </a:t>
            </a:r>
          </a:p>
          <a:p>
            <a:pPr algn="ctr">
              <a:lnSpc>
                <a:spcPts val="5938"/>
              </a:lnSpc>
              <a:spcBef>
                <a:spcPct val="0"/>
              </a:spcBef>
            </a:pPr>
            <a:r>
              <a:rPr lang="en-US" sz="3800" dirty="0">
                <a:solidFill>
                  <a:srgbClr val="FFFFFF"/>
                </a:solidFill>
                <a:latin typeface="Aptos Display" panose="020B0004020202020204" pitchFamily="34" charset="0"/>
                <a:ea typeface="KG Primary Penmanship"/>
                <a:cs typeface="KG Primary Penmanship"/>
                <a:sym typeface="KG Primary Penmanship"/>
              </a:rPr>
              <a:t>pressure </a:t>
            </a:r>
          </a:p>
        </p:txBody>
      </p:sp>
      <p:sp>
        <p:nvSpPr>
          <p:cNvPr id="10" name="TextBox 10"/>
          <p:cNvSpPr txBox="1"/>
          <p:nvPr/>
        </p:nvSpPr>
        <p:spPr>
          <a:xfrm>
            <a:off x="1872093" y="6583986"/>
            <a:ext cx="6084959" cy="1487923"/>
          </a:xfrm>
          <a:prstGeom prst="rect">
            <a:avLst/>
          </a:prstGeom>
        </p:spPr>
        <p:txBody>
          <a:bodyPr lIns="0" tIns="0" rIns="0" bIns="0" rtlCol="0" anchor="t">
            <a:spAutoFit/>
          </a:bodyPr>
          <a:lstStyle/>
          <a:p>
            <a:pPr algn="ctr">
              <a:lnSpc>
                <a:spcPts val="5938"/>
              </a:lnSpc>
            </a:pPr>
            <a:r>
              <a:rPr lang="en-US" sz="3600" dirty="0">
                <a:solidFill>
                  <a:srgbClr val="FFFFFF"/>
                </a:solidFill>
                <a:latin typeface="Aptos Display" panose="020B0004020202020204" pitchFamily="34" charset="0"/>
                <a:ea typeface="KG Primary Penmanship"/>
                <a:cs typeface="KG Primary Penmanship"/>
                <a:sym typeface="KG Primary Penmanship"/>
              </a:rPr>
              <a:t>Mental health </a:t>
            </a:r>
          </a:p>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problems </a:t>
            </a:r>
          </a:p>
        </p:txBody>
      </p:sp>
      <p:sp>
        <p:nvSpPr>
          <p:cNvPr id="11" name="TextBox 11"/>
          <p:cNvSpPr txBox="1"/>
          <p:nvPr/>
        </p:nvSpPr>
        <p:spPr>
          <a:xfrm>
            <a:off x="-795254" y="3784987"/>
            <a:ext cx="6084959" cy="1487923"/>
          </a:xfrm>
          <a:prstGeom prst="rect">
            <a:avLst/>
          </a:prstGeom>
        </p:spPr>
        <p:txBody>
          <a:bodyPr lIns="0" tIns="0" rIns="0" bIns="0" rtlCol="0" anchor="t">
            <a:spAutoFit/>
          </a:bodyPr>
          <a:lstStyle/>
          <a:p>
            <a:pPr algn="ctr">
              <a:lnSpc>
                <a:spcPts val="5938"/>
              </a:lnSpc>
            </a:pPr>
            <a:r>
              <a:rPr lang="en-US" sz="3600" dirty="0">
                <a:solidFill>
                  <a:srgbClr val="FFFFFF"/>
                </a:solidFill>
                <a:latin typeface="Aptos Display" panose="020B0004020202020204" pitchFamily="34" charset="0"/>
                <a:ea typeface="KG Primary Penmanship"/>
                <a:cs typeface="KG Primary Penmanship"/>
                <a:sym typeface="KG Primary Penmanship"/>
              </a:rPr>
              <a:t>Additional learning </a:t>
            </a:r>
          </a:p>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needs </a:t>
            </a:r>
          </a:p>
        </p:txBody>
      </p:sp>
      <p:sp>
        <p:nvSpPr>
          <p:cNvPr id="12" name="TextBox 12"/>
          <p:cNvSpPr txBox="1"/>
          <p:nvPr/>
        </p:nvSpPr>
        <p:spPr>
          <a:xfrm>
            <a:off x="13261037" y="3452076"/>
            <a:ext cx="6084959" cy="1487923"/>
          </a:xfrm>
          <a:prstGeom prst="rect">
            <a:avLst/>
          </a:prstGeom>
        </p:spPr>
        <p:txBody>
          <a:bodyPr lIns="0" tIns="0" rIns="0" bIns="0" rtlCol="0" anchor="t">
            <a:spAutoFit/>
          </a:bodyPr>
          <a:lstStyle/>
          <a:p>
            <a:pPr algn="ctr">
              <a:lnSpc>
                <a:spcPts val="5938"/>
              </a:lnSpc>
            </a:pPr>
            <a:r>
              <a:rPr lang="en-US" sz="3600" dirty="0">
                <a:solidFill>
                  <a:srgbClr val="FFFFFF"/>
                </a:solidFill>
                <a:latin typeface="Aptos Display" panose="020B0004020202020204" pitchFamily="34" charset="0"/>
                <a:ea typeface="KG Primary Penmanship"/>
                <a:cs typeface="KG Primary Penmanship"/>
                <a:sym typeface="KG Primary Penmanship"/>
              </a:rPr>
              <a:t>Mobile phone </a:t>
            </a:r>
          </a:p>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Misuse</a:t>
            </a:r>
          </a:p>
        </p:txBody>
      </p:sp>
      <p:sp>
        <p:nvSpPr>
          <p:cNvPr id="13" name="TextBox 13"/>
          <p:cNvSpPr txBox="1"/>
          <p:nvPr/>
        </p:nvSpPr>
        <p:spPr>
          <a:xfrm>
            <a:off x="10761520" y="536991"/>
            <a:ext cx="6084959" cy="1487923"/>
          </a:xfrm>
          <a:prstGeom prst="rect">
            <a:avLst/>
          </a:prstGeom>
        </p:spPr>
        <p:txBody>
          <a:bodyPr lIns="0" tIns="0" rIns="0" bIns="0" rtlCol="0" anchor="t">
            <a:spAutoFit/>
          </a:bodyPr>
          <a:lstStyle/>
          <a:p>
            <a:pPr algn="ctr">
              <a:lnSpc>
                <a:spcPts val="5938"/>
              </a:lnSpc>
            </a:pPr>
            <a:r>
              <a:rPr lang="en-US" sz="3600" dirty="0">
                <a:solidFill>
                  <a:srgbClr val="FFFFFF"/>
                </a:solidFill>
                <a:latin typeface="Aptos Display" panose="020B0004020202020204" pitchFamily="34" charset="0"/>
                <a:ea typeface="KG Primary Penmanship"/>
                <a:cs typeface="KG Primary Penmanship"/>
                <a:sym typeface="KG Primary Penmanship"/>
              </a:rPr>
              <a:t>Disruption act </a:t>
            </a:r>
          </a:p>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of defiance </a:t>
            </a:r>
          </a:p>
        </p:txBody>
      </p:sp>
      <p:sp>
        <p:nvSpPr>
          <p:cNvPr id="14" name="TextBox 14"/>
          <p:cNvSpPr txBox="1"/>
          <p:nvPr/>
        </p:nvSpPr>
        <p:spPr>
          <a:xfrm>
            <a:off x="8124613" y="3898304"/>
            <a:ext cx="6084959" cy="695319"/>
          </a:xfrm>
          <a:prstGeom prst="rect">
            <a:avLst/>
          </a:prstGeom>
        </p:spPr>
        <p:txBody>
          <a:bodyPr lIns="0" tIns="0" rIns="0" bIns="0" rtlCol="0" anchor="t">
            <a:spAutoFit/>
          </a:bodyPr>
          <a:lstStyle/>
          <a:p>
            <a:pPr algn="ctr">
              <a:lnSpc>
                <a:spcPts val="5938"/>
              </a:lnSpc>
              <a:spcBef>
                <a:spcPct val="0"/>
              </a:spcBef>
            </a:pPr>
            <a:r>
              <a:rPr lang="en-US" sz="3600" dirty="0">
                <a:solidFill>
                  <a:srgbClr val="FFFFFF"/>
                </a:solidFill>
                <a:latin typeface="Aptos Display" panose="020B0004020202020204" pitchFamily="34" charset="0"/>
                <a:ea typeface="KG Primary Penmanship"/>
                <a:cs typeface="KG Primary Penmanship"/>
                <a:sym typeface="KG Primary Penmanship"/>
              </a:rPr>
              <a:t>Increased anxiety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TextBox 2"/>
          <p:cNvSpPr txBox="1"/>
          <p:nvPr/>
        </p:nvSpPr>
        <p:spPr>
          <a:xfrm>
            <a:off x="9139238" y="4687784"/>
            <a:ext cx="9525" cy="1096218"/>
          </a:xfrm>
          <a:prstGeom prst="rect">
            <a:avLst/>
          </a:prstGeom>
        </p:spPr>
        <p:txBody>
          <a:bodyPr lIns="0" tIns="0" rIns="0" bIns="0" rtlCol="0" anchor="t">
            <a:spAutoFit/>
          </a:bodyPr>
          <a:lstStyle/>
          <a:p>
            <a:pPr algn="ctr">
              <a:lnSpc>
                <a:spcPts val="8878"/>
              </a:lnSpc>
              <a:spcBef>
                <a:spcPct val="0"/>
              </a:spcBef>
            </a:pPr>
            <a:endParaRPr/>
          </a:p>
        </p:txBody>
      </p:sp>
      <p:sp>
        <p:nvSpPr>
          <p:cNvPr id="3" name="TextBox 3"/>
          <p:cNvSpPr txBox="1"/>
          <p:nvPr/>
        </p:nvSpPr>
        <p:spPr>
          <a:xfrm>
            <a:off x="227172" y="1844841"/>
            <a:ext cx="18283078" cy="8283486"/>
          </a:xfrm>
          <a:prstGeom prst="rect">
            <a:avLst/>
          </a:prstGeom>
        </p:spPr>
        <p:txBody>
          <a:bodyPr wrap="square" lIns="0" tIns="0" rIns="0" bIns="0" rtlCol="0" anchor="t">
            <a:spAutoFit/>
          </a:bodyPr>
          <a:lstStyle/>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How does curriculum for wales cause challenges?</a:t>
            </a:r>
          </a:p>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How will the new curriculum help learners moving forward?</a:t>
            </a:r>
          </a:p>
          <a:p>
            <a:pPr algn="l">
              <a:lnSpc>
                <a:spcPts val="6498"/>
              </a:lnSpc>
            </a:pPr>
            <a:endParaRPr lang="en-US" sz="4400" dirty="0">
              <a:solidFill>
                <a:srgbClr val="FFFFFF"/>
              </a:solidFill>
              <a:latin typeface="Aptos Display" panose="020B0004020202020204" pitchFamily="34" charset="0"/>
              <a:ea typeface="KG Primary Penmanship"/>
              <a:cs typeface="KG Primary Penmanship"/>
              <a:sym typeface="KG Primary Penmanship"/>
            </a:endParaRPr>
          </a:p>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The curriculum for wales is to meet our learners where they are, and to support them to</a:t>
            </a:r>
          </a:p>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make continuous progress in their learning throughout their education. </a:t>
            </a:r>
          </a:p>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This is about children and </a:t>
            </a:r>
            <a:r>
              <a:rPr lang="en-GB" sz="4400">
                <a:solidFill>
                  <a:srgbClr val="FFFFFF"/>
                </a:solidFill>
                <a:latin typeface="Aptos Display" panose="020B0004020202020204" pitchFamily="34" charset="0"/>
                <a:ea typeface="KG Primary Penmanship"/>
                <a:cs typeface="KG Primary Penmanship"/>
                <a:sym typeface="KG Primary Penmanship"/>
              </a:rPr>
              <a:t>young </a:t>
            </a:r>
            <a:r>
              <a:rPr lang="en-US" sz="4400">
                <a:solidFill>
                  <a:srgbClr val="FFFFFF"/>
                </a:solidFill>
                <a:latin typeface="Aptos Display" panose="020B0004020202020204" pitchFamily="34" charset="0"/>
                <a:ea typeface="KG Primary Penmanship"/>
                <a:cs typeface="KG Primary Penmanship"/>
                <a:sym typeface="KG Primary Penmanship"/>
              </a:rPr>
              <a:t>people </a:t>
            </a:r>
            <a:r>
              <a:rPr lang="en-US" sz="4400" dirty="0">
                <a:solidFill>
                  <a:srgbClr val="FFFFFF"/>
                </a:solidFill>
                <a:latin typeface="Aptos Display" panose="020B0004020202020204" pitchFamily="34" charset="0"/>
                <a:ea typeface="KG Primary Penmanship"/>
                <a:cs typeface="KG Primary Penmanship"/>
                <a:sym typeface="KG Primary Penmanship"/>
              </a:rPr>
              <a:t>being motivated to learn and are able to succeed </a:t>
            </a:r>
          </a:p>
          <a:p>
            <a:pPr algn="l">
              <a:lnSpc>
                <a:spcPts val="6498"/>
              </a:lnSpc>
            </a:pPr>
            <a:r>
              <a:rPr lang="en-US" sz="4400" dirty="0">
                <a:solidFill>
                  <a:srgbClr val="FFFFFF"/>
                </a:solidFill>
                <a:latin typeface="Aptos Display" panose="020B0004020202020204" pitchFamily="34" charset="0"/>
                <a:ea typeface="KG Primary Penmanship"/>
                <a:cs typeface="KG Primary Penmanship"/>
                <a:sym typeface="KG Primary Penmanship"/>
              </a:rPr>
              <a:t>regardless of their starting point and the path they choose to follow in education,</a:t>
            </a:r>
          </a:p>
          <a:p>
            <a:pPr algn="l">
              <a:lnSpc>
                <a:spcPts val="6498"/>
              </a:lnSpc>
              <a:spcBef>
                <a:spcPct val="0"/>
              </a:spcBef>
            </a:pPr>
            <a:r>
              <a:rPr lang="en-US" sz="4400" dirty="0">
                <a:solidFill>
                  <a:srgbClr val="FFFFFF"/>
                </a:solidFill>
                <a:latin typeface="Aptos Display" panose="020B0004020202020204" pitchFamily="34" charset="0"/>
                <a:ea typeface="KG Primary Penmanship"/>
                <a:cs typeface="KG Primary Penmanship"/>
                <a:sym typeface="KG Primary Penmanship"/>
              </a:rPr>
              <a:t>in work, and life more generally. </a:t>
            </a:r>
          </a:p>
        </p:txBody>
      </p:sp>
      <p:sp>
        <p:nvSpPr>
          <p:cNvPr id="4" name="AutoShape 4"/>
          <p:cNvSpPr/>
          <p:nvPr/>
        </p:nvSpPr>
        <p:spPr>
          <a:xfrm>
            <a:off x="497459" y="1358779"/>
            <a:ext cx="16523867" cy="0"/>
          </a:xfrm>
          <a:prstGeom prst="line">
            <a:avLst/>
          </a:prstGeom>
          <a:ln w="57150" cap="flat">
            <a:solidFill>
              <a:srgbClr val="FFFFFF"/>
            </a:solidFill>
            <a:prstDash val="solid"/>
            <a:headEnd type="none" w="sm" len="sm"/>
            <a:tailEnd type="none" w="sm" len="sm"/>
          </a:ln>
        </p:spPr>
      </p:sp>
      <p:sp>
        <p:nvSpPr>
          <p:cNvPr id="5" name="TextBox 5"/>
          <p:cNvSpPr txBox="1"/>
          <p:nvPr/>
        </p:nvSpPr>
        <p:spPr>
          <a:xfrm>
            <a:off x="558278" y="158673"/>
            <a:ext cx="6008787" cy="1021883"/>
          </a:xfrm>
          <a:prstGeom prst="rect">
            <a:avLst/>
          </a:prstGeom>
        </p:spPr>
        <p:txBody>
          <a:bodyPr lIns="0" tIns="0" rIns="0" bIns="0" rtlCol="0" anchor="t">
            <a:spAutoFit/>
          </a:bodyPr>
          <a:lstStyle/>
          <a:p>
            <a:pPr algn="ctr">
              <a:lnSpc>
                <a:spcPts val="9018"/>
              </a:lnSpc>
              <a:spcBef>
                <a:spcPct val="0"/>
              </a:spcBef>
            </a:pPr>
            <a:r>
              <a:rPr lang="en-US" sz="4400" dirty="0">
                <a:solidFill>
                  <a:srgbClr val="FFFFFF"/>
                </a:solidFill>
                <a:latin typeface="Aptos Display" panose="020B0004020202020204" pitchFamily="34" charset="0"/>
                <a:ea typeface="KG Primary Penmanship"/>
                <a:cs typeface="KG Primary Penmanship"/>
                <a:sym typeface="KG Primary Penmanship"/>
              </a:rPr>
              <a:t>Curriculum for wales: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Freeform 2"/>
          <p:cNvSpPr/>
          <p:nvPr/>
        </p:nvSpPr>
        <p:spPr>
          <a:xfrm>
            <a:off x="1573896" y="1278551"/>
            <a:ext cx="14929476" cy="8864377"/>
          </a:xfrm>
          <a:custGeom>
            <a:avLst/>
            <a:gdLst/>
            <a:ahLst/>
            <a:cxnLst/>
            <a:rect l="l" t="t" r="r" b="b"/>
            <a:pathLst>
              <a:path w="14929476" h="8864377">
                <a:moveTo>
                  <a:pt x="0" y="0"/>
                </a:moveTo>
                <a:lnTo>
                  <a:pt x="14929477" y="0"/>
                </a:lnTo>
                <a:lnTo>
                  <a:pt x="14929477" y="8864376"/>
                </a:lnTo>
                <a:lnTo>
                  <a:pt x="0" y="88643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3559373" y="23397"/>
            <a:ext cx="11169253" cy="944939"/>
          </a:xfrm>
          <a:prstGeom prst="rect">
            <a:avLst/>
          </a:prstGeom>
        </p:spPr>
        <p:txBody>
          <a:bodyPr lIns="0" tIns="0" rIns="0" bIns="0" rtlCol="0" anchor="t">
            <a:spAutoFit/>
          </a:bodyPr>
          <a:lstStyle/>
          <a:p>
            <a:pPr algn="ctr">
              <a:lnSpc>
                <a:spcPts val="8178"/>
              </a:lnSpc>
              <a:spcBef>
                <a:spcPct val="0"/>
              </a:spcBef>
            </a:pPr>
            <a:r>
              <a:rPr lang="en-US" sz="4400" dirty="0">
                <a:solidFill>
                  <a:srgbClr val="FFFFFF"/>
                </a:solidFill>
                <a:latin typeface="Aptos Display" panose="020B0004020202020204" pitchFamily="34" charset="0"/>
                <a:ea typeface="KG Primary Penmanship"/>
                <a:cs typeface="KG Primary Penmanship"/>
                <a:sym typeface="KG Primary Penmanship"/>
              </a:rPr>
              <a:t>The four pillars of the curriculum for Wales. </a:t>
            </a:r>
          </a:p>
        </p:txBody>
      </p:sp>
      <p:sp>
        <p:nvSpPr>
          <p:cNvPr id="4" name="TextBox 4"/>
          <p:cNvSpPr txBox="1"/>
          <p:nvPr/>
        </p:nvSpPr>
        <p:spPr>
          <a:xfrm>
            <a:off x="1745296" y="7095686"/>
            <a:ext cx="3187959" cy="2566280"/>
          </a:xfrm>
          <a:prstGeom prst="rect">
            <a:avLst/>
          </a:prstGeom>
        </p:spPr>
        <p:txBody>
          <a:bodyPr wrap="square" lIns="0" tIns="0" rIns="0" bIns="0" rtlCol="0" anchor="t">
            <a:spAutoFit/>
          </a:bodyPr>
          <a:lstStyle/>
          <a:p>
            <a:pPr algn="ctr">
              <a:lnSpc>
                <a:spcPts val="5098"/>
              </a:lnSpc>
              <a:spcBef>
                <a:spcPct val="0"/>
              </a:spcBef>
            </a:pPr>
            <a:r>
              <a:rPr lang="en-US" sz="3200" dirty="0">
                <a:solidFill>
                  <a:srgbClr val="FFFFFF"/>
                </a:solidFill>
                <a:latin typeface="Aptos Display" panose="020B0004020202020204" pitchFamily="34" charset="0"/>
                <a:ea typeface="KG Primary Penmanship"/>
                <a:cs typeface="KG Primary Penmanship"/>
                <a:sym typeface="KG Primary Penmanship"/>
              </a:rPr>
              <a:t>Ambitious, capable learners, ready to learn throughout their lives.</a:t>
            </a:r>
          </a:p>
        </p:txBody>
      </p:sp>
      <p:sp>
        <p:nvSpPr>
          <p:cNvPr id="5" name="TextBox 5"/>
          <p:cNvSpPr txBox="1"/>
          <p:nvPr/>
        </p:nvSpPr>
        <p:spPr>
          <a:xfrm>
            <a:off x="5501233" y="6768673"/>
            <a:ext cx="3300306" cy="3220305"/>
          </a:xfrm>
          <a:prstGeom prst="rect">
            <a:avLst/>
          </a:prstGeom>
        </p:spPr>
        <p:txBody>
          <a:bodyPr wrap="square" lIns="0" tIns="0" rIns="0" bIns="0" rtlCol="0" anchor="t">
            <a:spAutoFit/>
          </a:bodyPr>
          <a:lstStyle/>
          <a:p>
            <a:pPr algn="ctr">
              <a:lnSpc>
                <a:spcPts val="5102"/>
              </a:lnSpc>
              <a:spcBef>
                <a:spcPct val="0"/>
              </a:spcBef>
            </a:pPr>
            <a:r>
              <a:rPr lang="en-US" sz="3200" dirty="0">
                <a:solidFill>
                  <a:srgbClr val="FFFFFF"/>
                </a:solidFill>
                <a:latin typeface="Aptos Display" panose="020B0004020202020204" pitchFamily="34" charset="0"/>
                <a:ea typeface="KG Primary Penmanship"/>
                <a:cs typeface="KG Primary Penmanship"/>
                <a:sym typeface="KG Primary Penmanship"/>
              </a:rPr>
              <a:t>Enterprising, creative Contributions, ready to play a full part in life and work.</a:t>
            </a:r>
          </a:p>
        </p:txBody>
      </p:sp>
      <p:sp>
        <p:nvSpPr>
          <p:cNvPr id="6" name="TextBox 6"/>
          <p:cNvSpPr txBox="1"/>
          <p:nvPr/>
        </p:nvSpPr>
        <p:spPr>
          <a:xfrm>
            <a:off x="9374114" y="7225648"/>
            <a:ext cx="3187958" cy="1912255"/>
          </a:xfrm>
          <a:prstGeom prst="rect">
            <a:avLst/>
          </a:prstGeom>
        </p:spPr>
        <p:txBody>
          <a:bodyPr lIns="0" tIns="0" rIns="0" bIns="0" rtlCol="0" anchor="t">
            <a:spAutoFit/>
          </a:bodyPr>
          <a:lstStyle/>
          <a:p>
            <a:pPr algn="ctr">
              <a:lnSpc>
                <a:spcPts val="5102"/>
              </a:lnSpc>
              <a:spcBef>
                <a:spcPct val="0"/>
              </a:spcBef>
            </a:pPr>
            <a:r>
              <a:rPr lang="en-US" sz="3200" dirty="0">
                <a:solidFill>
                  <a:srgbClr val="FFFFFF"/>
                </a:solidFill>
                <a:latin typeface="Aptos Display" panose="020B0004020202020204" pitchFamily="34" charset="0"/>
                <a:ea typeface="KG Primary Penmanship"/>
                <a:cs typeface="KG Primary Penmanship"/>
                <a:sym typeface="KG Primary Penmanship"/>
              </a:rPr>
              <a:t>Ethically, informed citizens of wales and the world.</a:t>
            </a:r>
          </a:p>
        </p:txBody>
      </p:sp>
      <p:sp>
        <p:nvSpPr>
          <p:cNvPr id="7" name="TextBox 7"/>
          <p:cNvSpPr txBox="1"/>
          <p:nvPr/>
        </p:nvSpPr>
        <p:spPr>
          <a:xfrm>
            <a:off x="12918419" y="6768673"/>
            <a:ext cx="3756353" cy="3220305"/>
          </a:xfrm>
          <a:prstGeom prst="rect">
            <a:avLst/>
          </a:prstGeom>
        </p:spPr>
        <p:txBody>
          <a:bodyPr wrap="square" lIns="0" tIns="0" rIns="0" bIns="0" rtlCol="0" anchor="t">
            <a:spAutoFit/>
          </a:bodyPr>
          <a:lstStyle/>
          <a:p>
            <a:pPr algn="ctr">
              <a:lnSpc>
                <a:spcPts val="5102"/>
              </a:lnSpc>
              <a:spcBef>
                <a:spcPct val="0"/>
              </a:spcBef>
            </a:pPr>
            <a:r>
              <a:rPr lang="en-US" sz="3200" dirty="0">
                <a:solidFill>
                  <a:srgbClr val="FFFFFF"/>
                </a:solidFill>
                <a:latin typeface="Aptos Display" panose="020B0004020202020204" pitchFamily="34" charset="0"/>
                <a:ea typeface="KG Primary Penmanship"/>
                <a:cs typeface="KG Primary Penmanship"/>
                <a:sym typeface="KG Primary Penmanship"/>
              </a:rPr>
              <a:t>Healthy, confident individuals, ready to lead fulfilling lives as valued members of society.  </a:t>
            </a:r>
          </a:p>
        </p:txBody>
      </p:sp>
      <p:sp>
        <p:nvSpPr>
          <p:cNvPr id="8" name="TextBox 8"/>
          <p:cNvSpPr txBox="1"/>
          <p:nvPr/>
        </p:nvSpPr>
        <p:spPr>
          <a:xfrm>
            <a:off x="6719082" y="1508124"/>
            <a:ext cx="4639104" cy="695319"/>
          </a:xfrm>
          <a:prstGeom prst="rect">
            <a:avLst/>
          </a:prstGeom>
        </p:spPr>
        <p:txBody>
          <a:bodyPr wrap="square" lIns="0" tIns="0" rIns="0" bIns="0" rtlCol="0" anchor="t">
            <a:spAutoFit/>
          </a:bodyPr>
          <a:lstStyle/>
          <a:p>
            <a:pPr algn="ctr">
              <a:lnSpc>
                <a:spcPts val="5938"/>
              </a:lnSpc>
              <a:spcBef>
                <a:spcPct val="0"/>
              </a:spcBef>
            </a:pPr>
            <a:r>
              <a:rPr lang="en-US" sz="3600" dirty="0">
                <a:solidFill>
                  <a:srgbClr val="020202"/>
                </a:solidFill>
                <a:latin typeface="Aptos Display" panose="020B0004020202020204" pitchFamily="34" charset="0"/>
                <a:ea typeface="KG Primary Penmanship"/>
                <a:cs typeface="KG Primary Penmanship"/>
                <a:sym typeface="KG Primary Penmanship"/>
              </a:rPr>
              <a:t>The four purposes 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AutoShape 2"/>
          <p:cNvSpPr/>
          <p:nvPr/>
        </p:nvSpPr>
        <p:spPr>
          <a:xfrm>
            <a:off x="735433" y="2196261"/>
            <a:ext cx="16523867" cy="0"/>
          </a:xfrm>
          <a:prstGeom prst="line">
            <a:avLst/>
          </a:prstGeom>
          <a:ln w="57150" cap="flat">
            <a:solidFill>
              <a:srgbClr val="FFFFFF"/>
            </a:solidFill>
            <a:prstDash val="solid"/>
            <a:headEnd type="none" w="sm" len="sm"/>
            <a:tailEnd type="none" w="sm" len="sm"/>
          </a:ln>
        </p:spPr>
      </p:sp>
      <p:sp>
        <p:nvSpPr>
          <p:cNvPr id="3" name="TextBox 3"/>
          <p:cNvSpPr txBox="1"/>
          <p:nvPr/>
        </p:nvSpPr>
        <p:spPr>
          <a:xfrm>
            <a:off x="574226" y="2349145"/>
            <a:ext cx="12681553" cy="3874330"/>
          </a:xfrm>
          <a:prstGeom prst="rect">
            <a:avLst/>
          </a:prstGeom>
        </p:spPr>
        <p:txBody>
          <a:bodyPr lIns="0" tIns="0" rIns="0" bIns="0" rtlCol="0" anchor="t">
            <a:spAutoFit/>
          </a:bodyPr>
          <a:lstStyle/>
          <a:p>
            <a:pPr algn="l">
              <a:lnSpc>
                <a:spcPts val="5102"/>
              </a:lnSpc>
            </a:pPr>
            <a:r>
              <a:rPr lang="en-US" sz="3200" dirty="0">
                <a:solidFill>
                  <a:srgbClr val="FFFFFF"/>
                </a:solidFill>
                <a:latin typeface="Aptos Display" panose="020B0004020202020204" pitchFamily="34" charset="0"/>
                <a:ea typeface="KG Primary Penmanship"/>
                <a:cs typeface="KG Primary Penmanship"/>
                <a:sym typeface="KG Primary Penmanship"/>
              </a:rPr>
              <a:t>Bullying and cyberbullying </a:t>
            </a:r>
          </a:p>
          <a:p>
            <a:pPr algn="ctr">
              <a:lnSpc>
                <a:spcPts val="5102"/>
              </a:lnSpc>
            </a:pPr>
            <a:r>
              <a:rPr lang="en-US" sz="3200" dirty="0">
                <a:solidFill>
                  <a:srgbClr val="FFFFFF"/>
                </a:solidFill>
                <a:latin typeface="Aptos Display" panose="020B0004020202020204" pitchFamily="34" charset="0"/>
                <a:ea typeface="KG Primary Penmanship"/>
                <a:cs typeface="KG Primary Penmanship"/>
                <a:sym typeface="KG Primary Penmanship"/>
              </a:rPr>
              <a:t>bullying is usually targeted </a:t>
            </a:r>
            <a:r>
              <a:rPr lang="en-GB" sz="3200" dirty="0">
                <a:solidFill>
                  <a:srgbClr val="FFFFFF"/>
                </a:solidFill>
                <a:latin typeface="Aptos Display" panose="020B0004020202020204" pitchFamily="34" charset="0"/>
                <a:ea typeface="KG Primary Penmanship"/>
                <a:cs typeface="KG Primary Penmanship"/>
                <a:sym typeface="KG Primary Penmanship"/>
              </a:rPr>
              <a:t>behaviour</a:t>
            </a:r>
            <a:r>
              <a:rPr lang="en-US" sz="3200" dirty="0">
                <a:solidFill>
                  <a:srgbClr val="FFFFFF"/>
                </a:solidFill>
                <a:latin typeface="Aptos Display" panose="020B0004020202020204" pitchFamily="34" charset="0"/>
                <a:ea typeface="KG Primary Penmanship"/>
                <a:cs typeface="KG Primary Penmanship"/>
                <a:sym typeface="KG Primary Penmanship"/>
              </a:rPr>
              <a:t> that is repetitive and persistent. It can have</a:t>
            </a:r>
            <a:r>
              <a:rPr lang="en-GB" sz="3200" dirty="0">
                <a:solidFill>
                  <a:srgbClr val="FFFFFF"/>
                </a:solidFill>
                <a:latin typeface="Aptos Display" panose="020B0004020202020204" pitchFamily="34" charset="0"/>
                <a:ea typeface="KG Primary Penmanship"/>
                <a:cs typeface="KG Primary Penmanship"/>
                <a:sym typeface="KG Primary Penmanship"/>
              </a:rPr>
              <a:t> </a:t>
            </a:r>
            <a:r>
              <a:rPr lang="en-US" sz="3200" dirty="0">
                <a:solidFill>
                  <a:srgbClr val="FFFFFF"/>
                </a:solidFill>
                <a:latin typeface="Aptos Display" panose="020B0004020202020204" pitchFamily="34" charset="0"/>
                <a:ea typeface="KG Primary Penmanship"/>
                <a:cs typeface="KG Primary Penmanship"/>
                <a:sym typeface="KG Primary Penmanship"/>
              </a:rPr>
              <a:t>long-lasting effects on children and young people’s mental health and academic performance.</a:t>
            </a:r>
          </a:p>
          <a:p>
            <a:pPr algn="ctr">
              <a:lnSpc>
                <a:spcPts val="5102"/>
              </a:lnSpc>
            </a:pPr>
            <a:endParaRPr lang="en-US" sz="3200" dirty="0">
              <a:solidFill>
                <a:srgbClr val="FFFFFF"/>
              </a:solidFill>
              <a:latin typeface="Aptos Display" panose="020B0004020202020204" pitchFamily="34" charset="0"/>
              <a:ea typeface="KG Primary Penmanship"/>
              <a:cs typeface="KG Primary Penmanship"/>
              <a:sym typeface="KG Primary Penmanship"/>
            </a:endParaRPr>
          </a:p>
          <a:p>
            <a:pPr algn="ctr">
              <a:lnSpc>
                <a:spcPts val="5102"/>
              </a:lnSpc>
              <a:spcBef>
                <a:spcPct val="0"/>
              </a:spcBef>
            </a:pPr>
            <a:endParaRPr lang="en-US" sz="3200" dirty="0">
              <a:solidFill>
                <a:srgbClr val="FFFFFF"/>
              </a:solidFill>
              <a:latin typeface="Aptos Display" panose="020B0004020202020204" pitchFamily="34" charset="0"/>
              <a:ea typeface="KG Primary Penmanship"/>
              <a:cs typeface="KG Primary Penmanship"/>
              <a:sym typeface="KG Primary Penmanship"/>
            </a:endParaRPr>
          </a:p>
        </p:txBody>
      </p:sp>
      <p:sp>
        <p:nvSpPr>
          <p:cNvPr id="4" name="Freeform 4"/>
          <p:cNvSpPr/>
          <p:nvPr/>
        </p:nvSpPr>
        <p:spPr>
          <a:xfrm>
            <a:off x="1964847" y="7919038"/>
            <a:ext cx="644531" cy="646957"/>
          </a:xfrm>
          <a:custGeom>
            <a:avLst/>
            <a:gdLst/>
            <a:ahLst/>
            <a:cxnLst/>
            <a:rect l="l" t="t" r="r" b="b"/>
            <a:pathLst>
              <a:path w="644531" h="646957">
                <a:moveTo>
                  <a:pt x="0" y="0"/>
                </a:moveTo>
                <a:lnTo>
                  <a:pt x="644531" y="0"/>
                </a:lnTo>
                <a:lnTo>
                  <a:pt x="644531" y="646957"/>
                </a:lnTo>
                <a:lnTo>
                  <a:pt x="0" y="6469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364317" y="4837849"/>
            <a:ext cx="17559366" cy="3220305"/>
          </a:xfrm>
          <a:prstGeom prst="rect">
            <a:avLst/>
          </a:prstGeom>
        </p:spPr>
        <p:txBody>
          <a:bodyPr lIns="0" tIns="0" rIns="0" bIns="0" rtlCol="0" anchor="t">
            <a:spAutoFit/>
          </a:bodyPr>
          <a:lstStyle/>
          <a:p>
            <a:pPr algn="l">
              <a:lnSpc>
                <a:spcPts val="5102"/>
              </a:lnSpc>
            </a:pPr>
            <a:r>
              <a:rPr lang="en-US" sz="3200" dirty="0">
                <a:solidFill>
                  <a:srgbClr val="FFFFFF"/>
                </a:solidFill>
                <a:latin typeface="Aptos Display" panose="020B0004020202020204" pitchFamily="34" charset="0"/>
                <a:ea typeface="KG Primary Penmanship"/>
                <a:cs typeface="KG Primary Penmanship"/>
                <a:sym typeface="KG Primary Penmanship"/>
              </a:rPr>
              <a:t>What can education do?</a:t>
            </a:r>
          </a:p>
          <a:p>
            <a:pPr algn="ctr">
              <a:lnSpc>
                <a:spcPts val="5102"/>
              </a:lnSpc>
            </a:pPr>
            <a:r>
              <a:rPr lang="en-US" sz="3200" dirty="0">
                <a:solidFill>
                  <a:srgbClr val="FFFFFF"/>
                </a:solidFill>
                <a:latin typeface="Aptos Display" panose="020B0004020202020204" pitchFamily="34" charset="0"/>
                <a:ea typeface="KG Primary Penmanship"/>
                <a:cs typeface="KG Primary Penmanship"/>
                <a:sym typeface="KG Primary Penmanship"/>
              </a:rPr>
              <a:t>school and collage leaders should communicate to all pupils and staff that bullying is unacceptable and </a:t>
            </a:r>
            <a:r>
              <a:rPr lang="en-GB" sz="3200" dirty="0">
                <a:solidFill>
                  <a:srgbClr val="FFFFFF"/>
                </a:solidFill>
                <a:latin typeface="Aptos Display" panose="020B0004020202020204" pitchFamily="34" charset="0"/>
                <a:ea typeface="KG Primary Penmanship"/>
                <a:cs typeface="KG Primary Penmanship"/>
                <a:sym typeface="KG Primary Penmanship"/>
              </a:rPr>
              <a:t>emphasises</a:t>
            </a:r>
            <a:r>
              <a:rPr lang="en-US" sz="3200" dirty="0">
                <a:solidFill>
                  <a:srgbClr val="FFFFFF"/>
                </a:solidFill>
                <a:latin typeface="Aptos Display" panose="020B0004020202020204" pitchFamily="34" charset="0"/>
                <a:ea typeface="KG Primary Penmanship"/>
                <a:cs typeface="KG Primary Penmanship"/>
                <a:sym typeface="KG Primary Penmanship"/>
              </a:rPr>
              <a:t> the impact it can have on individuals. It is also important for schools to respect, promote and celebrate diversity within and outside of their school community, it can be ruled by schools:</a:t>
            </a:r>
          </a:p>
          <a:p>
            <a:pPr algn="ctr">
              <a:lnSpc>
                <a:spcPts val="5102"/>
              </a:lnSpc>
            </a:pPr>
            <a:endParaRPr lang="en-US" sz="3200" dirty="0">
              <a:solidFill>
                <a:srgbClr val="FFFFFF"/>
              </a:solidFill>
              <a:latin typeface="Aptos Display" panose="020B0004020202020204" pitchFamily="34" charset="0"/>
              <a:ea typeface="KG Primary Penmanship"/>
              <a:cs typeface="KG Primary Penmanship"/>
              <a:sym typeface="KG Primary Penmanship"/>
            </a:endParaRPr>
          </a:p>
        </p:txBody>
      </p:sp>
      <p:sp>
        <p:nvSpPr>
          <p:cNvPr id="6" name="Freeform 6"/>
          <p:cNvSpPr/>
          <p:nvPr/>
        </p:nvSpPr>
        <p:spPr>
          <a:xfrm>
            <a:off x="8499469" y="7873119"/>
            <a:ext cx="644531" cy="646957"/>
          </a:xfrm>
          <a:custGeom>
            <a:avLst/>
            <a:gdLst/>
            <a:ahLst/>
            <a:cxnLst/>
            <a:rect l="l" t="t" r="r" b="b"/>
            <a:pathLst>
              <a:path w="644531" h="646957">
                <a:moveTo>
                  <a:pt x="0" y="0"/>
                </a:moveTo>
                <a:lnTo>
                  <a:pt x="644531" y="0"/>
                </a:lnTo>
                <a:lnTo>
                  <a:pt x="644531" y="646957"/>
                </a:lnTo>
                <a:lnTo>
                  <a:pt x="0" y="6469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12933514" y="7827199"/>
            <a:ext cx="644531" cy="646957"/>
          </a:xfrm>
          <a:custGeom>
            <a:avLst/>
            <a:gdLst/>
            <a:ahLst/>
            <a:cxnLst/>
            <a:rect l="l" t="t" r="r" b="b"/>
            <a:pathLst>
              <a:path w="644531" h="646957">
                <a:moveTo>
                  <a:pt x="0" y="0"/>
                </a:moveTo>
                <a:lnTo>
                  <a:pt x="644531" y="0"/>
                </a:lnTo>
                <a:lnTo>
                  <a:pt x="644531" y="646957"/>
                </a:lnTo>
                <a:lnTo>
                  <a:pt x="0" y="6469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a:off x="4474531" y="9113776"/>
            <a:ext cx="788829" cy="601037"/>
          </a:xfrm>
          <a:custGeom>
            <a:avLst/>
            <a:gdLst/>
            <a:ahLst/>
            <a:cxnLst/>
            <a:rect l="l" t="t" r="r" b="b"/>
            <a:pathLst>
              <a:path w="644531" h="646957">
                <a:moveTo>
                  <a:pt x="0" y="0"/>
                </a:moveTo>
                <a:lnTo>
                  <a:pt x="644531" y="0"/>
                </a:lnTo>
                <a:lnTo>
                  <a:pt x="644531" y="646957"/>
                </a:lnTo>
                <a:lnTo>
                  <a:pt x="0" y="6469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TextBox 10"/>
          <p:cNvSpPr txBox="1"/>
          <p:nvPr/>
        </p:nvSpPr>
        <p:spPr>
          <a:xfrm>
            <a:off x="-39034" y="312722"/>
            <a:ext cx="14433366" cy="1854965"/>
          </a:xfrm>
          <a:prstGeom prst="rect">
            <a:avLst/>
          </a:prstGeom>
        </p:spPr>
        <p:txBody>
          <a:bodyPr lIns="0" tIns="0" rIns="0" bIns="0" rtlCol="0" anchor="t">
            <a:spAutoFit/>
          </a:bodyPr>
          <a:lstStyle/>
          <a:p>
            <a:pPr algn="ctr">
              <a:lnSpc>
                <a:spcPts val="7482"/>
              </a:lnSpc>
              <a:spcBef>
                <a:spcPct val="0"/>
              </a:spcBef>
            </a:pPr>
            <a:r>
              <a:rPr lang="en-US" sz="4400" dirty="0">
                <a:solidFill>
                  <a:srgbClr val="FFFFFF"/>
                </a:solidFill>
                <a:latin typeface="Aptos Display" panose="020B0004020202020204" pitchFamily="34" charset="0"/>
                <a:ea typeface="KG Primary Penmanship"/>
                <a:cs typeface="KG Primary Penmanship"/>
                <a:sym typeface="KG Primary Penmanship"/>
              </a:rPr>
              <a:t>The bullying, harassment and mental health that effects the learners in education.</a:t>
            </a:r>
          </a:p>
        </p:txBody>
      </p:sp>
      <p:sp>
        <p:nvSpPr>
          <p:cNvPr id="11" name="TextBox 11"/>
          <p:cNvSpPr txBox="1"/>
          <p:nvPr/>
        </p:nvSpPr>
        <p:spPr>
          <a:xfrm>
            <a:off x="2665757" y="7915368"/>
            <a:ext cx="4808924" cy="619913"/>
          </a:xfrm>
          <a:prstGeom prst="rect">
            <a:avLst/>
          </a:prstGeom>
        </p:spPr>
        <p:txBody>
          <a:bodyPr wrap="square" lIns="0" tIns="0" rIns="0" bIns="0" rtlCol="0" anchor="t">
            <a:spAutoFit/>
          </a:bodyPr>
          <a:lstStyle/>
          <a:p>
            <a:pPr algn="ctr">
              <a:lnSpc>
                <a:spcPts val="5102"/>
              </a:lnSpc>
              <a:spcBef>
                <a:spcPct val="0"/>
              </a:spcBef>
            </a:pPr>
            <a:r>
              <a:rPr lang="en-US" sz="3644" dirty="0">
                <a:solidFill>
                  <a:srgbClr val="FFFFFF"/>
                </a:solidFill>
                <a:latin typeface="Aptos Display" panose="020B0004020202020204" pitchFamily="34" charset="0"/>
                <a:ea typeface="KG Primary Penmanship"/>
                <a:cs typeface="KG Primary Penmanship"/>
                <a:sym typeface="KG Primary Penmanship"/>
              </a:rPr>
              <a:t>Co-operate with others</a:t>
            </a:r>
          </a:p>
        </p:txBody>
      </p:sp>
      <p:sp>
        <p:nvSpPr>
          <p:cNvPr id="12" name="TextBox 12"/>
          <p:cNvSpPr txBox="1"/>
          <p:nvPr/>
        </p:nvSpPr>
        <p:spPr>
          <a:xfrm>
            <a:off x="8997366" y="7827199"/>
            <a:ext cx="2870187" cy="619913"/>
          </a:xfrm>
          <a:prstGeom prst="rect">
            <a:avLst/>
          </a:prstGeom>
        </p:spPr>
        <p:txBody>
          <a:bodyPr wrap="square" lIns="0" tIns="0" rIns="0" bIns="0" rtlCol="0" anchor="t">
            <a:spAutoFit/>
          </a:bodyPr>
          <a:lstStyle/>
          <a:p>
            <a:pPr algn="ctr">
              <a:lnSpc>
                <a:spcPts val="5102"/>
              </a:lnSpc>
              <a:spcBef>
                <a:spcPct val="0"/>
              </a:spcBef>
            </a:pPr>
            <a:r>
              <a:rPr lang="en-US" sz="3644" dirty="0">
                <a:solidFill>
                  <a:srgbClr val="FFFFFF"/>
                </a:solidFill>
                <a:latin typeface="Aptos Display" panose="020B0004020202020204" pitchFamily="34" charset="0"/>
                <a:ea typeface="KG Primary Penmanship"/>
                <a:cs typeface="KG Primary Penmanship"/>
                <a:sym typeface="KG Primary Penmanship"/>
              </a:rPr>
              <a:t>Be tolerant </a:t>
            </a:r>
          </a:p>
        </p:txBody>
      </p:sp>
      <p:sp>
        <p:nvSpPr>
          <p:cNvPr id="13" name="TextBox 13"/>
          <p:cNvSpPr txBox="1"/>
          <p:nvPr/>
        </p:nvSpPr>
        <p:spPr>
          <a:xfrm>
            <a:off x="13757057" y="7796918"/>
            <a:ext cx="3181568" cy="619913"/>
          </a:xfrm>
          <a:prstGeom prst="rect">
            <a:avLst/>
          </a:prstGeom>
        </p:spPr>
        <p:txBody>
          <a:bodyPr wrap="square" lIns="0" tIns="0" rIns="0" bIns="0" rtlCol="0" anchor="t">
            <a:spAutoFit/>
          </a:bodyPr>
          <a:lstStyle/>
          <a:p>
            <a:pPr algn="ctr">
              <a:lnSpc>
                <a:spcPts val="5102"/>
              </a:lnSpc>
              <a:spcBef>
                <a:spcPct val="0"/>
              </a:spcBef>
            </a:pPr>
            <a:r>
              <a:rPr lang="en-US" sz="3644" dirty="0">
                <a:solidFill>
                  <a:srgbClr val="FFFFFF"/>
                </a:solidFill>
                <a:latin typeface="Aptos Display" panose="020B0004020202020204" pitchFamily="34" charset="0"/>
                <a:ea typeface="KG Primary Penmanship"/>
                <a:cs typeface="KG Primary Penmanship"/>
                <a:sym typeface="KG Primary Penmanship"/>
              </a:rPr>
              <a:t>Show empathy</a:t>
            </a:r>
          </a:p>
        </p:txBody>
      </p:sp>
      <p:sp>
        <p:nvSpPr>
          <p:cNvPr id="14" name="TextBox 14"/>
          <p:cNvSpPr txBox="1"/>
          <p:nvPr/>
        </p:nvSpPr>
        <p:spPr>
          <a:xfrm>
            <a:off x="12522143" y="9048580"/>
            <a:ext cx="5651396" cy="619913"/>
          </a:xfrm>
          <a:prstGeom prst="rect">
            <a:avLst/>
          </a:prstGeom>
        </p:spPr>
        <p:txBody>
          <a:bodyPr wrap="square" lIns="0" tIns="0" rIns="0" bIns="0" rtlCol="0" anchor="t">
            <a:spAutoFit/>
          </a:bodyPr>
          <a:lstStyle/>
          <a:p>
            <a:pPr algn="ctr">
              <a:lnSpc>
                <a:spcPts val="5102"/>
              </a:lnSpc>
              <a:spcBef>
                <a:spcPct val="0"/>
              </a:spcBef>
            </a:pPr>
            <a:r>
              <a:rPr lang="en-US" sz="3644" dirty="0">
                <a:solidFill>
                  <a:srgbClr val="FFFFFF"/>
                </a:solidFill>
                <a:latin typeface="Aptos Display" panose="020B0004020202020204" pitchFamily="34" charset="0"/>
                <a:ea typeface="KG Primary Penmanship"/>
                <a:cs typeface="KG Primary Penmanship"/>
                <a:sym typeface="KG Primary Penmanship"/>
              </a:rPr>
              <a:t>Build healthy relationships</a:t>
            </a:r>
          </a:p>
        </p:txBody>
      </p:sp>
      <p:sp>
        <p:nvSpPr>
          <p:cNvPr id="15" name="TextBox 15"/>
          <p:cNvSpPr txBox="1"/>
          <p:nvPr/>
        </p:nvSpPr>
        <p:spPr>
          <a:xfrm>
            <a:off x="5541121" y="9130134"/>
            <a:ext cx="5643121" cy="619913"/>
          </a:xfrm>
          <a:prstGeom prst="rect">
            <a:avLst/>
          </a:prstGeom>
        </p:spPr>
        <p:txBody>
          <a:bodyPr wrap="square" lIns="0" tIns="0" rIns="0" bIns="0" rtlCol="0" anchor="t">
            <a:spAutoFit/>
          </a:bodyPr>
          <a:lstStyle/>
          <a:p>
            <a:pPr algn="ctr">
              <a:lnSpc>
                <a:spcPts val="5102"/>
              </a:lnSpc>
              <a:spcBef>
                <a:spcPct val="0"/>
              </a:spcBef>
            </a:pPr>
            <a:r>
              <a:rPr lang="en-US" sz="3644" dirty="0">
                <a:solidFill>
                  <a:srgbClr val="FFFFFF"/>
                </a:solidFill>
                <a:latin typeface="Aptos Display" panose="020B0004020202020204" pitchFamily="34" charset="0"/>
                <a:ea typeface="KG Primary Penmanship"/>
                <a:cs typeface="KG Primary Penmanship"/>
                <a:sym typeface="KG Primary Penmanship"/>
              </a:rPr>
              <a:t>Resist inappropriate pressure</a:t>
            </a:r>
          </a:p>
        </p:txBody>
      </p:sp>
      <p:sp>
        <p:nvSpPr>
          <p:cNvPr id="20" name="Freeform 7">
            <a:extLst>
              <a:ext uri="{FF2B5EF4-FFF2-40B4-BE49-F238E27FC236}">
                <a16:creationId xmlns:a16="http://schemas.microsoft.com/office/drawing/2014/main" id="{32577475-F84D-9BAA-7D9B-F72F0163CE9B}"/>
              </a:ext>
            </a:extLst>
          </p:cNvPr>
          <p:cNvSpPr/>
          <p:nvPr/>
        </p:nvSpPr>
        <p:spPr>
          <a:xfrm>
            <a:off x="11992073" y="9109438"/>
            <a:ext cx="644531" cy="646957"/>
          </a:xfrm>
          <a:custGeom>
            <a:avLst/>
            <a:gdLst/>
            <a:ahLst/>
            <a:cxnLst/>
            <a:rect l="l" t="t" r="r" b="b"/>
            <a:pathLst>
              <a:path w="644531" h="646957">
                <a:moveTo>
                  <a:pt x="0" y="0"/>
                </a:moveTo>
                <a:lnTo>
                  <a:pt x="644531" y="0"/>
                </a:lnTo>
                <a:lnTo>
                  <a:pt x="644531" y="646957"/>
                </a:lnTo>
                <a:lnTo>
                  <a:pt x="0" y="6469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Freeform 2"/>
          <p:cNvSpPr/>
          <p:nvPr/>
        </p:nvSpPr>
        <p:spPr>
          <a:xfrm>
            <a:off x="14679539" y="6336823"/>
            <a:ext cx="2279843" cy="3340430"/>
          </a:xfrm>
          <a:custGeom>
            <a:avLst/>
            <a:gdLst/>
            <a:ahLst/>
            <a:cxnLst/>
            <a:rect l="l" t="t" r="r" b="b"/>
            <a:pathLst>
              <a:path w="2279843" h="3340430">
                <a:moveTo>
                  <a:pt x="0" y="0"/>
                </a:moveTo>
                <a:lnTo>
                  <a:pt x="2279844" y="0"/>
                </a:lnTo>
                <a:lnTo>
                  <a:pt x="2279844" y="3340430"/>
                </a:lnTo>
                <a:lnTo>
                  <a:pt x="0" y="33404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313215" y="-176008"/>
            <a:ext cx="8024856" cy="1927194"/>
          </a:xfrm>
          <a:prstGeom prst="rect">
            <a:avLst/>
          </a:prstGeom>
        </p:spPr>
        <p:txBody>
          <a:bodyPr lIns="0" tIns="0" rIns="0" bIns="0" rtlCol="0" anchor="t">
            <a:spAutoFit/>
          </a:bodyPr>
          <a:lstStyle/>
          <a:p>
            <a:pPr algn="ctr">
              <a:lnSpc>
                <a:spcPts val="17602"/>
              </a:lnSpc>
              <a:spcBef>
                <a:spcPct val="0"/>
              </a:spcBef>
            </a:pPr>
            <a:r>
              <a:rPr lang="en-US" sz="6600" dirty="0">
                <a:solidFill>
                  <a:srgbClr val="FFFFFF"/>
                </a:solidFill>
                <a:latin typeface="Aptos Display" panose="020B0004020202020204" pitchFamily="34" charset="0"/>
                <a:ea typeface="KG Primary Penmanship"/>
                <a:cs typeface="KG Primary Penmanship"/>
                <a:sym typeface="KG Primary Penmanship"/>
              </a:rPr>
              <a:t>The conclusion </a:t>
            </a:r>
          </a:p>
        </p:txBody>
      </p:sp>
      <p:sp>
        <p:nvSpPr>
          <p:cNvPr id="4" name="AutoShape 4"/>
          <p:cNvSpPr/>
          <p:nvPr/>
        </p:nvSpPr>
        <p:spPr>
          <a:xfrm>
            <a:off x="313215" y="1985758"/>
            <a:ext cx="16523867" cy="0"/>
          </a:xfrm>
          <a:prstGeom prst="line">
            <a:avLst/>
          </a:prstGeom>
          <a:ln w="57150" cap="flat">
            <a:solidFill>
              <a:srgbClr val="FFFFFF"/>
            </a:solidFill>
            <a:prstDash val="solid"/>
            <a:headEnd type="none" w="sm" len="sm"/>
            <a:tailEnd type="none" w="sm" len="sm"/>
          </a:ln>
        </p:spPr>
      </p:sp>
      <p:sp>
        <p:nvSpPr>
          <p:cNvPr id="5" name="TextBox 5"/>
          <p:cNvSpPr txBox="1"/>
          <p:nvPr/>
        </p:nvSpPr>
        <p:spPr>
          <a:xfrm>
            <a:off x="675554" y="3950177"/>
            <a:ext cx="14257985" cy="6042488"/>
          </a:xfrm>
          <a:prstGeom prst="rect">
            <a:avLst/>
          </a:prstGeom>
        </p:spPr>
        <p:txBody>
          <a:bodyPr lIns="0" tIns="0" rIns="0" bIns="0" rtlCol="0" anchor="t">
            <a:spAutoFit/>
          </a:bodyPr>
          <a:lstStyle/>
          <a:p>
            <a:pPr algn="ctr">
              <a:lnSpc>
                <a:spcPts val="6847"/>
              </a:lnSpc>
            </a:pPr>
            <a:r>
              <a:rPr lang="en-US" sz="4400" dirty="0">
                <a:solidFill>
                  <a:srgbClr val="FFFFFF"/>
                </a:solidFill>
                <a:latin typeface="Aptos Display" panose="020B0004020202020204" pitchFamily="34" charset="0"/>
                <a:ea typeface="KG Primary Penmanship"/>
                <a:cs typeface="KG Primary Penmanship"/>
                <a:sym typeface="KG Primary Penmanship"/>
              </a:rPr>
              <a:t>It can be concluded that education in Wales is facing challenges that affects learners. However, the curriculum for wales is making </a:t>
            </a:r>
            <a:r>
              <a:rPr lang="en-GB" sz="4400" dirty="0">
                <a:solidFill>
                  <a:srgbClr val="FFFFFF"/>
                </a:solidFill>
                <a:latin typeface="Aptos Display" panose="020B0004020202020204" pitchFamily="34" charset="0"/>
                <a:ea typeface="KG Primary Penmanship"/>
                <a:cs typeface="KG Primary Penmanship"/>
                <a:sym typeface="KG Primary Penmanship"/>
              </a:rPr>
              <a:t>improvements</a:t>
            </a:r>
            <a:r>
              <a:rPr lang="en-US" sz="4400" dirty="0">
                <a:solidFill>
                  <a:srgbClr val="FFFFFF"/>
                </a:solidFill>
                <a:latin typeface="Aptos Display" panose="020B0004020202020204" pitchFamily="34" charset="0"/>
                <a:ea typeface="KG Primary Penmanship"/>
                <a:cs typeface="KG Primary Penmanship"/>
                <a:sym typeface="KG Primary Penmanship"/>
              </a:rPr>
              <a:t>, with future developments planned into 2026. This demonstrates that the challenges are </a:t>
            </a:r>
            <a:r>
              <a:rPr lang="en-GB" sz="4400" dirty="0">
                <a:solidFill>
                  <a:srgbClr val="FFFFFF"/>
                </a:solidFill>
                <a:latin typeface="Aptos Display" panose="020B0004020202020204" pitchFamily="34" charset="0"/>
                <a:ea typeface="KG Primary Penmanship"/>
                <a:cs typeface="KG Primary Penmanship"/>
                <a:sym typeface="KG Primary Penmanship"/>
              </a:rPr>
              <a:t>recognised </a:t>
            </a:r>
            <a:r>
              <a:rPr lang="en-US" sz="4400" dirty="0">
                <a:solidFill>
                  <a:srgbClr val="FFFFFF"/>
                </a:solidFill>
                <a:latin typeface="Aptos Display" panose="020B0004020202020204" pitchFamily="34" charset="0"/>
                <a:ea typeface="KG Primary Penmanship"/>
                <a:cs typeface="KG Primary Penmanship"/>
                <a:sym typeface="KG Primary Penmanship"/>
              </a:rPr>
              <a:t>and that improvements and strategies are being implemented to improve education for learners moving forward. </a:t>
            </a:r>
          </a:p>
          <a:p>
            <a:pPr algn="ctr">
              <a:lnSpc>
                <a:spcPts val="6847"/>
              </a:lnSpc>
              <a:spcBef>
                <a:spcPct val="0"/>
              </a:spcBef>
            </a:pPr>
            <a:endParaRPr lang="en-US" sz="4400" dirty="0">
              <a:solidFill>
                <a:srgbClr val="FFFFFF"/>
              </a:solidFill>
              <a:latin typeface="Aptos Display" panose="020B0004020202020204" pitchFamily="34" charset="0"/>
              <a:ea typeface="KG Primary Penmanship"/>
              <a:cs typeface="KG Primary Penmanship"/>
              <a:sym typeface="KG Primary Penmanship"/>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85648"/>
        </a:solidFill>
        <a:effectLst/>
      </p:bgPr>
    </p:bg>
    <p:spTree>
      <p:nvGrpSpPr>
        <p:cNvPr id="1" name=""/>
        <p:cNvGrpSpPr/>
        <p:nvPr/>
      </p:nvGrpSpPr>
      <p:grpSpPr>
        <a:xfrm>
          <a:off x="0" y="0"/>
          <a:ext cx="0" cy="0"/>
          <a:chOff x="0" y="0"/>
          <a:chExt cx="0" cy="0"/>
        </a:xfrm>
      </p:grpSpPr>
      <p:sp>
        <p:nvSpPr>
          <p:cNvPr id="2" name="TextBox 2"/>
          <p:cNvSpPr txBox="1"/>
          <p:nvPr/>
        </p:nvSpPr>
        <p:spPr>
          <a:xfrm>
            <a:off x="185613" y="-441406"/>
            <a:ext cx="6173986" cy="1455911"/>
          </a:xfrm>
          <a:prstGeom prst="rect">
            <a:avLst/>
          </a:prstGeom>
        </p:spPr>
        <p:txBody>
          <a:bodyPr lIns="0" tIns="0" rIns="0" bIns="0" rtlCol="0" anchor="t">
            <a:spAutoFit/>
          </a:bodyPr>
          <a:lstStyle/>
          <a:p>
            <a:pPr algn="ctr">
              <a:lnSpc>
                <a:spcPts val="12662"/>
              </a:lnSpc>
              <a:spcBef>
                <a:spcPct val="0"/>
              </a:spcBef>
            </a:pPr>
            <a:r>
              <a:rPr lang="en-US" sz="6600" dirty="0">
                <a:solidFill>
                  <a:srgbClr val="FFFFFF"/>
                </a:solidFill>
                <a:latin typeface="Aptos Display" panose="020B0004020202020204" pitchFamily="34" charset="0"/>
                <a:ea typeface="KG Primary Penmanship"/>
                <a:cs typeface="KG Primary Penmanship"/>
                <a:sym typeface="KG Primary Penmanship"/>
              </a:rPr>
              <a:t>Reference page:</a:t>
            </a:r>
          </a:p>
        </p:txBody>
      </p:sp>
      <p:sp>
        <p:nvSpPr>
          <p:cNvPr id="3" name="TextBox 2">
            <a:extLst>
              <a:ext uri="{FF2B5EF4-FFF2-40B4-BE49-F238E27FC236}">
                <a16:creationId xmlns:a16="http://schemas.microsoft.com/office/drawing/2014/main" id="{E0BA879E-CA55-08D4-7845-B9F52AEA9B05}"/>
              </a:ext>
            </a:extLst>
          </p:cNvPr>
          <p:cNvSpPr txBox="1"/>
          <p:nvPr/>
        </p:nvSpPr>
        <p:spPr>
          <a:xfrm>
            <a:off x="352023" y="1014505"/>
            <a:ext cx="16893086" cy="8710077"/>
          </a:xfrm>
          <a:prstGeom prst="rect">
            <a:avLst/>
          </a:prstGeom>
          <a:noFill/>
          <a:ln>
            <a:solidFill>
              <a:schemeClr val="bg1"/>
            </a:solidFill>
          </a:ln>
        </p:spPr>
        <p:txBody>
          <a:bodyPr wrap="square" rtlCol="0">
            <a:spAutoFit/>
          </a:bodyPr>
          <a:lstStyle/>
          <a:p>
            <a:pPr marL="457200" indent="-457200">
              <a:buFont typeface="Arial" panose="020B0604020202020204" pitchFamily="34" charset="0"/>
              <a:buChar char="•"/>
            </a:pPr>
            <a:endParaRPr lang="en-GB" sz="2800" b="1" i="0" u="none" strike="noStrike" dirty="0">
              <a:solidFill>
                <a:schemeClr val="bg1"/>
              </a:solidFill>
              <a:effectLst/>
              <a:latin typeface="Aptos Display" panose="020B0004020202020204" pitchFamily="34" charset="0"/>
            </a:endParaRP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“Behaviour in Schools in Wales - Children’s Commissioner for Wales.” </a:t>
            </a:r>
            <a:r>
              <a:rPr lang="en-GB" sz="2800" b="0" i="1" u="none" strike="noStrike" dirty="0">
                <a:solidFill>
                  <a:schemeClr val="bg1"/>
                </a:solidFill>
                <a:effectLst/>
                <a:latin typeface="Aptos Display" panose="020B0004020202020204" pitchFamily="34" charset="0"/>
              </a:rPr>
              <a:t>Children’s Commissioner for Wales</a:t>
            </a:r>
            <a:r>
              <a:rPr lang="en-GB" sz="2800" b="0" i="0" u="none" strike="noStrike" dirty="0">
                <a:solidFill>
                  <a:schemeClr val="bg1"/>
                </a:solidFill>
                <a:effectLst/>
                <a:latin typeface="Aptos Display" panose="020B0004020202020204" pitchFamily="34" charset="0"/>
              </a:rPr>
              <a:t>, 11 Aug. 2025, </a:t>
            </a:r>
            <a:r>
              <a:rPr lang="en-GB" sz="2800" b="0" i="0" u="none" strike="noStrike" dirty="0" err="1">
                <a:solidFill>
                  <a:schemeClr val="bg1"/>
                </a:solidFill>
                <a:effectLst/>
                <a:latin typeface="Aptos Display" panose="020B0004020202020204" pitchFamily="34" charset="0"/>
              </a:rPr>
              <a:t>www.childcomwales.org.uk</a:t>
            </a:r>
            <a:r>
              <a:rPr lang="en-GB" sz="2800" b="0" i="0" u="none" strike="noStrike" dirty="0">
                <a:solidFill>
                  <a:schemeClr val="bg1"/>
                </a:solidFill>
                <a:effectLst/>
                <a:latin typeface="Aptos Display" panose="020B0004020202020204" pitchFamily="34" charset="0"/>
              </a:rPr>
              <a:t>/our-work/policy-positions/behaviour-in-schools-in-wales/.</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“Behaviour in Schools in Wales - Children’s Commissioner for Wales.” </a:t>
            </a:r>
            <a:r>
              <a:rPr lang="en-GB" sz="2800" b="0" i="1" u="none" strike="noStrike" dirty="0">
                <a:solidFill>
                  <a:schemeClr val="bg1"/>
                </a:solidFill>
                <a:effectLst/>
                <a:latin typeface="Aptos Display" panose="020B0004020202020204" pitchFamily="34" charset="0"/>
              </a:rPr>
              <a:t>Children’s Commissioner for Wales</a:t>
            </a:r>
            <a:r>
              <a:rPr lang="en-GB" sz="2800" b="0" i="0" u="none" strike="noStrike" dirty="0">
                <a:solidFill>
                  <a:schemeClr val="bg1"/>
                </a:solidFill>
                <a:effectLst/>
                <a:latin typeface="Aptos Display" panose="020B0004020202020204" pitchFamily="34" charset="0"/>
              </a:rPr>
              <a:t>, 11 Aug. 2025, </a:t>
            </a:r>
            <a:r>
              <a:rPr lang="en-GB" sz="2800" b="0" i="0" u="none" strike="noStrike" dirty="0" err="1">
                <a:solidFill>
                  <a:schemeClr val="bg1"/>
                </a:solidFill>
                <a:effectLst/>
                <a:latin typeface="Aptos Display" panose="020B0004020202020204" pitchFamily="34" charset="0"/>
              </a:rPr>
              <a:t>www.childcomwales.org.uk</a:t>
            </a:r>
            <a:r>
              <a:rPr lang="en-GB" sz="2800" b="0" i="0" u="none" strike="noStrike" dirty="0">
                <a:solidFill>
                  <a:schemeClr val="bg1"/>
                </a:solidFill>
                <a:effectLst/>
                <a:latin typeface="Aptos Display" panose="020B0004020202020204" pitchFamily="34" charset="0"/>
              </a:rPr>
              <a:t>/our-work/policy-positions/behaviour-in-schools-in-wales/.</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Cardiff Metropolitan University. “New Report Highlights Growing Concern over Teaching Profession in Wales.” </a:t>
            </a:r>
            <a:r>
              <a:rPr lang="en-GB" sz="2800" b="0" i="1" u="none" strike="noStrike" dirty="0" err="1">
                <a:solidFill>
                  <a:schemeClr val="bg1"/>
                </a:solidFill>
                <a:effectLst/>
                <a:latin typeface="Aptos Display" panose="020B0004020202020204" pitchFamily="34" charset="0"/>
              </a:rPr>
              <a:t>Cardiffmet.ac.uk</a:t>
            </a:r>
            <a:r>
              <a:rPr lang="en-GB" sz="2800" b="0" i="0" u="none" strike="noStrike" dirty="0">
                <a:solidFill>
                  <a:schemeClr val="bg1"/>
                </a:solidFill>
                <a:effectLst/>
                <a:latin typeface="Aptos Display" panose="020B0004020202020204" pitchFamily="34" charset="0"/>
              </a:rPr>
              <a:t>, 2025, </a:t>
            </a:r>
            <a:r>
              <a:rPr lang="en-GB" sz="2800" b="0" i="0" u="none" strike="noStrike" dirty="0" err="1">
                <a:solidFill>
                  <a:schemeClr val="bg1"/>
                </a:solidFill>
                <a:effectLst/>
                <a:latin typeface="Aptos Display" panose="020B0004020202020204" pitchFamily="34" charset="0"/>
              </a:rPr>
              <a:t>www.cardiffmet.ac.uk</a:t>
            </a:r>
            <a:r>
              <a:rPr lang="en-GB" sz="2800" b="0" i="0" u="none" strike="noStrike" dirty="0">
                <a:solidFill>
                  <a:schemeClr val="bg1"/>
                </a:solidFill>
                <a:effectLst/>
                <a:latin typeface="Aptos Display" panose="020B0004020202020204" pitchFamily="34" charset="0"/>
              </a:rPr>
              <a:t>/news/2025/new-report-highlights-growing-concern-over-teaching-profession-in-wales.php.</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Sibieta, Luke. </a:t>
            </a:r>
            <a:r>
              <a:rPr lang="en-GB" sz="2800" b="0" i="1" u="none" strike="noStrike" dirty="0" err="1">
                <a:solidFill>
                  <a:schemeClr val="bg1"/>
                </a:solidFill>
                <a:effectLst/>
                <a:latin typeface="Aptos Display" panose="020B0004020202020204" pitchFamily="34" charset="0"/>
              </a:rPr>
              <a:t>Lnstitute</a:t>
            </a:r>
            <a:r>
              <a:rPr lang="en-GB" sz="2800" b="0" i="1" u="none" strike="noStrike" dirty="0">
                <a:solidFill>
                  <a:schemeClr val="bg1"/>
                </a:solidFill>
                <a:effectLst/>
                <a:latin typeface="Aptos Display" panose="020B0004020202020204" pitchFamily="34" charset="0"/>
              </a:rPr>
              <a:t> for Fiscal Studies Major Challenges for Education in Wales IFS Report R303</a:t>
            </a:r>
            <a:r>
              <a:rPr lang="en-GB" sz="2800" b="0" i="0" u="none" strike="noStrike" dirty="0">
                <a:solidFill>
                  <a:schemeClr val="bg1"/>
                </a:solidFill>
                <a:effectLst/>
                <a:latin typeface="Aptos Display" panose="020B0004020202020204" pitchFamily="34" charset="0"/>
              </a:rPr>
              <a:t>. Mar. 2024.</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Sullivan, Oliver. “A Programme to Support Neurodivergent Pupils Is Earning Strong Backing from Schools.” </a:t>
            </a:r>
            <a:r>
              <a:rPr lang="en-GB" sz="2800" b="0" i="1" u="none" strike="noStrike" dirty="0">
                <a:solidFill>
                  <a:schemeClr val="bg1"/>
                </a:solidFill>
                <a:effectLst/>
                <a:latin typeface="Aptos Display" panose="020B0004020202020204" pitchFamily="34" charset="0"/>
              </a:rPr>
              <a:t>TeachingTimes</a:t>
            </a:r>
            <a:r>
              <a:rPr lang="en-GB" sz="2800" b="0" i="0" u="none" strike="noStrike" dirty="0">
                <a:solidFill>
                  <a:schemeClr val="bg1"/>
                </a:solidFill>
                <a:effectLst/>
                <a:latin typeface="Aptos Display" panose="020B0004020202020204" pitchFamily="34" charset="0"/>
              </a:rPr>
              <a:t>, 29 July 2025, </a:t>
            </a:r>
            <a:r>
              <a:rPr lang="en-GB" sz="2800" b="0" i="0" u="none" strike="noStrike" dirty="0" err="1">
                <a:solidFill>
                  <a:schemeClr val="bg1"/>
                </a:solidFill>
                <a:effectLst/>
                <a:latin typeface="Aptos Display" panose="020B0004020202020204" pitchFamily="34" charset="0"/>
              </a:rPr>
              <a:t>www.teachingtimes.com</a:t>
            </a:r>
            <a:r>
              <a:rPr lang="en-GB" sz="2800" b="0" i="0" u="none" strike="noStrike" dirty="0">
                <a:solidFill>
                  <a:schemeClr val="bg1"/>
                </a:solidFill>
                <a:effectLst/>
                <a:latin typeface="Aptos Display" panose="020B0004020202020204" pitchFamily="34" charset="0"/>
              </a:rPr>
              <a:t>/why-is-the-curriculum-for-wales-struggling/. Accessed 1 Jan. 2026.</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“Unlocking Potential: Insights into Improving Teaching and Leadership in Mathematics Education: Government Response [HTML] | GOV.WALES.” </a:t>
            </a:r>
            <a:r>
              <a:rPr lang="en-GB" sz="2800" b="0" i="1" u="none" strike="noStrike" dirty="0">
                <a:solidFill>
                  <a:schemeClr val="bg1"/>
                </a:solidFill>
                <a:effectLst/>
                <a:latin typeface="Aptos Display" panose="020B0004020202020204" pitchFamily="34" charset="0"/>
              </a:rPr>
              <a:t>GOV.WALES</a:t>
            </a:r>
            <a:r>
              <a:rPr lang="en-GB" sz="2800" b="0" i="0" u="none" strike="noStrike" dirty="0">
                <a:solidFill>
                  <a:schemeClr val="bg1"/>
                </a:solidFill>
                <a:effectLst/>
                <a:latin typeface="Aptos Display" panose="020B0004020202020204" pitchFamily="34" charset="0"/>
              </a:rPr>
              <a:t>, 24 June 2025, www.gov.wales/unlocking-potential-insights-improving-teaching-and-leadership-mathematics-education-html.</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Welsh Government. “Curriculum for Wales: Annual Report 2024 [HTML] | GOV.WALES.” </a:t>
            </a:r>
            <a:r>
              <a:rPr lang="en-GB" sz="2800" b="0" i="1" u="none" strike="noStrike" dirty="0">
                <a:solidFill>
                  <a:schemeClr val="bg1"/>
                </a:solidFill>
                <a:effectLst/>
                <a:latin typeface="Aptos Display" panose="020B0004020202020204" pitchFamily="34" charset="0"/>
              </a:rPr>
              <a:t>Www.gov.wales</a:t>
            </a:r>
            <a:r>
              <a:rPr lang="en-GB" sz="2800" b="0" i="0" u="none" strike="noStrike" dirty="0">
                <a:solidFill>
                  <a:schemeClr val="bg1"/>
                </a:solidFill>
                <a:effectLst/>
                <a:latin typeface="Aptos Display" panose="020B0004020202020204" pitchFamily="34" charset="0"/>
              </a:rPr>
              <a:t>, 4 July 2024, www.gov.wales/curriculum-wales-annual-report-2024-html.</a:t>
            </a:r>
          </a:p>
          <a:p>
            <a:pPr marL="457200" indent="-457200">
              <a:buFont typeface="Arial" panose="020B0604020202020204" pitchFamily="34" charset="0"/>
              <a:buChar char="•"/>
            </a:pPr>
            <a:r>
              <a:rPr lang="en-GB" sz="2800" b="0" i="0" u="none" strike="noStrike" dirty="0">
                <a:solidFill>
                  <a:schemeClr val="bg1"/>
                </a:solidFill>
                <a:effectLst/>
                <a:latin typeface="Aptos Display" panose="020B0004020202020204" pitchFamily="34" charset="0"/>
              </a:rPr>
              <a:t>“Written Statement: Progress of Curriculum Rollout (14 July 2025) | GOV.WALES.” </a:t>
            </a:r>
            <a:r>
              <a:rPr lang="en-GB" sz="2800" b="0" i="1" u="none" strike="noStrike" dirty="0">
                <a:solidFill>
                  <a:schemeClr val="bg1"/>
                </a:solidFill>
                <a:effectLst/>
                <a:latin typeface="Aptos Display" panose="020B0004020202020204" pitchFamily="34" charset="0"/>
              </a:rPr>
              <a:t>GOV.WALES</a:t>
            </a:r>
            <a:r>
              <a:rPr lang="en-GB" sz="2800" b="0" i="0" u="none" strike="noStrike" dirty="0">
                <a:solidFill>
                  <a:schemeClr val="bg1"/>
                </a:solidFill>
                <a:effectLst/>
                <a:latin typeface="Aptos Display" panose="020B0004020202020204" pitchFamily="34" charset="0"/>
              </a:rPr>
              <a:t>, 14 July 2025, www.gov.wales/written-statement-progress-curriculum-rollout.</a:t>
            </a:r>
          </a:p>
          <a:p>
            <a:pPr marL="457200" indent="-457200" algn="l">
              <a:buFont typeface="Arial" panose="020B0604020202020204" pitchFamily="34" charset="0"/>
              <a:buChar char="•"/>
            </a:pPr>
            <a:endParaRPr lang="en-US" sz="2800" dirty="0">
              <a:solidFill>
                <a:schemeClr val="bg1"/>
              </a:solidFill>
              <a:latin typeface="Aptos Display" panose="020B00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Happy World Teacher's Day Celebration Video in Green and White Illustrative Style</dc:title>
  <cp:lastModifiedBy>Nyah Treweeks (2512248)</cp:lastModifiedBy>
  <cp:revision>4</cp:revision>
  <dcterms:created xsi:type="dcterms:W3CDTF">2006-08-16T00:00:00Z</dcterms:created>
  <dcterms:modified xsi:type="dcterms:W3CDTF">2026-01-04T00:15:03Z</dcterms:modified>
  <dc:identifier>DAG39QzqGC4</dc:identifier>
</cp:coreProperties>
</file>