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dirty="0" smtClean="0"/>
              <a:t>Measure Phase – Probability and Statistics</a:t>
            </a:r>
            <a:br>
              <a:rPr lang="en-GB" sz="4400" dirty="0" smtClean="0"/>
            </a:br>
            <a:r>
              <a:rPr lang="en-GB" sz="4400" dirty="0"/>
              <a:t/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By </a:t>
            </a:r>
            <a:r>
              <a:rPr lang="en-GB" sz="3200" dirty="0" err="1" smtClean="0"/>
              <a:t>andrew</a:t>
            </a:r>
            <a:r>
              <a:rPr lang="en-GB" sz="3200" dirty="0"/>
              <a:t> </a:t>
            </a:r>
            <a:r>
              <a:rPr lang="en-GB" sz="3200" dirty="0" smtClean="0"/>
              <a:t>thorn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36741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Statistical Notation</a:t>
            </a:r>
            <a:endParaRPr lang="en-GB" sz="4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4964" y="1558635"/>
            <a:ext cx="10931235" cy="4856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28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Normal Distribution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Definition</a:t>
            </a:r>
          </a:p>
          <a:p>
            <a:pPr marL="400050" lvl="1" indent="0">
              <a:buNone/>
            </a:pPr>
            <a:r>
              <a:rPr lang="en-GB" sz="3000" dirty="0" smtClean="0"/>
              <a:t>‘A probability distribution where the most frequently occurring value is in the middle and other probabilities tail off symmetrically in both directions.  This shape is sometimes called a bell-shaped curve.’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3608260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Normal Distribution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855" y="1475509"/>
            <a:ext cx="11388435" cy="504305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u="sng" dirty="0" smtClean="0"/>
              <a:t>Characteristics</a:t>
            </a:r>
          </a:p>
          <a:p>
            <a:r>
              <a:rPr lang="en-GB" sz="3200" dirty="0" smtClean="0"/>
              <a:t>Curve theoretically does not reach zero; thus the sum of all finite areas total less than 100%</a:t>
            </a:r>
          </a:p>
          <a:p>
            <a:r>
              <a:rPr lang="en-GB" sz="3200" dirty="0" smtClean="0"/>
              <a:t>Curve is symmetric on either side of the most frequently occurring value</a:t>
            </a:r>
          </a:p>
          <a:p>
            <a:r>
              <a:rPr lang="en-GB" sz="3200" dirty="0" smtClean="0"/>
              <a:t>The peak of the curve represents the centre, or mean, of the process</a:t>
            </a:r>
          </a:p>
          <a:p>
            <a:r>
              <a:rPr lang="en-GB" sz="3200" dirty="0" smtClean="0"/>
              <a:t>For practical purposes, the area under the curve represents virtually 100% of the variation the process is capable of producing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33931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Normal Distribution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636" y="1427018"/>
            <a:ext cx="11416146" cy="5181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Every Normal Curve can be defined by two numbers:</a:t>
            </a:r>
          </a:p>
          <a:p>
            <a:r>
              <a:rPr lang="en-GB" sz="3200" b="1" u="sng" dirty="0" smtClean="0"/>
              <a:t>Mean</a:t>
            </a:r>
            <a:r>
              <a:rPr lang="en-GB" sz="3200" dirty="0" smtClean="0"/>
              <a:t>: - a measure of the centre, also known as the average</a:t>
            </a:r>
            <a:endParaRPr lang="en-GB" sz="3200" b="1" u="sng" dirty="0" smtClean="0"/>
          </a:p>
          <a:p>
            <a:r>
              <a:rPr lang="en-GB" sz="3200" b="1" u="sng" dirty="0" smtClean="0"/>
              <a:t>Standard deviation</a:t>
            </a:r>
            <a:r>
              <a:rPr lang="en-GB" sz="3200" dirty="0" smtClean="0"/>
              <a:t>: a measure of spread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4140343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Parameters to Describe Spread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 smtClean="0"/>
              <a:t>Range</a:t>
            </a:r>
            <a:r>
              <a:rPr lang="en-GB" sz="3200" dirty="0" smtClean="0"/>
              <a:t>: - Difference between highest and lowest value of the distribution.  Influenced by outliers</a:t>
            </a:r>
            <a:endParaRPr lang="en-GB" sz="3200" b="1" u="sng" dirty="0" smtClean="0"/>
          </a:p>
          <a:p>
            <a:r>
              <a:rPr lang="en-GB" sz="3200" b="1" u="sng" dirty="0" smtClean="0"/>
              <a:t>Variance</a:t>
            </a:r>
            <a:r>
              <a:rPr lang="en-GB" sz="3200" dirty="0" smtClean="0"/>
              <a:t>: - Average squared difference of data point from the average</a:t>
            </a:r>
            <a:endParaRPr lang="en-GB" sz="3200" b="1" u="sng" dirty="0" smtClean="0"/>
          </a:p>
          <a:p>
            <a:r>
              <a:rPr lang="en-GB" sz="3200" b="1" u="sng" dirty="0" smtClean="0"/>
              <a:t>Standard deviation</a:t>
            </a:r>
            <a:r>
              <a:rPr lang="en-GB" sz="3200" dirty="0" smtClean="0"/>
              <a:t>: - square root of the variance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023621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Terms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873" y="2052918"/>
            <a:ext cx="11630891" cy="4618046"/>
          </a:xfrm>
        </p:spPr>
        <p:txBody>
          <a:bodyPr>
            <a:normAutofit/>
          </a:bodyPr>
          <a:lstStyle/>
          <a:p>
            <a:r>
              <a:rPr lang="en-GB" sz="3200" b="1" u="sng" dirty="0" smtClean="0"/>
              <a:t>Population</a:t>
            </a:r>
            <a:r>
              <a:rPr lang="en-GB" sz="3200" dirty="0" smtClean="0"/>
              <a:t>: - All the items </a:t>
            </a:r>
            <a:r>
              <a:rPr lang="en-GB" sz="3200" dirty="0" err="1" smtClean="0"/>
              <a:t>tha</a:t>
            </a:r>
            <a:r>
              <a:rPr lang="en-GB" sz="3200" dirty="0" smtClean="0"/>
              <a:t> t have the “property of interest” under study</a:t>
            </a:r>
            <a:endParaRPr lang="en-GB" sz="3200" b="1" u="sng" dirty="0" smtClean="0"/>
          </a:p>
          <a:p>
            <a:r>
              <a:rPr lang="en-GB" sz="3200" b="1" u="sng" dirty="0" smtClean="0"/>
              <a:t>Frame</a:t>
            </a:r>
            <a:r>
              <a:rPr lang="en-GB" sz="3200" dirty="0" smtClean="0"/>
              <a:t>: - An identifiable subset of the population</a:t>
            </a:r>
            <a:endParaRPr lang="en-GB" sz="3200" b="1" u="sng" dirty="0" smtClean="0"/>
          </a:p>
          <a:p>
            <a:r>
              <a:rPr lang="en-GB" sz="3200" b="1" u="sng" dirty="0" smtClean="0"/>
              <a:t>Sample</a:t>
            </a:r>
            <a:r>
              <a:rPr lang="en-GB" sz="3200" dirty="0" smtClean="0"/>
              <a:t>: - A significantly smaller subset of the population used to make an interference</a:t>
            </a:r>
            <a:endParaRPr lang="en-GB" sz="3200" b="1" u="sng" dirty="0" smtClean="0"/>
          </a:p>
          <a:p>
            <a:r>
              <a:rPr lang="en-GB" sz="3200" b="1" u="sng" dirty="0" smtClean="0"/>
              <a:t>Mode</a:t>
            </a:r>
            <a:r>
              <a:rPr lang="en-GB" sz="3200" dirty="0" smtClean="0"/>
              <a:t>: -</a:t>
            </a:r>
            <a:r>
              <a:rPr lang="en-GB" sz="3200" b="1" u="sng" dirty="0" smtClean="0"/>
              <a:t> </a:t>
            </a:r>
            <a:r>
              <a:rPr lang="en-GB" sz="3200" dirty="0" smtClean="0"/>
              <a:t>The most common value</a:t>
            </a:r>
          </a:p>
          <a:p>
            <a:r>
              <a:rPr lang="en-GB" sz="3200" b="1" u="sng" dirty="0" smtClean="0"/>
              <a:t>Median</a:t>
            </a:r>
            <a:r>
              <a:rPr lang="en-GB" sz="3200" dirty="0" smtClean="0"/>
              <a:t>: - The value which comes half way when the data are ranked in order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714121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Central Limit Theorem (CLT(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7818" y="1427018"/>
            <a:ext cx="11596255" cy="5202382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Asserts that the probability distribution of the sample means will approach a normal </a:t>
            </a:r>
            <a:r>
              <a:rPr lang="en-GB" sz="3200" dirty="0" smtClean="0"/>
              <a:t>distribution as the number of samples increases; provided that they are simple random samples of uniform size</a:t>
            </a:r>
          </a:p>
          <a:p>
            <a:r>
              <a:rPr lang="en-GB" sz="3200" dirty="0" smtClean="0"/>
              <a:t>Applied in cases when the number of samples is relatively small or when the true distribution is unknown</a:t>
            </a:r>
          </a:p>
          <a:p>
            <a:r>
              <a:rPr lang="en-GB" sz="3200" dirty="0" smtClean="0"/>
              <a:t>After about 30 samples, the data should approximate a normal distribution</a:t>
            </a:r>
          </a:p>
          <a:p>
            <a:r>
              <a:rPr lang="en-GB" sz="3200" dirty="0" smtClean="0"/>
              <a:t>The central limit theorem is the basis for the most powerful of statistical process control tools</a:t>
            </a:r>
            <a:endParaRPr lang="en-GB" sz="3200" dirty="0" smtClean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934716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Confidence Interval (CI)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873" y="1648691"/>
            <a:ext cx="11436927" cy="4959927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The level of confidence in confidence interval is a probability that represents the percentage of intervals that will contain a defect if a large  number of repeated samples are obtained</a:t>
            </a:r>
          </a:p>
          <a:p>
            <a:r>
              <a:rPr lang="en-GB" sz="3200" dirty="0" smtClean="0"/>
              <a:t>For example, a 95% level of confidence would mean that if 100 </a:t>
            </a:r>
            <a:r>
              <a:rPr lang="en-GB" sz="3200" dirty="0" smtClean="0"/>
              <a:t>confidence intervals were constructed, each based on a different sample from the same population, we would expect 95 of the intervals to contain the population mean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398343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Calculating Confidence Interval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073" y="2052918"/>
            <a:ext cx="11353799" cy="4195481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b="1" u="sng" dirty="0" smtClean="0"/>
              <a:t>Identify a sample statistic</a:t>
            </a:r>
            <a:r>
              <a:rPr lang="en-GB" sz="3200" dirty="0" smtClean="0"/>
              <a:t>.  Choose the statistic (e.g. mean, mode, median) that you will use to estimate a population parameter</a:t>
            </a:r>
            <a:endParaRPr lang="en-GB" sz="3200" b="1" u="sng" dirty="0" smtClean="0"/>
          </a:p>
          <a:p>
            <a:pPr marL="514350" indent="-514350">
              <a:buAutoNum type="arabicPeriod"/>
            </a:pPr>
            <a:r>
              <a:rPr lang="en-GB" sz="3200" b="1" u="sng" dirty="0" smtClean="0"/>
              <a:t>Select a confidence level</a:t>
            </a:r>
            <a:r>
              <a:rPr lang="en-GB" sz="3200" dirty="0" smtClean="0"/>
              <a:t>.  The confidence level describes the uncertainty of a sampling method.  Often researchers choose 90%, 95% or 99% confidence levels; but any percentage can be used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240538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Calculating Confidence Interval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9382" y="1281545"/>
            <a:ext cx="11617035" cy="5237019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 startAt="3"/>
            </a:pPr>
            <a:r>
              <a:rPr lang="en-GB" sz="3200" b="1" u="sng" dirty="0" smtClean="0"/>
              <a:t>Find the margin of error</a:t>
            </a:r>
            <a:r>
              <a:rPr lang="en-GB" sz="3200" dirty="0" smtClean="0"/>
              <a:t>.  Often, however, you will need to compute the margin of error, based on one of the following equations</a:t>
            </a:r>
          </a:p>
          <a:p>
            <a:pPr marL="0" indent="0">
              <a:buNone/>
            </a:pPr>
            <a:r>
              <a:rPr lang="en-GB" sz="3200" dirty="0" smtClean="0"/>
              <a:t>	Margin of error = Critical value x </a:t>
            </a:r>
            <a:r>
              <a:rPr lang="en-GB" sz="3200" dirty="0" err="1" smtClean="0"/>
              <a:t>Std</a:t>
            </a:r>
            <a:r>
              <a:rPr lang="en-GB" sz="3200" dirty="0" smtClean="0"/>
              <a:t> deviation of stat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Margin of error = Critical value x </a:t>
            </a:r>
            <a:r>
              <a:rPr lang="en-GB" sz="3200" dirty="0" err="1" smtClean="0"/>
              <a:t>Std</a:t>
            </a:r>
            <a:r>
              <a:rPr lang="en-GB" sz="3200" dirty="0" smtClean="0"/>
              <a:t> error of statistic</a:t>
            </a:r>
          </a:p>
          <a:p>
            <a:pPr marL="514350" indent="-514350">
              <a:buAutoNum type="arabicPeriod" startAt="4"/>
            </a:pPr>
            <a:r>
              <a:rPr lang="en-GB" sz="3200" b="1" u="sng" dirty="0" smtClean="0"/>
              <a:t>Specify the confidence interval</a:t>
            </a:r>
            <a:r>
              <a:rPr lang="en-GB" sz="3200" dirty="0" smtClean="0"/>
              <a:t>.  The uncertainty is denoted by the confidence level.  The range of the confidence interval is defined by the following equation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Confidence interval = Sample statistic ± Margin of error</a:t>
            </a:r>
          </a:p>
          <a:p>
            <a:pPr marL="514350" indent="-514350">
              <a:buAutoNum type="arabicPeriod" startAt="4"/>
            </a:pPr>
            <a:endParaRPr lang="en-GB" sz="3200" b="1" u="sng" dirty="0" smtClean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276286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Hypothesis Testing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856" y="2052918"/>
            <a:ext cx="11526980" cy="461111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 statistical testing of a hypothesis – H</a:t>
            </a:r>
          </a:p>
          <a:p>
            <a:r>
              <a:rPr lang="en-GB" sz="3200" dirty="0" smtClean="0"/>
              <a:t>The alternative or default hypothesis is: HA</a:t>
            </a:r>
          </a:p>
          <a:p>
            <a:r>
              <a:rPr lang="en-GB" sz="3200" dirty="0" smtClean="0"/>
              <a:t>A probability is established to test the “null” hypothesis (no relationship between two variables)</a:t>
            </a:r>
          </a:p>
          <a:p>
            <a:r>
              <a:rPr lang="en-GB" sz="3200" dirty="0" smtClean="0"/>
              <a:t>95% confidence: would mean that there would need to be 5% or less probability of getting the null hypothesis; the null hypothesis would then be dropped in favour of the “alternative</a:t>
            </a:r>
            <a:r>
              <a:rPr lang="en-GB" sz="3200" smtClean="0"/>
              <a:t>” hypothesis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268530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3072</TotalTime>
  <Words>647</Words>
  <Application>Microsoft Office PowerPoint</Application>
  <PresentationFormat>Widescreen</PresentationFormat>
  <Paragraphs>48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Ion</vt:lpstr>
      <vt:lpstr>Measure Phase – Probability and Statistics  </vt:lpstr>
      <vt:lpstr>Statistical Notation</vt:lpstr>
      <vt:lpstr>Normal Distribution</vt:lpstr>
      <vt:lpstr>Normal Distribution</vt:lpstr>
      <vt:lpstr>Normal Distribution</vt:lpstr>
      <vt:lpstr>Parameters to Describe Spread</vt:lpstr>
      <vt:lpstr>Terms</vt:lpstr>
      <vt:lpstr>Central Limit Theorem (CLT(</vt:lpstr>
      <vt:lpstr>Confidence Interval (CI)</vt:lpstr>
      <vt:lpstr>Calculating Confidence Interval</vt:lpstr>
      <vt:lpstr>Calculating Confidence Interval</vt:lpstr>
      <vt:lpstr>Hypothesis Testing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Measure Phase – Probability and Statistics  </dc:title>
  <dc:creator>Andrew Thorn</dc:creator>
  <cp:lastModifiedBy>Andrew Thorn</cp:lastModifiedBy>
  <cp:revision>16</cp:revision>
  <dcterms:created xsi:type="dcterms:W3CDTF">2021-01-28T15:13:09Z</dcterms:created>
  <dcterms:modified xsi:type="dcterms:W3CDTF">2021-01-30T18:44:48Z</dcterms:modified>
</cp:coreProperties>
</file>