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60" r:id="rId4"/>
    <p:sldId id="262" r:id="rId5"/>
    <p:sldId id="263" r:id="rId6"/>
    <p:sldId id="268" r:id="rId7"/>
    <p:sldId id="264" r:id="rId8"/>
    <p:sldId id="267"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4" autoAdjust="0"/>
    <p:restoredTop sz="94660"/>
  </p:normalViewPr>
  <p:slideViewPr>
    <p:cSldViewPr snapToGrid="0">
      <p:cViewPr>
        <p:scale>
          <a:sx n="130" d="100"/>
          <a:sy n="130" d="100"/>
        </p:scale>
        <p:origin x="-552"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71DC9-8349-4475-B97E-FE51638F878E}" type="datetimeFigureOut">
              <a:rPr lang="en-GB" smtClean="0"/>
              <a:t>05/05/2020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519DFB-7192-49B7-9F87-187D82DB9962}" type="slidenum">
              <a:rPr lang="en-GB" smtClean="0"/>
              <a:t>‹#›</a:t>
            </a:fld>
            <a:endParaRPr lang="en-GB"/>
          </a:p>
        </p:txBody>
      </p:sp>
    </p:spTree>
    <p:extLst>
      <p:ext uri="{BB962C8B-B14F-4D97-AF65-F5344CB8AC3E}">
        <p14:creationId xmlns:p14="http://schemas.microsoft.com/office/powerpoint/2010/main" val="283752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24442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519DFB-7192-49B7-9F87-187D82DB9962}" type="slidenum">
              <a:rPr lang="en-GB" smtClean="0"/>
              <a:t>5</a:t>
            </a:fld>
            <a:endParaRPr lang="en-GB"/>
          </a:p>
        </p:txBody>
      </p:sp>
    </p:spTree>
    <p:extLst>
      <p:ext uri="{BB962C8B-B14F-4D97-AF65-F5344CB8AC3E}">
        <p14:creationId xmlns:p14="http://schemas.microsoft.com/office/powerpoint/2010/main" val="685462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EBBE98-F3B5-4676-92F1-99F0275A49AD}" type="datetime1">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20799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23935C-1900-4EA2-8978-3FB7857A3B2F}" type="datetime1">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78961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2EC3B6-0B23-445C-BED5-093CB90C9DDB}" type="datetime1">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11035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69D4F26-0BBA-4313-A156-2C2EE198466F}" type="datetime1">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995016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7121C7-23AF-4E3A-8DB8-D5F98CFD4029}" type="datetime1">
              <a:rPr lang="en-GB" smtClean="0"/>
              <a:t>05/05/2020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47367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159463-FC81-4A8D-B758-24694001377D}" type="datetime1">
              <a:rPr lang="en-GB" smtClean="0"/>
              <a:t>05/05/2020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3755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2555F-E20E-417E-A3B6-9330878D2D0F}" type="datetime1">
              <a:rPr lang="en-GB" smtClean="0"/>
              <a:t>05/05/2020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34336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DB0DB3-375E-4E50-8103-C62758E4E680}" type="datetime1">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3115132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BDE66-1559-4290-999A-8DD7E5B62FC7}" type="datetime1">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96777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ABE1BC-AA09-4271-9AB0-A827A3F9EE81}" type="datetime1">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9713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C01339-9661-47DE-B575-9755A25448AE}" type="datetime1">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47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38C68-A2F7-40F8-A651-5D2E85F6B6FB}" type="datetime1">
              <a:rPr lang="en-GB" smtClean="0"/>
              <a:t>05/05/2020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453B54-228C-40DE-9709-0FC3AFF530A8}" type="slidenum">
              <a:rPr lang="en-GB" smtClean="0"/>
              <a:t>‹#›</a:t>
            </a:fld>
            <a:endParaRPr lang="en-GB"/>
          </a:p>
        </p:txBody>
      </p:sp>
    </p:spTree>
    <p:extLst>
      <p:ext uri="{BB962C8B-B14F-4D97-AF65-F5344CB8AC3E}">
        <p14:creationId xmlns:p14="http://schemas.microsoft.com/office/powerpoint/2010/main" val="1677849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Presessional lecture</a:t>
            </a:r>
          </a:p>
          <a:p>
            <a:r>
              <a:rPr lang="en-GB" sz="3600" dirty="0" smtClean="0"/>
              <a:t>Synonyms </a:t>
            </a:r>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943440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a synonym and why is it important?</a:t>
            </a:r>
          </a:p>
          <a:p>
            <a:r>
              <a:rPr lang="en-GB" dirty="0" smtClean="0"/>
              <a:t>Examples of the avoidance of </a:t>
            </a:r>
            <a:r>
              <a:rPr lang="en-GB" dirty="0" smtClean="0"/>
              <a:t>repetition</a:t>
            </a:r>
          </a:p>
          <a:p>
            <a:r>
              <a:rPr lang="en-GB" dirty="0" smtClean="0"/>
              <a:t>The avoidance of repetition</a:t>
            </a:r>
          </a:p>
          <a:p>
            <a:r>
              <a:rPr lang="en-GB" dirty="0" smtClean="0"/>
              <a:t>Academic and General English synonyms</a:t>
            </a:r>
          </a:p>
          <a:p>
            <a:r>
              <a:rPr lang="en-GB" dirty="0" smtClean="0"/>
              <a:t>Synonyms for written discourse functional headwords</a:t>
            </a:r>
          </a:p>
          <a:p>
            <a:r>
              <a:rPr lang="en-GB" dirty="0" smtClean="0"/>
              <a:t>What are antonyms and why are they </a:t>
            </a:r>
            <a:r>
              <a:rPr lang="en-GB" dirty="0" err="1" smtClean="0"/>
              <a:t>imprtant</a:t>
            </a:r>
            <a:r>
              <a:rPr lang="en-GB" dirty="0" smtClean="0"/>
              <a:t>?</a:t>
            </a:r>
          </a:p>
          <a:p>
            <a:r>
              <a:rPr lang="en-GB" dirty="0" smtClean="0"/>
              <a:t>Examples of antonyms</a:t>
            </a:r>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2</a:t>
            </a:fld>
            <a:endParaRPr lang="en-GB"/>
          </a:p>
        </p:txBody>
      </p:sp>
    </p:spTree>
    <p:extLst>
      <p:ext uri="{BB962C8B-B14F-4D97-AF65-F5344CB8AC3E}">
        <p14:creationId xmlns:p14="http://schemas.microsoft.com/office/powerpoint/2010/main" val="7379056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synonym and why is it important?</a:t>
            </a:r>
            <a:endParaRPr lang="en-GB" dirty="0"/>
          </a:p>
        </p:txBody>
      </p:sp>
      <p:sp>
        <p:nvSpPr>
          <p:cNvPr id="3" name="Content Placeholder 2"/>
          <p:cNvSpPr>
            <a:spLocks noGrp="1"/>
          </p:cNvSpPr>
          <p:nvPr>
            <p:ph idx="1"/>
          </p:nvPr>
        </p:nvSpPr>
        <p:spPr/>
        <p:txBody>
          <a:bodyPr>
            <a:normAutofit/>
          </a:bodyPr>
          <a:lstStyle/>
          <a:p>
            <a:r>
              <a:rPr lang="en-GB" sz="1800" dirty="0" smtClean="0"/>
              <a:t>A synonym is a word that can replace another word as it has a similar meaning, e.g. big/large/major/enormous/gigantic/massive/huge</a:t>
            </a:r>
          </a:p>
          <a:p>
            <a:r>
              <a:rPr lang="en-GB" sz="1800" dirty="0" smtClean="0"/>
              <a:t> Synonyms are vitally important in academic writing for several reasons:</a:t>
            </a:r>
          </a:p>
          <a:p>
            <a:pPr lvl="1"/>
            <a:r>
              <a:rPr lang="en-GB" sz="1800" dirty="0" smtClean="0"/>
              <a:t>They allow the writer to avoid needless repetition</a:t>
            </a:r>
          </a:p>
          <a:p>
            <a:pPr lvl="2"/>
            <a:r>
              <a:rPr lang="en-GB" sz="1400" dirty="0" smtClean="0"/>
              <a:t>See the next slide which demonstrates 2 examples of this in academic writing</a:t>
            </a:r>
          </a:p>
          <a:p>
            <a:pPr lvl="1"/>
            <a:r>
              <a:rPr lang="en-GB" sz="1800" dirty="0" smtClean="0"/>
              <a:t>They allow the writer to be able to paraphrase original text </a:t>
            </a:r>
          </a:p>
          <a:p>
            <a:pPr lvl="2"/>
            <a:r>
              <a:rPr lang="en-GB" sz="1400" dirty="0" smtClean="0"/>
              <a:t>See the lecture on paraphrasing as this is a vitally important skills to the academic student</a:t>
            </a:r>
          </a:p>
          <a:p>
            <a:pPr lvl="1"/>
            <a:r>
              <a:rPr lang="en-GB" sz="1800" dirty="0" smtClean="0"/>
              <a:t>They allow the writer to demonstrate his/her creativity and vocabulary skill</a:t>
            </a:r>
          </a:p>
          <a:p>
            <a:pPr lvl="2"/>
            <a:r>
              <a:rPr lang="en-GB" sz="1400" dirty="0" smtClean="0"/>
              <a:t>Markers of assignments like to see this in action in essays and reports</a:t>
            </a:r>
          </a:p>
          <a:p>
            <a:pPr lvl="1"/>
            <a:r>
              <a:rPr lang="en-GB" sz="1800" dirty="0" smtClean="0"/>
              <a:t>They are actually part of Microsoft WORD</a:t>
            </a:r>
          </a:p>
          <a:p>
            <a:pPr lvl="2"/>
            <a:r>
              <a:rPr lang="en-GB" sz="1400" dirty="0" smtClean="0"/>
              <a:t>Just highlight any word with your mouse, right-click and you will see a menu containing the word synonyms</a:t>
            </a:r>
          </a:p>
          <a:p>
            <a:pPr lvl="1"/>
            <a:endParaRPr lang="en-GB" sz="1800" dirty="0"/>
          </a:p>
        </p:txBody>
      </p:sp>
      <p:sp>
        <p:nvSpPr>
          <p:cNvPr id="4" name="Slide Number Placeholder 3"/>
          <p:cNvSpPr>
            <a:spLocks noGrp="1"/>
          </p:cNvSpPr>
          <p:nvPr>
            <p:ph type="sldNum" sz="quarter" idx="12"/>
          </p:nvPr>
        </p:nvSpPr>
        <p:spPr/>
        <p:txBody>
          <a:bodyPr/>
          <a:lstStyle/>
          <a:p>
            <a:fld id="{A5453B54-228C-40DE-9709-0FC3AFF530A8}" type="slidenum">
              <a:rPr lang="en-GB" smtClean="0"/>
              <a:t>3</a:t>
            </a:fld>
            <a:endParaRPr lang="en-GB"/>
          </a:p>
        </p:txBody>
      </p:sp>
    </p:spTree>
    <p:extLst>
      <p:ext uri="{BB962C8B-B14F-4D97-AF65-F5344CB8AC3E}">
        <p14:creationId xmlns:p14="http://schemas.microsoft.com/office/powerpoint/2010/main" val="16804988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avoidance of repetition</a:t>
            </a:r>
            <a:endParaRPr lang="en-GB" dirty="0"/>
          </a:p>
        </p:txBody>
      </p:sp>
      <p:sp>
        <p:nvSpPr>
          <p:cNvPr id="3" name="Content Placeholder 2"/>
          <p:cNvSpPr>
            <a:spLocks noGrp="1"/>
          </p:cNvSpPr>
          <p:nvPr>
            <p:ph idx="1"/>
          </p:nvPr>
        </p:nvSpPr>
        <p:spPr/>
        <p:txBody>
          <a:bodyPr>
            <a:normAutofit/>
          </a:bodyPr>
          <a:lstStyle/>
          <a:p>
            <a:r>
              <a:rPr lang="en-GB" sz="1800" dirty="0" smtClean="0"/>
              <a:t>Look at the following sentences and notice that certain words are repeated. This make our writing look a bit lazy as it is lacking in creativity. This is where synonyms are very useful.</a:t>
            </a:r>
          </a:p>
          <a:p>
            <a:endParaRPr lang="en-GB" sz="1800" dirty="0" smtClean="0"/>
          </a:p>
          <a:p>
            <a:r>
              <a:rPr lang="en-GB" sz="1800" dirty="0" smtClean="0"/>
              <a:t>(1) In </a:t>
            </a:r>
            <a:r>
              <a:rPr lang="en-GB" sz="1800" dirty="0"/>
              <a:t>1834, Charles Babbage, a British mathematician, inventor and mechanical engineer, invented a </a:t>
            </a:r>
            <a:r>
              <a:rPr lang="en-GB" sz="1800" dirty="0" smtClean="0"/>
              <a:t>machine </a:t>
            </a:r>
            <a:r>
              <a:rPr lang="en-GB" sz="1800" dirty="0"/>
              <a:t>called the</a:t>
            </a:r>
            <a:r>
              <a:rPr lang="en-GB" sz="1800" i="1" dirty="0"/>
              <a:t> analytical engine </a:t>
            </a:r>
            <a:r>
              <a:rPr lang="en-GB" sz="1800" dirty="0" smtClean="0"/>
              <a:t>and </a:t>
            </a:r>
            <a:r>
              <a:rPr lang="en-GB" sz="1800" dirty="0"/>
              <a:t>organized a salon to invite friends from all walks of life to observe the </a:t>
            </a:r>
            <a:r>
              <a:rPr lang="en-GB" sz="1800" i="1" dirty="0" smtClean="0"/>
              <a:t>analytical engine.</a:t>
            </a:r>
          </a:p>
          <a:p>
            <a:pPr lvl="1"/>
            <a:r>
              <a:rPr lang="en-GB" sz="1400" dirty="0" smtClean="0"/>
              <a:t>By substituting the word </a:t>
            </a:r>
            <a:r>
              <a:rPr lang="en-GB" sz="1400" b="1" u="sng" dirty="0" smtClean="0">
                <a:solidFill>
                  <a:srgbClr val="FF0000"/>
                </a:solidFill>
              </a:rPr>
              <a:t>apparatus</a:t>
            </a:r>
            <a:r>
              <a:rPr lang="en-GB" sz="1400" dirty="0" smtClean="0"/>
              <a:t> for </a:t>
            </a:r>
            <a:r>
              <a:rPr lang="en-GB" sz="1400" i="1" dirty="0" smtClean="0"/>
              <a:t>analytical engine </a:t>
            </a:r>
            <a:r>
              <a:rPr lang="en-GB" sz="1400" dirty="0" smtClean="0"/>
              <a:t>the writer avoids needless repetition at the end of the above sentence </a:t>
            </a:r>
          </a:p>
          <a:p>
            <a:endParaRPr lang="en-GB" sz="1800" dirty="0" smtClean="0"/>
          </a:p>
          <a:p>
            <a:r>
              <a:rPr lang="en-GB" sz="1800" dirty="0" smtClean="0"/>
              <a:t>(2) Apart </a:t>
            </a:r>
            <a:r>
              <a:rPr lang="en-GB" sz="1800" dirty="0"/>
              <a:t>from the complexity involved in doing business in different countries, </a:t>
            </a:r>
            <a:r>
              <a:rPr lang="en-GB" sz="1800" i="1" dirty="0"/>
              <a:t>organisations</a:t>
            </a:r>
            <a:r>
              <a:rPr lang="en-GB" sz="1800" dirty="0"/>
              <a:t> have to employ and integrate staff from different nations, manage diversity and balance the </a:t>
            </a:r>
            <a:r>
              <a:rPr lang="en-GB" sz="1800" i="1" dirty="0"/>
              <a:t>organisational</a:t>
            </a:r>
            <a:r>
              <a:rPr lang="en-GB" sz="1800" dirty="0"/>
              <a:t> culture both from the </a:t>
            </a:r>
            <a:r>
              <a:rPr lang="en-GB" sz="1800" i="1" dirty="0"/>
              <a:t>organisational</a:t>
            </a:r>
            <a:r>
              <a:rPr lang="en-GB" sz="1800" dirty="0"/>
              <a:t> and local </a:t>
            </a:r>
            <a:r>
              <a:rPr lang="en-GB" sz="1800" dirty="0" smtClean="0"/>
              <a:t>perspective</a:t>
            </a:r>
          </a:p>
          <a:p>
            <a:pPr lvl="1"/>
            <a:r>
              <a:rPr lang="en-GB" sz="1400" dirty="0" smtClean="0"/>
              <a:t>In this example the writer has got excited about the noun </a:t>
            </a:r>
            <a:r>
              <a:rPr lang="en-GB" sz="1400" i="1" dirty="0" smtClean="0"/>
              <a:t>organisation</a:t>
            </a:r>
            <a:r>
              <a:rPr lang="en-GB" sz="1400" dirty="0" smtClean="0"/>
              <a:t> and written its adjective form (</a:t>
            </a:r>
            <a:r>
              <a:rPr lang="en-GB" sz="1400" i="1" dirty="0" smtClean="0"/>
              <a:t>organisationa</a:t>
            </a:r>
            <a:r>
              <a:rPr lang="en-GB" sz="1400" dirty="0" smtClean="0"/>
              <a:t>l) twice in the same sentence. By substituting the word </a:t>
            </a:r>
            <a:r>
              <a:rPr lang="en-GB" sz="1400" b="1" u="sng" dirty="0" smtClean="0">
                <a:solidFill>
                  <a:srgbClr val="FF0000"/>
                </a:solidFill>
              </a:rPr>
              <a:t>structural </a:t>
            </a:r>
            <a:r>
              <a:rPr lang="en-GB" sz="1400" dirty="0" smtClean="0"/>
              <a:t>for  the first adjective we get </a:t>
            </a:r>
            <a:r>
              <a:rPr lang="en-GB" sz="1400" i="1" dirty="0" smtClean="0"/>
              <a:t>structural culture</a:t>
            </a:r>
            <a:r>
              <a:rPr lang="en-GB" sz="1400" dirty="0" smtClean="0"/>
              <a:t>. However, as this is not a recognisable collocation it looks a bit clumsy to a native speaker. Consequently, we can substitute the word </a:t>
            </a:r>
            <a:r>
              <a:rPr lang="en-GB" sz="1400" b="1" u="sng" dirty="0" smtClean="0">
                <a:solidFill>
                  <a:srgbClr val="FF0000"/>
                </a:solidFill>
              </a:rPr>
              <a:t>ethos</a:t>
            </a:r>
            <a:r>
              <a:rPr lang="en-GB" sz="1400" dirty="0" smtClean="0"/>
              <a:t> for culture and create the much improved collocation </a:t>
            </a:r>
            <a:r>
              <a:rPr lang="en-GB" sz="1400" b="1" u="sng" dirty="0" smtClean="0">
                <a:solidFill>
                  <a:srgbClr val="FF0000"/>
                </a:solidFill>
              </a:rPr>
              <a:t>structural ethos</a:t>
            </a:r>
            <a:r>
              <a:rPr lang="en-GB" sz="1400" dirty="0" smtClean="0"/>
              <a:t>. </a:t>
            </a:r>
            <a:endParaRPr lang="en-GB" sz="1400" dirty="0"/>
          </a:p>
        </p:txBody>
      </p:sp>
      <p:sp>
        <p:nvSpPr>
          <p:cNvPr id="4" name="Slide Number Placeholder 3"/>
          <p:cNvSpPr>
            <a:spLocks noGrp="1"/>
          </p:cNvSpPr>
          <p:nvPr>
            <p:ph type="sldNum" sz="quarter" idx="12"/>
          </p:nvPr>
        </p:nvSpPr>
        <p:spPr/>
        <p:txBody>
          <a:bodyPr/>
          <a:lstStyle/>
          <a:p>
            <a:fld id="{A5453B54-228C-40DE-9709-0FC3AFF530A8}" type="slidenum">
              <a:rPr lang="en-GB" smtClean="0"/>
              <a:t>4</a:t>
            </a:fld>
            <a:endParaRPr lang="en-GB"/>
          </a:p>
        </p:txBody>
      </p:sp>
    </p:spTree>
    <p:extLst>
      <p:ext uri="{BB962C8B-B14F-4D97-AF65-F5344CB8AC3E}">
        <p14:creationId xmlns:p14="http://schemas.microsoft.com/office/powerpoint/2010/main" val="40695914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and General English synonyms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61772432"/>
              </p:ext>
            </p:extLst>
          </p:nvPr>
        </p:nvGraphicFramePr>
        <p:xfrm>
          <a:off x="838200" y="1825623"/>
          <a:ext cx="10515600" cy="3054720"/>
        </p:xfrm>
        <a:graphic>
          <a:graphicData uri="http://schemas.openxmlformats.org/drawingml/2006/table">
            <a:tbl>
              <a:tblPr firstRow="1" bandRow="1">
                <a:tableStyleId>{5C22544A-7EE6-4342-B048-85BDC9FD1C3A}</a:tableStyleId>
              </a:tblPr>
              <a:tblGrid>
                <a:gridCol w="1752600"/>
                <a:gridCol w="1752600"/>
                <a:gridCol w="1752600"/>
                <a:gridCol w="1752600"/>
                <a:gridCol w="1752600"/>
                <a:gridCol w="1752600"/>
              </a:tblGrid>
              <a:tr h="509120">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r>
              <a:tr h="5091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50912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r>
                        <a:rPr lang="en-GB" dirty="0" smtClean="0"/>
                        <a:t>Reason</a:t>
                      </a:r>
                      <a:endParaRPr lang="en-GB" dirty="0"/>
                    </a:p>
                  </a:txBody>
                  <a:tcPr/>
                </a:tc>
                <a:tc>
                  <a:txBody>
                    <a:bodyPr/>
                    <a:lstStyle/>
                    <a:p>
                      <a:r>
                        <a:rPr lang="en-GB" dirty="0" smtClean="0"/>
                        <a:t>Motive</a:t>
                      </a:r>
                      <a:endParaRPr lang="en-GB" dirty="0"/>
                    </a:p>
                  </a:txBody>
                  <a:tcPr/>
                </a:tc>
              </a:tr>
              <a:tr h="50912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r>
                        <a:rPr lang="en-GB" dirty="0" smtClean="0"/>
                        <a:t>Sell</a:t>
                      </a:r>
                      <a:endParaRPr lang="en-GB" dirty="0"/>
                    </a:p>
                  </a:txBody>
                  <a:tcPr/>
                </a:tc>
                <a:tc>
                  <a:txBody>
                    <a:bodyPr/>
                    <a:lstStyle/>
                    <a:p>
                      <a:r>
                        <a:rPr lang="en-GB" dirty="0" smtClean="0"/>
                        <a:t>Promote</a:t>
                      </a:r>
                      <a:endParaRPr lang="en-GB" dirty="0"/>
                    </a:p>
                  </a:txBody>
                  <a:tcPr/>
                </a:tc>
              </a:tr>
              <a:tr h="509120">
                <a:tc>
                  <a:txBody>
                    <a:bodyPr/>
                    <a:lstStyle/>
                    <a:p>
                      <a:r>
                        <a:rPr lang="en-GB" dirty="0" smtClean="0"/>
                        <a:t>Change</a:t>
                      </a:r>
                      <a:endParaRPr lang="en-GB" dirty="0"/>
                    </a:p>
                  </a:txBody>
                  <a:tcPr/>
                </a:tc>
                <a:tc>
                  <a:txBody>
                    <a:bodyPr/>
                    <a:lstStyle/>
                    <a:p>
                      <a:r>
                        <a:rPr lang="en-GB" dirty="0" smtClean="0"/>
                        <a:t>Adapt</a:t>
                      </a:r>
                      <a:endParaRPr lang="en-GB" dirty="0"/>
                    </a:p>
                  </a:txBody>
                  <a:tcPr/>
                </a:tc>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r>
                        <a:rPr lang="en-GB" dirty="0" smtClean="0"/>
                        <a:t>Tax</a:t>
                      </a:r>
                      <a:endParaRPr lang="en-GB" dirty="0"/>
                    </a:p>
                  </a:txBody>
                  <a:tcPr/>
                </a:tc>
                <a:tc>
                  <a:txBody>
                    <a:bodyPr/>
                    <a:lstStyle/>
                    <a:p>
                      <a:r>
                        <a:rPr lang="en-GB" dirty="0" smtClean="0"/>
                        <a:t>Levy</a:t>
                      </a:r>
                      <a:endParaRPr lang="en-GB" dirty="0"/>
                    </a:p>
                  </a:txBody>
                  <a:tcPr/>
                </a:tc>
              </a:tr>
              <a:tr h="50912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Power</a:t>
                      </a:r>
                      <a:endParaRPr lang="en-GB" dirty="0"/>
                    </a:p>
                  </a:txBody>
                  <a:tcPr/>
                </a:tc>
                <a:tc>
                  <a:txBody>
                    <a:bodyPr/>
                    <a:lstStyle/>
                    <a:p>
                      <a:r>
                        <a:rPr lang="en-GB" dirty="0" smtClean="0"/>
                        <a:t>Authority</a:t>
                      </a:r>
                      <a:endParaRPr lang="en-GB" dirty="0"/>
                    </a:p>
                  </a:txBody>
                  <a:tcPr/>
                </a:tc>
                <a:tc>
                  <a:txBody>
                    <a:bodyPr/>
                    <a:lstStyle/>
                    <a:p>
                      <a:r>
                        <a:rPr lang="en-GB" dirty="0" smtClean="0"/>
                        <a:t>Worldwide</a:t>
                      </a:r>
                      <a:endParaRPr lang="en-GB" dirty="0"/>
                    </a:p>
                  </a:txBody>
                  <a:tcPr/>
                </a:tc>
                <a:tc>
                  <a:txBody>
                    <a:bodyPr/>
                    <a:lstStyle/>
                    <a:p>
                      <a:r>
                        <a:rPr lang="en-GB" dirty="0" smtClean="0"/>
                        <a:t>Global</a:t>
                      </a:r>
                      <a:endParaRPr lang="en-GB" dirty="0"/>
                    </a:p>
                  </a:txBody>
                  <a:tcPr/>
                </a:tc>
              </a:tr>
            </a:tbl>
          </a:graphicData>
        </a:graphic>
      </p:graphicFrame>
      <p:sp>
        <p:nvSpPr>
          <p:cNvPr id="3" name="Slide Number Placeholder 2"/>
          <p:cNvSpPr>
            <a:spLocks noGrp="1"/>
          </p:cNvSpPr>
          <p:nvPr>
            <p:ph type="sldNum" sz="quarter" idx="12"/>
          </p:nvPr>
        </p:nvSpPr>
        <p:spPr/>
        <p:txBody>
          <a:bodyPr/>
          <a:lstStyle/>
          <a:p>
            <a:fld id="{A5453B54-228C-40DE-9709-0FC3AFF530A8}" type="slidenum">
              <a:rPr lang="en-GB" smtClean="0"/>
              <a:t>5</a:t>
            </a:fld>
            <a:endParaRPr lang="en-GB"/>
          </a:p>
        </p:txBody>
      </p:sp>
    </p:spTree>
    <p:extLst>
      <p:ext uri="{BB962C8B-B14F-4D97-AF65-F5344CB8AC3E}">
        <p14:creationId xmlns:p14="http://schemas.microsoft.com/office/powerpoint/2010/main" val="16207002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and General English synonyms</a:t>
            </a:r>
            <a:endParaRPr lang="en-GB"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430816624"/>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314450"/>
                <a:gridCol w="1314450"/>
                <a:gridCol w="1314450"/>
                <a:gridCol w="1314450"/>
                <a:gridCol w="5257800"/>
              </a:tblGrid>
              <a:tr h="370840">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rowSpan="11">
                  <a:txBody>
                    <a:bodyPr/>
                    <a:lstStyle/>
                    <a:p>
                      <a:pPr algn="just"/>
                      <a:r>
                        <a:rPr lang="en-GB" sz="1400" dirty="0" smtClean="0"/>
                        <a:t>GSL = General Service List</a:t>
                      </a:r>
                    </a:p>
                    <a:p>
                      <a:pPr algn="just"/>
                      <a:r>
                        <a:rPr lang="en-GB" sz="1400" dirty="0" smtClean="0"/>
                        <a:t>AWL = Academic Word List</a:t>
                      </a:r>
                    </a:p>
                    <a:p>
                      <a:pPr algn="just"/>
                      <a:endParaRPr lang="en-GB" sz="1400" dirty="0" smtClean="0"/>
                    </a:p>
                    <a:p>
                      <a:pPr algn="just"/>
                      <a:r>
                        <a:rPr lang="en-GB" sz="1400" dirty="0" smtClean="0"/>
                        <a:t>As can be seen, this table contains 10 examples of words from the GSL (General Service List) and their equivalent synonyms from the AWL (academic Word List. The GSL list contains about 3000 of the most commonly used words in the English language. Thus, words we would use in our general, day-to-day lives would come from this list (see Moodle resources for full list). However, at university we need to write more professionally in essays and reports and speak more professionally during presentations. Thus knowledge of the AWL is vitally important (see </a:t>
                      </a:r>
                      <a:r>
                        <a:rPr lang="en-GB" sz="1400" b="1" i="1" u="sng" dirty="0" smtClean="0"/>
                        <a:t>lecture on the AWL</a:t>
                      </a:r>
                      <a:r>
                        <a:rPr lang="en-GB" sz="1400" dirty="0" smtClean="0"/>
                        <a:t> and check all resources on Moodle).</a:t>
                      </a:r>
                    </a:p>
                    <a:p>
                      <a:pPr algn="just"/>
                      <a:endParaRPr lang="en-GB" sz="1400" dirty="0" smtClean="0"/>
                    </a:p>
                    <a:p>
                      <a:pPr algn="just"/>
                      <a:r>
                        <a:rPr lang="en-GB" sz="1400" dirty="0" smtClean="0"/>
                        <a:t>Most of the headwords words in the AWL have other parts of speech in their word families. This is why the 3</a:t>
                      </a:r>
                      <a:r>
                        <a:rPr lang="en-GB" sz="1400" baseline="30000" dirty="0" smtClean="0"/>
                        <a:t>rd</a:t>
                      </a:r>
                      <a:r>
                        <a:rPr lang="en-GB" sz="1400" dirty="0" smtClean="0"/>
                        <a:t> and 4</a:t>
                      </a:r>
                      <a:r>
                        <a:rPr lang="en-GB" sz="1400" baseline="30000" dirty="0" smtClean="0"/>
                        <a:t>th</a:t>
                      </a:r>
                      <a:r>
                        <a:rPr lang="en-GB" sz="1400" dirty="0" smtClean="0"/>
                        <a:t> columns opposite have some examples of past tense synonyms. </a:t>
                      </a:r>
                      <a:endParaRPr lang="en-GB" dirty="0"/>
                    </a:p>
                  </a:txBody>
                  <a:tcPr/>
                </a:tc>
              </a:tr>
              <a:tr h="37084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Change</a:t>
                      </a:r>
                      <a:endParaRPr lang="en-GB" dirty="0"/>
                    </a:p>
                  </a:txBody>
                  <a:tcPr/>
                </a:tc>
                <a:tc>
                  <a:txBody>
                    <a:bodyPr/>
                    <a:lstStyle/>
                    <a:p>
                      <a:r>
                        <a:rPr lang="en-GB" smtClean="0"/>
                        <a:t>Adapt</a:t>
                      </a:r>
                      <a:endParaRPr lang="en-GB" dirty="0"/>
                    </a:p>
                  </a:txBody>
                  <a:tcPr/>
                </a:tc>
                <a:tc>
                  <a:txBody>
                    <a:bodyPr/>
                    <a:lstStyle/>
                    <a:p>
                      <a:r>
                        <a:rPr lang="en-GB" dirty="0" smtClean="0"/>
                        <a:t>Changed</a:t>
                      </a:r>
                      <a:endParaRPr lang="en-GB" dirty="0"/>
                    </a:p>
                  </a:txBody>
                  <a:tcPr/>
                </a:tc>
                <a:tc>
                  <a:txBody>
                    <a:bodyPr/>
                    <a:lstStyle/>
                    <a:p>
                      <a:r>
                        <a:rPr lang="en-GB" dirty="0" smtClean="0"/>
                        <a:t>Adapted</a:t>
                      </a:r>
                      <a:endParaRPr lang="en-GB" dirty="0"/>
                    </a:p>
                  </a:txBody>
                  <a:tcPr/>
                </a:tc>
                <a:tc vMerge="1">
                  <a:txBody>
                    <a:bodyPr/>
                    <a:lstStyle/>
                    <a:p>
                      <a:endParaRPr lang="en-GB"/>
                    </a:p>
                  </a:txBody>
                  <a:tcPr/>
                </a:tc>
              </a:tr>
              <a:tr h="37084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Ate</a:t>
                      </a:r>
                      <a:endParaRPr lang="en-GB" dirty="0"/>
                    </a:p>
                  </a:txBody>
                  <a:tcPr/>
                </a:tc>
                <a:tc>
                  <a:txBody>
                    <a:bodyPr/>
                    <a:lstStyle/>
                    <a:p>
                      <a:r>
                        <a:rPr lang="en-GB" dirty="0" smtClean="0"/>
                        <a:t>consumed</a:t>
                      </a:r>
                      <a:endParaRPr lang="en-GB" dirty="0"/>
                    </a:p>
                  </a:txBody>
                  <a:tcPr/>
                </a:tc>
                <a:tc vMerge="1">
                  <a:txBody>
                    <a:bodyPr/>
                    <a:lstStyle/>
                    <a:p>
                      <a:endParaRPr lang="en-GB"/>
                    </a:p>
                  </a:txBody>
                  <a:tcPr/>
                </a:tc>
              </a:tr>
              <a:tr h="370840">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Sell</a:t>
                      </a:r>
                      <a:endParaRPr lang="en-GB" dirty="0"/>
                    </a:p>
                  </a:txBody>
                  <a:tcPr/>
                </a:tc>
                <a:tc>
                  <a:txBody>
                    <a:bodyPr/>
                    <a:lstStyle/>
                    <a:p>
                      <a:r>
                        <a:rPr lang="en-GB" dirty="0" smtClean="0"/>
                        <a:t>Promote</a:t>
                      </a:r>
                      <a:endParaRPr lang="en-GB" dirty="0"/>
                    </a:p>
                  </a:txBody>
                  <a:tcPr/>
                </a:tc>
                <a:tc>
                  <a:txBody>
                    <a:bodyPr/>
                    <a:lstStyle/>
                    <a:p>
                      <a:r>
                        <a:rPr lang="en-GB" dirty="0" smtClean="0"/>
                        <a:t>Sold</a:t>
                      </a:r>
                      <a:endParaRPr lang="en-GB" dirty="0"/>
                    </a:p>
                  </a:txBody>
                  <a:tcPr/>
                </a:tc>
                <a:tc>
                  <a:txBody>
                    <a:bodyPr/>
                    <a:lstStyle/>
                    <a:p>
                      <a:r>
                        <a:rPr lang="en-GB" dirty="0" smtClean="0"/>
                        <a:t>Promoted</a:t>
                      </a:r>
                      <a:endParaRPr lang="en-GB" dirty="0"/>
                    </a:p>
                  </a:txBody>
                  <a:tcPr/>
                </a:tc>
                <a:tc vMerge="1">
                  <a:txBody>
                    <a:bodyPr/>
                    <a:lstStyle/>
                    <a:p>
                      <a:endParaRPr lang="en-GB"/>
                    </a:p>
                  </a:txBody>
                  <a:tcPr/>
                </a:tc>
              </a:tr>
              <a:tr h="370840">
                <a:tc>
                  <a:txBody>
                    <a:bodyPr/>
                    <a:lstStyle/>
                    <a:p>
                      <a:r>
                        <a:rPr lang="en-GB" dirty="0" smtClean="0"/>
                        <a:t>Tax</a:t>
                      </a:r>
                      <a:endParaRPr lang="en-GB" dirty="0"/>
                    </a:p>
                  </a:txBody>
                  <a:tcPr/>
                </a:tc>
                <a:tc>
                  <a:txBody>
                    <a:bodyPr/>
                    <a:lstStyle/>
                    <a:p>
                      <a:r>
                        <a:rPr lang="en-GB" dirty="0" smtClean="0"/>
                        <a:t>Levy</a:t>
                      </a:r>
                      <a:endParaRPr lang="en-GB" dirty="0"/>
                    </a:p>
                  </a:txBody>
                  <a:tcPr/>
                </a:tc>
                <a:tc>
                  <a:txBody>
                    <a:bodyPr/>
                    <a:lstStyle/>
                    <a:p>
                      <a:r>
                        <a:rPr lang="en-GB" dirty="0" smtClean="0"/>
                        <a:t>Taxed</a:t>
                      </a:r>
                      <a:endParaRPr lang="en-GB" dirty="0"/>
                    </a:p>
                  </a:txBody>
                  <a:tcPr/>
                </a:tc>
                <a:tc>
                  <a:txBody>
                    <a:bodyPr/>
                    <a:lstStyle/>
                    <a:p>
                      <a:r>
                        <a:rPr lang="en-GB" dirty="0" smtClean="0"/>
                        <a:t>Levied</a:t>
                      </a:r>
                      <a:endParaRPr lang="en-GB" dirty="0"/>
                    </a:p>
                  </a:txBody>
                  <a:tcPr/>
                </a:tc>
                <a:tc vMerge="1">
                  <a:txBody>
                    <a:bodyPr/>
                    <a:lstStyle/>
                    <a:p>
                      <a:endParaRPr lang="en-GB"/>
                    </a:p>
                  </a:txBody>
                  <a:tcPr/>
                </a:tc>
              </a:tr>
              <a:tr h="370840">
                <a:tc>
                  <a:txBody>
                    <a:bodyPr/>
                    <a:lstStyle/>
                    <a:p>
                      <a:r>
                        <a:rPr lang="en-GB" dirty="0" smtClean="0"/>
                        <a:t>Worldwide</a:t>
                      </a:r>
                      <a:endParaRPr lang="en-GB" dirty="0"/>
                    </a:p>
                  </a:txBody>
                  <a:tcPr/>
                </a:tc>
                <a:tc>
                  <a:txBody>
                    <a:bodyPr/>
                    <a:lstStyle/>
                    <a:p>
                      <a:r>
                        <a:rPr lang="en-GB" dirty="0" smtClean="0"/>
                        <a:t>Global</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6</a:t>
            </a:fld>
            <a:endParaRPr lang="en-GB"/>
          </a:p>
        </p:txBody>
      </p:sp>
    </p:spTree>
    <p:extLst>
      <p:ext uri="{BB962C8B-B14F-4D97-AF65-F5344CB8AC3E}">
        <p14:creationId xmlns:p14="http://schemas.microsoft.com/office/powerpoint/2010/main" val="11901637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Synonyms for written discourse </a:t>
            </a:r>
            <a:br>
              <a:rPr lang="en-GB" dirty="0" smtClean="0"/>
            </a:br>
            <a:r>
              <a:rPr lang="en-GB" dirty="0" smtClean="0"/>
              <a:t>functional headwords </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ADVANTAGES</a:t>
            </a:r>
            <a:endParaRPr lang="en-GB" dirty="0"/>
          </a:p>
          <a:p>
            <a:r>
              <a:rPr lang="en-GB" dirty="0"/>
              <a:t>Benefits/detriments (antonym)/gains/plusses/improvements/pros/disadvantages (antonym)</a:t>
            </a:r>
          </a:p>
          <a:p>
            <a:r>
              <a:rPr lang="en-GB" dirty="0" smtClean="0"/>
              <a:t>AIM</a:t>
            </a:r>
            <a:endParaRPr lang="en-GB" dirty="0"/>
          </a:p>
          <a:p>
            <a:r>
              <a:rPr lang="en-GB" dirty="0"/>
              <a:t>Purpose/reason/rationale/point/idea/function/intention/objective/goal</a:t>
            </a:r>
          </a:p>
          <a:p>
            <a:r>
              <a:rPr lang="en-GB" dirty="0" smtClean="0"/>
              <a:t>APPROXIMATELY</a:t>
            </a:r>
            <a:endParaRPr lang="en-GB" dirty="0"/>
          </a:p>
          <a:p>
            <a:r>
              <a:rPr lang="en-GB" dirty="0"/>
              <a:t>More or less/roughly speaking/give or take/round about/of the order of/exactly (antonym) </a:t>
            </a:r>
          </a:p>
          <a:p>
            <a:r>
              <a:rPr lang="en-GB" dirty="0" smtClean="0"/>
              <a:t>CAUSE</a:t>
            </a:r>
            <a:endParaRPr lang="en-GB" dirty="0"/>
          </a:p>
          <a:p>
            <a:r>
              <a:rPr lang="en-GB" dirty="0"/>
              <a:t>Reason/origin/basis/foundation/grounds</a:t>
            </a:r>
          </a:p>
          <a:p>
            <a:r>
              <a:rPr lang="en-GB" dirty="0" smtClean="0"/>
              <a:t>CONCLUDE</a:t>
            </a:r>
            <a:endParaRPr lang="en-GB" dirty="0"/>
          </a:p>
          <a:p>
            <a:r>
              <a:rPr lang="en-GB" dirty="0"/>
              <a:t>Deduce/assume/decide/infer/suppose/speculate</a:t>
            </a:r>
          </a:p>
          <a:p>
            <a:r>
              <a:rPr lang="en-GB" dirty="0" smtClean="0"/>
              <a:t>EFFECT</a:t>
            </a:r>
            <a:endParaRPr lang="en-GB" dirty="0"/>
          </a:p>
          <a:p>
            <a:r>
              <a:rPr lang="en-GB" dirty="0"/>
              <a:t>Result/consequence/outcome/influenced/impression/impart</a:t>
            </a:r>
          </a:p>
          <a:p>
            <a:r>
              <a:rPr lang="en-GB" dirty="0" smtClean="0"/>
              <a:t>PROBLEM</a:t>
            </a:r>
            <a:endParaRPr lang="en-GB" dirty="0"/>
          </a:p>
          <a:p>
            <a:r>
              <a:rPr lang="en-GB" dirty="0"/>
              <a:t>Setback/difficulty/hitch/drawback/glitch/snag/challenge/solution/answer/key/explanation/way</a:t>
            </a:r>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7</a:t>
            </a:fld>
            <a:endParaRPr lang="en-GB"/>
          </a:p>
        </p:txBody>
      </p:sp>
    </p:spTree>
    <p:extLst>
      <p:ext uri="{BB962C8B-B14F-4D97-AF65-F5344CB8AC3E}">
        <p14:creationId xmlns:p14="http://schemas.microsoft.com/office/powerpoint/2010/main" val="36544508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antonyms and why are they important ?</a:t>
            </a:r>
            <a:endParaRPr lang="en-GB" dirty="0"/>
          </a:p>
        </p:txBody>
      </p:sp>
      <p:sp>
        <p:nvSpPr>
          <p:cNvPr id="3" name="Content Placeholder 2"/>
          <p:cNvSpPr>
            <a:spLocks noGrp="1"/>
          </p:cNvSpPr>
          <p:nvPr>
            <p:ph idx="1"/>
          </p:nvPr>
        </p:nvSpPr>
        <p:spPr/>
        <p:txBody>
          <a:bodyPr>
            <a:noAutofit/>
          </a:bodyPr>
          <a:lstStyle/>
          <a:p>
            <a:r>
              <a:rPr lang="en-GB" sz="1600" dirty="0" smtClean="0"/>
              <a:t>Antonyms provide the opposite meaning to words, e.g. big/small, dark/light, happy/sad, tall/short</a:t>
            </a:r>
          </a:p>
          <a:p>
            <a:r>
              <a:rPr lang="en-GB" sz="1600" dirty="0" smtClean="0"/>
              <a:t>Sometimes the antonym is a completely new word to the original (as in the simple examples above)</a:t>
            </a:r>
          </a:p>
          <a:p>
            <a:r>
              <a:rPr lang="en-GB" sz="1600" dirty="0" smtClean="0"/>
              <a:t>However, it is very common to see a small particle called a prefix added to the beginning of the original word  and this has the effect of changing the meaning to the complete opposite</a:t>
            </a:r>
          </a:p>
          <a:p>
            <a:r>
              <a:rPr lang="en-GB" sz="1600" dirty="0" smtClean="0"/>
              <a:t>Antonyms can be created for the main parts of speech (but not to any word) as shown below:-</a:t>
            </a:r>
          </a:p>
          <a:p>
            <a:pPr lvl="1"/>
            <a:r>
              <a:rPr lang="en-GB" sz="1600" dirty="0" smtClean="0"/>
              <a:t>With NOUNS – e.g. advantage/disadvantage (uses the prefix dis-)</a:t>
            </a:r>
          </a:p>
          <a:p>
            <a:pPr lvl="1"/>
            <a:r>
              <a:rPr lang="en-GB" sz="1600" dirty="0" smtClean="0"/>
              <a:t>With VERBS –  e.g. construct/deconstruct (uses the prefix de-)</a:t>
            </a:r>
          </a:p>
          <a:p>
            <a:pPr lvl="1"/>
            <a:r>
              <a:rPr lang="en-GB" sz="1600" dirty="0" smtClean="0"/>
              <a:t>With ADJECTIVES – e.g. necessary/unnecessary (uses the prefix un-)</a:t>
            </a:r>
          </a:p>
          <a:p>
            <a:r>
              <a:rPr lang="en-GB" sz="1600" dirty="0" smtClean="0"/>
              <a:t>Antonyms can also apply to some ADVERBS but the result is usually a new word, e.g. quickly/slowly, </a:t>
            </a:r>
          </a:p>
          <a:p>
            <a:r>
              <a:rPr lang="en-GB" sz="1600" dirty="0" smtClean="0"/>
              <a:t>Thus, if they can applied to the main parts of speech then they are important because they can serve as an additional tool when the writer is trying to paraphrase an original text </a:t>
            </a:r>
            <a:endParaRPr lang="en-GB" sz="1600" dirty="0"/>
          </a:p>
        </p:txBody>
      </p:sp>
      <p:sp>
        <p:nvSpPr>
          <p:cNvPr id="4" name="Slide Number Placeholder 3"/>
          <p:cNvSpPr>
            <a:spLocks noGrp="1"/>
          </p:cNvSpPr>
          <p:nvPr>
            <p:ph type="sldNum" sz="quarter" idx="12"/>
          </p:nvPr>
        </p:nvSpPr>
        <p:spPr/>
        <p:txBody>
          <a:bodyPr/>
          <a:lstStyle/>
          <a:p>
            <a:fld id="{A5453B54-228C-40DE-9709-0FC3AFF530A8}" type="slidenum">
              <a:rPr lang="en-GB" smtClean="0"/>
              <a:t>8</a:t>
            </a:fld>
            <a:endParaRPr lang="en-GB"/>
          </a:p>
        </p:txBody>
      </p:sp>
    </p:spTree>
    <p:extLst>
      <p:ext uri="{BB962C8B-B14F-4D97-AF65-F5344CB8AC3E}">
        <p14:creationId xmlns:p14="http://schemas.microsoft.com/office/powerpoint/2010/main" val="8459036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antonyms</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274030805"/>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752600"/>
                <a:gridCol w="1752600"/>
                <a:gridCol w="1752600"/>
                <a:gridCol w="5257800"/>
              </a:tblGrid>
              <a:tr h="370840">
                <a:tc>
                  <a:txBody>
                    <a:bodyPr/>
                    <a:lstStyle/>
                    <a:p>
                      <a:r>
                        <a:rPr lang="en-GB" dirty="0" smtClean="0"/>
                        <a:t>KEY WORD</a:t>
                      </a:r>
                      <a:endParaRPr lang="en-GB" dirty="0"/>
                    </a:p>
                  </a:txBody>
                  <a:tcPr/>
                </a:tc>
                <a:tc>
                  <a:txBody>
                    <a:bodyPr/>
                    <a:lstStyle/>
                    <a:p>
                      <a:r>
                        <a:rPr lang="en-GB" dirty="0" smtClean="0"/>
                        <a:t>ANTONYM</a:t>
                      </a:r>
                      <a:endParaRPr lang="en-GB" dirty="0"/>
                    </a:p>
                  </a:txBody>
                  <a:tcPr/>
                </a:tc>
                <a:tc>
                  <a:txBody>
                    <a:bodyPr/>
                    <a:lstStyle/>
                    <a:p>
                      <a:r>
                        <a:rPr lang="en-GB" dirty="0" smtClean="0"/>
                        <a:t>PREFIX</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rowSpan="11">
                  <a:txBody>
                    <a:bodyPr/>
                    <a:lstStyle/>
                    <a:p>
                      <a:pPr algn="just"/>
                      <a:r>
                        <a:rPr lang="en-GB" dirty="0" smtClean="0"/>
                        <a:t>As can be seen from this table it sometimes necessary to use a prefix to create the opposite meaning to a key word in your academic writing. There are also many examples of prefixes that can be applied but only six are shown here, i.e. dis-/de-/I-/un-/under/ and </a:t>
                      </a:r>
                      <a:r>
                        <a:rPr lang="en-GB" dirty="0" err="1" smtClean="0"/>
                        <a:t>Im</a:t>
                      </a:r>
                      <a:r>
                        <a:rPr lang="en-GB" dirty="0" smtClean="0"/>
                        <a:t>-</a:t>
                      </a:r>
                    </a:p>
                    <a:p>
                      <a:pPr algn="just"/>
                      <a:endParaRPr lang="en-GB" dirty="0" smtClean="0"/>
                    </a:p>
                    <a:p>
                      <a:pPr algn="just"/>
                      <a:r>
                        <a:rPr lang="en-GB" dirty="0" smtClean="0"/>
                        <a:t>To find out more about prefixes refer to the recorded lecture on them. As can be seen opposite, they can be applied to nouns (disagreement), verbs (deconstruct, underestimate) and adjectives (illogical, unnecessary, impossible).</a:t>
                      </a:r>
                    </a:p>
                    <a:p>
                      <a:pPr algn="just"/>
                      <a:endParaRPr lang="en-GB" dirty="0" smtClean="0"/>
                    </a:p>
                    <a:p>
                      <a:pPr algn="just"/>
                      <a:r>
                        <a:rPr lang="en-GB" dirty="0" smtClean="0"/>
                        <a:t>Antonyms can also be used when paraphrasing (see Lecture on </a:t>
                      </a:r>
                      <a:r>
                        <a:rPr lang="en-GB" b="1" i="1" u="sng" dirty="0" smtClean="0"/>
                        <a:t>prefixes</a:t>
                      </a:r>
                      <a:r>
                        <a:rPr lang="en-GB" dirty="0" smtClean="0"/>
                        <a:t> and on </a:t>
                      </a:r>
                      <a:r>
                        <a:rPr lang="en-GB" b="1" i="1" u="sng" dirty="0" smtClean="0"/>
                        <a:t>paraphrasing</a:t>
                      </a:r>
                      <a:r>
                        <a:rPr lang="en-GB" dirty="0" smtClean="0"/>
                        <a:t>)  </a:t>
                      </a:r>
                      <a:endParaRPr lang="en-GB" dirty="0"/>
                    </a:p>
                  </a:txBody>
                  <a:tcPr/>
                </a:tc>
              </a:tr>
              <a:tr h="370840">
                <a:tc>
                  <a:txBody>
                    <a:bodyPr/>
                    <a:lstStyle/>
                    <a:p>
                      <a:r>
                        <a:rPr lang="en-GB" dirty="0" smtClean="0"/>
                        <a:t>Agreement</a:t>
                      </a:r>
                      <a:endParaRPr lang="en-GB" dirty="0"/>
                    </a:p>
                  </a:txBody>
                  <a:tcPr/>
                </a:tc>
                <a:tc>
                  <a:txBody>
                    <a:bodyPr/>
                    <a:lstStyle/>
                    <a:p>
                      <a:r>
                        <a:rPr lang="en-GB" dirty="0" smtClean="0"/>
                        <a:t>Disagreement</a:t>
                      </a:r>
                      <a:endParaRPr lang="en-GB" dirty="0"/>
                    </a:p>
                  </a:txBody>
                  <a:tcPr/>
                </a:tc>
                <a:tc>
                  <a:txBody>
                    <a:bodyPr/>
                    <a:lstStyle/>
                    <a:p>
                      <a:r>
                        <a:rPr lang="en-GB" dirty="0" smtClean="0"/>
                        <a:t>Dis-</a:t>
                      </a:r>
                      <a:endParaRPr lang="en-GB" dirty="0"/>
                    </a:p>
                  </a:txBody>
                  <a:tcPr/>
                </a:tc>
                <a:tc vMerge="1">
                  <a:txBody>
                    <a:bodyPr/>
                    <a:lstStyle/>
                    <a:p>
                      <a:endParaRPr lang="en-GB"/>
                    </a:p>
                  </a:txBody>
                  <a:tcPr/>
                </a:tc>
              </a:tr>
              <a:tr h="370840">
                <a:tc>
                  <a:txBody>
                    <a:bodyPr/>
                    <a:lstStyle/>
                    <a:p>
                      <a:r>
                        <a:rPr lang="en-GB" dirty="0" smtClean="0"/>
                        <a:t>Benefits</a:t>
                      </a:r>
                      <a:endParaRPr lang="en-GB" dirty="0"/>
                    </a:p>
                  </a:txBody>
                  <a:tcPr/>
                </a:tc>
                <a:tc>
                  <a:txBody>
                    <a:bodyPr/>
                    <a:lstStyle/>
                    <a:p>
                      <a:r>
                        <a:rPr lang="en-GB" dirty="0" smtClean="0"/>
                        <a:t>Detriments</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Construct</a:t>
                      </a:r>
                      <a:endParaRPr lang="en-GB" dirty="0"/>
                    </a:p>
                  </a:txBody>
                  <a:tcPr/>
                </a:tc>
                <a:tc>
                  <a:txBody>
                    <a:bodyPr/>
                    <a:lstStyle/>
                    <a:p>
                      <a:r>
                        <a:rPr lang="en-GB" dirty="0" smtClean="0"/>
                        <a:t>Deconstruct</a:t>
                      </a:r>
                      <a:endParaRPr lang="en-GB" dirty="0"/>
                    </a:p>
                  </a:txBody>
                  <a:tcPr/>
                </a:tc>
                <a:tc>
                  <a:txBody>
                    <a:bodyPr/>
                    <a:lstStyle/>
                    <a:p>
                      <a:r>
                        <a:rPr lang="en-GB" dirty="0" smtClean="0"/>
                        <a:t>De-</a:t>
                      </a:r>
                      <a:endParaRPr lang="en-GB" dirty="0"/>
                    </a:p>
                  </a:txBody>
                  <a:tcPr/>
                </a:tc>
                <a:tc vMerge="1">
                  <a:txBody>
                    <a:bodyPr/>
                    <a:lstStyle/>
                    <a:p>
                      <a:endParaRPr lang="en-GB"/>
                    </a:p>
                  </a:txBody>
                  <a:tcPr/>
                </a:tc>
              </a:tr>
              <a:tr h="370840">
                <a:tc>
                  <a:txBody>
                    <a:bodyPr/>
                    <a:lstStyle/>
                    <a:p>
                      <a:r>
                        <a:rPr lang="en-GB" dirty="0" smtClean="0"/>
                        <a:t>Internal</a:t>
                      </a:r>
                      <a:endParaRPr lang="en-GB" dirty="0"/>
                    </a:p>
                  </a:txBody>
                  <a:tcPr/>
                </a:tc>
                <a:tc>
                  <a:txBody>
                    <a:bodyPr/>
                    <a:lstStyle/>
                    <a:p>
                      <a:r>
                        <a:rPr lang="en-GB" dirty="0" smtClean="0"/>
                        <a:t>External</a:t>
                      </a:r>
                      <a:endParaRPr lang="en-GB" dirty="0"/>
                    </a:p>
                  </a:txBody>
                  <a:tcPr/>
                </a:tc>
                <a:tc>
                  <a:txBody>
                    <a:bodyPr/>
                    <a:lstStyle/>
                    <a:p>
                      <a:endParaRPr lang="en-GB"/>
                    </a:p>
                  </a:txBody>
                  <a:tcPr/>
                </a:tc>
                <a:tc vMerge="1">
                  <a:txBody>
                    <a:bodyPr/>
                    <a:lstStyle/>
                    <a:p>
                      <a:endParaRPr lang="en-GB"/>
                    </a:p>
                  </a:txBody>
                  <a:tcPr/>
                </a:tc>
              </a:tr>
              <a:tr h="370840">
                <a:tc>
                  <a:txBody>
                    <a:bodyPr/>
                    <a:lstStyle/>
                    <a:p>
                      <a:r>
                        <a:rPr lang="en-GB" dirty="0" smtClean="0"/>
                        <a:t>Logical </a:t>
                      </a:r>
                      <a:endParaRPr lang="en-GB" dirty="0"/>
                    </a:p>
                  </a:txBody>
                  <a:tcPr/>
                </a:tc>
                <a:tc>
                  <a:txBody>
                    <a:bodyPr/>
                    <a:lstStyle/>
                    <a:p>
                      <a:r>
                        <a:rPr lang="en-GB" dirty="0" smtClean="0"/>
                        <a:t>Illogical</a:t>
                      </a:r>
                      <a:endParaRPr lang="en-GB" dirty="0"/>
                    </a:p>
                  </a:txBody>
                  <a:tcPr/>
                </a:tc>
                <a:tc>
                  <a:txBody>
                    <a:bodyPr/>
                    <a:lstStyle/>
                    <a:p>
                      <a:r>
                        <a:rPr lang="en-GB" dirty="0" smtClean="0"/>
                        <a:t>I-</a:t>
                      </a:r>
                      <a:endParaRPr lang="en-GB" dirty="0"/>
                    </a:p>
                  </a:txBody>
                  <a:tcPr/>
                </a:tc>
                <a:tc vMerge="1">
                  <a:txBody>
                    <a:bodyPr/>
                    <a:lstStyle/>
                    <a:p>
                      <a:endParaRPr lang="en-GB"/>
                    </a:p>
                  </a:txBody>
                  <a:tcPr/>
                </a:tc>
              </a:tr>
              <a:tr h="370840">
                <a:tc>
                  <a:txBody>
                    <a:bodyPr/>
                    <a:lstStyle/>
                    <a:p>
                      <a:r>
                        <a:rPr lang="en-GB" dirty="0" smtClean="0"/>
                        <a:t>Necessary</a:t>
                      </a:r>
                      <a:endParaRPr lang="en-GB" dirty="0"/>
                    </a:p>
                  </a:txBody>
                  <a:tcPr/>
                </a:tc>
                <a:tc>
                  <a:txBody>
                    <a:bodyPr/>
                    <a:lstStyle/>
                    <a:p>
                      <a:r>
                        <a:rPr lang="en-GB" dirty="0" smtClean="0"/>
                        <a:t>Unnecessary</a:t>
                      </a:r>
                      <a:endParaRPr lang="en-GB" dirty="0"/>
                    </a:p>
                  </a:txBody>
                  <a:tcPr/>
                </a:tc>
                <a:tc>
                  <a:txBody>
                    <a:bodyPr/>
                    <a:lstStyle/>
                    <a:p>
                      <a:r>
                        <a:rPr lang="en-GB" dirty="0" smtClean="0"/>
                        <a:t>Un-</a:t>
                      </a:r>
                      <a:endParaRPr lang="en-GB" dirty="0"/>
                    </a:p>
                  </a:txBody>
                  <a:tcPr/>
                </a:tc>
                <a:tc vMerge="1">
                  <a:txBody>
                    <a:bodyPr/>
                    <a:lstStyle/>
                    <a:p>
                      <a:endParaRPr lang="en-GB"/>
                    </a:p>
                  </a:txBody>
                  <a:tcPr/>
                </a:tc>
              </a:tr>
              <a:tr h="370840">
                <a:tc>
                  <a:txBody>
                    <a:bodyPr/>
                    <a:lstStyle/>
                    <a:p>
                      <a:r>
                        <a:rPr lang="en-GB" dirty="0" smtClean="0"/>
                        <a:t>Objective</a:t>
                      </a:r>
                      <a:endParaRPr lang="en-GB" dirty="0"/>
                    </a:p>
                  </a:txBody>
                  <a:tcPr/>
                </a:tc>
                <a:tc>
                  <a:txBody>
                    <a:bodyPr/>
                    <a:lstStyle/>
                    <a:p>
                      <a:r>
                        <a:rPr lang="en-GB" dirty="0" smtClean="0"/>
                        <a:t>Subjective</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Overestimate</a:t>
                      </a:r>
                      <a:endParaRPr lang="en-GB" dirty="0"/>
                    </a:p>
                  </a:txBody>
                  <a:tcPr/>
                </a:tc>
                <a:tc>
                  <a:txBody>
                    <a:bodyPr/>
                    <a:lstStyle/>
                    <a:p>
                      <a:r>
                        <a:rPr lang="en-GB" dirty="0" smtClean="0"/>
                        <a:t>Underestimate</a:t>
                      </a:r>
                      <a:endParaRPr lang="en-GB" dirty="0"/>
                    </a:p>
                  </a:txBody>
                  <a:tcPr/>
                </a:tc>
                <a:tc>
                  <a:txBody>
                    <a:bodyPr/>
                    <a:lstStyle/>
                    <a:p>
                      <a:r>
                        <a:rPr lang="en-GB" dirty="0" smtClean="0"/>
                        <a:t>Under-</a:t>
                      </a:r>
                      <a:endParaRPr lang="en-GB" dirty="0"/>
                    </a:p>
                  </a:txBody>
                  <a:tcPr/>
                </a:tc>
                <a:tc vMerge="1">
                  <a:txBody>
                    <a:bodyPr/>
                    <a:lstStyle/>
                    <a:p>
                      <a:endParaRPr lang="en-GB"/>
                    </a:p>
                  </a:txBody>
                  <a:tcPr/>
                </a:tc>
              </a:tr>
              <a:tr h="370840">
                <a:tc>
                  <a:txBody>
                    <a:bodyPr/>
                    <a:lstStyle/>
                    <a:p>
                      <a:r>
                        <a:rPr lang="en-GB" dirty="0" smtClean="0"/>
                        <a:t>Possible</a:t>
                      </a:r>
                      <a:endParaRPr lang="en-GB" dirty="0"/>
                    </a:p>
                  </a:txBody>
                  <a:tcPr/>
                </a:tc>
                <a:tc>
                  <a:txBody>
                    <a:bodyPr/>
                    <a:lstStyle/>
                    <a:p>
                      <a:r>
                        <a:rPr lang="en-GB" dirty="0" smtClean="0"/>
                        <a:t>Impossible</a:t>
                      </a:r>
                      <a:endParaRPr lang="en-GB" dirty="0"/>
                    </a:p>
                  </a:txBody>
                  <a:tcPr/>
                </a:tc>
                <a:tc>
                  <a:txBody>
                    <a:bodyPr/>
                    <a:lstStyle/>
                    <a:p>
                      <a:r>
                        <a:rPr lang="en-GB" dirty="0" err="1" smtClean="0"/>
                        <a:t>Im</a:t>
                      </a:r>
                      <a:r>
                        <a:rPr lang="en-GB" dirty="0" smtClean="0"/>
                        <a:t>-</a:t>
                      </a:r>
                      <a:endParaRPr lang="en-GB" dirty="0"/>
                    </a:p>
                  </a:txBody>
                  <a:tcPr/>
                </a:tc>
                <a:tc vMerge="1">
                  <a:txBody>
                    <a:bodyPr/>
                    <a:lstStyle/>
                    <a:p>
                      <a:endParaRPr lang="en-GB"/>
                    </a:p>
                  </a:txBody>
                  <a:tcPr/>
                </a:tc>
              </a:tr>
              <a:tr h="370840">
                <a:tc>
                  <a:txBody>
                    <a:bodyPr/>
                    <a:lstStyle/>
                    <a:p>
                      <a:r>
                        <a:rPr lang="en-GB" dirty="0" smtClean="0"/>
                        <a:t>Subjective</a:t>
                      </a:r>
                      <a:endParaRPr lang="en-GB" dirty="0"/>
                    </a:p>
                  </a:txBody>
                  <a:tcPr/>
                </a:tc>
                <a:tc>
                  <a:txBody>
                    <a:bodyPr/>
                    <a:lstStyle/>
                    <a:p>
                      <a:r>
                        <a:rPr lang="en-GB" dirty="0" smtClean="0"/>
                        <a:t>Objective</a:t>
                      </a:r>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9</a:t>
            </a:fld>
            <a:endParaRPr lang="en-GB"/>
          </a:p>
        </p:txBody>
      </p:sp>
    </p:spTree>
    <p:extLst>
      <p:ext uri="{BB962C8B-B14F-4D97-AF65-F5344CB8AC3E}">
        <p14:creationId xmlns:p14="http://schemas.microsoft.com/office/powerpoint/2010/main" val="718748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1059</Words>
  <Application>Microsoft Office PowerPoint</Application>
  <PresentationFormat>Widescreen</PresentationFormat>
  <Paragraphs>177</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a synonym and why is it important?</vt:lpstr>
      <vt:lpstr>The avoidance of repetition</vt:lpstr>
      <vt:lpstr>Academic and General English synonyms</vt:lpstr>
      <vt:lpstr>Academic and General English synonyms</vt:lpstr>
      <vt:lpstr>Synonyms for written discourse  functional headwords </vt:lpstr>
      <vt:lpstr>What are antonyms and why are they important ?</vt:lpstr>
      <vt:lpstr>Examples of antonyms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58</cp:revision>
  <dcterms:created xsi:type="dcterms:W3CDTF">2020-05-05T05:29:01Z</dcterms:created>
  <dcterms:modified xsi:type="dcterms:W3CDTF">2020-05-05T11:40:04Z</dcterms:modified>
</cp:coreProperties>
</file>